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sldIdLst>
    <p:sldId id="256" r:id="rId5"/>
  </p:sldIdLst>
  <p:sldSz cx="15544800" cy="30175200"/>
  <p:notesSz cx="6858000" cy="9144000"/>
  <p:defaultTextStyle>
    <a:defPPr>
      <a:defRPr lang="en-US"/>
    </a:defPPr>
    <a:lvl1pPr marL="0" algn="l" defTabSz="734766" rtl="0" eaLnBrk="1" latinLnBrk="0" hangingPunct="1">
      <a:defRPr sz="2893" kern="1200">
        <a:solidFill>
          <a:schemeClr val="tx1"/>
        </a:solidFill>
        <a:latin typeface="+mn-lt"/>
        <a:ea typeface="+mn-ea"/>
        <a:cs typeface="+mn-cs"/>
      </a:defRPr>
    </a:lvl1pPr>
    <a:lvl2pPr marL="734766" algn="l" defTabSz="734766" rtl="0" eaLnBrk="1" latinLnBrk="0" hangingPunct="1">
      <a:defRPr sz="2893" kern="1200">
        <a:solidFill>
          <a:schemeClr val="tx1"/>
        </a:solidFill>
        <a:latin typeface="+mn-lt"/>
        <a:ea typeface="+mn-ea"/>
        <a:cs typeface="+mn-cs"/>
      </a:defRPr>
    </a:lvl2pPr>
    <a:lvl3pPr marL="1469532" algn="l" defTabSz="734766" rtl="0" eaLnBrk="1" latinLnBrk="0" hangingPunct="1">
      <a:defRPr sz="2893" kern="1200">
        <a:solidFill>
          <a:schemeClr val="tx1"/>
        </a:solidFill>
        <a:latin typeface="+mn-lt"/>
        <a:ea typeface="+mn-ea"/>
        <a:cs typeface="+mn-cs"/>
      </a:defRPr>
    </a:lvl3pPr>
    <a:lvl4pPr marL="2204298" algn="l" defTabSz="734766" rtl="0" eaLnBrk="1" latinLnBrk="0" hangingPunct="1">
      <a:defRPr sz="2893" kern="1200">
        <a:solidFill>
          <a:schemeClr val="tx1"/>
        </a:solidFill>
        <a:latin typeface="+mn-lt"/>
        <a:ea typeface="+mn-ea"/>
        <a:cs typeface="+mn-cs"/>
      </a:defRPr>
    </a:lvl4pPr>
    <a:lvl5pPr marL="2939064" algn="l" defTabSz="734766" rtl="0" eaLnBrk="1" latinLnBrk="0" hangingPunct="1">
      <a:defRPr sz="2893" kern="1200">
        <a:solidFill>
          <a:schemeClr val="tx1"/>
        </a:solidFill>
        <a:latin typeface="+mn-lt"/>
        <a:ea typeface="+mn-ea"/>
        <a:cs typeface="+mn-cs"/>
      </a:defRPr>
    </a:lvl5pPr>
    <a:lvl6pPr marL="3673831" algn="l" defTabSz="734766" rtl="0" eaLnBrk="1" latinLnBrk="0" hangingPunct="1">
      <a:defRPr sz="2893" kern="1200">
        <a:solidFill>
          <a:schemeClr val="tx1"/>
        </a:solidFill>
        <a:latin typeface="+mn-lt"/>
        <a:ea typeface="+mn-ea"/>
        <a:cs typeface="+mn-cs"/>
      </a:defRPr>
    </a:lvl6pPr>
    <a:lvl7pPr marL="4408597" algn="l" defTabSz="734766" rtl="0" eaLnBrk="1" latinLnBrk="0" hangingPunct="1">
      <a:defRPr sz="2893" kern="1200">
        <a:solidFill>
          <a:schemeClr val="tx1"/>
        </a:solidFill>
        <a:latin typeface="+mn-lt"/>
        <a:ea typeface="+mn-ea"/>
        <a:cs typeface="+mn-cs"/>
      </a:defRPr>
    </a:lvl7pPr>
    <a:lvl8pPr marL="5143363" algn="l" defTabSz="734766" rtl="0" eaLnBrk="1" latinLnBrk="0" hangingPunct="1">
      <a:defRPr sz="2893" kern="1200">
        <a:solidFill>
          <a:schemeClr val="tx1"/>
        </a:solidFill>
        <a:latin typeface="+mn-lt"/>
        <a:ea typeface="+mn-ea"/>
        <a:cs typeface="+mn-cs"/>
      </a:defRPr>
    </a:lvl8pPr>
    <a:lvl9pPr marL="5878129" algn="l" defTabSz="734766" rtl="0" eaLnBrk="1" latinLnBrk="0" hangingPunct="1">
      <a:defRPr sz="289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292E"/>
    <a:srgbClr val="C33B3B"/>
    <a:srgbClr val="D37D7C"/>
    <a:srgbClr val="F2D9B0"/>
    <a:srgbClr val="CFBF9D"/>
    <a:srgbClr val="CEAA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31" autoAdjust="0"/>
  </p:normalViewPr>
  <p:slideViewPr>
    <p:cSldViewPr snapToGrid="0">
      <p:cViewPr>
        <p:scale>
          <a:sx n="50" d="100"/>
          <a:sy n="50" d="100"/>
        </p:scale>
        <p:origin x="1383" y="-3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2691-4A87-A8AA-FF90DAD548CE}"/>
              </c:ext>
            </c:extLst>
          </c:dPt>
          <c:dPt>
            <c:idx val="1"/>
            <c:bubble3D val="0"/>
            <c:spPr>
              <a:solidFill>
                <a:schemeClr val="tx1">
                  <a:lumMod val="85000"/>
                  <a:lumOff val="15000"/>
                </a:schemeClr>
              </a:solidFill>
              <a:ln w="19050">
                <a:noFill/>
              </a:ln>
              <a:effectLst/>
            </c:spPr>
            <c:extLst>
              <c:ext xmlns:c16="http://schemas.microsoft.com/office/drawing/2014/chart" uri="{C3380CC4-5D6E-409C-BE32-E72D297353CC}">
                <c16:uniqueId val="{00000003-2691-4A87-A8AA-FF90DAD548CE}"/>
              </c:ext>
            </c:extLst>
          </c:dPt>
          <c:dPt>
            <c:idx val="2"/>
            <c:bubble3D val="0"/>
            <c:spPr>
              <a:solidFill>
                <a:schemeClr val="tx1">
                  <a:lumMod val="65000"/>
                  <a:lumOff val="35000"/>
                </a:schemeClr>
              </a:solidFill>
              <a:ln w="19050">
                <a:noFill/>
              </a:ln>
              <a:effectLst/>
            </c:spPr>
            <c:extLst>
              <c:ext xmlns:c16="http://schemas.microsoft.com/office/drawing/2014/chart" uri="{C3380CC4-5D6E-409C-BE32-E72D297353CC}">
                <c16:uniqueId val="{00000005-2691-4A87-A8AA-FF90DAD548CE}"/>
              </c:ext>
            </c:extLst>
          </c:dPt>
          <c:dPt>
            <c:idx val="3"/>
            <c:bubble3D val="0"/>
            <c:spPr>
              <a:solidFill>
                <a:schemeClr val="tx1">
                  <a:lumMod val="50000"/>
                  <a:lumOff val="50000"/>
                </a:schemeClr>
              </a:solidFill>
              <a:ln w="19050">
                <a:noFill/>
              </a:ln>
              <a:effectLst/>
            </c:spPr>
            <c:extLst>
              <c:ext xmlns:c16="http://schemas.microsoft.com/office/drawing/2014/chart" uri="{C3380CC4-5D6E-409C-BE32-E72D297353CC}">
                <c16:uniqueId val="{00000007-2691-4A87-A8AA-FF90DAD548CE}"/>
              </c:ext>
            </c:extLst>
          </c:dPt>
          <c:cat>
            <c:strRef>
              <c:f>Sheet1!$A$2:$A$5</c:f>
              <c:strCache>
                <c:ptCount val="3"/>
                <c:pt idx="0">
                  <c:v>1st Qtr</c:v>
                </c:pt>
                <c:pt idx="1">
                  <c:v>2nd Qtr</c:v>
                </c:pt>
                <c:pt idx="2">
                  <c:v>3rd Qtr</c:v>
                </c:pt>
              </c:strCache>
            </c:strRef>
          </c:cat>
          <c:val>
            <c:numRef>
              <c:f>Sheet1!$B$2:$B$5</c:f>
              <c:numCache>
                <c:formatCode>General</c:formatCode>
                <c:ptCount val="4"/>
                <c:pt idx="0">
                  <c:v>33.33</c:v>
                </c:pt>
                <c:pt idx="1">
                  <c:v>33.33</c:v>
                </c:pt>
                <c:pt idx="2">
                  <c:v>25</c:v>
                </c:pt>
              </c:numCache>
            </c:numRef>
          </c:val>
          <c:extLst>
            <c:ext xmlns:c16="http://schemas.microsoft.com/office/drawing/2014/chart" uri="{C3380CC4-5D6E-409C-BE32-E72D297353CC}">
              <c16:uniqueId val="{00000008-2691-4A87-A8AA-FF90DAD548CE}"/>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a:noFill/>
            </a:ln>
          </c:spPr>
          <c:dPt>
            <c:idx val="0"/>
            <c:bubble3D val="0"/>
            <c:spPr>
              <a:solidFill>
                <a:schemeClr val="accent3"/>
              </a:solidFill>
              <a:ln w="19050">
                <a:noFill/>
              </a:ln>
              <a:effectLst/>
            </c:spPr>
            <c:extLst>
              <c:ext xmlns:c16="http://schemas.microsoft.com/office/drawing/2014/chart" uri="{C3380CC4-5D6E-409C-BE32-E72D297353CC}">
                <c16:uniqueId val="{00000001-2691-4A87-A8AA-FF90DAD548CE}"/>
              </c:ext>
            </c:extLst>
          </c:dPt>
          <c:dPt>
            <c:idx val="1"/>
            <c:bubble3D val="0"/>
            <c:spPr>
              <a:solidFill>
                <a:schemeClr val="tx1">
                  <a:lumMod val="85000"/>
                  <a:lumOff val="15000"/>
                </a:schemeClr>
              </a:solidFill>
              <a:ln w="19050">
                <a:noFill/>
              </a:ln>
              <a:effectLst/>
            </c:spPr>
            <c:extLst>
              <c:ext xmlns:c16="http://schemas.microsoft.com/office/drawing/2014/chart" uri="{C3380CC4-5D6E-409C-BE32-E72D297353CC}">
                <c16:uniqueId val="{00000003-2691-4A87-A8AA-FF90DAD548CE}"/>
              </c:ext>
            </c:extLst>
          </c:dPt>
          <c:dPt>
            <c:idx val="2"/>
            <c:bubble3D val="0"/>
            <c:spPr>
              <a:solidFill>
                <a:schemeClr val="tx1">
                  <a:lumMod val="65000"/>
                  <a:lumOff val="35000"/>
                </a:schemeClr>
              </a:solidFill>
              <a:ln w="19050">
                <a:noFill/>
              </a:ln>
              <a:effectLst/>
            </c:spPr>
            <c:extLst>
              <c:ext xmlns:c16="http://schemas.microsoft.com/office/drawing/2014/chart" uri="{C3380CC4-5D6E-409C-BE32-E72D297353CC}">
                <c16:uniqueId val="{00000005-2691-4A87-A8AA-FF90DAD548CE}"/>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2691-4A87-A8AA-FF90DAD548CE}"/>
              </c:ext>
            </c:extLst>
          </c:dPt>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25</c:v>
                </c:pt>
              </c:numCache>
            </c:numRef>
          </c:val>
          <c:extLst>
            <c:ext xmlns:c16="http://schemas.microsoft.com/office/drawing/2014/chart" uri="{C3380CC4-5D6E-409C-BE32-E72D297353CC}">
              <c16:uniqueId val="{00000008-2691-4A87-A8AA-FF90DAD548CE}"/>
            </c:ext>
          </c:extLst>
        </c:ser>
        <c:dLbls>
          <c:showLegendKey val="0"/>
          <c:showVal val="0"/>
          <c:showCatName val="0"/>
          <c:showSerName val="0"/>
          <c:showPercent val="0"/>
          <c:showBubbleSize val="0"/>
          <c:showLeaderLines val="1"/>
        </c:dLbls>
        <c:firstSliceAng val="18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a:noFill/>
            </a:ln>
          </c:spPr>
          <c:dPt>
            <c:idx val="0"/>
            <c:bubble3D val="0"/>
            <c:spPr>
              <a:solidFill>
                <a:schemeClr val="tx1">
                  <a:lumMod val="85000"/>
                  <a:lumOff val="15000"/>
                </a:schemeClr>
              </a:solidFill>
              <a:ln w="19050">
                <a:noFill/>
              </a:ln>
              <a:effectLst/>
            </c:spPr>
            <c:extLst>
              <c:ext xmlns:c16="http://schemas.microsoft.com/office/drawing/2014/chart" uri="{C3380CC4-5D6E-409C-BE32-E72D297353CC}">
                <c16:uniqueId val="{00000001-2691-4A87-A8AA-FF90DAD548CE}"/>
              </c:ext>
            </c:extLst>
          </c:dPt>
          <c:dPt>
            <c:idx val="1"/>
            <c:bubble3D val="0"/>
            <c:spPr>
              <a:solidFill>
                <a:schemeClr val="accent4"/>
              </a:solidFill>
              <a:ln w="19050">
                <a:noFill/>
              </a:ln>
              <a:effectLst/>
            </c:spPr>
            <c:extLst>
              <c:ext xmlns:c16="http://schemas.microsoft.com/office/drawing/2014/chart" uri="{C3380CC4-5D6E-409C-BE32-E72D297353CC}">
                <c16:uniqueId val="{00000003-2691-4A87-A8AA-FF90DAD548CE}"/>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2691-4A87-A8AA-FF90DAD548CE}"/>
              </c:ext>
            </c:extLst>
          </c:dPt>
          <c:dPt>
            <c:idx val="3"/>
            <c:bubble3D val="0"/>
            <c:spPr>
              <a:solidFill>
                <a:schemeClr val="tx1">
                  <a:lumMod val="50000"/>
                  <a:lumOff val="50000"/>
                </a:schemeClr>
              </a:solidFill>
              <a:ln w="19050">
                <a:noFill/>
              </a:ln>
              <a:effectLst/>
            </c:spPr>
            <c:extLst>
              <c:ext xmlns:c16="http://schemas.microsoft.com/office/drawing/2014/chart" uri="{C3380CC4-5D6E-409C-BE32-E72D297353CC}">
                <c16:uniqueId val="{00000007-2691-4A87-A8AA-FF90DAD548CE}"/>
              </c:ext>
            </c:extLst>
          </c:dPt>
          <c:cat>
            <c:strRef>
              <c:f>Sheet1!$A$2:$A$5</c:f>
              <c:strCache>
                <c:ptCount val="3"/>
                <c:pt idx="0">
                  <c:v>1st Qtr</c:v>
                </c:pt>
                <c:pt idx="1">
                  <c:v>2nd Qtr</c:v>
                </c:pt>
                <c:pt idx="2">
                  <c:v>3rd Qtr</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2691-4A87-A8AA-FF90DAD548CE}"/>
            </c:ext>
          </c:extLst>
        </c:ser>
        <c:dLbls>
          <c:showLegendKey val="0"/>
          <c:showVal val="0"/>
          <c:showCatName val="0"/>
          <c:showSerName val="0"/>
          <c:showPercent val="0"/>
          <c:showBubbleSize val="0"/>
          <c:showLeaderLines val="1"/>
        </c:dLbls>
        <c:firstSliceAng val="18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5269-D5AC-4872-A436-178C59502E5A}"/>
              </a:ext>
            </a:extLst>
          </p:cNvPr>
          <p:cNvSpPr>
            <a:spLocks noGrp="1"/>
          </p:cNvSpPr>
          <p:nvPr>
            <p:ph type="title"/>
          </p:nvPr>
        </p:nvSpPr>
        <p:spPr>
          <a:xfrm>
            <a:off x="1068705" y="1606005"/>
            <a:ext cx="13407390" cy="5831710"/>
          </a:xfrm>
          <a:prstGeom prst="rect">
            <a:avLst/>
          </a:prstGeo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3255763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61BD8-6614-4D8A-9A6F-E5F963382F71}"/>
              </a:ext>
            </a:extLst>
          </p:cNvPr>
          <p:cNvSpPr/>
          <p:nvPr userDrawn="1"/>
        </p:nvSpPr>
        <p:spPr>
          <a:xfrm>
            <a:off x="495177" y="625099"/>
            <a:ext cx="14554446" cy="275054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Tree>
    <p:extLst>
      <p:ext uri="{BB962C8B-B14F-4D97-AF65-F5344CB8AC3E}">
        <p14:creationId xmlns:p14="http://schemas.microsoft.com/office/powerpoint/2010/main" val="1441861479"/>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1554442"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10" indent="-388610" algn="l" defTabSz="1554442"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31" indent="-388610" algn="l" defTabSz="1554442"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052" indent="-388610" algn="l" defTabSz="1554442"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272"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492"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713"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1934"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155"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374" indent="-388610" algn="l" defTabSz="1554442"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42" rtl="0" eaLnBrk="1" latinLnBrk="0" hangingPunct="1">
        <a:defRPr sz="3060" kern="1200">
          <a:solidFill>
            <a:schemeClr val="tx1"/>
          </a:solidFill>
          <a:latin typeface="+mn-lt"/>
          <a:ea typeface="+mn-ea"/>
          <a:cs typeface="+mn-cs"/>
        </a:defRPr>
      </a:lvl1pPr>
      <a:lvl2pPr marL="777221" algn="l" defTabSz="1554442" rtl="0" eaLnBrk="1" latinLnBrk="0" hangingPunct="1">
        <a:defRPr sz="3060" kern="1200">
          <a:solidFill>
            <a:schemeClr val="tx1"/>
          </a:solidFill>
          <a:latin typeface="+mn-lt"/>
          <a:ea typeface="+mn-ea"/>
          <a:cs typeface="+mn-cs"/>
        </a:defRPr>
      </a:lvl2pPr>
      <a:lvl3pPr marL="1554442" algn="l" defTabSz="1554442" rtl="0" eaLnBrk="1" latinLnBrk="0" hangingPunct="1">
        <a:defRPr sz="3060" kern="1200">
          <a:solidFill>
            <a:schemeClr val="tx1"/>
          </a:solidFill>
          <a:latin typeface="+mn-lt"/>
          <a:ea typeface="+mn-ea"/>
          <a:cs typeface="+mn-cs"/>
        </a:defRPr>
      </a:lvl3pPr>
      <a:lvl4pPr marL="2331661" algn="l" defTabSz="1554442" rtl="0" eaLnBrk="1" latinLnBrk="0" hangingPunct="1">
        <a:defRPr sz="3060" kern="1200">
          <a:solidFill>
            <a:schemeClr val="tx1"/>
          </a:solidFill>
          <a:latin typeface="+mn-lt"/>
          <a:ea typeface="+mn-ea"/>
          <a:cs typeface="+mn-cs"/>
        </a:defRPr>
      </a:lvl4pPr>
      <a:lvl5pPr marL="3108882" algn="l" defTabSz="1554442" rtl="0" eaLnBrk="1" latinLnBrk="0" hangingPunct="1">
        <a:defRPr sz="3060" kern="1200">
          <a:solidFill>
            <a:schemeClr val="tx1"/>
          </a:solidFill>
          <a:latin typeface="+mn-lt"/>
          <a:ea typeface="+mn-ea"/>
          <a:cs typeface="+mn-cs"/>
        </a:defRPr>
      </a:lvl5pPr>
      <a:lvl6pPr marL="3886103" algn="l" defTabSz="1554442" rtl="0" eaLnBrk="1" latinLnBrk="0" hangingPunct="1">
        <a:defRPr sz="3060" kern="1200">
          <a:solidFill>
            <a:schemeClr val="tx1"/>
          </a:solidFill>
          <a:latin typeface="+mn-lt"/>
          <a:ea typeface="+mn-ea"/>
          <a:cs typeface="+mn-cs"/>
        </a:defRPr>
      </a:lvl6pPr>
      <a:lvl7pPr marL="4663324" algn="l" defTabSz="1554442" rtl="0" eaLnBrk="1" latinLnBrk="0" hangingPunct="1">
        <a:defRPr sz="3060" kern="1200">
          <a:solidFill>
            <a:schemeClr val="tx1"/>
          </a:solidFill>
          <a:latin typeface="+mn-lt"/>
          <a:ea typeface="+mn-ea"/>
          <a:cs typeface="+mn-cs"/>
        </a:defRPr>
      </a:lvl7pPr>
      <a:lvl8pPr marL="5440544" algn="l" defTabSz="1554442" rtl="0" eaLnBrk="1" latinLnBrk="0" hangingPunct="1">
        <a:defRPr sz="3060" kern="1200">
          <a:solidFill>
            <a:schemeClr val="tx1"/>
          </a:solidFill>
          <a:latin typeface="+mn-lt"/>
          <a:ea typeface="+mn-ea"/>
          <a:cs typeface="+mn-cs"/>
        </a:defRPr>
      </a:lvl8pPr>
      <a:lvl9pPr marL="6217764" algn="l" defTabSz="1554442"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svg"/><Relationship Id="rId21" Type="http://schemas.openxmlformats.org/officeDocument/2006/relationships/image" Target="../media/image17.png"/><Relationship Id="rId7" Type="http://schemas.openxmlformats.org/officeDocument/2006/relationships/chart" Target="../charts/chart2.xml"/><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sv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7.png"/><Relationship Id="rId5" Type="http://schemas.openxmlformats.org/officeDocument/2006/relationships/image" Target="../media/image4.svg"/><Relationship Id="rId15" Type="http://schemas.openxmlformats.org/officeDocument/2006/relationships/image" Target="../media/image11.png"/><Relationship Id="rId10" Type="http://schemas.openxmlformats.org/officeDocument/2006/relationships/image" Target="../media/image6.svg"/><Relationship Id="rId19" Type="http://schemas.openxmlformats.org/officeDocument/2006/relationships/image" Target="../media/image15.jp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descr="Pencil Tip">
            <a:extLst>
              <a:ext uri="{FF2B5EF4-FFF2-40B4-BE49-F238E27FC236}">
                <a16:creationId xmlns:a16="http://schemas.microsoft.com/office/drawing/2014/main" id="{8096D734-9A18-4CDD-8E63-5B1E0374F1A6}"/>
              </a:ext>
            </a:extLst>
          </p:cNvPr>
          <p:cNvGrpSpPr/>
          <p:nvPr/>
        </p:nvGrpSpPr>
        <p:grpSpPr>
          <a:xfrm>
            <a:off x="7086792" y="1970065"/>
            <a:ext cx="1381390" cy="1104470"/>
            <a:chOff x="5558269" y="2683246"/>
            <a:chExt cx="1083443" cy="866251"/>
          </a:xfrm>
        </p:grpSpPr>
        <p:sp>
          <p:nvSpPr>
            <p:cNvPr id="27" name="Arrow: Down 26">
              <a:extLst>
                <a:ext uri="{FF2B5EF4-FFF2-40B4-BE49-F238E27FC236}">
                  <a16:creationId xmlns:a16="http://schemas.microsoft.com/office/drawing/2014/main" id="{B860C96A-5919-427D-ACDC-5B4ABDC6E4B8}"/>
                </a:ext>
              </a:extLst>
            </p:cNvPr>
            <p:cNvSpPr/>
            <p:nvPr/>
          </p:nvSpPr>
          <p:spPr>
            <a:xfrm rot="10800000" flipH="1">
              <a:off x="5558269" y="2683247"/>
              <a:ext cx="1083443" cy="866250"/>
            </a:xfrm>
            <a:prstGeom prst="downArrow">
              <a:avLst>
                <a:gd name="adj1" fmla="val 100000"/>
                <a:gd name="adj2" fmla="val 72228"/>
              </a:avLst>
            </a:prstGeom>
            <a:gradFill>
              <a:gsLst>
                <a:gs pos="0">
                  <a:srgbClr val="F2D9B0"/>
                </a:gs>
                <a:gs pos="31000">
                  <a:srgbClr val="CFBF9D"/>
                </a:gs>
                <a:gs pos="67000">
                  <a:srgbClr val="F2D9B0"/>
                </a:gs>
                <a:gs pos="100000">
                  <a:srgbClr val="CEAA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123" name="Freeform: Shape 122">
              <a:extLst>
                <a:ext uri="{FF2B5EF4-FFF2-40B4-BE49-F238E27FC236}">
                  <a16:creationId xmlns:a16="http://schemas.microsoft.com/office/drawing/2014/main" id="{20A2F263-68FD-41AC-9E8F-145F5952DFEA}"/>
                </a:ext>
              </a:extLst>
            </p:cNvPr>
            <p:cNvSpPr/>
            <p:nvPr/>
          </p:nvSpPr>
          <p:spPr>
            <a:xfrm>
              <a:off x="5948483" y="2683246"/>
              <a:ext cx="303016" cy="174988"/>
            </a:xfrm>
            <a:custGeom>
              <a:avLst/>
              <a:gdLst>
                <a:gd name="connsiteX0" fmla="*/ 151508 w 303016"/>
                <a:gd name="connsiteY0" fmla="*/ 0 h 174988"/>
                <a:gd name="connsiteX1" fmla="*/ 303016 w 303016"/>
                <a:gd name="connsiteY1" fmla="*/ 174988 h 174988"/>
                <a:gd name="connsiteX2" fmla="*/ 0 w 303016"/>
                <a:gd name="connsiteY2" fmla="*/ 174988 h 174988"/>
              </a:gdLst>
              <a:ahLst/>
              <a:cxnLst>
                <a:cxn ang="0">
                  <a:pos x="connsiteX0" y="connsiteY0"/>
                </a:cxn>
                <a:cxn ang="0">
                  <a:pos x="connsiteX1" y="connsiteY1"/>
                </a:cxn>
                <a:cxn ang="0">
                  <a:pos x="connsiteX2" y="connsiteY2"/>
                </a:cxn>
              </a:cxnLst>
              <a:rect l="l" t="t" r="r" b="b"/>
              <a:pathLst>
                <a:path w="303016" h="174988">
                  <a:moveTo>
                    <a:pt x="151508" y="0"/>
                  </a:moveTo>
                  <a:lnTo>
                    <a:pt x="303016" y="174988"/>
                  </a:lnTo>
                  <a:lnTo>
                    <a:pt x="0" y="174988"/>
                  </a:lnTo>
                  <a:close/>
                </a:path>
              </a:pathLst>
            </a:custGeom>
            <a:gradFill>
              <a:gsLst>
                <a:gs pos="0">
                  <a:schemeClr val="tx1"/>
                </a:gs>
                <a:gs pos="100000">
                  <a:schemeClr val="tx1">
                    <a:lumMod val="65000"/>
                    <a:lumOff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grpSp>
      <p:grpSp>
        <p:nvGrpSpPr>
          <p:cNvPr id="34" name="Group 33" descr="Pencil Section">
            <a:extLst>
              <a:ext uri="{FF2B5EF4-FFF2-40B4-BE49-F238E27FC236}">
                <a16:creationId xmlns:a16="http://schemas.microsoft.com/office/drawing/2014/main" id="{8C5CFB96-05C7-4060-B6EA-87F284A06808}"/>
              </a:ext>
            </a:extLst>
          </p:cNvPr>
          <p:cNvGrpSpPr/>
          <p:nvPr/>
        </p:nvGrpSpPr>
        <p:grpSpPr>
          <a:xfrm rot="10800000" flipH="1">
            <a:off x="7088772" y="2911325"/>
            <a:ext cx="1379414" cy="10959581"/>
            <a:chOff x="720000" y="5200650"/>
            <a:chExt cx="1440000" cy="3600000"/>
          </a:xfrm>
        </p:grpSpPr>
        <p:sp>
          <p:nvSpPr>
            <p:cNvPr id="22" name="Arrow: Down 21">
              <a:extLst>
                <a:ext uri="{FF2B5EF4-FFF2-40B4-BE49-F238E27FC236}">
                  <a16:creationId xmlns:a16="http://schemas.microsoft.com/office/drawing/2014/main" id="{539DCB09-D489-4AEF-A57A-4276E752CEA5}"/>
                </a:ext>
              </a:extLst>
            </p:cNvPr>
            <p:cNvSpPr/>
            <p:nvPr/>
          </p:nvSpPr>
          <p:spPr>
            <a:xfrm>
              <a:off x="720000" y="5200650"/>
              <a:ext cx="360000" cy="3600000"/>
            </a:xfrm>
            <a:prstGeom prst="downArrow">
              <a:avLst>
                <a:gd name="adj1" fmla="val 100000"/>
                <a:gd name="adj2"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24" name="Arrow: Down 23">
              <a:extLst>
                <a:ext uri="{FF2B5EF4-FFF2-40B4-BE49-F238E27FC236}">
                  <a16:creationId xmlns:a16="http://schemas.microsoft.com/office/drawing/2014/main" id="{B6433480-891A-4EB9-865B-9B1BBD57D290}"/>
                </a:ext>
              </a:extLst>
            </p:cNvPr>
            <p:cNvSpPr/>
            <p:nvPr/>
          </p:nvSpPr>
          <p:spPr>
            <a:xfrm>
              <a:off x="1080000" y="5200650"/>
              <a:ext cx="360000" cy="3600000"/>
            </a:xfrm>
            <a:prstGeom prst="down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25" name="Arrow: Down 24">
              <a:extLst>
                <a:ext uri="{FF2B5EF4-FFF2-40B4-BE49-F238E27FC236}">
                  <a16:creationId xmlns:a16="http://schemas.microsoft.com/office/drawing/2014/main" id="{B446CB75-8164-4D77-8F31-A19689A43099}"/>
                </a:ext>
              </a:extLst>
            </p:cNvPr>
            <p:cNvSpPr/>
            <p:nvPr/>
          </p:nvSpPr>
          <p:spPr>
            <a:xfrm>
              <a:off x="1440000" y="5200650"/>
              <a:ext cx="360000" cy="3600000"/>
            </a:xfrm>
            <a:prstGeom prst="downArrow">
              <a:avLst>
                <a:gd name="adj1" fmla="val 100000"/>
                <a:gd name="adj2" fmla="val 50000"/>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26" name="Arrow: Down 25">
              <a:extLst>
                <a:ext uri="{FF2B5EF4-FFF2-40B4-BE49-F238E27FC236}">
                  <a16:creationId xmlns:a16="http://schemas.microsoft.com/office/drawing/2014/main" id="{AB2BEF8A-0269-4173-AA05-AB31BEADFAC1}"/>
                </a:ext>
              </a:extLst>
            </p:cNvPr>
            <p:cNvSpPr/>
            <p:nvPr/>
          </p:nvSpPr>
          <p:spPr>
            <a:xfrm>
              <a:off x="1800000" y="5200650"/>
              <a:ext cx="360000" cy="3600000"/>
            </a:xfrm>
            <a:prstGeom prst="down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grpSp>
      <p:grpSp>
        <p:nvGrpSpPr>
          <p:cNvPr id="90" name="Group 89" descr="Pencil Ribbon">
            <a:extLst>
              <a:ext uri="{FF2B5EF4-FFF2-40B4-BE49-F238E27FC236}">
                <a16:creationId xmlns:a16="http://schemas.microsoft.com/office/drawing/2014/main" id="{FAB42E28-35EA-4CE9-AD4D-037811A2670C}"/>
              </a:ext>
            </a:extLst>
          </p:cNvPr>
          <p:cNvGrpSpPr/>
          <p:nvPr/>
        </p:nvGrpSpPr>
        <p:grpSpPr>
          <a:xfrm>
            <a:off x="6924931" y="7387416"/>
            <a:ext cx="1694571" cy="2179848"/>
            <a:chOff x="5423088" y="5459207"/>
            <a:chExt cx="1329075" cy="1709685"/>
          </a:xfrm>
        </p:grpSpPr>
        <p:sp>
          <p:nvSpPr>
            <p:cNvPr id="87" name="Freeform: Shape 86">
              <a:extLst>
                <a:ext uri="{FF2B5EF4-FFF2-40B4-BE49-F238E27FC236}">
                  <a16:creationId xmlns:a16="http://schemas.microsoft.com/office/drawing/2014/main" id="{7D2CC921-A04F-47C0-BBDB-AA5EC0BA41A1}"/>
                </a:ext>
              </a:extLst>
            </p:cNvPr>
            <p:cNvSpPr/>
            <p:nvPr/>
          </p:nvSpPr>
          <p:spPr>
            <a:xfrm rot="16200000">
              <a:off x="6174403" y="5918289"/>
              <a:ext cx="1036842" cy="118678"/>
            </a:xfrm>
            <a:custGeom>
              <a:avLst/>
              <a:gdLst>
                <a:gd name="connsiteX0" fmla="*/ 1005567 w 1005567"/>
                <a:gd name="connsiteY0" fmla="*/ 0 h 118678"/>
                <a:gd name="connsiteX1" fmla="*/ 1005567 w 1005567"/>
                <a:gd name="connsiteY1" fmla="*/ 118384 h 118678"/>
                <a:gd name="connsiteX2" fmla="*/ 152953 w 1005567"/>
                <a:gd name="connsiteY2" fmla="*/ 118384 h 118678"/>
                <a:gd name="connsiteX3" fmla="*/ 151765 w 1005567"/>
                <a:gd name="connsiteY3" fmla="*/ 118678 h 118678"/>
                <a:gd name="connsiteX4" fmla="*/ 149847 w 1005567"/>
                <a:gd name="connsiteY4" fmla="*/ 118384 h 118678"/>
                <a:gd name="connsiteX5" fmla="*/ 98080 w 1005567"/>
                <a:gd name="connsiteY5" fmla="*/ 110463 h 118678"/>
                <a:gd name="connsiteX6" fmla="*/ 17770 w 1005567"/>
                <a:gd name="connsiteY6" fmla="*/ 37613 h 118678"/>
                <a:gd name="connsiteX7" fmla="*/ 0 w 1005567"/>
                <a:gd name="connsiteY7" fmla="*/ 0 h 11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5567" h="118678">
                  <a:moveTo>
                    <a:pt x="1005567" y="0"/>
                  </a:moveTo>
                  <a:lnTo>
                    <a:pt x="1005567" y="118384"/>
                  </a:lnTo>
                  <a:lnTo>
                    <a:pt x="152953" y="118384"/>
                  </a:lnTo>
                  <a:lnTo>
                    <a:pt x="151765" y="118678"/>
                  </a:lnTo>
                  <a:lnTo>
                    <a:pt x="149847" y="118384"/>
                  </a:lnTo>
                  <a:cubicBezTo>
                    <a:pt x="132591" y="115744"/>
                    <a:pt x="139149" y="120250"/>
                    <a:pt x="98080" y="110463"/>
                  </a:cubicBezTo>
                  <a:cubicBezTo>
                    <a:pt x="63948" y="98234"/>
                    <a:pt x="34481" y="72985"/>
                    <a:pt x="17770" y="37613"/>
                  </a:cubicBezTo>
                  <a:lnTo>
                    <a:pt x="0" y="0"/>
                  </a:lnTo>
                  <a:close/>
                </a:path>
              </a:pathLst>
            </a:custGeom>
            <a:gradFill>
              <a:gsLst>
                <a:gs pos="0">
                  <a:schemeClr val="tx1"/>
                </a:gs>
                <a:gs pos="100000">
                  <a:schemeClr val="tx1">
                    <a:lumMod val="65000"/>
                    <a:lumOff val="3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89" name="Freeform: Shape 88">
              <a:extLst>
                <a:ext uri="{FF2B5EF4-FFF2-40B4-BE49-F238E27FC236}">
                  <a16:creationId xmlns:a16="http://schemas.microsoft.com/office/drawing/2014/main" id="{566B5788-E2E0-48F2-9B93-6D16F2940765}"/>
                </a:ext>
              </a:extLst>
            </p:cNvPr>
            <p:cNvSpPr/>
            <p:nvPr/>
          </p:nvSpPr>
          <p:spPr>
            <a:xfrm rot="16200000">
              <a:off x="5393104" y="7011957"/>
              <a:ext cx="186919" cy="126952"/>
            </a:xfrm>
            <a:custGeom>
              <a:avLst/>
              <a:gdLst>
                <a:gd name="connsiteX0" fmla="*/ 186919 w 186919"/>
                <a:gd name="connsiteY0" fmla="*/ 0 h 125314"/>
                <a:gd name="connsiteX1" fmla="*/ 186919 w 186919"/>
                <a:gd name="connsiteY1" fmla="*/ 125314 h 125314"/>
                <a:gd name="connsiteX2" fmla="*/ 0 w 186919"/>
                <a:gd name="connsiteY2" fmla="*/ 125314 h 125314"/>
                <a:gd name="connsiteX3" fmla="*/ 7831 w 186919"/>
                <a:gd name="connsiteY3" fmla="*/ 86525 h 125314"/>
                <a:gd name="connsiteX4" fmla="*/ 138367 w 186919"/>
                <a:gd name="connsiteY4" fmla="*/ 0 h 125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919" h="125314">
                  <a:moveTo>
                    <a:pt x="186919" y="0"/>
                  </a:moveTo>
                  <a:lnTo>
                    <a:pt x="186919" y="125314"/>
                  </a:lnTo>
                  <a:lnTo>
                    <a:pt x="0" y="125314"/>
                  </a:lnTo>
                  <a:lnTo>
                    <a:pt x="7831" y="86525"/>
                  </a:lnTo>
                  <a:cubicBezTo>
                    <a:pt x="29338" y="35678"/>
                    <a:pt x="79686" y="0"/>
                    <a:pt x="138367"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66" name="Parallelogram 65">
              <a:extLst>
                <a:ext uri="{FF2B5EF4-FFF2-40B4-BE49-F238E27FC236}">
                  <a16:creationId xmlns:a16="http://schemas.microsoft.com/office/drawing/2014/main" id="{A18CFA55-058C-4633-83E7-611FE3036453}"/>
                </a:ext>
              </a:extLst>
            </p:cNvPr>
            <p:cNvSpPr/>
            <p:nvPr/>
          </p:nvSpPr>
          <p:spPr>
            <a:xfrm rot="16200000" flipH="1">
              <a:off x="5710180" y="6182300"/>
              <a:ext cx="763161" cy="1083445"/>
            </a:xfrm>
            <a:prstGeom prst="parallelogram">
              <a:avLst>
                <a:gd name="adj" fmla="val 72728"/>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sp>
          <p:nvSpPr>
            <p:cNvPr id="41" name="Parallelogram 40">
              <a:extLst>
                <a:ext uri="{FF2B5EF4-FFF2-40B4-BE49-F238E27FC236}">
                  <a16:creationId xmlns:a16="http://schemas.microsoft.com/office/drawing/2014/main" id="{238853DE-EC73-4814-B7EE-3EF80DCDA05E}"/>
                </a:ext>
              </a:extLst>
            </p:cNvPr>
            <p:cNvSpPr/>
            <p:nvPr/>
          </p:nvSpPr>
          <p:spPr>
            <a:xfrm rot="16200000" flipH="1">
              <a:off x="5294044" y="5588541"/>
              <a:ext cx="1587453" cy="1328785"/>
            </a:xfrm>
            <a:prstGeom prst="parallelogram">
              <a:avLst>
                <a:gd name="adj" fmla="val 512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grpSp>
      <p:grpSp>
        <p:nvGrpSpPr>
          <p:cNvPr id="54" name="Group 53" descr="Pencil Section">
            <a:extLst>
              <a:ext uri="{FF2B5EF4-FFF2-40B4-BE49-F238E27FC236}">
                <a16:creationId xmlns:a16="http://schemas.microsoft.com/office/drawing/2014/main" id="{5DCE6B97-B14E-4696-83E1-484FD5CE661D}"/>
              </a:ext>
            </a:extLst>
          </p:cNvPr>
          <p:cNvGrpSpPr/>
          <p:nvPr/>
        </p:nvGrpSpPr>
        <p:grpSpPr>
          <a:xfrm rot="10800000" flipH="1">
            <a:off x="7088772" y="13575032"/>
            <a:ext cx="1379411" cy="6984126"/>
            <a:chOff x="720001" y="5200650"/>
            <a:chExt cx="1439999" cy="3600000"/>
          </a:xfrm>
          <a:solidFill>
            <a:schemeClr val="accent2"/>
          </a:solidFill>
        </p:grpSpPr>
        <p:sp>
          <p:nvSpPr>
            <p:cNvPr id="55" name="Arrow: Down 54">
              <a:extLst>
                <a:ext uri="{FF2B5EF4-FFF2-40B4-BE49-F238E27FC236}">
                  <a16:creationId xmlns:a16="http://schemas.microsoft.com/office/drawing/2014/main" id="{3720879D-EA4C-48EC-BA7A-92D1722ED1A0}"/>
                </a:ext>
              </a:extLst>
            </p:cNvPr>
            <p:cNvSpPr/>
            <p:nvPr/>
          </p:nvSpPr>
          <p:spPr>
            <a:xfrm>
              <a:off x="720001" y="5200650"/>
              <a:ext cx="360000" cy="3600000"/>
            </a:xfrm>
            <a:prstGeom prst="downArrow">
              <a:avLst>
                <a:gd name="adj1" fmla="val 100000"/>
                <a:gd name="adj2"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56" name="Arrow: Down 55">
              <a:extLst>
                <a:ext uri="{FF2B5EF4-FFF2-40B4-BE49-F238E27FC236}">
                  <a16:creationId xmlns:a16="http://schemas.microsoft.com/office/drawing/2014/main" id="{4807F6A6-6CF1-4185-8B9E-3A7DBC1DC9EF}"/>
                </a:ext>
              </a:extLst>
            </p:cNvPr>
            <p:cNvSpPr/>
            <p:nvPr/>
          </p:nvSpPr>
          <p:spPr>
            <a:xfrm>
              <a:off x="1080001" y="5200650"/>
              <a:ext cx="360000" cy="360000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57" name="Arrow: Down 56">
              <a:extLst>
                <a:ext uri="{FF2B5EF4-FFF2-40B4-BE49-F238E27FC236}">
                  <a16:creationId xmlns:a16="http://schemas.microsoft.com/office/drawing/2014/main" id="{91463D4C-E169-4CD7-9CF1-C735695BB472}"/>
                </a:ext>
              </a:extLst>
            </p:cNvPr>
            <p:cNvSpPr/>
            <p:nvPr/>
          </p:nvSpPr>
          <p:spPr>
            <a:xfrm>
              <a:off x="1440001" y="5200650"/>
              <a:ext cx="360000" cy="3600000"/>
            </a:xfrm>
            <a:prstGeom prst="down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58" name="Arrow: Down 57">
              <a:extLst>
                <a:ext uri="{FF2B5EF4-FFF2-40B4-BE49-F238E27FC236}">
                  <a16:creationId xmlns:a16="http://schemas.microsoft.com/office/drawing/2014/main" id="{FC0AA29E-FA9E-4076-B620-02F17C95AB09}"/>
                </a:ext>
              </a:extLst>
            </p:cNvPr>
            <p:cNvSpPr/>
            <p:nvPr/>
          </p:nvSpPr>
          <p:spPr>
            <a:xfrm>
              <a:off x="1800000" y="5200650"/>
              <a:ext cx="360000" cy="3600000"/>
            </a:xfrm>
            <a:prstGeom prst="downArrow">
              <a:avLst>
                <a:gd name="adj1" fmla="val 10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grpSp>
      <p:grpSp>
        <p:nvGrpSpPr>
          <p:cNvPr id="61" name="Group 60" descr="Pencil Section">
            <a:extLst>
              <a:ext uri="{FF2B5EF4-FFF2-40B4-BE49-F238E27FC236}">
                <a16:creationId xmlns:a16="http://schemas.microsoft.com/office/drawing/2014/main" id="{FA67B8CC-BADB-480B-99C6-F0315E487428}"/>
              </a:ext>
            </a:extLst>
          </p:cNvPr>
          <p:cNvGrpSpPr/>
          <p:nvPr/>
        </p:nvGrpSpPr>
        <p:grpSpPr>
          <a:xfrm rot="10800000" flipH="1">
            <a:off x="7088772" y="20260367"/>
            <a:ext cx="1379411" cy="6327571"/>
            <a:chOff x="720001" y="5200650"/>
            <a:chExt cx="1439999" cy="3600000"/>
          </a:xfrm>
          <a:solidFill>
            <a:schemeClr val="accent2"/>
          </a:solidFill>
        </p:grpSpPr>
        <p:sp>
          <p:nvSpPr>
            <p:cNvPr id="62" name="Arrow: Down 61">
              <a:extLst>
                <a:ext uri="{FF2B5EF4-FFF2-40B4-BE49-F238E27FC236}">
                  <a16:creationId xmlns:a16="http://schemas.microsoft.com/office/drawing/2014/main" id="{687F0286-720F-48E5-B93C-F7339BD4878D}"/>
                </a:ext>
              </a:extLst>
            </p:cNvPr>
            <p:cNvSpPr/>
            <p:nvPr/>
          </p:nvSpPr>
          <p:spPr>
            <a:xfrm>
              <a:off x="720001" y="5200650"/>
              <a:ext cx="360000" cy="3600000"/>
            </a:xfrm>
            <a:prstGeom prst="downArrow">
              <a:avLst>
                <a:gd name="adj1" fmla="val 100000"/>
                <a:gd name="adj2" fmla="val 5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63" name="Arrow: Down 62">
              <a:extLst>
                <a:ext uri="{FF2B5EF4-FFF2-40B4-BE49-F238E27FC236}">
                  <a16:creationId xmlns:a16="http://schemas.microsoft.com/office/drawing/2014/main" id="{337DFB87-CFFE-49F4-B7B0-319AF30FC696}"/>
                </a:ext>
              </a:extLst>
            </p:cNvPr>
            <p:cNvSpPr/>
            <p:nvPr/>
          </p:nvSpPr>
          <p:spPr>
            <a:xfrm>
              <a:off x="1080001" y="5200650"/>
              <a:ext cx="360000" cy="3600000"/>
            </a:xfrm>
            <a:prstGeom prst="down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64" name="Arrow: Down 63">
              <a:extLst>
                <a:ext uri="{FF2B5EF4-FFF2-40B4-BE49-F238E27FC236}">
                  <a16:creationId xmlns:a16="http://schemas.microsoft.com/office/drawing/2014/main" id="{994ECC7C-6411-4822-923E-7327528677DD}"/>
                </a:ext>
              </a:extLst>
            </p:cNvPr>
            <p:cNvSpPr/>
            <p:nvPr/>
          </p:nvSpPr>
          <p:spPr>
            <a:xfrm>
              <a:off x="1440001" y="5200650"/>
              <a:ext cx="360000" cy="3600000"/>
            </a:xfrm>
            <a:prstGeom prst="down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65" name="Arrow: Down 64">
              <a:extLst>
                <a:ext uri="{FF2B5EF4-FFF2-40B4-BE49-F238E27FC236}">
                  <a16:creationId xmlns:a16="http://schemas.microsoft.com/office/drawing/2014/main" id="{38DF508B-21CB-4DAC-988D-D192B1CF236C}"/>
                </a:ext>
              </a:extLst>
            </p:cNvPr>
            <p:cNvSpPr/>
            <p:nvPr/>
          </p:nvSpPr>
          <p:spPr>
            <a:xfrm>
              <a:off x="1800000" y="5200650"/>
              <a:ext cx="360000" cy="3600000"/>
            </a:xfrm>
            <a:prstGeom prst="down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grpSp>
      <p:grpSp>
        <p:nvGrpSpPr>
          <p:cNvPr id="49" name="Group 48" descr="Pencil Eraser">
            <a:extLst>
              <a:ext uri="{FF2B5EF4-FFF2-40B4-BE49-F238E27FC236}">
                <a16:creationId xmlns:a16="http://schemas.microsoft.com/office/drawing/2014/main" id="{C1260421-D92C-4E2E-88CD-E4D9C935FEA5}"/>
              </a:ext>
            </a:extLst>
          </p:cNvPr>
          <p:cNvGrpSpPr/>
          <p:nvPr/>
        </p:nvGrpSpPr>
        <p:grpSpPr>
          <a:xfrm>
            <a:off x="7086797" y="26587941"/>
            <a:ext cx="1381389" cy="1100993"/>
            <a:chOff x="5554279" y="11106364"/>
            <a:chExt cx="1083442" cy="863524"/>
          </a:xfrm>
        </p:grpSpPr>
        <p:sp>
          <p:nvSpPr>
            <p:cNvPr id="28" name="Rectangle 27">
              <a:extLst>
                <a:ext uri="{FF2B5EF4-FFF2-40B4-BE49-F238E27FC236}">
                  <a16:creationId xmlns:a16="http://schemas.microsoft.com/office/drawing/2014/main" id="{5839231F-8AA0-47CC-9B7B-82EAF40A3A8D}"/>
                </a:ext>
              </a:extLst>
            </p:cNvPr>
            <p:cNvSpPr/>
            <p:nvPr/>
          </p:nvSpPr>
          <p:spPr>
            <a:xfrm rot="10800000" flipH="1">
              <a:off x="5554279" y="11106364"/>
              <a:ext cx="1083442" cy="484241"/>
            </a:xfrm>
            <a:prstGeom prst="rect">
              <a:avLst/>
            </a:prstGeom>
            <a:gradFill flip="none" rotWithShape="1">
              <a:gsLst>
                <a:gs pos="0">
                  <a:schemeClr val="bg1">
                    <a:lumMod val="50000"/>
                  </a:schemeClr>
                </a:gs>
                <a:gs pos="76000">
                  <a:schemeClr val="bg1">
                    <a:lumMod val="75000"/>
                  </a:schemeClr>
                </a:gs>
                <a:gs pos="33000">
                  <a:schemeClr val="bg1">
                    <a:lumMod val="9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29" name="Rectangle: Top Corners Rounded 28">
              <a:extLst>
                <a:ext uri="{FF2B5EF4-FFF2-40B4-BE49-F238E27FC236}">
                  <a16:creationId xmlns:a16="http://schemas.microsoft.com/office/drawing/2014/main" id="{3D1EA64C-5006-4013-9C14-9A1F00DE6C98}"/>
                </a:ext>
              </a:extLst>
            </p:cNvPr>
            <p:cNvSpPr/>
            <p:nvPr/>
          </p:nvSpPr>
          <p:spPr>
            <a:xfrm rot="10800000" flipH="1">
              <a:off x="5554279" y="11590606"/>
              <a:ext cx="1083442" cy="379282"/>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31" name="Rectangle 30">
              <a:extLst>
                <a:ext uri="{FF2B5EF4-FFF2-40B4-BE49-F238E27FC236}">
                  <a16:creationId xmlns:a16="http://schemas.microsoft.com/office/drawing/2014/main" id="{9563BB47-CEF7-454E-BF04-B9383994F31A}"/>
                </a:ext>
              </a:extLst>
            </p:cNvPr>
            <p:cNvSpPr/>
            <p:nvPr/>
          </p:nvSpPr>
          <p:spPr>
            <a:xfrm rot="10800000" flipH="1">
              <a:off x="5554279" y="11501012"/>
              <a:ext cx="1083442" cy="34349"/>
            </a:xfrm>
            <a:prstGeom prst="rect">
              <a:avLst/>
            </a:prstGeom>
            <a:gradFill flip="none" rotWithShape="1">
              <a:gsLst>
                <a:gs pos="0">
                  <a:schemeClr val="bg1">
                    <a:lumMod val="50000"/>
                  </a:schemeClr>
                </a:gs>
                <a:gs pos="76000">
                  <a:schemeClr val="bg1">
                    <a:lumMod val="75000"/>
                  </a:schemeClr>
                </a:gs>
                <a:gs pos="33000">
                  <a:schemeClr val="bg1">
                    <a:lumMod val="95000"/>
                  </a:schemeClr>
                </a:gs>
                <a:gs pos="100000">
                  <a:schemeClr val="bg1">
                    <a:lumMod val="9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32" name="Rectangle 31">
              <a:extLst>
                <a:ext uri="{FF2B5EF4-FFF2-40B4-BE49-F238E27FC236}">
                  <a16:creationId xmlns:a16="http://schemas.microsoft.com/office/drawing/2014/main" id="{72BFC936-E991-4F9F-8385-770D4414AA4B}"/>
                </a:ext>
              </a:extLst>
            </p:cNvPr>
            <p:cNvSpPr/>
            <p:nvPr/>
          </p:nvSpPr>
          <p:spPr>
            <a:xfrm rot="10800000" flipH="1">
              <a:off x="5554279" y="11420788"/>
              <a:ext cx="1083442" cy="34349"/>
            </a:xfrm>
            <a:prstGeom prst="rect">
              <a:avLst/>
            </a:prstGeom>
            <a:gradFill flip="none" rotWithShape="1">
              <a:gsLst>
                <a:gs pos="0">
                  <a:schemeClr val="bg1">
                    <a:lumMod val="50000"/>
                  </a:schemeClr>
                </a:gs>
                <a:gs pos="76000">
                  <a:schemeClr val="bg1">
                    <a:lumMod val="75000"/>
                  </a:schemeClr>
                </a:gs>
                <a:gs pos="33000">
                  <a:schemeClr val="bg1">
                    <a:lumMod val="95000"/>
                  </a:schemeClr>
                </a:gs>
                <a:gs pos="100000">
                  <a:schemeClr val="bg1">
                    <a:lumMod val="9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33" name="Rectangle 32">
              <a:extLst>
                <a:ext uri="{FF2B5EF4-FFF2-40B4-BE49-F238E27FC236}">
                  <a16:creationId xmlns:a16="http://schemas.microsoft.com/office/drawing/2014/main" id="{4BDA4819-792D-4D2C-B416-C6FB5733E3F2}"/>
                </a:ext>
              </a:extLst>
            </p:cNvPr>
            <p:cNvSpPr/>
            <p:nvPr/>
          </p:nvSpPr>
          <p:spPr>
            <a:xfrm rot="10800000" flipH="1">
              <a:off x="5554279" y="11340564"/>
              <a:ext cx="1083442" cy="34349"/>
            </a:xfrm>
            <a:prstGeom prst="rect">
              <a:avLst/>
            </a:prstGeom>
            <a:gradFill flip="none" rotWithShape="1">
              <a:gsLst>
                <a:gs pos="0">
                  <a:schemeClr val="bg1">
                    <a:lumMod val="50000"/>
                  </a:schemeClr>
                </a:gs>
                <a:gs pos="76000">
                  <a:schemeClr val="bg1">
                    <a:lumMod val="75000"/>
                  </a:schemeClr>
                </a:gs>
                <a:gs pos="33000">
                  <a:schemeClr val="bg1">
                    <a:lumMod val="95000"/>
                  </a:schemeClr>
                </a:gs>
                <a:gs pos="100000">
                  <a:schemeClr val="bg1">
                    <a:lumMod val="9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grpSp>
      <p:grpSp>
        <p:nvGrpSpPr>
          <p:cNvPr id="1034" name="Group 1033" title="Section Title">
            <a:extLst>
              <a:ext uri="{FF2B5EF4-FFF2-40B4-BE49-F238E27FC236}">
                <a16:creationId xmlns:a16="http://schemas.microsoft.com/office/drawing/2014/main" id="{20434B85-96ED-49B6-9A09-5BF47EF578EA}"/>
              </a:ext>
            </a:extLst>
          </p:cNvPr>
          <p:cNvGrpSpPr/>
          <p:nvPr/>
        </p:nvGrpSpPr>
        <p:grpSpPr>
          <a:xfrm>
            <a:off x="6925301" y="3821694"/>
            <a:ext cx="5382141" cy="1423786"/>
            <a:chOff x="5431608" y="4234169"/>
            <a:chExt cx="4221287" cy="1116695"/>
          </a:xfrm>
        </p:grpSpPr>
        <p:sp>
          <p:nvSpPr>
            <p:cNvPr id="105" name="Rectangle 104">
              <a:extLst>
                <a:ext uri="{FF2B5EF4-FFF2-40B4-BE49-F238E27FC236}">
                  <a16:creationId xmlns:a16="http://schemas.microsoft.com/office/drawing/2014/main" id="{4706127D-A2D7-44C8-9AF6-2705A19F487B}"/>
                </a:ext>
              </a:extLst>
            </p:cNvPr>
            <p:cNvSpPr/>
            <p:nvPr/>
          </p:nvSpPr>
          <p:spPr>
            <a:xfrm rot="16200000">
              <a:off x="7971542" y="3805037"/>
              <a:ext cx="216000" cy="2875653"/>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91" name="Freeform: Shape 90">
              <a:extLst>
                <a:ext uri="{FF2B5EF4-FFF2-40B4-BE49-F238E27FC236}">
                  <a16:creationId xmlns:a16="http://schemas.microsoft.com/office/drawing/2014/main" id="{C3D83180-0EA1-4C3E-A2CB-0156B818A52D}"/>
                </a:ext>
              </a:extLst>
            </p:cNvPr>
            <p:cNvSpPr/>
            <p:nvPr/>
          </p:nvSpPr>
          <p:spPr>
            <a:xfrm rot="16200000">
              <a:off x="5384583" y="5119448"/>
              <a:ext cx="225472" cy="126660"/>
            </a:xfrm>
            <a:custGeom>
              <a:avLst/>
              <a:gdLst>
                <a:gd name="connsiteX0" fmla="*/ 221030 w 221030"/>
                <a:gd name="connsiteY0" fmla="*/ 0 h 126660"/>
                <a:gd name="connsiteX1" fmla="*/ 221030 w 221030"/>
                <a:gd name="connsiteY1" fmla="*/ 126660 h 126660"/>
                <a:gd name="connsiteX2" fmla="*/ 0 w 221030"/>
                <a:gd name="connsiteY2" fmla="*/ 126660 h 126660"/>
                <a:gd name="connsiteX3" fmla="*/ 992 w 221030"/>
                <a:gd name="connsiteY3" fmla="*/ 121750 h 126660"/>
                <a:gd name="connsiteX4" fmla="*/ 184669 w 221030"/>
                <a:gd name="connsiteY4" fmla="*/ 0 h 12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030" h="126660">
                  <a:moveTo>
                    <a:pt x="221030" y="0"/>
                  </a:moveTo>
                  <a:lnTo>
                    <a:pt x="221030" y="126660"/>
                  </a:lnTo>
                  <a:lnTo>
                    <a:pt x="0" y="126660"/>
                  </a:lnTo>
                  <a:lnTo>
                    <a:pt x="992" y="121750"/>
                  </a:lnTo>
                  <a:cubicBezTo>
                    <a:pt x="31254" y="50203"/>
                    <a:pt x="102099" y="0"/>
                    <a:pt x="1846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sp>
          <p:nvSpPr>
            <p:cNvPr id="42" name="Rectangle 41">
              <a:extLst>
                <a:ext uri="{FF2B5EF4-FFF2-40B4-BE49-F238E27FC236}">
                  <a16:creationId xmlns:a16="http://schemas.microsoft.com/office/drawing/2014/main" id="{1384250D-16D1-4C6E-9289-B0F638D91617}"/>
                </a:ext>
              </a:extLst>
            </p:cNvPr>
            <p:cNvSpPr/>
            <p:nvPr/>
          </p:nvSpPr>
          <p:spPr>
            <a:xfrm>
              <a:off x="5558271" y="5099224"/>
              <a:ext cx="1083443" cy="16265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39" name="Rectangle: Top Corners Rounded 38">
              <a:extLst>
                <a:ext uri="{FF2B5EF4-FFF2-40B4-BE49-F238E27FC236}">
                  <a16:creationId xmlns:a16="http://schemas.microsoft.com/office/drawing/2014/main" id="{403C72BC-017E-4889-86F3-EE29B4D8167C}"/>
                </a:ext>
              </a:extLst>
            </p:cNvPr>
            <p:cNvSpPr/>
            <p:nvPr/>
          </p:nvSpPr>
          <p:spPr>
            <a:xfrm rot="16200000">
              <a:off x="7092252" y="2573525"/>
              <a:ext cx="900000" cy="4221287"/>
            </a:xfrm>
            <a:prstGeom prst="round2SameRect">
              <a:avLst>
                <a:gd name="adj1" fmla="val 700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04" name="TextBox 103">
              <a:extLst>
                <a:ext uri="{FF2B5EF4-FFF2-40B4-BE49-F238E27FC236}">
                  <a16:creationId xmlns:a16="http://schemas.microsoft.com/office/drawing/2014/main" id="{EDD96DC5-58F2-4DBD-8B2D-5E2C271130E4}"/>
                </a:ext>
              </a:extLst>
            </p:cNvPr>
            <p:cNvSpPr txBox="1"/>
            <p:nvPr/>
          </p:nvSpPr>
          <p:spPr>
            <a:xfrm>
              <a:off x="6372940" y="4324167"/>
              <a:ext cx="3188090" cy="720000"/>
            </a:xfrm>
            <a:prstGeom prst="rect">
              <a:avLst/>
            </a:prstGeom>
            <a:gradFill>
              <a:gsLst>
                <a:gs pos="0">
                  <a:schemeClr val="tx1"/>
                </a:gs>
                <a:gs pos="100000">
                  <a:schemeClr val="tx1"/>
                </a:gs>
              </a:gsLst>
              <a:lin ang="0" scaled="1"/>
            </a:gradFill>
          </p:spPr>
          <p:txBody>
            <a:bodyPr wrap="square" lIns="183600" tIns="0" rIns="183600" bIns="0" rtlCol="0" anchor="ctr">
              <a:noAutofit/>
            </a:bodyPr>
            <a:lstStyle/>
            <a:p>
              <a:r>
                <a:rPr lang="en-ZA" sz="2550" noProof="1">
                  <a:solidFill>
                    <a:schemeClr val="bg1"/>
                  </a:solidFill>
                  <a:latin typeface="+mj-lt"/>
                </a:rPr>
                <a:t>Main Features</a:t>
              </a:r>
            </a:p>
          </p:txBody>
        </p:sp>
      </p:grpSp>
      <p:sp>
        <p:nvSpPr>
          <p:cNvPr id="1041" name="TextBox 1040">
            <a:extLst>
              <a:ext uri="{FF2B5EF4-FFF2-40B4-BE49-F238E27FC236}">
                <a16:creationId xmlns:a16="http://schemas.microsoft.com/office/drawing/2014/main" id="{BF692857-62E3-483F-A263-AE58A9C07C3A}"/>
              </a:ext>
            </a:extLst>
          </p:cNvPr>
          <p:cNvSpPr txBox="1"/>
          <p:nvPr/>
        </p:nvSpPr>
        <p:spPr>
          <a:xfrm>
            <a:off x="8964351" y="5616784"/>
            <a:ext cx="6024200" cy="3939540"/>
          </a:xfrm>
          <a:prstGeom prst="rect">
            <a:avLst/>
          </a:prstGeom>
          <a:noFill/>
        </p:spPr>
        <p:txBody>
          <a:bodyPr wrap="square" lIns="0" tIns="0" rIns="0" bIns="0" rtlCol="0">
            <a:spAutoFit/>
          </a:bodyPr>
          <a:lstStyle/>
          <a:p>
            <a:r>
              <a:rPr lang="en-ZA" sz="3200" dirty="0"/>
              <a:t>The dataset is ‘Airport Activity Statistics’ (1990). It is claimed that it </a:t>
            </a:r>
            <a:r>
              <a:rPr lang="en-US" sz="3200" dirty="0"/>
              <a:t> consists of all 135 large and medium sized air hubs in the United States as deﬁned by the Federal Aviation Administration. I am interested in the claim that how to clustering the air hubs into large and medium size.</a:t>
            </a:r>
            <a:endParaRPr lang="en-ZA" sz="3200" noProof="1"/>
          </a:p>
        </p:txBody>
      </p:sp>
      <p:grpSp>
        <p:nvGrpSpPr>
          <p:cNvPr id="1038" name="Group 1037" descr="Icon Device&#10;">
            <a:extLst>
              <a:ext uri="{FF2B5EF4-FFF2-40B4-BE49-F238E27FC236}">
                <a16:creationId xmlns:a16="http://schemas.microsoft.com/office/drawing/2014/main" id="{E9D88B68-15C1-4E2A-9B7E-58D9787E6AEF}"/>
              </a:ext>
            </a:extLst>
          </p:cNvPr>
          <p:cNvGrpSpPr/>
          <p:nvPr/>
        </p:nvGrpSpPr>
        <p:grpSpPr>
          <a:xfrm>
            <a:off x="7109741" y="3983850"/>
            <a:ext cx="829155" cy="755453"/>
            <a:chOff x="5576267" y="4387912"/>
            <a:chExt cx="650318" cy="592512"/>
          </a:xfrm>
        </p:grpSpPr>
        <p:pic>
          <p:nvPicPr>
            <p:cNvPr id="138" name="Graphic 137" descr="Icon Placeholder">
              <a:extLst>
                <a:ext uri="{FF2B5EF4-FFF2-40B4-BE49-F238E27FC236}">
                  <a16:creationId xmlns:a16="http://schemas.microsoft.com/office/drawing/2014/main" id="{AD30BB2A-552E-417C-A91F-6A4633B7C1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6267" y="4387912"/>
              <a:ext cx="650318" cy="592512"/>
            </a:xfrm>
            <a:prstGeom prst="rect">
              <a:avLst/>
            </a:prstGeom>
            <a:effectLst/>
          </p:spPr>
        </p:pic>
        <p:pic>
          <p:nvPicPr>
            <p:cNvPr id="125" name="Graphic 124" descr="Books" title="Placeholder Icon">
              <a:extLst>
                <a:ext uri="{FF2B5EF4-FFF2-40B4-BE49-F238E27FC236}">
                  <a16:creationId xmlns:a16="http://schemas.microsoft.com/office/drawing/2014/main" id="{5B2CBC3C-ADFD-46E9-8879-B44F4DC9519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07529" y="4490271"/>
              <a:ext cx="387795" cy="387795"/>
            </a:xfrm>
            <a:prstGeom prst="rect">
              <a:avLst/>
            </a:prstGeom>
          </p:spPr>
        </p:pic>
      </p:grpSp>
      <p:grpSp>
        <p:nvGrpSpPr>
          <p:cNvPr id="2" name="Group 1" descr="Circular comparison graphs">
            <a:extLst>
              <a:ext uri="{FF2B5EF4-FFF2-40B4-BE49-F238E27FC236}">
                <a16:creationId xmlns:a16="http://schemas.microsoft.com/office/drawing/2014/main" id="{61E5842A-A868-4EEE-8C59-455A98B58F3C}"/>
              </a:ext>
            </a:extLst>
          </p:cNvPr>
          <p:cNvGrpSpPr/>
          <p:nvPr/>
        </p:nvGrpSpPr>
        <p:grpSpPr>
          <a:xfrm>
            <a:off x="9081241" y="10289034"/>
            <a:ext cx="5496362" cy="2227423"/>
            <a:chOff x="7122542" y="4645822"/>
            <a:chExt cx="4310872" cy="1746999"/>
          </a:xfrm>
        </p:grpSpPr>
        <p:graphicFrame>
          <p:nvGraphicFramePr>
            <p:cNvPr id="256" name="Chart 255" descr="Donut Graph">
              <a:extLst>
                <a:ext uri="{FF2B5EF4-FFF2-40B4-BE49-F238E27FC236}">
                  <a16:creationId xmlns:a16="http://schemas.microsoft.com/office/drawing/2014/main" id="{F28EFB0F-3CEE-488E-857F-027028150871}"/>
                </a:ext>
              </a:extLst>
            </p:cNvPr>
            <p:cNvGraphicFramePr/>
            <p:nvPr>
              <p:extLst>
                <p:ext uri="{D42A27DB-BD31-4B8C-83A1-F6EECF244321}">
                  <p14:modId xmlns:p14="http://schemas.microsoft.com/office/powerpoint/2010/main" val="2053460044"/>
                </p:ext>
              </p:extLst>
            </p:nvPr>
          </p:nvGraphicFramePr>
          <p:xfrm>
            <a:off x="7122542" y="4645822"/>
            <a:ext cx="1352397" cy="1452033"/>
          </p:xfrm>
          <a:graphic>
            <a:graphicData uri="http://schemas.openxmlformats.org/drawingml/2006/chart">
              <c:chart xmlns:c="http://schemas.openxmlformats.org/drawingml/2006/chart" xmlns:r="http://schemas.openxmlformats.org/officeDocument/2006/relationships" r:id="rId6"/>
            </a:graphicData>
          </a:graphic>
        </p:graphicFrame>
        <p:sp>
          <p:nvSpPr>
            <p:cNvPr id="257" name="TextBox 256">
              <a:extLst>
                <a:ext uri="{FF2B5EF4-FFF2-40B4-BE49-F238E27FC236}">
                  <a16:creationId xmlns:a16="http://schemas.microsoft.com/office/drawing/2014/main" id="{97F8E2F6-8355-4131-8E30-E18E78312C1C}"/>
                </a:ext>
              </a:extLst>
            </p:cNvPr>
            <p:cNvSpPr txBox="1"/>
            <p:nvPr/>
          </p:nvSpPr>
          <p:spPr>
            <a:xfrm>
              <a:off x="7147962" y="6023489"/>
              <a:ext cx="1301557" cy="184666"/>
            </a:xfrm>
            <a:prstGeom prst="rect">
              <a:avLst/>
            </a:prstGeom>
            <a:noFill/>
          </p:spPr>
          <p:txBody>
            <a:bodyPr wrap="square" lIns="0" tIns="0" rIns="0" bIns="0" rtlCol="0">
              <a:spAutoFit/>
            </a:bodyPr>
            <a:lstStyle/>
            <a:p>
              <a:pPr algn="ctr"/>
              <a:r>
                <a:rPr lang="en-ZA" sz="1530" dirty="0">
                  <a:solidFill>
                    <a:schemeClr val="tx1">
                      <a:lumMod val="75000"/>
                      <a:lumOff val="25000"/>
                    </a:schemeClr>
                  </a:solidFill>
                </a:rPr>
                <a:t>Enplaned Passengers</a:t>
              </a:r>
              <a:endParaRPr lang="en-ZA" sz="1530" noProof="1">
                <a:solidFill>
                  <a:schemeClr val="tx1">
                    <a:lumMod val="75000"/>
                    <a:lumOff val="25000"/>
                  </a:schemeClr>
                </a:solidFill>
              </a:endParaRPr>
            </a:p>
          </p:txBody>
        </p:sp>
        <p:sp>
          <p:nvSpPr>
            <p:cNvPr id="259" name="TextBox 258">
              <a:extLst>
                <a:ext uri="{FF2B5EF4-FFF2-40B4-BE49-F238E27FC236}">
                  <a16:creationId xmlns:a16="http://schemas.microsoft.com/office/drawing/2014/main" id="{68143FCD-14E8-4D4D-9C88-9FC29383FEA8}"/>
                </a:ext>
              </a:extLst>
            </p:cNvPr>
            <p:cNvSpPr txBox="1"/>
            <p:nvPr/>
          </p:nvSpPr>
          <p:spPr>
            <a:xfrm>
              <a:off x="7358308" y="5171783"/>
              <a:ext cx="880865" cy="380195"/>
            </a:xfrm>
            <a:prstGeom prst="rect">
              <a:avLst/>
            </a:prstGeom>
            <a:noFill/>
          </p:spPr>
          <p:txBody>
            <a:bodyPr wrap="square" rtlCol="0">
              <a:spAutoFit/>
            </a:bodyPr>
            <a:lstStyle/>
            <a:p>
              <a:pPr algn="ctr"/>
              <a:r>
                <a:rPr lang="en-ZA" sz="2550" b="1" dirty="0">
                  <a:solidFill>
                    <a:schemeClr val="tx1">
                      <a:lumMod val="75000"/>
                      <a:lumOff val="25000"/>
                    </a:schemeClr>
                  </a:solidFill>
                </a:rPr>
                <a:t>33%</a:t>
              </a:r>
            </a:p>
          </p:txBody>
        </p:sp>
        <p:graphicFrame>
          <p:nvGraphicFramePr>
            <p:cNvPr id="270" name="Chart 269" descr="Donut Graph">
              <a:extLst>
                <a:ext uri="{FF2B5EF4-FFF2-40B4-BE49-F238E27FC236}">
                  <a16:creationId xmlns:a16="http://schemas.microsoft.com/office/drawing/2014/main" id="{64824C83-797B-47AE-AFD5-3F3B03DD9EFC}"/>
                </a:ext>
              </a:extLst>
            </p:cNvPr>
            <p:cNvGraphicFramePr/>
            <p:nvPr>
              <p:extLst>
                <p:ext uri="{D42A27DB-BD31-4B8C-83A1-F6EECF244321}">
                  <p14:modId xmlns:p14="http://schemas.microsoft.com/office/powerpoint/2010/main" val="361128598"/>
                </p:ext>
              </p:extLst>
            </p:nvPr>
          </p:nvGraphicFramePr>
          <p:xfrm>
            <a:off x="8601780" y="4645822"/>
            <a:ext cx="1352397" cy="1452033"/>
          </p:xfrm>
          <a:graphic>
            <a:graphicData uri="http://schemas.openxmlformats.org/drawingml/2006/chart">
              <c:chart xmlns:c="http://schemas.openxmlformats.org/drawingml/2006/chart" xmlns:r="http://schemas.openxmlformats.org/officeDocument/2006/relationships" r:id="rId7"/>
            </a:graphicData>
          </a:graphic>
        </p:graphicFrame>
        <p:sp>
          <p:nvSpPr>
            <p:cNvPr id="271" name="TextBox 270">
              <a:extLst>
                <a:ext uri="{FF2B5EF4-FFF2-40B4-BE49-F238E27FC236}">
                  <a16:creationId xmlns:a16="http://schemas.microsoft.com/office/drawing/2014/main" id="{45B371D6-DF52-4734-973F-7ED472655345}"/>
                </a:ext>
              </a:extLst>
            </p:cNvPr>
            <p:cNvSpPr txBox="1"/>
            <p:nvPr/>
          </p:nvSpPr>
          <p:spPr>
            <a:xfrm>
              <a:off x="8627200" y="6023489"/>
              <a:ext cx="1301557" cy="369332"/>
            </a:xfrm>
            <a:prstGeom prst="rect">
              <a:avLst/>
            </a:prstGeom>
            <a:noFill/>
          </p:spPr>
          <p:txBody>
            <a:bodyPr wrap="square" lIns="0" tIns="0" rIns="0" bIns="0" rtlCol="0">
              <a:spAutoFit/>
            </a:bodyPr>
            <a:lstStyle/>
            <a:p>
              <a:pPr algn="ctr"/>
              <a:r>
                <a:rPr lang="en-ZA" sz="1530" noProof="1">
                  <a:solidFill>
                    <a:schemeClr val="tx1">
                      <a:lumMod val="75000"/>
                      <a:lumOff val="25000"/>
                    </a:schemeClr>
                  </a:solidFill>
                </a:rPr>
                <a:t>Performed Departures</a:t>
              </a:r>
            </a:p>
          </p:txBody>
        </p:sp>
        <p:sp>
          <p:nvSpPr>
            <p:cNvPr id="272" name="TextBox 271">
              <a:extLst>
                <a:ext uri="{FF2B5EF4-FFF2-40B4-BE49-F238E27FC236}">
                  <a16:creationId xmlns:a16="http://schemas.microsoft.com/office/drawing/2014/main" id="{32B484CD-F7EF-482C-AAE1-015581585F37}"/>
                </a:ext>
              </a:extLst>
            </p:cNvPr>
            <p:cNvSpPr txBox="1"/>
            <p:nvPr/>
          </p:nvSpPr>
          <p:spPr>
            <a:xfrm>
              <a:off x="8837546" y="5171783"/>
              <a:ext cx="880865" cy="380195"/>
            </a:xfrm>
            <a:prstGeom prst="rect">
              <a:avLst/>
            </a:prstGeom>
            <a:noFill/>
          </p:spPr>
          <p:txBody>
            <a:bodyPr wrap="square" rtlCol="0">
              <a:spAutoFit/>
            </a:bodyPr>
            <a:lstStyle/>
            <a:p>
              <a:pPr algn="ctr"/>
              <a:r>
                <a:rPr lang="en-ZA" sz="2550" b="1" dirty="0">
                  <a:solidFill>
                    <a:schemeClr val="tx1">
                      <a:lumMod val="75000"/>
                      <a:lumOff val="25000"/>
                    </a:schemeClr>
                  </a:solidFill>
                </a:rPr>
                <a:t>33%</a:t>
              </a:r>
            </a:p>
          </p:txBody>
        </p:sp>
        <p:graphicFrame>
          <p:nvGraphicFramePr>
            <p:cNvPr id="273" name="Chart 272" descr="Donut Graph">
              <a:extLst>
                <a:ext uri="{FF2B5EF4-FFF2-40B4-BE49-F238E27FC236}">
                  <a16:creationId xmlns:a16="http://schemas.microsoft.com/office/drawing/2014/main" id="{C2181ED1-12B9-451C-BEB0-545D8E394CB4}"/>
                </a:ext>
              </a:extLst>
            </p:cNvPr>
            <p:cNvGraphicFramePr/>
            <p:nvPr>
              <p:extLst>
                <p:ext uri="{D42A27DB-BD31-4B8C-83A1-F6EECF244321}">
                  <p14:modId xmlns:p14="http://schemas.microsoft.com/office/powerpoint/2010/main" val="1413173574"/>
                </p:ext>
              </p:extLst>
            </p:nvPr>
          </p:nvGraphicFramePr>
          <p:xfrm>
            <a:off x="10081017" y="4645822"/>
            <a:ext cx="1352397" cy="1452033"/>
          </p:xfrm>
          <a:graphic>
            <a:graphicData uri="http://schemas.openxmlformats.org/drawingml/2006/chart">
              <c:chart xmlns:c="http://schemas.openxmlformats.org/drawingml/2006/chart" xmlns:r="http://schemas.openxmlformats.org/officeDocument/2006/relationships" r:id="rId8"/>
            </a:graphicData>
          </a:graphic>
        </p:graphicFrame>
        <p:sp>
          <p:nvSpPr>
            <p:cNvPr id="274" name="TextBox 273">
              <a:extLst>
                <a:ext uri="{FF2B5EF4-FFF2-40B4-BE49-F238E27FC236}">
                  <a16:creationId xmlns:a16="http://schemas.microsoft.com/office/drawing/2014/main" id="{8A2EB957-EABD-4894-96EE-DB4B34FB04DD}"/>
                </a:ext>
              </a:extLst>
            </p:cNvPr>
            <p:cNvSpPr txBox="1"/>
            <p:nvPr/>
          </p:nvSpPr>
          <p:spPr>
            <a:xfrm>
              <a:off x="10106437" y="6023489"/>
              <a:ext cx="1301557" cy="184666"/>
            </a:xfrm>
            <a:prstGeom prst="rect">
              <a:avLst/>
            </a:prstGeom>
            <a:noFill/>
          </p:spPr>
          <p:txBody>
            <a:bodyPr wrap="square" lIns="0" tIns="0" rIns="0" bIns="0" rtlCol="0">
              <a:spAutoFit/>
            </a:bodyPr>
            <a:lstStyle/>
            <a:p>
              <a:pPr algn="ctr"/>
              <a:r>
                <a:rPr lang="en-ZA" sz="1530" dirty="0">
                  <a:solidFill>
                    <a:schemeClr val="tx1">
                      <a:lumMod val="75000"/>
                      <a:lumOff val="25000"/>
                    </a:schemeClr>
                  </a:solidFill>
                </a:rPr>
                <a:t>Enplaned Revenue</a:t>
              </a:r>
              <a:endParaRPr lang="en-ZA" sz="1530" noProof="1">
                <a:solidFill>
                  <a:schemeClr val="tx1">
                    <a:lumMod val="75000"/>
                    <a:lumOff val="25000"/>
                  </a:schemeClr>
                </a:solidFill>
              </a:endParaRPr>
            </a:p>
          </p:txBody>
        </p:sp>
        <p:sp>
          <p:nvSpPr>
            <p:cNvPr id="275" name="TextBox 274">
              <a:extLst>
                <a:ext uri="{FF2B5EF4-FFF2-40B4-BE49-F238E27FC236}">
                  <a16:creationId xmlns:a16="http://schemas.microsoft.com/office/drawing/2014/main" id="{63D0441E-5A12-458F-AE63-65DA48F9051F}"/>
                </a:ext>
              </a:extLst>
            </p:cNvPr>
            <p:cNvSpPr txBox="1"/>
            <p:nvPr/>
          </p:nvSpPr>
          <p:spPr>
            <a:xfrm>
              <a:off x="10316783" y="5171783"/>
              <a:ext cx="880865" cy="380195"/>
            </a:xfrm>
            <a:prstGeom prst="rect">
              <a:avLst/>
            </a:prstGeom>
            <a:noFill/>
          </p:spPr>
          <p:txBody>
            <a:bodyPr wrap="square" rtlCol="0">
              <a:spAutoFit/>
            </a:bodyPr>
            <a:lstStyle/>
            <a:p>
              <a:pPr algn="ctr"/>
              <a:r>
                <a:rPr lang="en-ZA" sz="2550" b="1" dirty="0">
                  <a:solidFill>
                    <a:schemeClr val="tx1">
                      <a:lumMod val="75000"/>
                      <a:lumOff val="25000"/>
                    </a:schemeClr>
                  </a:solidFill>
                </a:rPr>
                <a:t>33%</a:t>
              </a:r>
            </a:p>
          </p:txBody>
        </p:sp>
      </p:grpSp>
      <p:grpSp>
        <p:nvGrpSpPr>
          <p:cNvPr id="1033" name="Group 1032" title="Section Title">
            <a:extLst>
              <a:ext uri="{FF2B5EF4-FFF2-40B4-BE49-F238E27FC236}">
                <a16:creationId xmlns:a16="http://schemas.microsoft.com/office/drawing/2014/main" id="{168FEE9B-244F-461A-8768-B88D8905D1A7}"/>
              </a:ext>
            </a:extLst>
          </p:cNvPr>
          <p:cNvGrpSpPr/>
          <p:nvPr/>
        </p:nvGrpSpPr>
        <p:grpSpPr>
          <a:xfrm>
            <a:off x="3251933" y="15922768"/>
            <a:ext cx="5382141" cy="1422903"/>
            <a:chOff x="2558155" y="8047174"/>
            <a:chExt cx="4221287" cy="1116002"/>
          </a:xfrm>
        </p:grpSpPr>
        <p:sp>
          <p:nvSpPr>
            <p:cNvPr id="153" name="Rectangle 152">
              <a:extLst>
                <a:ext uri="{FF2B5EF4-FFF2-40B4-BE49-F238E27FC236}">
                  <a16:creationId xmlns:a16="http://schemas.microsoft.com/office/drawing/2014/main" id="{7FC0EEE8-C40B-4479-B5D1-582225DFE69B}"/>
                </a:ext>
              </a:extLst>
            </p:cNvPr>
            <p:cNvSpPr/>
            <p:nvPr/>
          </p:nvSpPr>
          <p:spPr>
            <a:xfrm rot="5400000" flipH="1">
              <a:off x="4023509" y="7617349"/>
              <a:ext cx="216000" cy="2875653"/>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54" name="Freeform: Shape 153">
              <a:extLst>
                <a:ext uri="{FF2B5EF4-FFF2-40B4-BE49-F238E27FC236}">
                  <a16:creationId xmlns:a16="http://schemas.microsoft.com/office/drawing/2014/main" id="{EF809C40-37D7-4C01-99D6-448B60F76186}"/>
                </a:ext>
              </a:extLst>
            </p:cNvPr>
            <p:cNvSpPr/>
            <p:nvPr/>
          </p:nvSpPr>
          <p:spPr>
            <a:xfrm rot="5400000" flipH="1">
              <a:off x="6600996" y="8932453"/>
              <a:ext cx="225472" cy="126660"/>
            </a:xfrm>
            <a:custGeom>
              <a:avLst/>
              <a:gdLst>
                <a:gd name="connsiteX0" fmla="*/ 221030 w 221030"/>
                <a:gd name="connsiteY0" fmla="*/ 0 h 126660"/>
                <a:gd name="connsiteX1" fmla="*/ 221030 w 221030"/>
                <a:gd name="connsiteY1" fmla="*/ 126660 h 126660"/>
                <a:gd name="connsiteX2" fmla="*/ 0 w 221030"/>
                <a:gd name="connsiteY2" fmla="*/ 126660 h 126660"/>
                <a:gd name="connsiteX3" fmla="*/ 992 w 221030"/>
                <a:gd name="connsiteY3" fmla="*/ 121750 h 126660"/>
                <a:gd name="connsiteX4" fmla="*/ 184669 w 221030"/>
                <a:gd name="connsiteY4" fmla="*/ 0 h 12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030" h="126660">
                  <a:moveTo>
                    <a:pt x="221030" y="0"/>
                  </a:moveTo>
                  <a:lnTo>
                    <a:pt x="221030" y="126660"/>
                  </a:lnTo>
                  <a:lnTo>
                    <a:pt x="0" y="126660"/>
                  </a:lnTo>
                  <a:lnTo>
                    <a:pt x="992" y="121750"/>
                  </a:lnTo>
                  <a:cubicBezTo>
                    <a:pt x="31254" y="50203"/>
                    <a:pt x="102099" y="0"/>
                    <a:pt x="1846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sp>
          <p:nvSpPr>
            <p:cNvPr id="155" name="Rectangle 154">
              <a:extLst>
                <a:ext uri="{FF2B5EF4-FFF2-40B4-BE49-F238E27FC236}">
                  <a16:creationId xmlns:a16="http://schemas.microsoft.com/office/drawing/2014/main" id="{09A90CE3-0D00-4B6C-AD0A-81A141B5BCC6}"/>
                </a:ext>
              </a:extLst>
            </p:cNvPr>
            <p:cNvSpPr/>
            <p:nvPr/>
          </p:nvSpPr>
          <p:spPr>
            <a:xfrm flipH="1">
              <a:off x="5569337" y="8912229"/>
              <a:ext cx="1083443" cy="16265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156" name="Rectangle: Top Corners Rounded 155">
              <a:extLst>
                <a:ext uri="{FF2B5EF4-FFF2-40B4-BE49-F238E27FC236}">
                  <a16:creationId xmlns:a16="http://schemas.microsoft.com/office/drawing/2014/main" id="{BA4B72FA-1E94-4508-9187-5AFBF6572020}"/>
                </a:ext>
              </a:extLst>
            </p:cNvPr>
            <p:cNvSpPr/>
            <p:nvPr/>
          </p:nvSpPr>
          <p:spPr>
            <a:xfrm rot="5400000" flipH="1">
              <a:off x="4218799" y="6386530"/>
              <a:ext cx="900000" cy="4221287"/>
            </a:xfrm>
            <a:prstGeom prst="round2SameRect">
              <a:avLst>
                <a:gd name="adj1" fmla="val 7001"/>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57" name="TextBox 156">
              <a:extLst>
                <a:ext uri="{FF2B5EF4-FFF2-40B4-BE49-F238E27FC236}">
                  <a16:creationId xmlns:a16="http://schemas.microsoft.com/office/drawing/2014/main" id="{1DE0CE38-8A60-4088-BAD5-266B36DC80E3}"/>
                </a:ext>
              </a:extLst>
            </p:cNvPr>
            <p:cNvSpPr txBox="1"/>
            <p:nvPr/>
          </p:nvSpPr>
          <p:spPr>
            <a:xfrm flipH="1">
              <a:off x="2650021" y="8137172"/>
              <a:ext cx="3188090" cy="720000"/>
            </a:xfrm>
            <a:prstGeom prst="rect">
              <a:avLst/>
            </a:prstGeom>
            <a:gradFill>
              <a:gsLst>
                <a:gs pos="0">
                  <a:schemeClr val="tx1"/>
                </a:gs>
                <a:gs pos="100000">
                  <a:schemeClr val="tx1"/>
                </a:gs>
              </a:gsLst>
              <a:lin ang="0" scaled="1"/>
            </a:gradFill>
          </p:spPr>
          <p:txBody>
            <a:bodyPr wrap="square" lIns="183600" tIns="0" rIns="183600" bIns="0" rtlCol="0" anchor="ctr">
              <a:noAutofit/>
            </a:bodyPr>
            <a:lstStyle/>
            <a:p>
              <a:r>
                <a:rPr lang="en-ZA" sz="2550" dirty="0">
                  <a:solidFill>
                    <a:schemeClr val="bg1"/>
                  </a:solidFill>
                  <a:latin typeface="+mj-lt"/>
                </a:rPr>
                <a:t>Setting Weight**</a:t>
              </a:r>
              <a:endParaRPr lang="en-ZA" sz="2550" noProof="1">
                <a:solidFill>
                  <a:schemeClr val="bg1"/>
                </a:solidFill>
                <a:latin typeface="+mj-lt"/>
              </a:endParaRPr>
            </a:p>
          </p:txBody>
        </p:sp>
      </p:grpSp>
      <p:grpSp>
        <p:nvGrpSpPr>
          <p:cNvPr id="1039" name="Group 1038" descr="Icon Device&#10;">
            <a:extLst>
              <a:ext uri="{FF2B5EF4-FFF2-40B4-BE49-F238E27FC236}">
                <a16:creationId xmlns:a16="http://schemas.microsoft.com/office/drawing/2014/main" id="{1B8285A2-D191-40C1-AC32-23BB73D18BBF}"/>
              </a:ext>
            </a:extLst>
          </p:cNvPr>
          <p:cNvGrpSpPr/>
          <p:nvPr/>
        </p:nvGrpSpPr>
        <p:grpSpPr>
          <a:xfrm>
            <a:off x="7620479" y="16019034"/>
            <a:ext cx="829155" cy="755453"/>
            <a:chOff x="5976846" y="8200917"/>
            <a:chExt cx="650318" cy="592512"/>
          </a:xfrm>
        </p:grpSpPr>
        <p:pic>
          <p:nvPicPr>
            <p:cNvPr id="158" name="Graphic 157" descr="Icon Placeholder">
              <a:extLst>
                <a:ext uri="{FF2B5EF4-FFF2-40B4-BE49-F238E27FC236}">
                  <a16:creationId xmlns:a16="http://schemas.microsoft.com/office/drawing/2014/main" id="{DADDA273-680D-4592-93B4-355FF1630F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976846" y="8200917"/>
              <a:ext cx="650318" cy="592512"/>
            </a:xfrm>
            <a:prstGeom prst="rect">
              <a:avLst/>
            </a:prstGeom>
            <a:effectLst/>
          </p:spPr>
        </p:pic>
        <p:pic>
          <p:nvPicPr>
            <p:cNvPr id="127" name="Graphic 126" descr="Planet" title="Placeholder Icon">
              <a:extLst>
                <a:ext uri="{FF2B5EF4-FFF2-40B4-BE49-F238E27FC236}">
                  <a16:creationId xmlns:a16="http://schemas.microsoft.com/office/drawing/2014/main" id="{20F469E7-012C-4E5D-BD85-673A06611608}"/>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096561" y="8299898"/>
              <a:ext cx="426575" cy="426575"/>
            </a:xfrm>
            <a:prstGeom prst="rect">
              <a:avLst/>
            </a:prstGeom>
          </p:spPr>
        </p:pic>
      </p:grpSp>
      <p:sp>
        <p:nvSpPr>
          <p:cNvPr id="177" name="TextBox 176">
            <a:extLst>
              <a:ext uri="{FF2B5EF4-FFF2-40B4-BE49-F238E27FC236}">
                <a16:creationId xmlns:a16="http://schemas.microsoft.com/office/drawing/2014/main" id="{ED298D9E-0B75-4690-9126-401F398C359E}"/>
              </a:ext>
            </a:extLst>
          </p:cNvPr>
          <p:cNvSpPr txBox="1"/>
          <p:nvPr/>
        </p:nvSpPr>
        <p:spPr>
          <a:xfrm>
            <a:off x="570048" y="17346663"/>
            <a:ext cx="6024976" cy="4431983"/>
          </a:xfrm>
          <a:prstGeom prst="rect">
            <a:avLst/>
          </a:prstGeom>
          <a:noFill/>
        </p:spPr>
        <p:txBody>
          <a:bodyPr wrap="square" lIns="0" tIns="0" rIns="0" bIns="0" rtlCol="0">
            <a:spAutoFit/>
          </a:bodyPr>
          <a:lstStyle/>
          <a:p>
            <a:pPr algn="r"/>
            <a:r>
              <a:rPr lang="en-ZA" sz="3200" dirty="0"/>
              <a:t>By using  hierarchical clustering, the distance of the clusters is calculated by  Euclidean distance, which compute the sum of square of each parameter. In this dataset, the scale of each parameter is quite different. So I have to merge the same meaning columns and define the weight.</a:t>
            </a:r>
            <a:endParaRPr lang="en-ZA" sz="3200" noProof="1"/>
          </a:p>
        </p:txBody>
      </p:sp>
      <p:sp>
        <p:nvSpPr>
          <p:cNvPr id="1042" name="Right Brace 1041" descr="Brace">
            <a:extLst>
              <a:ext uri="{FF2B5EF4-FFF2-40B4-BE49-F238E27FC236}">
                <a16:creationId xmlns:a16="http://schemas.microsoft.com/office/drawing/2014/main" id="{1F8783D4-2B90-485B-9CE9-87FAB22BE481}"/>
              </a:ext>
            </a:extLst>
          </p:cNvPr>
          <p:cNvSpPr/>
          <p:nvPr/>
        </p:nvSpPr>
        <p:spPr>
          <a:xfrm>
            <a:off x="8602271" y="15379370"/>
            <a:ext cx="394253" cy="4887580"/>
          </a:xfrm>
          <a:prstGeom prst="rightBrace">
            <a:avLst>
              <a:gd name="adj1" fmla="val 51503"/>
              <a:gd name="adj2" fmla="val 50000"/>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sz="3689"/>
          </a:p>
        </p:txBody>
      </p:sp>
      <p:sp>
        <p:nvSpPr>
          <p:cNvPr id="254" name="TextBox 253">
            <a:extLst>
              <a:ext uri="{FF2B5EF4-FFF2-40B4-BE49-F238E27FC236}">
                <a16:creationId xmlns:a16="http://schemas.microsoft.com/office/drawing/2014/main" id="{AA40BAA2-9732-4211-89C3-D8DD321B7F94}"/>
              </a:ext>
            </a:extLst>
          </p:cNvPr>
          <p:cNvSpPr txBox="1"/>
          <p:nvPr/>
        </p:nvSpPr>
        <p:spPr>
          <a:xfrm>
            <a:off x="9313599" y="13097261"/>
            <a:ext cx="5674951" cy="7386638"/>
          </a:xfrm>
          <a:prstGeom prst="rect">
            <a:avLst/>
          </a:prstGeom>
          <a:noFill/>
        </p:spPr>
        <p:txBody>
          <a:bodyPr wrap="square" lIns="0" tIns="0" rIns="0" bIns="0" rtlCol="0">
            <a:spAutoFit/>
          </a:bodyPr>
          <a:lstStyle/>
          <a:p>
            <a:r>
              <a:rPr lang="en-US" sz="3200" dirty="0"/>
              <a:t>33%: the Enplaned Passengers is the most important air traffic metric because the majority of airport revenues are generated directly or indirectly from enplaned passengers.</a:t>
            </a:r>
          </a:p>
          <a:p>
            <a:endParaRPr lang="en-US" sz="3200" dirty="0"/>
          </a:p>
          <a:p>
            <a:r>
              <a:rPr lang="en-US" sz="3200" noProof="1"/>
              <a:t>33%: The Performed Departures has the same distribution as the Scheduled Departure. So we only count one column.</a:t>
            </a:r>
          </a:p>
          <a:p>
            <a:endParaRPr lang="en-US" sz="3200" noProof="1"/>
          </a:p>
          <a:p>
            <a:r>
              <a:rPr lang="en-US" sz="3200" noProof="1"/>
              <a:t>33%: The Enplaned Revenue Tons is the sum of all the revenue tons from both the freight and mail.</a:t>
            </a:r>
            <a:endParaRPr lang="en-ZA" sz="3200" noProof="1"/>
          </a:p>
        </p:txBody>
      </p:sp>
      <p:grpSp>
        <p:nvGrpSpPr>
          <p:cNvPr id="1035" name="Group 1034" title="Section Title">
            <a:extLst>
              <a:ext uri="{FF2B5EF4-FFF2-40B4-BE49-F238E27FC236}">
                <a16:creationId xmlns:a16="http://schemas.microsoft.com/office/drawing/2014/main" id="{EB2C580B-236F-45CA-8920-1901BDEAF5B4}"/>
              </a:ext>
            </a:extLst>
          </p:cNvPr>
          <p:cNvGrpSpPr/>
          <p:nvPr/>
        </p:nvGrpSpPr>
        <p:grpSpPr>
          <a:xfrm>
            <a:off x="6925301" y="20950200"/>
            <a:ext cx="5382141" cy="1419228"/>
            <a:chOff x="5431608" y="10407788"/>
            <a:chExt cx="4221287" cy="1113120"/>
          </a:xfrm>
        </p:grpSpPr>
        <p:sp>
          <p:nvSpPr>
            <p:cNvPr id="161" name="Rectangle 160">
              <a:extLst>
                <a:ext uri="{FF2B5EF4-FFF2-40B4-BE49-F238E27FC236}">
                  <a16:creationId xmlns:a16="http://schemas.microsoft.com/office/drawing/2014/main" id="{BE55A04B-A7FC-4930-A1B2-3B8FBD8640B7}"/>
                </a:ext>
              </a:extLst>
            </p:cNvPr>
            <p:cNvSpPr/>
            <p:nvPr/>
          </p:nvSpPr>
          <p:spPr>
            <a:xfrm rot="16200000">
              <a:off x="7971543" y="9975081"/>
              <a:ext cx="216000" cy="2875653"/>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62" name="Freeform: Shape 161">
              <a:extLst>
                <a:ext uri="{FF2B5EF4-FFF2-40B4-BE49-F238E27FC236}">
                  <a16:creationId xmlns:a16="http://schemas.microsoft.com/office/drawing/2014/main" id="{BD30972C-56EC-4588-B6E1-FCDC1B421F7D}"/>
                </a:ext>
              </a:extLst>
            </p:cNvPr>
            <p:cNvSpPr/>
            <p:nvPr/>
          </p:nvSpPr>
          <p:spPr>
            <a:xfrm rot="16200000">
              <a:off x="5384583" y="11293067"/>
              <a:ext cx="225472" cy="126660"/>
            </a:xfrm>
            <a:custGeom>
              <a:avLst/>
              <a:gdLst>
                <a:gd name="connsiteX0" fmla="*/ 221030 w 221030"/>
                <a:gd name="connsiteY0" fmla="*/ 0 h 126660"/>
                <a:gd name="connsiteX1" fmla="*/ 221030 w 221030"/>
                <a:gd name="connsiteY1" fmla="*/ 126660 h 126660"/>
                <a:gd name="connsiteX2" fmla="*/ 0 w 221030"/>
                <a:gd name="connsiteY2" fmla="*/ 126660 h 126660"/>
                <a:gd name="connsiteX3" fmla="*/ 992 w 221030"/>
                <a:gd name="connsiteY3" fmla="*/ 121750 h 126660"/>
                <a:gd name="connsiteX4" fmla="*/ 184669 w 221030"/>
                <a:gd name="connsiteY4" fmla="*/ 0 h 12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030" h="126660">
                  <a:moveTo>
                    <a:pt x="221030" y="0"/>
                  </a:moveTo>
                  <a:lnTo>
                    <a:pt x="221030" y="126660"/>
                  </a:lnTo>
                  <a:lnTo>
                    <a:pt x="0" y="126660"/>
                  </a:lnTo>
                  <a:lnTo>
                    <a:pt x="992" y="121750"/>
                  </a:lnTo>
                  <a:cubicBezTo>
                    <a:pt x="31254" y="50203"/>
                    <a:pt x="102099" y="0"/>
                    <a:pt x="184669"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sp>
          <p:nvSpPr>
            <p:cNvPr id="163" name="Rectangle 162">
              <a:extLst>
                <a:ext uri="{FF2B5EF4-FFF2-40B4-BE49-F238E27FC236}">
                  <a16:creationId xmlns:a16="http://schemas.microsoft.com/office/drawing/2014/main" id="{B5050D27-39E9-4351-B28E-1BCADF437609}"/>
                </a:ext>
              </a:extLst>
            </p:cNvPr>
            <p:cNvSpPr/>
            <p:nvPr/>
          </p:nvSpPr>
          <p:spPr>
            <a:xfrm>
              <a:off x="5558271" y="11272843"/>
              <a:ext cx="1083443" cy="16265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164" name="Rectangle: Top Corners Rounded 163">
              <a:extLst>
                <a:ext uri="{FF2B5EF4-FFF2-40B4-BE49-F238E27FC236}">
                  <a16:creationId xmlns:a16="http://schemas.microsoft.com/office/drawing/2014/main" id="{AAB78025-1E0E-4C11-83DD-689AD1797AC9}"/>
                </a:ext>
              </a:extLst>
            </p:cNvPr>
            <p:cNvSpPr/>
            <p:nvPr/>
          </p:nvSpPr>
          <p:spPr>
            <a:xfrm rot="16200000">
              <a:off x="7092252" y="8747144"/>
              <a:ext cx="900000" cy="4221287"/>
            </a:xfrm>
            <a:prstGeom prst="round2SameRect">
              <a:avLst>
                <a:gd name="adj1" fmla="val 7001"/>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65" name="TextBox 164">
              <a:extLst>
                <a:ext uri="{FF2B5EF4-FFF2-40B4-BE49-F238E27FC236}">
                  <a16:creationId xmlns:a16="http://schemas.microsoft.com/office/drawing/2014/main" id="{1371BFB5-B11A-4FD2-BE25-9FA6D714FD30}"/>
                </a:ext>
              </a:extLst>
            </p:cNvPr>
            <p:cNvSpPr txBox="1"/>
            <p:nvPr/>
          </p:nvSpPr>
          <p:spPr>
            <a:xfrm>
              <a:off x="6372940" y="10497786"/>
              <a:ext cx="3188090" cy="720000"/>
            </a:xfrm>
            <a:prstGeom prst="rect">
              <a:avLst/>
            </a:prstGeom>
            <a:gradFill>
              <a:gsLst>
                <a:gs pos="0">
                  <a:schemeClr val="tx1"/>
                </a:gs>
                <a:gs pos="100000">
                  <a:schemeClr val="tx1"/>
                </a:gs>
              </a:gsLst>
              <a:lin ang="0" scaled="1"/>
            </a:gradFill>
          </p:spPr>
          <p:txBody>
            <a:bodyPr wrap="square" lIns="183600" tIns="0" rIns="183600" bIns="0" rtlCol="0" anchor="ctr">
              <a:noAutofit/>
            </a:bodyPr>
            <a:lstStyle/>
            <a:p>
              <a:r>
                <a:rPr lang="en-ZA" sz="2550">
                  <a:solidFill>
                    <a:schemeClr val="bg1"/>
                  </a:solidFill>
                  <a:latin typeface="+mj-lt"/>
                </a:rPr>
                <a:t>Clustering Result</a:t>
              </a:r>
              <a:endParaRPr lang="en-ZA" sz="2550" noProof="1">
                <a:solidFill>
                  <a:schemeClr val="bg1"/>
                </a:solidFill>
                <a:latin typeface="+mj-lt"/>
              </a:endParaRPr>
            </a:p>
          </p:txBody>
        </p:sp>
      </p:grpSp>
      <p:grpSp>
        <p:nvGrpSpPr>
          <p:cNvPr id="1040" name="Group 1039" descr="Icon Device&#10;">
            <a:extLst>
              <a:ext uri="{FF2B5EF4-FFF2-40B4-BE49-F238E27FC236}">
                <a16:creationId xmlns:a16="http://schemas.microsoft.com/office/drawing/2014/main" id="{5F5BB508-29D3-40CD-A55F-CB23B9500E9F}"/>
              </a:ext>
            </a:extLst>
          </p:cNvPr>
          <p:cNvGrpSpPr/>
          <p:nvPr/>
        </p:nvGrpSpPr>
        <p:grpSpPr>
          <a:xfrm>
            <a:off x="7109741" y="21146222"/>
            <a:ext cx="829155" cy="755453"/>
            <a:chOff x="5576267" y="10561531"/>
            <a:chExt cx="650318" cy="592512"/>
          </a:xfrm>
        </p:grpSpPr>
        <p:pic>
          <p:nvPicPr>
            <p:cNvPr id="166" name="Graphic 165" descr="Icon Placeholder">
              <a:extLst>
                <a:ext uri="{FF2B5EF4-FFF2-40B4-BE49-F238E27FC236}">
                  <a16:creationId xmlns:a16="http://schemas.microsoft.com/office/drawing/2014/main" id="{6387EF5A-8FDA-494F-8CAF-A60AA419D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6267" y="10561531"/>
              <a:ext cx="650318" cy="592512"/>
            </a:xfrm>
            <a:prstGeom prst="rect">
              <a:avLst/>
            </a:prstGeom>
            <a:effectLst/>
          </p:spPr>
        </p:pic>
        <p:pic>
          <p:nvPicPr>
            <p:cNvPr id="1025" name="Graphic 1024" descr="Flask" title="Placeholder Icon">
              <a:extLst>
                <a:ext uri="{FF2B5EF4-FFF2-40B4-BE49-F238E27FC236}">
                  <a16:creationId xmlns:a16="http://schemas.microsoft.com/office/drawing/2014/main" id="{E5E3B15D-2648-414C-941F-C36777102E7F}"/>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5681628" y="10642119"/>
              <a:ext cx="426575" cy="426575"/>
            </a:xfrm>
            <a:prstGeom prst="rect">
              <a:avLst/>
            </a:prstGeom>
          </p:spPr>
        </p:pic>
      </p:grpSp>
      <p:sp>
        <p:nvSpPr>
          <p:cNvPr id="180" name="TextBox 179">
            <a:extLst>
              <a:ext uri="{FF2B5EF4-FFF2-40B4-BE49-F238E27FC236}">
                <a16:creationId xmlns:a16="http://schemas.microsoft.com/office/drawing/2014/main" id="{15F4C582-0F50-4F1E-B4B8-D2D44D6DC793}"/>
              </a:ext>
            </a:extLst>
          </p:cNvPr>
          <p:cNvSpPr txBox="1"/>
          <p:nvPr/>
        </p:nvSpPr>
        <p:spPr>
          <a:xfrm>
            <a:off x="8964351" y="22260675"/>
            <a:ext cx="6024193" cy="5909310"/>
          </a:xfrm>
          <a:prstGeom prst="rect">
            <a:avLst/>
          </a:prstGeom>
          <a:noFill/>
        </p:spPr>
        <p:txBody>
          <a:bodyPr wrap="square" lIns="0" tIns="0" rIns="0" bIns="0" rtlCol="0">
            <a:spAutoFit/>
          </a:bodyPr>
          <a:lstStyle/>
          <a:p>
            <a:r>
              <a:rPr lang="en-ZA" sz="3200" dirty="0"/>
              <a:t>The top cluster air hubs is listed as follows: </a:t>
            </a:r>
          </a:p>
          <a:p>
            <a:pPr marL="364331" indent="-364331">
              <a:buFont typeface="Arial" panose="020B0604020202020204" pitchFamily="34" charset="0"/>
              <a:buChar char="•"/>
            </a:pPr>
            <a:r>
              <a:rPr lang="en-ZA" sz="3200" dirty="0"/>
              <a:t>HARTSFIELD INTL ATLANTA</a:t>
            </a:r>
            <a:br>
              <a:rPr lang="en-ZA" sz="3200" dirty="0"/>
            </a:br>
            <a:r>
              <a:rPr lang="en-ZA" sz="3200" dirty="0"/>
              <a:t>O'HARE INTL CHICAGO</a:t>
            </a:r>
          </a:p>
          <a:p>
            <a:pPr marL="364331" indent="-364331">
              <a:buFont typeface="Arial" panose="020B0604020202020204" pitchFamily="34" charset="0"/>
              <a:buChar char="•"/>
            </a:pPr>
            <a:r>
              <a:rPr lang="en-US" sz="3200" dirty="0"/>
              <a:t>DALLAS/FT WORTH INTL DALLAS/FT WORTH</a:t>
            </a:r>
          </a:p>
          <a:p>
            <a:pPr marL="364331" indent="-364331">
              <a:buFont typeface="Arial" panose="020B0604020202020204" pitchFamily="34" charset="0"/>
              <a:buChar char="•"/>
            </a:pPr>
            <a:r>
              <a:rPr lang="es-ES" sz="3200" dirty="0"/>
              <a:t>LOS ANGELES INTL LOS ANGELES</a:t>
            </a:r>
          </a:p>
          <a:p>
            <a:pPr marL="364331" indent="-364331">
              <a:buFont typeface="Arial" panose="020B0604020202020204" pitchFamily="34" charset="0"/>
              <a:buChar char="•"/>
            </a:pPr>
            <a:r>
              <a:rPr lang="es-ES" sz="3200" dirty="0"/>
              <a:t>SAN FRANCISCO INTL SAN FRANCISCO/OAKLAND</a:t>
            </a:r>
          </a:p>
          <a:p>
            <a:r>
              <a:rPr lang="en-US" sz="3200" dirty="0"/>
              <a:t>These</a:t>
            </a:r>
            <a:r>
              <a:rPr lang="es-ES" sz="3200" dirty="0"/>
              <a:t> </a:t>
            </a:r>
            <a:r>
              <a:rPr lang="en-US" sz="3200" dirty="0"/>
              <a:t>results</a:t>
            </a:r>
            <a:r>
              <a:rPr lang="es-ES" sz="3200" dirty="0"/>
              <a:t> do match </a:t>
            </a:r>
            <a:r>
              <a:rPr lang="en-US" sz="3200" dirty="0"/>
              <a:t>with</a:t>
            </a:r>
            <a:r>
              <a:rPr lang="es-ES" sz="3200" dirty="0"/>
              <a:t> </a:t>
            </a:r>
            <a:r>
              <a:rPr lang="en-US" sz="3200" dirty="0"/>
              <a:t>the top largest air hubs showed on the Google </a:t>
            </a:r>
            <a:endParaRPr lang="en-ZA" sz="3200" noProof="1"/>
          </a:p>
        </p:txBody>
      </p:sp>
      <p:sp>
        <p:nvSpPr>
          <p:cNvPr id="184" name="Right Brace 183" descr="Brace">
            <a:extLst>
              <a:ext uri="{FF2B5EF4-FFF2-40B4-BE49-F238E27FC236}">
                <a16:creationId xmlns:a16="http://schemas.microsoft.com/office/drawing/2014/main" id="{6504042E-2D10-499F-84E3-5ED143093BAB}"/>
              </a:ext>
            </a:extLst>
          </p:cNvPr>
          <p:cNvSpPr/>
          <p:nvPr/>
        </p:nvSpPr>
        <p:spPr>
          <a:xfrm flipH="1">
            <a:off x="6580449" y="22459848"/>
            <a:ext cx="390407" cy="4128090"/>
          </a:xfrm>
          <a:prstGeom prst="rightBrace">
            <a:avLst>
              <a:gd name="adj1" fmla="val 51503"/>
              <a:gd name="adj2" fmla="val 49081"/>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sz="3689"/>
          </a:p>
        </p:txBody>
      </p:sp>
      <p:sp>
        <p:nvSpPr>
          <p:cNvPr id="185" name="TextBox 184">
            <a:extLst>
              <a:ext uri="{FF2B5EF4-FFF2-40B4-BE49-F238E27FC236}">
                <a16:creationId xmlns:a16="http://schemas.microsoft.com/office/drawing/2014/main" id="{4D5ED44B-169A-4277-B921-884EDA54B107}"/>
              </a:ext>
            </a:extLst>
          </p:cNvPr>
          <p:cNvSpPr txBox="1"/>
          <p:nvPr/>
        </p:nvSpPr>
        <p:spPr>
          <a:xfrm>
            <a:off x="989039" y="24627737"/>
            <a:ext cx="5601015" cy="3447098"/>
          </a:xfrm>
          <a:prstGeom prst="rect">
            <a:avLst/>
          </a:prstGeom>
          <a:noFill/>
        </p:spPr>
        <p:txBody>
          <a:bodyPr wrap="square" lIns="0" tIns="0" rIns="0" bIns="0" rtlCol="0">
            <a:spAutoFit/>
          </a:bodyPr>
          <a:lstStyle/>
          <a:p>
            <a:pPr algn="r"/>
            <a:r>
              <a:rPr lang="da-DK" sz="3200" noProof="1"/>
              <a:t>The dendrogram is quite obvious to cluster the air hubs. The result shows that the size of this dataset of the air hubs show be </a:t>
            </a:r>
            <a:r>
              <a:rPr lang="en-US" sz="3200" noProof="1"/>
              <a:t>devided into 3 part as more precisely distinguishment, not just large and medium.</a:t>
            </a:r>
            <a:endParaRPr lang="en-ZA" sz="3200" noProof="1"/>
          </a:p>
        </p:txBody>
      </p:sp>
      <p:pic>
        <p:nvPicPr>
          <p:cNvPr id="1045" name="Graphic 1044" descr="Puzzle">
            <a:extLst>
              <a:ext uri="{FF2B5EF4-FFF2-40B4-BE49-F238E27FC236}">
                <a16:creationId xmlns:a16="http://schemas.microsoft.com/office/drawing/2014/main" id="{C6AC993A-DD3F-428F-87C7-A85222811B44}"/>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rot="982236">
            <a:off x="7472401" y="8102621"/>
            <a:ext cx="598271" cy="598271"/>
          </a:xfrm>
          <a:prstGeom prst="rect">
            <a:avLst/>
          </a:prstGeom>
        </p:spPr>
      </p:pic>
      <p:grpSp>
        <p:nvGrpSpPr>
          <p:cNvPr id="9" name="Group 8" descr="Header Graphic">
            <a:extLst>
              <a:ext uri="{FF2B5EF4-FFF2-40B4-BE49-F238E27FC236}">
                <a16:creationId xmlns:a16="http://schemas.microsoft.com/office/drawing/2014/main" id="{181D94F2-1E93-4B71-A78B-37D4B024053C}"/>
              </a:ext>
            </a:extLst>
          </p:cNvPr>
          <p:cNvGrpSpPr/>
          <p:nvPr/>
        </p:nvGrpSpPr>
        <p:grpSpPr>
          <a:xfrm>
            <a:off x="-9104" y="12992310"/>
            <a:ext cx="8822144" cy="2806348"/>
            <a:chOff x="-7141" y="5532749"/>
            <a:chExt cx="6919329" cy="2201057"/>
          </a:xfrm>
        </p:grpSpPr>
        <p:sp>
          <p:nvSpPr>
            <p:cNvPr id="190" name="Isosceles Triangle 189">
              <a:extLst>
                <a:ext uri="{FF2B5EF4-FFF2-40B4-BE49-F238E27FC236}">
                  <a16:creationId xmlns:a16="http://schemas.microsoft.com/office/drawing/2014/main" id="{F3581DBC-9696-4462-B3C5-767EE02860DC}"/>
                </a:ext>
              </a:extLst>
            </p:cNvPr>
            <p:cNvSpPr/>
            <p:nvPr/>
          </p:nvSpPr>
          <p:spPr>
            <a:xfrm rot="5400000">
              <a:off x="6655238" y="7058004"/>
              <a:ext cx="243424" cy="270475"/>
            </a:xfrm>
            <a:prstGeom prst="triangle">
              <a:avLst>
                <a:gd name="adj"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a:endParaRPr lang="en-ZA" sz="3689"/>
            </a:p>
          </p:txBody>
        </p:sp>
        <p:sp>
          <p:nvSpPr>
            <p:cNvPr id="191" name="Rectangle 190">
              <a:extLst>
                <a:ext uri="{FF2B5EF4-FFF2-40B4-BE49-F238E27FC236}">
                  <a16:creationId xmlns:a16="http://schemas.microsoft.com/office/drawing/2014/main" id="{C72ABDA0-C156-472C-B9ED-6805DC489C86}"/>
                </a:ext>
              </a:extLst>
            </p:cNvPr>
            <p:cNvSpPr/>
            <p:nvPr/>
          </p:nvSpPr>
          <p:spPr>
            <a:xfrm>
              <a:off x="1" y="5532749"/>
              <a:ext cx="6912187" cy="1543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sp>
          <p:nvSpPr>
            <p:cNvPr id="196" name="Rectangle 195">
              <a:extLst>
                <a:ext uri="{FF2B5EF4-FFF2-40B4-BE49-F238E27FC236}">
                  <a16:creationId xmlns:a16="http://schemas.microsoft.com/office/drawing/2014/main" id="{0D300D7F-079C-4116-A792-BD36BA3AEDE4}"/>
                </a:ext>
              </a:extLst>
            </p:cNvPr>
            <p:cNvSpPr/>
            <p:nvPr/>
          </p:nvSpPr>
          <p:spPr>
            <a:xfrm rot="16200000">
              <a:off x="2447636" y="4622341"/>
              <a:ext cx="656688" cy="5566241"/>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dirty="0"/>
            </a:p>
          </p:txBody>
        </p:sp>
        <p:sp>
          <p:nvSpPr>
            <p:cNvPr id="197" name="Rectangle 196">
              <a:extLst>
                <a:ext uri="{FF2B5EF4-FFF2-40B4-BE49-F238E27FC236}">
                  <a16:creationId xmlns:a16="http://schemas.microsoft.com/office/drawing/2014/main" id="{8D1A8F03-661A-46F2-BBC9-78FA1AE202DB}"/>
                </a:ext>
              </a:extLst>
            </p:cNvPr>
            <p:cNvSpPr/>
            <p:nvPr/>
          </p:nvSpPr>
          <p:spPr>
            <a:xfrm>
              <a:off x="5558268" y="7077117"/>
              <a:ext cx="1083443" cy="16265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3689"/>
            </a:p>
          </p:txBody>
        </p:sp>
      </p:grpSp>
      <p:sp>
        <p:nvSpPr>
          <p:cNvPr id="194" name="TextBox 193">
            <a:extLst>
              <a:ext uri="{FF2B5EF4-FFF2-40B4-BE49-F238E27FC236}">
                <a16:creationId xmlns:a16="http://schemas.microsoft.com/office/drawing/2014/main" id="{DB4B2506-C8BD-467C-A8A9-4B23C0D3552E}"/>
              </a:ext>
            </a:extLst>
          </p:cNvPr>
          <p:cNvSpPr txBox="1"/>
          <p:nvPr/>
        </p:nvSpPr>
        <p:spPr>
          <a:xfrm>
            <a:off x="570047" y="13139618"/>
            <a:ext cx="4161447" cy="1734788"/>
          </a:xfrm>
          <a:prstGeom prst="rect">
            <a:avLst/>
          </a:prstGeom>
          <a:noFill/>
        </p:spPr>
        <p:txBody>
          <a:bodyPr wrap="square" lIns="0" tIns="0" rIns="0" bIns="0" rtlCol="0">
            <a:noAutofit/>
          </a:bodyPr>
          <a:lstStyle/>
          <a:p>
            <a:r>
              <a:rPr lang="en-ZA" sz="5610" b="1" spc="-383" dirty="0">
                <a:solidFill>
                  <a:schemeClr val="tx1">
                    <a:lumMod val="85000"/>
                    <a:lumOff val="15000"/>
                  </a:schemeClr>
                </a:solidFill>
              </a:rPr>
              <a:t>AIRPORT CLUSTERING</a:t>
            </a:r>
            <a:endParaRPr lang="en-ZA" sz="5610" b="1" spc="-383" noProof="1">
              <a:solidFill>
                <a:schemeClr val="tx1">
                  <a:lumMod val="85000"/>
                  <a:lumOff val="15000"/>
                </a:schemeClr>
              </a:solidFill>
            </a:endParaRPr>
          </a:p>
        </p:txBody>
      </p:sp>
      <p:sp>
        <p:nvSpPr>
          <p:cNvPr id="198" name="TextBox 197">
            <a:extLst>
              <a:ext uri="{FF2B5EF4-FFF2-40B4-BE49-F238E27FC236}">
                <a16:creationId xmlns:a16="http://schemas.microsoft.com/office/drawing/2014/main" id="{557E8AC8-4028-4FD4-93C6-1F9ABB601197}"/>
              </a:ext>
            </a:extLst>
          </p:cNvPr>
          <p:cNvSpPr txBox="1"/>
          <p:nvPr/>
        </p:nvSpPr>
        <p:spPr>
          <a:xfrm>
            <a:off x="4176834" y="13310081"/>
            <a:ext cx="4272800" cy="1412694"/>
          </a:xfrm>
          <a:prstGeom prst="rect">
            <a:avLst/>
          </a:prstGeom>
          <a:noFill/>
        </p:spPr>
        <p:txBody>
          <a:bodyPr wrap="square" lIns="0" tIns="0" rIns="0" bIns="0" rtlCol="0">
            <a:spAutoFit/>
          </a:bodyPr>
          <a:lstStyle/>
          <a:p>
            <a:r>
              <a:rPr lang="en-US" altLang="zh-CN" sz="3060" dirty="0"/>
              <a:t>Cluster the airports of medium and big size according to the data*</a:t>
            </a:r>
            <a:endParaRPr lang="en-ZA" sz="3060" noProof="1"/>
          </a:p>
        </p:txBody>
      </p:sp>
      <p:grpSp>
        <p:nvGrpSpPr>
          <p:cNvPr id="3" name="Group 2" descr="Footer information such as the small print and contact information">
            <a:extLst>
              <a:ext uri="{FF2B5EF4-FFF2-40B4-BE49-F238E27FC236}">
                <a16:creationId xmlns:a16="http://schemas.microsoft.com/office/drawing/2014/main" id="{9C33B212-94E5-43C5-B716-960F13A6C19B}"/>
              </a:ext>
            </a:extLst>
          </p:cNvPr>
          <p:cNvGrpSpPr/>
          <p:nvPr/>
        </p:nvGrpSpPr>
        <p:grpSpPr>
          <a:xfrm>
            <a:off x="421006" y="28663913"/>
            <a:ext cx="12099506" cy="1018358"/>
            <a:chOff x="330200" y="15346681"/>
            <a:chExt cx="9489809" cy="798712"/>
          </a:xfrm>
        </p:grpSpPr>
        <p:sp>
          <p:nvSpPr>
            <p:cNvPr id="235" name="TextBox 234">
              <a:extLst>
                <a:ext uri="{FF2B5EF4-FFF2-40B4-BE49-F238E27FC236}">
                  <a16:creationId xmlns:a16="http://schemas.microsoft.com/office/drawing/2014/main" id="{01C3D55A-0B86-46DB-AF64-4F31713726BB}"/>
                </a:ext>
              </a:extLst>
            </p:cNvPr>
            <p:cNvSpPr txBox="1"/>
            <p:nvPr/>
          </p:nvSpPr>
          <p:spPr>
            <a:xfrm>
              <a:off x="330200" y="15421173"/>
              <a:ext cx="6469718" cy="667357"/>
            </a:xfrm>
            <a:prstGeom prst="rect">
              <a:avLst/>
            </a:prstGeom>
            <a:noFill/>
          </p:spPr>
          <p:txBody>
            <a:bodyPr wrap="square" lIns="0" tIns="0" rIns="0" bIns="0" numCol="3" spcCol="180000" rtlCol="0" anchor="t">
              <a:noAutofit/>
            </a:bodyPr>
            <a:lstStyle/>
            <a:p>
              <a:r>
                <a:rPr lang="en-ZA" sz="1020" b="1" dirty="0"/>
                <a:t>Sources of Information</a:t>
              </a:r>
            </a:p>
            <a:p>
              <a:r>
                <a:rPr lang="en-ZA" sz="1020" dirty="0"/>
                <a:t>* </a:t>
              </a:r>
              <a:r>
                <a:rPr lang="en-US" sz="1020" dirty="0"/>
                <a:t> The dataset is collected from:  http://jse.amstat.org/datasets/airport.dat.txt </a:t>
              </a:r>
            </a:p>
            <a:p>
              <a:endParaRPr lang="en-ZA" sz="1020" dirty="0"/>
            </a:p>
            <a:p>
              <a:r>
                <a:rPr lang="en-ZA" sz="1020" dirty="0"/>
                <a:t>** The parameter of each air hub: Airport(name), City(location), </a:t>
              </a:r>
              <a:r>
                <a:rPr lang="en-ZA" sz="1020" dirty="0" err="1"/>
                <a:t>Scheduled_departures</a:t>
              </a:r>
              <a:r>
                <a:rPr lang="en-ZA" sz="1020" dirty="0"/>
                <a:t> and </a:t>
              </a:r>
              <a:r>
                <a:rPr lang="en-ZA" sz="1020" dirty="0" err="1"/>
                <a:t>Performed_departures</a:t>
              </a:r>
              <a:r>
                <a:rPr lang="en-ZA" sz="1020" dirty="0"/>
                <a:t>(number of flights),  </a:t>
              </a:r>
              <a:r>
                <a:rPr lang="en-ZA" sz="1020" dirty="0" err="1"/>
                <a:t>Enplaned_passengers</a:t>
              </a:r>
              <a:r>
                <a:rPr lang="en-ZA" sz="1020" dirty="0"/>
                <a:t>(number of total passengers), </a:t>
              </a:r>
              <a:r>
                <a:rPr lang="en-US" sz="1020" dirty="0" err="1"/>
                <a:t>Enplaned_revenue_tons_of_freight</a:t>
              </a:r>
              <a:r>
                <a:rPr lang="en-US" sz="1020" dirty="0"/>
                <a:t> and </a:t>
              </a:r>
              <a:r>
                <a:rPr lang="en-US" sz="1020" dirty="0" err="1"/>
                <a:t>Enplaned_revenue_tons_of_mail</a:t>
              </a:r>
              <a:r>
                <a:rPr lang="en-US" sz="1020" dirty="0"/>
                <a:t>(total revenue been charged).</a:t>
              </a:r>
              <a:endParaRPr lang="en-ZA" sz="1020" dirty="0"/>
            </a:p>
          </p:txBody>
        </p:sp>
        <p:cxnSp>
          <p:nvCxnSpPr>
            <p:cNvPr id="240" name="Straight Connector 239">
              <a:extLst>
                <a:ext uri="{FF2B5EF4-FFF2-40B4-BE49-F238E27FC236}">
                  <a16:creationId xmlns:a16="http://schemas.microsoft.com/office/drawing/2014/main" id="{7ED4E148-0D51-4563-B174-52AF236A9E18}"/>
                </a:ext>
                <a:ext uri="{C183D7F6-B498-43B3-948B-1728B52AA6E4}">
                  <adec:decorative xmlns:adec="http://schemas.microsoft.com/office/drawing/2017/decorative" val="1"/>
                </a:ext>
              </a:extLst>
            </p:cNvPr>
            <p:cNvCxnSpPr/>
            <p:nvPr/>
          </p:nvCxnSpPr>
          <p:spPr>
            <a:xfrm>
              <a:off x="7122542" y="15346681"/>
              <a:ext cx="0" cy="79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AB807BC8-DD32-4EE7-937F-5085DEE99EF1}"/>
                </a:ext>
              </a:extLst>
            </p:cNvPr>
            <p:cNvSpPr txBox="1"/>
            <p:nvPr/>
          </p:nvSpPr>
          <p:spPr>
            <a:xfrm>
              <a:off x="7702317" y="15511081"/>
              <a:ext cx="1898674" cy="192208"/>
            </a:xfrm>
            <a:prstGeom prst="rect">
              <a:avLst/>
            </a:prstGeom>
            <a:noFill/>
          </p:spPr>
          <p:txBody>
            <a:bodyPr wrap="square" lIns="0" tIns="0" rIns="0" bIns="0" rtlCol="0" anchor="ctr">
              <a:noAutofit/>
            </a:bodyPr>
            <a:lstStyle/>
            <a:p>
              <a:r>
                <a:rPr lang="en-ZA" sz="1530" dirty="0"/>
                <a:t>http://jse.amstat.org/datasets/airport.txt</a:t>
              </a:r>
            </a:p>
          </p:txBody>
        </p:sp>
        <p:sp>
          <p:nvSpPr>
            <p:cNvPr id="238" name="TextBox 237">
              <a:extLst>
                <a:ext uri="{FF2B5EF4-FFF2-40B4-BE49-F238E27FC236}">
                  <a16:creationId xmlns:a16="http://schemas.microsoft.com/office/drawing/2014/main" id="{F83096AB-0759-40E5-B99C-9775BA5A70A7}"/>
                </a:ext>
              </a:extLst>
            </p:cNvPr>
            <p:cNvSpPr txBox="1"/>
            <p:nvPr/>
          </p:nvSpPr>
          <p:spPr>
            <a:xfrm>
              <a:off x="7702317" y="15872533"/>
              <a:ext cx="1898674" cy="192208"/>
            </a:xfrm>
            <a:prstGeom prst="rect">
              <a:avLst/>
            </a:prstGeom>
            <a:noFill/>
          </p:spPr>
          <p:txBody>
            <a:bodyPr wrap="square" lIns="0" tIns="0" rIns="0" bIns="0" rtlCol="0" anchor="ctr">
              <a:noAutofit/>
            </a:bodyPr>
            <a:lstStyle/>
            <a:p>
              <a:r>
                <a:rPr lang="en-ZA" sz="1530" dirty="0"/>
                <a:t>Yan.Gao@du.edu</a:t>
              </a:r>
            </a:p>
          </p:txBody>
        </p:sp>
        <p:pic>
          <p:nvPicPr>
            <p:cNvPr id="241" name="Graphic 240" descr="Envelope" title="Icon Presenter Email">
              <a:extLst>
                <a:ext uri="{FF2B5EF4-FFF2-40B4-BE49-F238E27FC236}">
                  <a16:creationId xmlns:a16="http://schemas.microsoft.com/office/drawing/2014/main" id="{85278BFA-EB06-4E6C-BFA9-B61687D6F099}"/>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7435680" y="15907914"/>
              <a:ext cx="149512" cy="149512"/>
            </a:xfrm>
            <a:prstGeom prst="rect">
              <a:avLst/>
            </a:prstGeom>
          </p:spPr>
        </p:pic>
        <p:pic>
          <p:nvPicPr>
            <p:cNvPr id="243" name="Graphic 242" descr="Link">
              <a:extLst>
                <a:ext uri="{FF2B5EF4-FFF2-40B4-BE49-F238E27FC236}">
                  <a16:creationId xmlns:a16="http://schemas.microsoft.com/office/drawing/2014/main" id="{8770447A-7281-4BEA-8445-161348F913C4}"/>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7426840" y="15449503"/>
              <a:ext cx="167193" cy="167193"/>
            </a:xfrm>
            <a:prstGeom prst="rect">
              <a:avLst/>
            </a:prstGeom>
          </p:spPr>
        </p:pic>
        <p:cxnSp>
          <p:nvCxnSpPr>
            <p:cNvPr id="236" name="Straight Connector 235">
              <a:extLst>
                <a:ext uri="{FF2B5EF4-FFF2-40B4-BE49-F238E27FC236}">
                  <a16:creationId xmlns:a16="http://schemas.microsoft.com/office/drawing/2014/main" id="{7F934987-2D38-4869-8D64-9BE90CA1A0D2}"/>
                </a:ext>
                <a:ext uri="{C183D7F6-B498-43B3-948B-1728B52AA6E4}">
                  <adec:decorative xmlns:adec="http://schemas.microsoft.com/office/drawing/2017/decorative" val="1"/>
                </a:ext>
              </a:extLst>
            </p:cNvPr>
            <p:cNvCxnSpPr/>
            <p:nvPr/>
          </p:nvCxnSpPr>
          <p:spPr>
            <a:xfrm>
              <a:off x="9820009" y="15346681"/>
              <a:ext cx="0" cy="79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itle 7" hidden="1">
            <a:extLst>
              <a:ext uri="{FF2B5EF4-FFF2-40B4-BE49-F238E27FC236}">
                <a16:creationId xmlns:a16="http://schemas.microsoft.com/office/drawing/2014/main" id="{E836A675-CF30-4322-9910-D0876ADF4F0B}"/>
              </a:ext>
            </a:extLst>
          </p:cNvPr>
          <p:cNvSpPr>
            <a:spLocks noGrp="1"/>
          </p:cNvSpPr>
          <p:nvPr>
            <p:ph type="title"/>
          </p:nvPr>
        </p:nvSpPr>
        <p:spPr/>
        <p:txBody>
          <a:bodyPr/>
          <a:lstStyle/>
          <a:p>
            <a:r>
              <a:rPr lang="en-US" dirty="0"/>
              <a:t>Education Infographic</a:t>
            </a:r>
          </a:p>
        </p:txBody>
      </p:sp>
      <p:pic>
        <p:nvPicPr>
          <p:cNvPr id="11" name="Picture 10">
            <a:extLst>
              <a:ext uri="{FF2B5EF4-FFF2-40B4-BE49-F238E27FC236}">
                <a16:creationId xmlns:a16="http://schemas.microsoft.com/office/drawing/2014/main" id="{246E3DCA-9F6A-4667-A69D-4E7B9EA4F671}"/>
              </a:ext>
            </a:extLst>
          </p:cNvPr>
          <p:cNvPicPr>
            <a:picLocks noChangeAspect="1"/>
          </p:cNvPicPr>
          <p:nvPr/>
        </p:nvPicPr>
        <p:blipFill>
          <a:blip r:embed="rId19"/>
          <a:stretch>
            <a:fillRect/>
          </a:stretch>
        </p:blipFill>
        <p:spPr>
          <a:xfrm>
            <a:off x="12691576" y="28714480"/>
            <a:ext cx="2604481" cy="895290"/>
          </a:xfrm>
          <a:prstGeom prst="rect">
            <a:avLst/>
          </a:prstGeom>
        </p:spPr>
      </p:pic>
      <p:pic>
        <p:nvPicPr>
          <p:cNvPr id="15" name="Picture 14">
            <a:extLst>
              <a:ext uri="{FF2B5EF4-FFF2-40B4-BE49-F238E27FC236}">
                <a16:creationId xmlns:a16="http://schemas.microsoft.com/office/drawing/2014/main" id="{83F3E4CC-C6E7-4476-A595-5A9E868CCC40}"/>
              </a:ext>
            </a:extLst>
          </p:cNvPr>
          <p:cNvPicPr>
            <a:picLocks noChangeAspect="1"/>
          </p:cNvPicPr>
          <p:nvPr/>
        </p:nvPicPr>
        <p:blipFill>
          <a:blip r:embed="rId20"/>
          <a:stretch>
            <a:fillRect/>
          </a:stretch>
        </p:blipFill>
        <p:spPr>
          <a:xfrm>
            <a:off x="570048" y="2379189"/>
            <a:ext cx="3665162" cy="2229608"/>
          </a:xfrm>
          <a:prstGeom prst="rect">
            <a:avLst/>
          </a:prstGeom>
        </p:spPr>
      </p:pic>
      <p:pic>
        <p:nvPicPr>
          <p:cNvPr id="17" name="Picture 16">
            <a:extLst>
              <a:ext uri="{FF2B5EF4-FFF2-40B4-BE49-F238E27FC236}">
                <a16:creationId xmlns:a16="http://schemas.microsoft.com/office/drawing/2014/main" id="{1946CDA3-0E5E-47A3-A82E-86114CA43E4D}"/>
              </a:ext>
            </a:extLst>
          </p:cNvPr>
          <p:cNvPicPr>
            <a:picLocks noChangeAspect="1"/>
          </p:cNvPicPr>
          <p:nvPr/>
        </p:nvPicPr>
        <p:blipFill>
          <a:blip r:embed="rId21"/>
          <a:stretch>
            <a:fillRect/>
          </a:stretch>
        </p:blipFill>
        <p:spPr>
          <a:xfrm>
            <a:off x="3098807" y="8157352"/>
            <a:ext cx="3661684" cy="2303761"/>
          </a:xfrm>
          <a:prstGeom prst="rect">
            <a:avLst/>
          </a:prstGeom>
        </p:spPr>
      </p:pic>
      <p:sp>
        <p:nvSpPr>
          <p:cNvPr id="128" name="TextBox 127">
            <a:extLst>
              <a:ext uri="{FF2B5EF4-FFF2-40B4-BE49-F238E27FC236}">
                <a16:creationId xmlns:a16="http://schemas.microsoft.com/office/drawing/2014/main" id="{8F0A18FE-36D1-42D6-8EAD-32452C461877}"/>
              </a:ext>
            </a:extLst>
          </p:cNvPr>
          <p:cNvSpPr txBox="1"/>
          <p:nvPr/>
        </p:nvSpPr>
        <p:spPr>
          <a:xfrm>
            <a:off x="570047" y="4808425"/>
            <a:ext cx="6353735" cy="1969770"/>
          </a:xfrm>
          <a:prstGeom prst="rect">
            <a:avLst/>
          </a:prstGeom>
          <a:noFill/>
        </p:spPr>
        <p:txBody>
          <a:bodyPr wrap="square" lIns="0" tIns="0" rIns="0" bIns="0" rtlCol="0">
            <a:spAutoFit/>
          </a:bodyPr>
          <a:lstStyle/>
          <a:p>
            <a:r>
              <a:rPr lang="en-ZA" sz="3200" dirty="0"/>
              <a:t>The scheduled departure flights are almost symmetric with the performed ones, which could be considered as same distribution.</a:t>
            </a:r>
          </a:p>
        </p:txBody>
      </p:sp>
      <p:sp>
        <p:nvSpPr>
          <p:cNvPr id="129" name="TextBox 128">
            <a:extLst>
              <a:ext uri="{FF2B5EF4-FFF2-40B4-BE49-F238E27FC236}">
                <a16:creationId xmlns:a16="http://schemas.microsoft.com/office/drawing/2014/main" id="{B3EC9EED-A33A-41F8-9E2C-FEC9B1EFC326}"/>
              </a:ext>
            </a:extLst>
          </p:cNvPr>
          <p:cNvSpPr txBox="1"/>
          <p:nvPr/>
        </p:nvSpPr>
        <p:spPr>
          <a:xfrm>
            <a:off x="570047" y="881521"/>
            <a:ext cx="6830170" cy="1135439"/>
          </a:xfrm>
          <a:prstGeom prst="rect">
            <a:avLst/>
          </a:prstGeom>
          <a:noFill/>
        </p:spPr>
        <p:txBody>
          <a:bodyPr wrap="square" lIns="0" tIns="0" rIns="0" bIns="0" rtlCol="0">
            <a:spAutoFit/>
          </a:bodyPr>
          <a:lstStyle/>
          <a:p>
            <a:r>
              <a:rPr lang="en-US" sz="3600" b="1" dirty="0"/>
              <a:t>Linearity between scheduled and performed departures</a:t>
            </a:r>
            <a:endParaRPr lang="en-ZA" sz="3600" noProof="1"/>
          </a:p>
        </p:txBody>
      </p:sp>
      <p:sp>
        <p:nvSpPr>
          <p:cNvPr id="130" name="TextBox 129">
            <a:extLst>
              <a:ext uri="{FF2B5EF4-FFF2-40B4-BE49-F238E27FC236}">
                <a16:creationId xmlns:a16="http://schemas.microsoft.com/office/drawing/2014/main" id="{68CFC511-EBA9-43F9-B3CA-025C739594F1}"/>
              </a:ext>
            </a:extLst>
          </p:cNvPr>
          <p:cNvSpPr txBox="1"/>
          <p:nvPr/>
        </p:nvSpPr>
        <p:spPr>
          <a:xfrm>
            <a:off x="515391" y="6916369"/>
            <a:ext cx="6171893" cy="1107996"/>
          </a:xfrm>
          <a:prstGeom prst="rect">
            <a:avLst/>
          </a:prstGeom>
          <a:noFill/>
        </p:spPr>
        <p:txBody>
          <a:bodyPr wrap="square" lIns="0" tIns="0" rIns="0" bIns="0" rtlCol="0">
            <a:spAutoFit/>
          </a:bodyPr>
          <a:lstStyle/>
          <a:p>
            <a:pPr algn="r"/>
            <a:r>
              <a:rPr lang="en-ZA" sz="3600" b="1" dirty="0"/>
              <a:t>Density distribution of enplaned passengers</a:t>
            </a:r>
            <a:endParaRPr lang="en-ZA" sz="3600" noProof="1"/>
          </a:p>
        </p:txBody>
      </p:sp>
      <p:sp>
        <p:nvSpPr>
          <p:cNvPr id="131" name="TextBox 130">
            <a:extLst>
              <a:ext uri="{FF2B5EF4-FFF2-40B4-BE49-F238E27FC236}">
                <a16:creationId xmlns:a16="http://schemas.microsoft.com/office/drawing/2014/main" id="{D9561887-1228-45F0-BF84-65500AC04170}"/>
              </a:ext>
            </a:extLst>
          </p:cNvPr>
          <p:cNvSpPr txBox="1"/>
          <p:nvPr/>
        </p:nvSpPr>
        <p:spPr>
          <a:xfrm>
            <a:off x="466945" y="10516947"/>
            <a:ext cx="6351645" cy="2462213"/>
          </a:xfrm>
          <a:prstGeom prst="rect">
            <a:avLst/>
          </a:prstGeom>
          <a:noFill/>
        </p:spPr>
        <p:txBody>
          <a:bodyPr wrap="square" lIns="0" tIns="0" rIns="0" bIns="0" rtlCol="0">
            <a:spAutoFit/>
          </a:bodyPr>
          <a:lstStyle/>
          <a:p>
            <a:r>
              <a:rPr lang="en-ZA" sz="3200" dirty="0"/>
              <a:t>This is a vital variable to show the potential of clustering as it’s the most important  air traﬃc metric. The picture tells me maybe its better to using 3 </a:t>
            </a:r>
            <a:r>
              <a:rPr lang="en-US" sz="3200" dirty="0"/>
              <a:t>clutters.</a:t>
            </a:r>
            <a:endParaRPr lang="en-ZA" sz="3200" dirty="0"/>
          </a:p>
        </p:txBody>
      </p:sp>
      <p:pic>
        <p:nvPicPr>
          <p:cNvPr id="19" name="Picture 18">
            <a:extLst>
              <a:ext uri="{FF2B5EF4-FFF2-40B4-BE49-F238E27FC236}">
                <a16:creationId xmlns:a16="http://schemas.microsoft.com/office/drawing/2014/main" id="{50E22532-8B0E-47C3-98D2-FCEFFFAC3BD8}"/>
              </a:ext>
            </a:extLst>
          </p:cNvPr>
          <p:cNvPicPr>
            <a:picLocks noChangeAspect="1"/>
          </p:cNvPicPr>
          <p:nvPr/>
        </p:nvPicPr>
        <p:blipFill>
          <a:blip r:embed="rId22"/>
          <a:stretch>
            <a:fillRect/>
          </a:stretch>
        </p:blipFill>
        <p:spPr>
          <a:xfrm>
            <a:off x="1410764" y="21795201"/>
            <a:ext cx="4374224" cy="2755714"/>
          </a:xfrm>
          <a:prstGeom prst="rect">
            <a:avLst/>
          </a:prstGeom>
        </p:spPr>
      </p:pic>
    </p:spTree>
    <p:extLst>
      <p:ext uri="{BB962C8B-B14F-4D97-AF65-F5344CB8AC3E}">
        <p14:creationId xmlns:p14="http://schemas.microsoft.com/office/powerpoint/2010/main" val="2964606735"/>
      </p:ext>
    </p:extLst>
  </p:cSld>
  <p:clrMapOvr>
    <a:masterClrMapping/>
  </p:clrMapOvr>
</p:sld>
</file>

<file path=ppt/theme/theme1.xml><?xml version="1.0" encoding="utf-8"?>
<a:theme xmlns:a="http://schemas.openxmlformats.org/drawingml/2006/main" name="Office Theme">
  <a:themeElements>
    <a:clrScheme name="Shannon Smith">
      <a:dk1>
        <a:sysClr val="windowText" lastClr="000000"/>
      </a:dk1>
      <a:lt1>
        <a:sysClr val="window" lastClr="FFFFFF"/>
      </a:lt1>
      <a:dk2>
        <a:srgbClr val="262626"/>
      </a:dk2>
      <a:lt2>
        <a:srgbClr val="E7E6E6"/>
      </a:lt2>
      <a:accent1>
        <a:srgbClr val="FF0030"/>
      </a:accent1>
      <a:accent2>
        <a:srgbClr val="F06463"/>
      </a:accent2>
      <a:accent3>
        <a:srgbClr val="F3EF22"/>
      </a:accent3>
      <a:accent4>
        <a:srgbClr val="2A744A"/>
      </a:accent4>
      <a:accent5>
        <a:srgbClr val="FF0030"/>
      </a:accent5>
      <a:accent6>
        <a:srgbClr val="F3EF22"/>
      </a:accent6>
      <a:hlink>
        <a:srgbClr val="FF0030"/>
      </a:hlink>
      <a:folHlink>
        <a:srgbClr val="FF0030"/>
      </a:folHlink>
    </a:clrScheme>
    <a:fontScheme name="Custom 2">
      <a:majorFont>
        <a:latin typeface="Comic Sans MS"/>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ducation Infographics_SB - v3" id="{3E8D3FB6-F957-47CE-99E6-3796E132C875}" vid="{53060A07-A1D3-4986-BE79-00713947BD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68CD0A2-0674-486F-BC07-7608785B70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F17082-AEE0-4D90-B68C-323072BE8DE1}">
  <ds:schemaRefs>
    <ds:schemaRef ds:uri="http://schemas.microsoft.com/sharepoint/v3/contenttype/forms"/>
  </ds:schemaRefs>
</ds:datastoreItem>
</file>

<file path=customXml/itemProps3.xml><?xml version="1.0" encoding="utf-8"?>
<ds:datastoreItem xmlns:ds="http://schemas.openxmlformats.org/officeDocument/2006/customXml" ds:itemID="{2088CD06-47A0-4A2A-B2D6-E5B98F032CB9}">
  <ds:schemaRefs>
    <ds:schemaRef ds:uri="http://schemas.microsoft.com/office/2006/documentManagement/types"/>
    <ds:schemaRef ds:uri="http://purl.org/dc/terms/"/>
    <ds:schemaRef ds:uri="6dc4bcd6-49db-4c07-9060-8acfc67cef9f"/>
    <ds:schemaRef ds:uri="fb0879af-3eba-417a-a55a-ffe6dcd6ca77"/>
    <ds:schemaRef ds:uri="http://schemas.microsoft.com/sharepoint/v3"/>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Education infographics poster</Template>
  <TotalTime>0</TotalTime>
  <Words>439</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Comic Sans MS</vt:lpstr>
      <vt:lpstr>Office Theme</vt:lpstr>
      <vt:lpstr>Education Infographic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2019-03-16T23:26:54Z</dcterms:created>
  <dcterms:modified xsi:type="dcterms:W3CDTF">2019-03-17T20:23:47Z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