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69" r:id="rId2"/>
    <p:sldId id="371" r:id="rId3"/>
    <p:sldId id="370" r:id="rId4"/>
    <p:sldId id="381" r:id="rId5"/>
    <p:sldId id="372" r:id="rId6"/>
    <p:sldId id="378" r:id="rId7"/>
    <p:sldId id="374" r:id="rId8"/>
    <p:sldId id="3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31D"/>
    <a:srgbClr val="610315"/>
    <a:srgbClr val="004868"/>
    <a:srgbClr val="57781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9" autoAdjust="0"/>
  </p:normalViewPr>
  <p:slideViewPr>
    <p:cSldViewPr showGuides="1">
      <p:cViewPr>
        <p:scale>
          <a:sx n="104" d="100"/>
          <a:sy n="104" d="100"/>
        </p:scale>
        <p:origin x="-273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6FC20-FEF7-461F-8890-B799D72D4C51}" type="datetimeFigureOut">
              <a:rPr lang="en-US" smtClean="0"/>
              <a:t>08/14/2019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FF71-6D84-4732-97CF-A63F87DE68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2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FF71-6D84-4732-97CF-A63F87DE68D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44458" y="2825399"/>
            <a:ext cx="4655762" cy="28781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4468" y="1709531"/>
            <a:ext cx="3311096" cy="51484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78562" y="1709531"/>
            <a:ext cx="3311096" cy="21766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0778" y="4180824"/>
            <a:ext cx="3268880" cy="267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63128" y="1709531"/>
            <a:ext cx="3311096" cy="51484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69034" y="1709531"/>
            <a:ext cx="3311096" cy="21766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69034" y="4180824"/>
            <a:ext cx="3268880" cy="267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682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323760" y="0"/>
            <a:ext cx="38682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238896" y="2699255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48763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238896" y="4373597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748763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8234275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234275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6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51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600687" y="1113555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6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51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600687" y="28003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6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51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600687" y="4509197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2499" y="1980371"/>
            <a:ext cx="2639113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997" y="1980371"/>
            <a:ext cx="2639113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2499" y="4205943"/>
            <a:ext cx="2639113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94997" y="4205942"/>
            <a:ext cx="2639113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1491367"/>
            <a:ext cx="9410220" cy="33059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10220" y="1"/>
            <a:ext cx="2781780" cy="33059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10220" y="3305907"/>
            <a:ext cx="2781780" cy="355209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046420" cy="2895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6420" y="0"/>
            <a:ext cx="3046420" cy="2895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46420" cy="2895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2420" y="0"/>
            <a:ext cx="3046420" cy="2895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85606" y="0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3497192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85606" y="3497192"/>
            <a:ext cx="3030525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52724" y="0"/>
            <a:ext cx="2461332" cy="33909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52975" y="3490215"/>
            <a:ext cx="2461332" cy="33677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223333" y="0"/>
            <a:ext cx="2420135" cy="24947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223333" y="2594074"/>
            <a:ext cx="2420135" cy="42639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762430" y="0"/>
            <a:ext cx="2429570" cy="46912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752494" y="4790585"/>
            <a:ext cx="2439506" cy="206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2461332" cy="33909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1" y="3490215"/>
            <a:ext cx="2461332" cy="33677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570609" y="0"/>
            <a:ext cx="2420135" cy="24947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570609" y="2594074"/>
            <a:ext cx="2420135" cy="42639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109706" y="0"/>
            <a:ext cx="2429570" cy="46912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099770" y="4790585"/>
            <a:ext cx="2439506" cy="206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76945" y="2783852"/>
            <a:ext cx="6115055" cy="27549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2783852"/>
            <a:ext cx="6115055" cy="27549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7694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15055" y="0"/>
            <a:ext cx="607694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846316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8836" y="0"/>
            <a:ext cx="846316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3949574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9245" y="3759200"/>
            <a:ext cx="3949636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8553" y="3759200"/>
            <a:ext cx="3953447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126222" y="0"/>
            <a:ext cx="284718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218088" y="0"/>
            <a:ext cx="284718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35724" y="0"/>
            <a:ext cx="4732259" cy="6858000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62330" y="0"/>
            <a:ext cx="4732259" cy="6858000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879673" y="0"/>
            <a:ext cx="531232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531232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823174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60256" y="0"/>
            <a:ext cx="823174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47873" y="2659224"/>
            <a:ext cx="3005240" cy="1931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574325" y="2659224"/>
            <a:ext cx="3005240" cy="1931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900777" y="2659224"/>
            <a:ext cx="3005240" cy="1931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47873" y="763278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574325" y="763278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900777" y="763278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47873" y="3690384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4574325" y="3690384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00777" y="3690384"/>
            <a:ext cx="3005240" cy="1596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45553" y="1780067"/>
            <a:ext cx="3298725" cy="32978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034026" y="2559375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359646" y="2557415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683305" y="2557415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51988" y="2424793"/>
            <a:ext cx="2008937" cy="20084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336989" y="0"/>
            <a:ext cx="4855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855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4278086"/>
            <a:ext cx="12192000" cy="2579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912391" y="3682997"/>
            <a:ext cx="4253068" cy="3175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109358" y="2190974"/>
            <a:ext cx="193192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570268" y="2168488"/>
            <a:ext cx="1959939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57940" y="2168488"/>
            <a:ext cx="1959939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24632" y="1014456"/>
            <a:ext cx="3567089" cy="476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40899" y="1014456"/>
            <a:ext cx="3567089" cy="476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 rot="16200000">
            <a:off x="11102859" y="333102"/>
            <a:ext cx="260604" cy="2620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66456" y="334143"/>
            <a:ext cx="396226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9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‹#›</a:t>
            </a:fld>
            <a:r>
              <a:rPr lang="id-ID" sz="9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www.kaggle.com/c/champs-scalar-coupling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7" name="梯形 6"/>
          <p:cNvSpPr/>
          <p:nvPr/>
        </p:nvSpPr>
        <p:spPr>
          <a:xfrm>
            <a:off x="2324100" y="0"/>
            <a:ext cx="7543800" cy="6858000"/>
          </a:xfrm>
          <a:prstGeom prst="trapezoid">
            <a:avLst/>
          </a:prstGeom>
          <a:solidFill>
            <a:srgbClr val="F0F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9880" y="751344"/>
            <a:ext cx="649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sz="6600" dirty="0">
                <a:solidFill>
                  <a:schemeClr val="accent1"/>
                </a:solidFill>
                <a:latin typeface="Zefani Stencil" panose="00000500000000000000" pitchFamily="50" charset="0"/>
                <a:ea typeface="Montserrat Hairline" charset="0"/>
                <a:cs typeface="Montserrat Hairline" charset="0"/>
              </a:rPr>
              <a:t>Predicting Molecular Properties</a:t>
            </a:r>
            <a:endParaRPr lang="en-US" altLang="zh-CN" sz="4800" dirty="0">
              <a:solidFill>
                <a:schemeClr val="accent1"/>
              </a:solidFill>
              <a:latin typeface="Zefani Stencil" panose="00000500000000000000" pitchFamily="50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AEC6C-6186-442D-B359-6579ED18506B}"/>
              </a:ext>
            </a:extLst>
          </p:cNvPr>
          <p:cNvSpPr txBox="1"/>
          <p:nvPr/>
        </p:nvSpPr>
        <p:spPr>
          <a:xfrm>
            <a:off x="2849880" y="4743271"/>
            <a:ext cx="64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sz="3600" dirty="0">
                <a:solidFill>
                  <a:schemeClr val="accent1"/>
                </a:solidFill>
                <a:latin typeface="Zefani Stencil" panose="00000500000000000000" pitchFamily="50" charset="0"/>
                <a:ea typeface="Montserrat Hairline" charset="0"/>
                <a:cs typeface="Montserrat Hairline" charset="0"/>
              </a:rPr>
              <a:t>Group member: Yan Gao</a:t>
            </a:r>
          </a:p>
          <a:p>
            <a:pPr algn="ctr" defTabSz="913765"/>
            <a:r>
              <a:rPr lang="en-US" sz="3600" dirty="0">
                <a:solidFill>
                  <a:schemeClr val="accent1"/>
                </a:solidFill>
                <a:latin typeface="Zefani Stencil" panose="00000500000000000000" pitchFamily="50" charset="0"/>
                <a:ea typeface="Montserrat Hairline" charset="0"/>
                <a:cs typeface="Montserrat Hairline" charset="0"/>
              </a:rPr>
              <a:t>Instructor: Pooran Singh Negi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73521"/>
            <a:ext cx="12190413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551910" y="365760"/>
            <a:ext cx="6456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60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Research Questions</a:t>
            </a:r>
            <a:endParaRPr lang="en-US" sz="6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AF0DE-AA62-4FFF-A7F6-06D028AD8744}"/>
              </a:ext>
            </a:extLst>
          </p:cNvPr>
          <p:cNvSpPr txBox="1"/>
          <p:nvPr/>
        </p:nvSpPr>
        <p:spPr>
          <a:xfrm>
            <a:off x="551910" y="1459168"/>
            <a:ext cx="4446810" cy="520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Small graph problem</a:t>
            </a: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Some particular large graph could be devided into many small connected components.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How to scale the influence of a small graph to each node in it?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How to build a efficient graph model to scale those features and feed them to machine learning model?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65543-E931-4267-879D-CA41FC2DE1FF}"/>
              </a:ext>
            </a:extLst>
          </p:cNvPr>
          <p:cNvCxnSpPr/>
          <p:nvPr/>
        </p:nvCxnSpPr>
        <p:spPr>
          <a:xfrm>
            <a:off x="551910" y="1381423"/>
            <a:ext cx="1115568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4D6A74C-AC59-42E6-9887-32C5B710F5FC}"/>
              </a:ext>
            </a:extLst>
          </p:cNvPr>
          <p:cNvSpPr/>
          <p:nvPr/>
        </p:nvSpPr>
        <p:spPr>
          <a:xfrm>
            <a:off x="6093612" y="1459167"/>
            <a:ext cx="6096000" cy="1287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i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Model: </a:t>
            </a:r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Deep learning model with </a:t>
            </a:r>
            <a:r>
              <a:rPr lang="en-US" dirty="0" err="1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keras</a:t>
            </a:r>
            <a:endParaRPr lang="en-US" i="1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i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Input</a:t>
            </a:r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Numeric and categorical features</a:t>
            </a:r>
          </a:p>
          <a:p>
            <a:pPr defTabSz="913765">
              <a:lnSpc>
                <a:spcPct val="150000"/>
              </a:lnSpc>
            </a:pPr>
            <a:r>
              <a:rPr lang="en-US" i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Output</a:t>
            </a:r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Continuous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E1EAB-25D4-43DB-9384-036F57EFA7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89" t="31999" r="23778" b="31334"/>
          <a:stretch/>
        </p:blipFill>
        <p:spPr>
          <a:xfrm>
            <a:off x="4907280" y="3063245"/>
            <a:ext cx="7780701" cy="35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1"/>
            <a:ext cx="12190413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551910" y="365760"/>
            <a:ext cx="10098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60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Dataset – Molecular Properties</a:t>
            </a:r>
            <a:endParaRPr lang="en-US" sz="6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09" y="1459168"/>
            <a:ext cx="9191625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This is a </a:t>
            </a:r>
            <a:r>
              <a:rPr lang="en-US" sz="24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  <a:hlinkClick r:id="rId5"/>
              </a:rPr>
              <a:t>Kaggle competition dataset</a:t>
            </a:r>
            <a:r>
              <a:rPr lang="en-US" sz="24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. This is a typical relational dataset. The train and test ﬁle contains the pairs relation of atoms in different molecules. There are 85003 molecules in train data and each of them contain 5 to 30 atoms.</a:t>
            </a:r>
            <a:endParaRPr lang="en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7EF2F-08FD-4AE0-A81B-626D53EC5EDB}"/>
              </a:ext>
            </a:extLst>
          </p:cNvPr>
          <p:cNvCxnSpPr/>
          <p:nvPr/>
        </p:nvCxnSpPr>
        <p:spPr>
          <a:xfrm>
            <a:off x="551910" y="1381423"/>
            <a:ext cx="1115568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1FFFF-F5AB-43F6-AE8D-7791E880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4032194"/>
            <a:ext cx="4338669" cy="1428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E0A21-8685-46D2-8B85-6A92380E6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9" y="3981141"/>
            <a:ext cx="5219738" cy="1495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1"/>
            <a:ext cx="12190413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551910" y="365760"/>
            <a:ext cx="4844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60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Data Exploring</a:t>
            </a:r>
            <a:endParaRPr lang="en-US" sz="6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" y="1559972"/>
            <a:ext cx="2423160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Atom 3D structure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CD493-AE72-4030-ADDB-D0E8F36A234C}"/>
              </a:ext>
            </a:extLst>
          </p:cNvPr>
          <p:cNvCxnSpPr/>
          <p:nvPr/>
        </p:nvCxnSpPr>
        <p:spPr>
          <a:xfrm>
            <a:off x="551910" y="1381423"/>
            <a:ext cx="1115568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616F3F-2825-4682-A5FC-124BED06A56F}"/>
              </a:ext>
            </a:extLst>
          </p:cNvPr>
          <p:cNvSpPr txBox="1"/>
          <p:nvPr/>
        </p:nvSpPr>
        <p:spPr>
          <a:xfrm>
            <a:off x="5039085" y="1487075"/>
            <a:ext cx="153198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Coupling constant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E97D8-BAA9-474A-9C6C-2A42FC4854D8}"/>
              </a:ext>
            </a:extLst>
          </p:cNvPr>
          <p:cNvSpPr txBox="1"/>
          <p:nvPr/>
        </p:nvSpPr>
        <p:spPr>
          <a:xfrm>
            <a:off x="5036977" y="3892446"/>
            <a:ext cx="5631023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Atom coupling types and elements of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C9EAE-E3EA-46E0-B40E-A45BAAFE8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65960"/>
            <a:ext cx="4525864" cy="4415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9FA95-6615-4D87-A76F-6485EBF7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35453"/>
            <a:ext cx="5523177" cy="3705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FD9EE-030D-4E16-A291-6EF5724B8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56" y="4465593"/>
            <a:ext cx="1719904" cy="1918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1CE09-55FF-42DF-9050-D3804382C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49" y="4465594"/>
            <a:ext cx="1999062" cy="18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2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1"/>
            <a:ext cx="12190413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551910" y="365760"/>
            <a:ext cx="656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60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Feature Engineering</a:t>
            </a:r>
            <a:endParaRPr lang="en-US" sz="6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10" y="1459168"/>
            <a:ext cx="5544090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Add more features by given parameters with domain knowledge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Relative distance between atoms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Radius from the mass point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Potential energy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Number of atoms in molecule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Number of neutrons and protons in atom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CD493-AE72-4030-ADDB-D0E8F36A234C}"/>
              </a:ext>
            </a:extLst>
          </p:cNvPr>
          <p:cNvCxnSpPr/>
          <p:nvPr/>
        </p:nvCxnSpPr>
        <p:spPr>
          <a:xfrm>
            <a:off x="551910" y="1381423"/>
            <a:ext cx="1115568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9A9C83-AF03-4453-BA1F-6E30607477BD}"/>
              </a:ext>
            </a:extLst>
          </p:cNvPr>
          <p:cNvSpPr txBox="1"/>
          <p:nvPr/>
        </p:nvSpPr>
        <p:spPr>
          <a:xfrm>
            <a:off x="6094401" y="1459168"/>
            <a:ext cx="5613189" cy="465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Add hidden information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The coupling type between oxygen/fluorine and other atoms.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The influence of oxygen/fluorine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Add graph influence( with Spark)</a:t>
            </a: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- The influence strength of different coupling types\elements for each atom in molecule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9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59736"/>
            <a:ext cx="12190413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551910" y="365760"/>
            <a:ext cx="9377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54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Data modelling – Deep learning</a:t>
            </a:r>
            <a:endParaRPr lang="en-US" sz="54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09" y="1371600"/>
            <a:ext cx="1115568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Schema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Build a neuron network model, set and tune the layers, activation function, estimators and loss to find the best performance</a:t>
            </a: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Requirement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the input data must be numeric data</a:t>
            </a:r>
            <a:endParaRPr lang="en-US" sz="2000" b="1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CD493-AE72-4030-ADDB-D0E8F36A234C}"/>
              </a:ext>
            </a:extLst>
          </p:cNvPr>
          <p:cNvCxnSpPr/>
          <p:nvPr/>
        </p:nvCxnSpPr>
        <p:spPr>
          <a:xfrm>
            <a:off x="551910" y="1381423"/>
            <a:ext cx="11155680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B28606-7470-4AA6-80FE-3BC7E28DF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8" y="2778049"/>
            <a:ext cx="6469223" cy="192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0841F-7F66-44C0-A19B-9B30655F4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1" y="4750521"/>
            <a:ext cx="7336439" cy="15599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2C85DE-AFAA-4142-80B0-1ADCA74734C1}"/>
              </a:ext>
            </a:extLst>
          </p:cNvPr>
          <p:cNvSpPr txBox="1"/>
          <p:nvPr/>
        </p:nvSpPr>
        <p:spPr>
          <a:xfrm>
            <a:off x="7879080" y="2057400"/>
            <a:ext cx="3928651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Activation function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‘RELU’, ‘ELU’, ‘PRELU’, ‘CRELU’</a:t>
            </a: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Optimizer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‘</a:t>
            </a:r>
            <a:r>
              <a:rPr lang="en-US" sz="2000" dirty="0" err="1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rmsprop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‘, ‘sigmoid’, ‘</a:t>
            </a:r>
            <a:r>
              <a:rPr lang="en-US" sz="2000" dirty="0" err="1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softmax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’</a:t>
            </a: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Loss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  <a:r>
              <a:rPr lang="en-US" sz="2000" dirty="0" err="1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mse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l-GR" sz="2000" dirty="0">
                <a:solidFill>
                  <a:schemeClr val="accent1"/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ε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-loss, hinge loss</a:t>
            </a:r>
            <a:endParaRPr lang="en-US" sz="2000" b="1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Epoch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how many round to modify the weight</a:t>
            </a:r>
          </a:p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Batch size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train size for each modification</a:t>
            </a:r>
            <a:endParaRPr lang="en-US" sz="2000" b="1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1" b="68264"/>
          <a:stretch/>
        </p:blipFill>
        <p:spPr>
          <a:xfrm flipH="1">
            <a:off x="-5" y="-1"/>
            <a:ext cx="12190413" cy="6858001"/>
          </a:xfrm>
        </p:spPr>
      </p:pic>
      <p:sp>
        <p:nvSpPr>
          <p:cNvPr id="20" name="TextBox 19"/>
          <p:cNvSpPr txBox="1"/>
          <p:nvPr/>
        </p:nvSpPr>
        <p:spPr>
          <a:xfrm>
            <a:off x="5594223" y="1508760"/>
            <a:ext cx="5818410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Choose number of epochs</a:t>
            </a: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: 185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Result score: 0.744</a:t>
            </a:r>
          </a:p>
          <a:p>
            <a:pPr defTabSz="913765"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defTabSz="913765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Ranking on Kaggle: 1968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443261-226A-4C98-8D2B-20CA6614B209}"/>
              </a:ext>
            </a:extLst>
          </p:cNvPr>
          <p:cNvSpPr/>
          <p:nvPr/>
        </p:nvSpPr>
        <p:spPr>
          <a:xfrm>
            <a:off x="563880" y="414344"/>
            <a:ext cx="6113597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Prediction &amp; Interpretation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531A-1273-48AC-86CC-3C9B8607D5D5}"/>
              </a:ext>
            </a:extLst>
          </p:cNvPr>
          <p:cNvSpPr txBox="1"/>
          <p:nvPr/>
        </p:nvSpPr>
        <p:spPr>
          <a:xfrm>
            <a:off x="704310" y="1508760"/>
            <a:ext cx="4751398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K-fold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397-4D18-4E88-9504-70B65EF62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6" y="1955336"/>
            <a:ext cx="4941426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7188" y="1143000"/>
            <a:ext cx="60431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/>
            <a:r>
              <a:rPr 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Spark with parallel:</a:t>
            </a:r>
          </a:p>
          <a:p>
            <a:pPr defTabSz="913765"/>
            <a:r>
              <a:rPr 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I can’t run spark </a:t>
            </a:r>
            <a:r>
              <a:rPr lang="en-US" sz="2000" dirty="0" err="1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graphframe</a:t>
            </a:r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with whole file. The Pregel thing will quickly exceed the memory. I need more machines to get all this work.</a:t>
            </a:r>
          </a:p>
          <a:p>
            <a:pPr defTabSz="913765"/>
            <a:endParaRPr lang="en-US" sz="2000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913765"/>
            <a:r>
              <a:rPr 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Spark limitation:</a:t>
            </a:r>
          </a:p>
          <a:p>
            <a:pPr defTabSz="913765"/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pregel</a:t>
            </a:r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can only create one field at a time on atoms. It can’t update the exist parameter and can’t modify the relationships. So for my problem this is not meaningful to use Spark.</a:t>
            </a:r>
          </a:p>
          <a:p>
            <a:pPr defTabSz="913765"/>
            <a:endParaRPr lang="en-US" sz="2000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913765"/>
            <a:r>
              <a:rPr 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Efficiency:</a:t>
            </a:r>
          </a:p>
          <a:p>
            <a:pPr defTabSz="913765"/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Feeding such a large dataset to the model takes lots of time. So I tried to run it on AWS but AWS doesn’t have the build-in image which saves the running result. I can’t get a GPU permission either.</a:t>
            </a:r>
          </a:p>
          <a:p>
            <a:pPr defTabSz="913765"/>
            <a:endParaRPr lang="en-US" sz="2000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145" y="356830"/>
            <a:ext cx="285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en-US" altLang="zh-CN" sz="54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</a:rPr>
              <a:t>Thoughts</a:t>
            </a:r>
            <a:endParaRPr lang="en-US" sz="54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CB990-9289-4985-BF38-52A923D2E47F}"/>
              </a:ext>
            </a:extLst>
          </p:cNvPr>
          <p:cNvSpPr txBox="1"/>
          <p:nvPr/>
        </p:nvSpPr>
        <p:spPr>
          <a:xfrm>
            <a:off x="6690360" y="1286949"/>
            <a:ext cx="5394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Summary:</a:t>
            </a:r>
          </a:p>
          <a:p>
            <a:pPr defTabSz="913765"/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   The small graph problem is really a deep field to explore. It’s especially inspiring on the feature engineering part, including building hidden effects.</a:t>
            </a:r>
          </a:p>
          <a:p>
            <a:pPr defTabSz="913765"/>
            <a:endParaRPr lang="en-US" sz="2000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defTabSz="913765"/>
            <a:r>
              <a:rPr lang="en-US" altLang="zh-CN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Further</a:t>
            </a:r>
            <a:r>
              <a:rPr lang="zh-CN" altLang="en-US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to explore:</a:t>
            </a:r>
          </a:p>
          <a:p>
            <a:pPr defTabSz="913765"/>
            <a:r>
              <a:rPr lang="en-US" altLang="zh-CN" sz="2000" dirty="0">
                <a:solidFill>
                  <a:srgbClr val="000000"/>
                </a:solidFill>
                <a:latin typeface="Montserrat" charset="0"/>
              </a:rPr>
              <a:t>    I’ll use Neo4j to build the graph database and try to query the results. It allows fast queries for updating data.</a:t>
            </a:r>
          </a:p>
          <a:p>
            <a:pPr defTabSz="913765"/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    I’ll implement the code on the Google Cloud which has </a:t>
            </a:r>
            <a:r>
              <a:rPr lang="en-US" sz="2000" dirty="0" err="1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keras</a:t>
            </a:r>
            <a:r>
              <a:rPr lang="en-US" sz="2000" dirty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538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Lato Light</vt:lpstr>
      <vt:lpstr>Montserrat</vt:lpstr>
      <vt:lpstr>Montserrat Hairline</vt:lpstr>
      <vt:lpstr>Montserrat Light</vt:lpstr>
      <vt:lpstr>Montserrat Semi</vt:lpstr>
      <vt:lpstr>Zefani Stencil</vt:lpstr>
      <vt:lpstr>Arial</vt:lpstr>
      <vt:lpstr>Calibri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Tianxin Deng</dc:creator>
  <cp:lastModifiedBy>Gao Cesare</cp:lastModifiedBy>
  <cp:revision>82</cp:revision>
  <dcterms:created xsi:type="dcterms:W3CDTF">2019-03-17T06:07:27Z</dcterms:created>
  <dcterms:modified xsi:type="dcterms:W3CDTF">2019-08-15T00:56:04Z</dcterms:modified>
</cp:coreProperties>
</file>