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C1F36B-5FF6-4079-8833-9FA873F75CA4}" type="datetimeFigureOut">
              <a:rPr lang="zh-CN" altLang="en-US" smtClean="0"/>
              <a:t>2011/3/19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99A8DB5-D17D-46D3-A128-1FF697A928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F36B-5FF6-4079-8833-9FA873F75CA4}" type="datetimeFigureOut">
              <a:rPr lang="zh-CN" altLang="en-US" smtClean="0"/>
              <a:t>2011/3/19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8DB5-D17D-46D3-A128-1FF697A928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F36B-5FF6-4079-8833-9FA873F75CA4}" type="datetimeFigureOut">
              <a:rPr lang="zh-CN" altLang="en-US" smtClean="0"/>
              <a:t>2011/3/19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8DB5-D17D-46D3-A128-1FF697A928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C1F36B-5FF6-4079-8833-9FA873F75CA4}" type="datetimeFigureOut">
              <a:rPr lang="zh-CN" altLang="en-US" smtClean="0"/>
              <a:t>2011/3/19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99A8DB5-D17D-46D3-A128-1FF697A928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C1F36B-5FF6-4079-8833-9FA873F75CA4}" type="datetimeFigureOut">
              <a:rPr lang="zh-CN" altLang="en-US" smtClean="0"/>
              <a:t>2011/3/19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99A8DB5-D17D-46D3-A128-1FF697A928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F36B-5FF6-4079-8833-9FA873F75CA4}" type="datetimeFigureOut">
              <a:rPr lang="zh-CN" altLang="en-US" smtClean="0"/>
              <a:t>2011/3/19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8DB5-D17D-46D3-A128-1FF697A928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F36B-5FF6-4079-8833-9FA873F75CA4}" type="datetimeFigureOut">
              <a:rPr lang="zh-CN" altLang="en-US" smtClean="0"/>
              <a:t>2011/3/19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8DB5-D17D-46D3-A128-1FF697A928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C1F36B-5FF6-4079-8833-9FA873F75CA4}" type="datetimeFigureOut">
              <a:rPr lang="zh-CN" altLang="en-US" smtClean="0"/>
              <a:t>2011/3/19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9A8DB5-D17D-46D3-A128-1FF697A928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F36B-5FF6-4079-8833-9FA873F75CA4}" type="datetimeFigureOut">
              <a:rPr lang="zh-CN" altLang="en-US" smtClean="0"/>
              <a:t>2011/3/19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8DB5-D17D-46D3-A128-1FF697A928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C1F36B-5FF6-4079-8833-9FA873F75CA4}" type="datetimeFigureOut">
              <a:rPr lang="zh-CN" altLang="en-US" smtClean="0"/>
              <a:t>2011/3/19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99A8DB5-D17D-46D3-A128-1FF697A928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C1F36B-5FF6-4079-8833-9FA873F75CA4}" type="datetimeFigureOut">
              <a:rPr lang="zh-CN" altLang="en-US" smtClean="0"/>
              <a:t>2011/3/19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9A8DB5-D17D-46D3-A128-1FF697A928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C1F36B-5FF6-4079-8833-9FA873F75CA4}" type="datetimeFigureOut">
              <a:rPr lang="zh-CN" altLang="en-US" smtClean="0"/>
              <a:t>2011/3/19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99A8DB5-D17D-46D3-A128-1FF697A928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图论及其应用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zh-CN" altLang="en-US" sz="3200" b="1" i="1" dirty="0"/>
              <a:t>图</a:t>
            </a:r>
            <a:r>
              <a:rPr lang="zh-CN" altLang="en-US" sz="3200" b="1" i="1" dirty="0" smtClean="0"/>
              <a:t>的连通性</a:t>
            </a:r>
            <a:endParaRPr lang="zh-CN" altLang="en-US" sz="3200" b="1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Barty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71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将地图中的每个点抽象成有向图中的节点，每个点向它右边和下面的节点连边，对于传送门则从传送门向指定节点连边。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求出强连通分量中的所有矿的总和。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从左上角的节点所在强连通分量出发寻找最长路即可。求最长路可用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SPFA</a:t>
            </a:r>
          </a:p>
          <a:p>
            <a:endParaRPr lang="en-US" altLang="zh-CN" dirty="0"/>
          </a:p>
          <a:p>
            <a:r>
              <a:rPr lang="zh-CN" altLang="en-US" dirty="0" smtClean="0"/>
              <a:t>最长路值即为所求最大矿数。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83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连通分量和强连通分量总结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常见题型：强连通分量缩点，然后进行下一步计算</a:t>
            </a:r>
            <a:endParaRPr lang="en-US" altLang="zh-CN" dirty="0" smtClean="0"/>
          </a:p>
          <a:p>
            <a:r>
              <a:rPr lang="zh-CN" altLang="en-US" dirty="0" smtClean="0"/>
              <a:t>题目往往比较复杂</a:t>
            </a:r>
            <a:endParaRPr lang="en-US" altLang="zh-CN" dirty="0" smtClean="0"/>
          </a:p>
          <a:p>
            <a:r>
              <a:rPr lang="zh-CN" altLang="en-US" dirty="0" smtClean="0"/>
              <a:t>要熟练掌握缩点的方法，保证正确率</a:t>
            </a:r>
            <a:endParaRPr lang="en-US" altLang="zh-CN" dirty="0" smtClean="0"/>
          </a:p>
          <a:p>
            <a:r>
              <a:rPr lang="zh-CN" altLang="en-US" dirty="0" smtClean="0"/>
              <a:t>最好使用</a:t>
            </a:r>
            <a:r>
              <a:rPr lang="en-US" altLang="zh-CN" dirty="0" err="1" smtClean="0"/>
              <a:t>Tarjan</a:t>
            </a:r>
            <a:r>
              <a:rPr lang="zh-CN" altLang="en-US" dirty="0" smtClean="0"/>
              <a:t>算法，效率是</a:t>
            </a:r>
            <a:r>
              <a:rPr lang="en-US" altLang="zh-CN" dirty="0" err="1" smtClean="0"/>
              <a:t>Kosaraju</a:t>
            </a:r>
            <a:r>
              <a:rPr lang="zh-CN" altLang="en-US" dirty="0" smtClean="0"/>
              <a:t>的两倍。</a:t>
            </a:r>
            <a:endParaRPr lang="en-US" altLang="zh-CN" dirty="0" smtClean="0"/>
          </a:p>
          <a:p>
            <a:r>
              <a:rPr lang="zh-CN" altLang="en-US" dirty="0" smtClean="0"/>
              <a:t>最好准备模板，以备考场突发事件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比如突然不会写了神马的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278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无向图的边双连通分量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2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图</a:t>
            </a:r>
            <a:r>
              <a:rPr lang="zh-CN" altLang="en-US" dirty="0" smtClean="0"/>
              <a:t>的连通性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无向图的连通分量</a:t>
            </a:r>
            <a:endParaRPr lang="en-US" altLang="zh-CN" dirty="0" smtClean="0"/>
          </a:p>
          <a:p>
            <a:r>
              <a:rPr lang="zh-CN" altLang="en-US" dirty="0" smtClean="0"/>
              <a:t>有向图的强连通分量</a:t>
            </a:r>
            <a:endParaRPr lang="en-US" altLang="zh-CN" dirty="0" smtClean="0"/>
          </a:p>
          <a:p>
            <a:r>
              <a:rPr lang="zh-CN" altLang="en-US" dirty="0" smtClean="0"/>
              <a:t>无向图的点双连通分量</a:t>
            </a:r>
            <a:endParaRPr lang="en-US" altLang="zh-CN" dirty="0" smtClean="0"/>
          </a:p>
          <a:p>
            <a:r>
              <a:rPr lang="zh-CN" altLang="en-US" dirty="0" smtClean="0"/>
              <a:t>无向图的边双连通分量</a:t>
            </a:r>
            <a:endParaRPr lang="en-US" altLang="zh-CN" dirty="0" smtClean="0"/>
          </a:p>
          <a:p>
            <a:r>
              <a:rPr lang="zh-CN" altLang="en-US" dirty="0" smtClean="0"/>
              <a:t>无向图的点连通度</a:t>
            </a:r>
            <a:endParaRPr lang="en-US" altLang="zh-CN" dirty="0" smtClean="0"/>
          </a:p>
          <a:p>
            <a:r>
              <a:rPr lang="zh-CN" altLang="en-US" dirty="0" smtClean="0"/>
              <a:t>无向图的</a:t>
            </a:r>
            <a:r>
              <a:rPr lang="zh-CN" altLang="en-US" dirty="0" smtClean="0"/>
              <a:t>边连通度</a:t>
            </a:r>
            <a:endParaRPr lang="en-US" altLang="zh-CN" dirty="0" smtClean="0"/>
          </a:p>
          <a:p>
            <a:r>
              <a:rPr lang="zh-CN" altLang="en-US" dirty="0" smtClean="0"/>
              <a:t>无向图的割点</a:t>
            </a:r>
            <a:endParaRPr lang="en-US" altLang="zh-CN" dirty="0" smtClean="0"/>
          </a:p>
          <a:p>
            <a:r>
              <a:rPr lang="zh-CN" altLang="en-US" dirty="0" smtClean="0"/>
              <a:t>无向图的割边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74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无向图的连通分量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DFS(v, color){</a:t>
                </a:r>
              </a:p>
              <a:p>
                <a:pPr lvl="1"/>
                <a:r>
                  <a:rPr lang="en-US" altLang="zh-CN" dirty="0" smtClean="0"/>
                  <a:t>belong[v] -&gt; color</a:t>
                </a:r>
              </a:p>
              <a:p>
                <a:pPr lvl="1"/>
                <a:r>
                  <a:rPr lang="en-US" altLang="zh-CN" dirty="0" smtClean="0"/>
                  <a:t>for each edge(</a:t>
                </a:r>
                <a:r>
                  <a:rPr lang="en-US" altLang="zh-CN" dirty="0" err="1" smtClean="0"/>
                  <a:t>v,i</a:t>
                </a:r>
                <a:r>
                  <a:rPr lang="en-US" altLang="zh-CN" dirty="0" smtClean="0"/>
                  <a:t>)</a:t>
                </a:r>
              </a:p>
              <a:p>
                <a:pPr lvl="2"/>
                <a:r>
                  <a:rPr lang="en-US" altLang="zh-CN" dirty="0" smtClean="0"/>
                  <a:t>if !belong[i] </a:t>
                </a:r>
                <a:r>
                  <a:rPr lang="en-US" altLang="zh-CN" dirty="0" err="1" smtClean="0"/>
                  <a:t>dfs</a:t>
                </a:r>
                <a:r>
                  <a:rPr lang="en-US" altLang="zh-CN" dirty="0" smtClean="0"/>
                  <a:t>(i, color);</a:t>
                </a:r>
              </a:p>
              <a:p>
                <a:r>
                  <a:rPr lang="en-US" altLang="zh-CN" dirty="0" smtClean="0"/>
                  <a:t>}</a:t>
                </a:r>
              </a:p>
              <a:p>
                <a:r>
                  <a:rPr lang="en-US" altLang="zh-CN" dirty="0" smtClean="0"/>
                  <a:t>WORK(){</a:t>
                </a:r>
              </a:p>
              <a:p>
                <a:pPr lvl="1"/>
                <a:r>
                  <a:rPr lang="en-US" altLang="zh-CN" dirty="0" smtClean="0"/>
                  <a:t>for each i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 smtClean="0"/>
                  <a:t> V</a:t>
                </a:r>
              </a:p>
              <a:p>
                <a:pPr lvl="2"/>
                <a:r>
                  <a:rPr lang="en-US" altLang="zh-CN" dirty="0" smtClean="0"/>
                  <a:t>if !belong[i] </a:t>
                </a:r>
                <a:r>
                  <a:rPr lang="en-US" altLang="zh-CN" dirty="0" err="1" smtClean="0"/>
                  <a:t>dfs</a:t>
                </a:r>
                <a:r>
                  <a:rPr lang="en-US" altLang="zh-CN" dirty="0" smtClean="0"/>
                  <a:t>(i, ++</a:t>
                </a:r>
                <a:r>
                  <a:rPr lang="en-US" altLang="zh-CN" dirty="0" err="1" smtClean="0"/>
                  <a:t>cnt</a:t>
                </a:r>
                <a:r>
                  <a:rPr lang="en-US" altLang="zh-CN" dirty="0" smtClean="0"/>
                  <a:t>);</a:t>
                </a:r>
              </a:p>
              <a:p>
                <a:r>
                  <a:rPr lang="en-US" altLang="zh-CN" dirty="0" smtClean="0"/>
                  <a:t>}</a:t>
                </a:r>
                <a:endParaRPr lang="en-US" altLang="zh-CN" dirty="0"/>
              </a:p>
              <a:p>
                <a:r>
                  <a:rPr lang="zh-CN" altLang="en-US" dirty="0" smtClean="0"/>
                  <a:t>即得出无向图的连通分量，复杂度</a:t>
                </a:r>
                <a:r>
                  <a:rPr lang="en-US" altLang="zh-CN" dirty="0" smtClean="0"/>
                  <a:t>O(E)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97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向图的强连通分量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Kosaraju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</a:t>
            </a:r>
            <a:r>
              <a:rPr lang="zh-CN" altLang="en-US" dirty="0" smtClean="0"/>
              <a:t>对原图进行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，标记每个节点的访问次序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[i]</a:t>
            </a:r>
          </a:p>
          <a:p>
            <a:pPr lvl="1"/>
            <a:r>
              <a:rPr lang="en-US" altLang="zh-CN" dirty="0" smtClean="0"/>
              <a:t>(2)</a:t>
            </a:r>
            <a:r>
              <a:rPr lang="zh-CN" altLang="en-US" dirty="0" smtClean="0"/>
              <a:t>对原图取逆图</a:t>
            </a:r>
            <a:r>
              <a:rPr lang="en-US" altLang="zh-CN" dirty="0" smtClean="0"/>
              <a:t>(</a:t>
            </a:r>
            <a:r>
              <a:rPr lang="zh-CN" altLang="en-US" dirty="0" smtClean="0"/>
              <a:t>边反向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，从</a:t>
            </a:r>
            <a:r>
              <a:rPr lang="en-US" altLang="zh-CN" dirty="0" err="1" smtClean="0"/>
              <a:t>dfn</a:t>
            </a:r>
            <a:r>
              <a:rPr lang="zh-CN" altLang="en-US" dirty="0" smtClean="0"/>
              <a:t>最大的点出发，能够访问到点即为一个强连通分量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(3)</a:t>
            </a:r>
            <a:r>
              <a:rPr lang="zh-CN" altLang="en-US" dirty="0"/>
              <a:t>如果</a:t>
            </a:r>
            <a:r>
              <a:rPr lang="zh-CN" altLang="en-US" dirty="0" smtClean="0"/>
              <a:t>有剩余的未删除点则继续</a:t>
            </a:r>
            <a:r>
              <a:rPr lang="en-US" altLang="zh-CN" dirty="0" smtClean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28993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有向图的强连通分量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dfn</a:t>
            </a:r>
            <a:r>
              <a:rPr lang="en-US" altLang="zh-CN" dirty="0" smtClean="0"/>
              <a:t>[v]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DFS</a:t>
            </a:r>
            <a:r>
              <a:rPr lang="zh-CN" altLang="en-US" dirty="0" smtClean="0"/>
              <a:t>过程的访问顺序</a:t>
            </a:r>
            <a:endParaRPr lang="en-US" altLang="zh-CN" dirty="0"/>
          </a:p>
          <a:p>
            <a:r>
              <a:rPr lang="en-US" altLang="zh-CN" dirty="0" smtClean="0"/>
              <a:t>low[v]</a:t>
            </a:r>
            <a:r>
              <a:rPr lang="zh-CN" altLang="en-US" dirty="0" smtClean="0"/>
              <a:t>的定义：</a:t>
            </a:r>
            <a:endParaRPr lang="en-US" altLang="zh-CN" dirty="0" smtClean="0"/>
          </a:p>
          <a:p>
            <a:r>
              <a:rPr lang="en-US" altLang="zh-CN" dirty="0" smtClean="0"/>
              <a:t>low[v] = min{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[v], low[u](u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的孩子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[u](&lt;</a:t>
            </a:r>
            <a:r>
              <a:rPr lang="en-US" altLang="zh-CN" dirty="0" err="1" smtClean="0"/>
              <a:t>v,u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是回边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[v]=low[v]=++index;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的每个孩子，更新</a:t>
            </a:r>
            <a:r>
              <a:rPr lang="en-US" altLang="zh-CN" dirty="0" smtClean="0"/>
              <a:t>low[v]</a:t>
            </a:r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low[v]=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[v]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v</a:t>
            </a:r>
            <a:r>
              <a:rPr lang="zh-CN" altLang="en-US" dirty="0" smtClean="0"/>
              <a:t>所在的搜索树为强连通分量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629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2186 Popular Cows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N(1&lt;=N&lt;=10000)</a:t>
            </a:r>
            <a:r>
              <a:rPr lang="zh-CN" altLang="en-US" dirty="0" smtClean="0"/>
              <a:t>个点和</a:t>
            </a:r>
            <a:r>
              <a:rPr lang="en-US" altLang="zh-CN" dirty="0" smtClean="0"/>
              <a:t>M(1&lt;=M&lt;=50000)</a:t>
            </a:r>
            <a:r>
              <a:rPr lang="zh-CN" altLang="en-US" dirty="0" smtClean="0"/>
              <a:t>条边的有向图，问是否存在一个点，使得其他所有点都可以访问到它。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模板题</a:t>
            </a:r>
            <a:endParaRPr lang="en-US" altLang="zh-CN" dirty="0"/>
          </a:p>
          <a:p>
            <a:r>
              <a:rPr lang="zh-CN" altLang="en-US" dirty="0" smtClean="0"/>
              <a:t>强连通分量缩点，求解入度为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的强连通分量的个数，如果为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则输出分量中点的数量，否则无解。</a:t>
            </a:r>
            <a:endParaRPr lang="en-US" altLang="zh-CN" dirty="0" smtClean="0"/>
          </a:p>
          <a:p>
            <a:r>
              <a:rPr lang="zh-CN" altLang="en-US" dirty="0"/>
              <a:t>特别</a:t>
            </a:r>
            <a:r>
              <a:rPr lang="zh-CN" altLang="en-US" dirty="0" smtClean="0"/>
              <a:t>的，如果这个图不满足弱连通，则必无解。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之前的两种算法都可以在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时间内求解。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5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1112 Team Them Up!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个人和他们之间的单向的认识关系，要分成两个组，有如下要求：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所有人都要在其中的一个组里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每组里所有人都互相认识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要求两组人数差尽量小</a:t>
            </a:r>
          </a:p>
          <a:p>
            <a:r>
              <a:rPr lang="zh-CN" altLang="en-US" dirty="0"/>
              <a:t>求出如上要求的分组</a:t>
            </a:r>
            <a:r>
              <a:rPr lang="zh-CN" altLang="en-US" dirty="0" smtClean="0"/>
              <a:t>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50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首先考虑每组内必须互相认识这个条件。如果只考虑每组内两两认识感觉无从下手，逆向思考，如果两个人不认识必然他们不在同一组，因此取补图，每条边的两点必然不属于同一集合。即二分图的性质。</a:t>
            </a:r>
            <a:endParaRPr lang="en-US" altLang="zh-CN" dirty="0" smtClean="0"/>
          </a:p>
          <a:p>
            <a:r>
              <a:rPr lang="zh-CN" altLang="en-US" dirty="0" smtClean="0"/>
              <a:t>而且对于图中的每个连通分量可以单独考虑。因为每个分量的分组情况一定是固定的。因此我们找出图中的每个极大连通分量，判断该连通分量是否为二分图，然后二染色将每个分量的两组的数量记录下来，</a:t>
            </a:r>
            <a:r>
              <a:rPr lang="en-US" altLang="zh-CN" dirty="0" smtClean="0"/>
              <a:t>DP</a:t>
            </a:r>
            <a:r>
              <a:rPr lang="zh-CN" altLang="en-US" dirty="0" smtClean="0"/>
              <a:t>即可得出差值最小的分组情况。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337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r>
              <a:rPr lang="en-US" altLang="zh-CN" dirty="0" smtClean="0"/>
              <a:t>POJ 3592 </a:t>
            </a:r>
            <a:r>
              <a:rPr lang="en-US" altLang="zh-CN" b="1" dirty="0"/>
              <a:t>Instantaneous Transference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出一张地图，图中有三种点：矿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0~9)</a:t>
            </a:r>
            <a:r>
              <a:rPr lang="zh-CN" altLang="en-US" dirty="0" smtClean="0"/>
              <a:t>，传送门</a:t>
            </a:r>
            <a:r>
              <a:rPr lang="en-US" altLang="zh-CN" dirty="0" smtClean="0"/>
              <a:t>(*)</a:t>
            </a:r>
            <a:r>
              <a:rPr lang="zh-CN" altLang="en-US" dirty="0" smtClean="0"/>
              <a:t>，障碍物</a:t>
            </a:r>
            <a:r>
              <a:rPr lang="en-US" altLang="zh-CN" dirty="0" smtClean="0"/>
              <a:t>(#)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传送门可以传送到指定的位置。</a:t>
            </a:r>
            <a:endParaRPr lang="en-US" altLang="zh-CN" dirty="0" smtClean="0"/>
          </a:p>
          <a:p>
            <a:r>
              <a:rPr lang="zh-CN" altLang="en-US" dirty="0" smtClean="0"/>
              <a:t>矿车从</a:t>
            </a:r>
            <a:r>
              <a:rPr lang="zh-CN" altLang="en-US" dirty="0"/>
              <a:t>左</a:t>
            </a:r>
            <a:r>
              <a:rPr lang="zh-CN" altLang="en-US" dirty="0" smtClean="0"/>
              <a:t>上角出发，可以重复走每个点，但是只能往右或下走。</a:t>
            </a:r>
            <a:endParaRPr lang="en-US" altLang="zh-CN" dirty="0" smtClean="0"/>
          </a:p>
          <a:p>
            <a:r>
              <a:rPr lang="zh-CN" altLang="en-US" dirty="0" smtClean="0"/>
              <a:t>矿一旦挖完便不能再生。</a:t>
            </a:r>
            <a:endParaRPr lang="en-US" altLang="zh-CN" dirty="0" smtClean="0"/>
          </a:p>
          <a:p>
            <a:r>
              <a:rPr lang="zh-CN" altLang="en-US" dirty="0" smtClean="0"/>
              <a:t>经过传送门可以选择传送到指定地点或不动。</a:t>
            </a:r>
            <a:endParaRPr lang="en-US" altLang="zh-CN" dirty="0" smtClean="0"/>
          </a:p>
          <a:p>
            <a:r>
              <a:rPr lang="zh-CN" altLang="en-US" dirty="0" smtClean="0"/>
              <a:t>问最多能采集多少矿。</a:t>
            </a:r>
            <a:endParaRPr lang="en-US" altLang="zh-CN" dirty="0" smtClean="0"/>
          </a:p>
          <a:p>
            <a:r>
              <a:rPr lang="en-US" altLang="zh-CN" dirty="0"/>
              <a:t>2 2 </a:t>
            </a:r>
            <a:endParaRPr lang="en-US" altLang="zh-CN" dirty="0" smtClean="0"/>
          </a:p>
          <a:p>
            <a:r>
              <a:rPr lang="en-US" altLang="zh-CN" dirty="0" smtClean="0"/>
              <a:t>11 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* 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738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1372</TotalTime>
  <Words>782</Words>
  <Application>Microsoft Office PowerPoint</Application>
  <PresentationFormat>全屏显示(4:3)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凸显</vt:lpstr>
      <vt:lpstr>图论及其应用(一) 图的连通性</vt:lpstr>
      <vt:lpstr>图的连通性</vt:lpstr>
      <vt:lpstr>无向图的连通分量</vt:lpstr>
      <vt:lpstr>有向图的强连通分量</vt:lpstr>
      <vt:lpstr>有向图的强连通分量</vt:lpstr>
      <vt:lpstr>POJ 2186 Popular Cows</vt:lpstr>
      <vt:lpstr>POJ 1112 Team Them Up!</vt:lpstr>
      <vt:lpstr>题目分析</vt:lpstr>
      <vt:lpstr>POJ 3592 Instantaneous Transference</vt:lpstr>
      <vt:lpstr>题目分析</vt:lpstr>
      <vt:lpstr>连通分量和强连通分量总结</vt:lpstr>
      <vt:lpstr>无向图的边双连通分量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图论及其应用(一) 图的连通性</dc:title>
  <dc:creator>Barty</dc:creator>
  <cp:lastModifiedBy>Barty</cp:lastModifiedBy>
  <cp:revision>12</cp:revision>
  <dcterms:created xsi:type="dcterms:W3CDTF">2011-03-18T15:29:40Z</dcterms:created>
  <dcterms:modified xsi:type="dcterms:W3CDTF">2011-03-19T14:23:39Z</dcterms:modified>
</cp:coreProperties>
</file>