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2" r:id="rId3"/>
    <p:sldId id="258" r:id="rId4"/>
    <p:sldId id="259" r:id="rId5"/>
    <p:sldId id="260" r:id="rId6"/>
    <p:sldId id="319" r:id="rId7"/>
    <p:sldId id="266" r:id="rId8"/>
    <p:sldId id="275" r:id="rId9"/>
    <p:sldId id="276" r:id="rId10"/>
    <p:sldId id="277" r:id="rId11"/>
    <p:sldId id="281" r:id="rId12"/>
    <p:sldId id="292" r:id="rId13"/>
    <p:sldId id="308" r:id="rId14"/>
    <p:sldId id="293" r:id="rId15"/>
    <p:sldId id="294" r:id="rId16"/>
    <p:sldId id="307" r:id="rId17"/>
    <p:sldId id="311" r:id="rId18"/>
    <p:sldId id="312" r:id="rId19"/>
    <p:sldId id="320" r:id="rId20"/>
    <p:sldId id="295" r:id="rId21"/>
    <p:sldId id="317" r:id="rId22"/>
    <p:sldId id="321" r:id="rId23"/>
    <p:sldId id="303" r:id="rId24"/>
    <p:sldId id="304" r:id="rId25"/>
    <p:sldId id="318" r:id="rId26"/>
    <p:sldId id="322" r:id="rId27"/>
    <p:sldId id="314" r:id="rId28"/>
    <p:sldId id="316" r:id="rId29"/>
    <p:sldId id="315" r:id="rId30"/>
    <p:sldId id="323" r:id="rId31"/>
    <p:sldId id="268" r:id="rId32"/>
    <p:sldId id="272" r:id="rId33"/>
    <p:sldId id="289" r:id="rId34"/>
    <p:sldId id="282" r:id="rId35"/>
    <p:sldId id="274" r:id="rId36"/>
    <p:sldId id="291" r:id="rId37"/>
    <p:sldId id="283" r:id="rId38"/>
    <p:sldId id="324" r:id="rId39"/>
    <p:sldId id="288" r:id="rId40"/>
    <p:sldId id="279" r:id="rId41"/>
    <p:sldId id="286" r:id="rId42"/>
    <p:sldId id="285" r:id="rId43"/>
    <p:sldId id="280" r:id="rId44"/>
    <p:sldId id="313" r:id="rId45"/>
    <p:sldId id="325" r:id="rId46"/>
    <p:sldId id="305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59" autoAdjust="0"/>
  </p:normalViewPr>
  <p:slideViewPr>
    <p:cSldViewPr>
      <p:cViewPr varScale="1">
        <p:scale>
          <a:sx n="76" d="100"/>
          <a:sy n="76" d="100"/>
        </p:scale>
        <p:origin x="-8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823F9-7FAC-46EA-AB3D-6B5B28FEC10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14B86-4861-417F-A466-F8DBD2626C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14B86-4861-417F-A466-F8DBD2626CA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2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7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6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1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0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4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BFBA8-71D8-4287-8984-4DBD15BBD2D4}" type="datetimeFigureOut">
              <a:rPr lang="zh-CN" altLang="en-US" smtClean="0"/>
              <a:t>2011/4/23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9509-9B6D-4C1C-8C48-14990F2A4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zh-CN" altLang="en-US" sz="100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gradFill rotWithShape="1">
                  <a:gsLst>
                    <a:gs pos="0">
                      <a:schemeClr val="accent4">
                        <a:lumMod val="75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dist="330200" dir="18900000" algn="bl" rotWithShape="0">
                    <a:prstClr val="black">
                      <a:alpha val="27000"/>
                    </a:prstClr>
                  </a:outerShdw>
                </a:effectLst>
                <a:ea typeface="微软雅黑" pitchFamily="34" charset="-122"/>
              </a:rPr>
              <a:t>图论</a:t>
            </a:r>
            <a:endParaRPr lang="zh-CN" altLang="en-US" sz="10000" b="1" dirty="0"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gradFill rotWithShape="1">
                <a:gsLst>
                  <a:gs pos="0">
                    <a:schemeClr val="accent4">
                      <a:lumMod val="75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5400000"/>
              </a:gradFill>
              <a:effectLst>
                <a:outerShdw blurRad="50800" dist="330200" dir="18900000" algn="bl" rotWithShape="0">
                  <a:prstClr val="black">
                    <a:alpha val="27000"/>
                  </a:prstClr>
                </a:outerShdw>
              </a:effectLst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933056"/>
            <a:ext cx="7128792" cy="242312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2700">
                    <a:schemeClr val="accent3">
                      <a:satMod val="175000"/>
                      <a:alpha val="12000"/>
                    </a:schemeClr>
                  </a:glow>
                  <a:reflection blurRad="12700" stA="65000" endPos="58000" dist="63500" dir="5400000" sy="-100000" algn="bl" rotWithShape="0"/>
                </a:effectLst>
              </a:rPr>
              <a:t>北京航空航天大学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2700">
                  <a:schemeClr val="accent3">
                    <a:satMod val="175000"/>
                    <a:alpha val="12000"/>
                  </a:schemeClr>
                </a:glow>
                <a:reflection blurRad="12700" stA="65000" endPos="58000" dist="63500" dir="5400000" sy="-100000" algn="bl" rotWithShape="0"/>
              </a:effectLst>
            </a:endParaRPr>
          </a:p>
          <a:p>
            <a:r>
              <a:rPr lang="zh-CN" alt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2700">
                    <a:schemeClr val="accent3">
                      <a:satMod val="175000"/>
                      <a:alpha val="12000"/>
                    </a:schemeClr>
                  </a:glow>
                  <a:reflection blurRad="12700" stA="65000" endPos="58000" dist="63500" dir="5400000" sy="-100000" algn="bl" rotWithShape="0"/>
                </a:effectLst>
              </a:rPr>
              <a:t>杨博</a:t>
            </a:r>
            <a:r>
              <a:rPr lang="zh-CN" alt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2700">
                    <a:schemeClr val="accent3">
                      <a:satMod val="175000"/>
                      <a:alpha val="12000"/>
                    </a:schemeClr>
                  </a:glow>
                  <a:reflection blurRad="12700" stA="65000" endPos="58000" dist="63500" dir="5400000" sy="-100000" algn="bl" rotWithShape="0"/>
                </a:effectLst>
              </a:rPr>
              <a:t>洋</a:t>
            </a:r>
            <a:endParaRPr lang="en-US" altLang="zh-CN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2700">
                  <a:schemeClr val="accent3">
                    <a:satMod val="175000"/>
                    <a:alpha val="12000"/>
                  </a:schemeClr>
                </a:glow>
                <a:reflection blurRad="12700" stA="65000" endPos="58000" dist="63500" dir="5400000" sy="-100000" algn="bl" rotWithShape="0"/>
              </a:effectLst>
            </a:endParaRPr>
          </a:p>
          <a:p>
            <a:r>
              <a:rPr lang="en-US" altLang="zh-CN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glow rad="12700">
                    <a:schemeClr val="accent3">
                      <a:satMod val="175000"/>
                      <a:alpha val="12000"/>
                    </a:schemeClr>
                  </a:glow>
                  <a:reflection blurRad="12700" stA="65000" endPos="58000" dist="63500" dir="5400000" sy="-100000" algn="bl" rotWithShape="0"/>
                </a:effectLst>
              </a:rPr>
              <a:t>buaabarty@gmail.com</a:t>
            </a:r>
            <a:endParaRPr lang="zh-CN" alt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glow rad="12700">
                  <a:schemeClr val="accent3">
                    <a:satMod val="175000"/>
                    <a:alpha val="12000"/>
                  </a:schemeClr>
                </a:glow>
                <a:reflection blurRad="12700" stA="65000" endPos="58000" dist="63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0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每次在层次网络中找到一条含弧最少的增广路进行增广。具体步骤如下：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(1)</a:t>
            </a:r>
            <a:r>
              <a:rPr lang="zh-CN" altLang="en-US" dirty="0" smtClean="0"/>
              <a:t>初始化容量网络和网络流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(2)</a:t>
            </a:r>
            <a:r>
              <a:rPr lang="zh-CN" altLang="en-US" dirty="0" smtClean="0"/>
              <a:t>构造残留网络和层次网络，若汇点不在层次网络中，算法结束。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smtClean="0"/>
              <a:t>(3)</a:t>
            </a:r>
            <a:r>
              <a:rPr lang="zh-CN" altLang="en-US" dirty="0" smtClean="0"/>
              <a:t>在层次网络中不断用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增广，直到层次网络中没有增广路为止；每次增广完毕，在层次网络中要去掉因改进流量而导致饱和的弧。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/>
              <a:t>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O(n*m^2)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95736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Edonds</a:t>
            </a:r>
            <a:r>
              <a:rPr lang="en-US" altLang="zh-CN" dirty="0"/>
              <a:t>-Karp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9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也是分阶段的在层次网络中增广，不同之处是，</a:t>
            </a:r>
            <a:r>
              <a:rPr lang="en-US" altLang="zh-CN" dirty="0" smtClean="0"/>
              <a:t>Edmonds-Karp</a:t>
            </a:r>
            <a:r>
              <a:rPr lang="zh-CN" altLang="en-US" dirty="0" smtClean="0"/>
              <a:t>在每次增广以后都需要重新从源点开始寻找另一条增广路，而</a:t>
            </a:r>
            <a:r>
              <a:rPr lang="en-US" altLang="zh-CN" dirty="0" err="1" smtClean="0"/>
              <a:t>Dinic</a:t>
            </a:r>
            <a:r>
              <a:rPr lang="zh-CN" altLang="en-US" dirty="0" smtClean="0"/>
              <a:t>只需要一次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就能完成多次增广。</a:t>
            </a:r>
            <a:r>
              <a:rPr lang="zh-CN" altLang="en-US" dirty="0"/>
              <a:t>算法步骤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初始化容量网络和网络流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构造残留网络和层次网络，若汇点不在层次网络中则算法结束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在层次网络中用一次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过程进行增广，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执行完毕则该阶段增广完毕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转</a:t>
            </a:r>
            <a:r>
              <a:rPr lang="en-US" altLang="zh-CN" dirty="0" smtClean="0"/>
              <a:t>step2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3728" y="332656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ea typeface="隶书" pitchFamily="49" charset="-122"/>
              </a:rPr>
              <a:t>Dinic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Dinic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寻找多增广路方法：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出发，按照节点编号从小到大的顺序进行访问，找到一条增广路。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更新残留网络，找到源点可达的最远节点，从该节点继续进行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(3)</a:t>
            </a:r>
            <a:r>
              <a:rPr lang="zh-CN" altLang="en-US" dirty="0" smtClean="0"/>
              <a:t>源点没有其它可达节点时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结束。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效率很高的最大流算法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23728" y="36527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  <a:ea typeface="隶书" pitchFamily="49" charset="-122"/>
              </a:rPr>
              <a:t>Dinic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Improved </a:t>
            </a:r>
            <a:r>
              <a:rPr lang="en-US" altLang="zh-CN" dirty="0"/>
              <a:t>Shortest Augmenting 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ISAP</a:t>
            </a:r>
            <a:r>
              <a:rPr lang="zh-CN" altLang="en-US" dirty="0" smtClean="0"/>
              <a:t>算法是已知性价比最高的最大流算法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没有之一哦</a:t>
            </a:r>
            <a:r>
              <a:rPr lang="en-US" altLang="zh-CN" dirty="0" smtClean="0"/>
              <a:t>*^o^*)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SAP</a:t>
            </a:r>
            <a:r>
              <a:rPr lang="zh-CN" altLang="en-US" dirty="0" smtClean="0"/>
              <a:t>算法增加如下优化：</a:t>
            </a:r>
            <a:endParaRPr lang="en-US" altLang="zh-CN" dirty="0" smtClean="0"/>
          </a:p>
          <a:p>
            <a:r>
              <a:rPr lang="en-US" altLang="zh-CN" dirty="0" smtClean="0"/>
              <a:t>(0)</a:t>
            </a:r>
            <a:r>
              <a:rPr lang="zh-CN" altLang="en-US" dirty="0" smtClean="0"/>
              <a:t>连续增广：同</a:t>
            </a:r>
            <a:r>
              <a:rPr lang="en-US" altLang="zh-CN" dirty="0" err="1" smtClean="0"/>
              <a:t>Dinic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主动标号：不需要每次增广以后重新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求标号，而是不断地更新标号值</a:t>
            </a:r>
            <a:endParaRPr lang="en-US" altLang="zh-CN" dirty="0" smtClean="0"/>
          </a:p>
          <a:p>
            <a:r>
              <a:rPr lang="en-US" altLang="zh-CN" dirty="0" smtClean="0"/>
              <a:t>(2)Gap</a:t>
            </a:r>
            <a:r>
              <a:rPr lang="zh-CN" altLang="en-US" dirty="0" smtClean="0"/>
              <a:t>优化：当某一个标号值的点个数为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时，增广结束。</a:t>
            </a:r>
            <a:endParaRPr lang="en-US" altLang="zh-CN" dirty="0" smtClean="0"/>
          </a:p>
          <a:p>
            <a:r>
              <a:rPr lang="zh-CN" altLang="en-US" dirty="0"/>
              <a:t>核心</a:t>
            </a:r>
            <a:r>
              <a:rPr lang="zh-CN" altLang="en-US" dirty="0" smtClean="0"/>
              <a:t>算法部分只有</a:t>
            </a:r>
            <a:r>
              <a:rPr lang="en-US" altLang="zh-CN" dirty="0" smtClean="0"/>
              <a:t>50</a:t>
            </a:r>
            <a:r>
              <a:rPr lang="zh-CN" altLang="en-US" dirty="0" smtClean="0"/>
              <a:t>行不到，但是效率比</a:t>
            </a:r>
            <a:r>
              <a:rPr lang="en-US" altLang="zh-CN" dirty="0" err="1" smtClean="0"/>
              <a:t>Dinic</a:t>
            </a:r>
            <a:r>
              <a:rPr lang="zh-CN" altLang="en-US" dirty="0" smtClean="0"/>
              <a:t>要高一些。强烈推荐！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833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142" y="404664"/>
            <a:ext cx="4947610" cy="850106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增广路算法的缺点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条增广路的前半部分完全一样，但需要同样地增广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次。</a:t>
            </a: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178049" y="2173533"/>
            <a:ext cx="5730466" cy="2965814"/>
            <a:chOff x="1043608" y="2159699"/>
            <a:chExt cx="5730466" cy="2965814"/>
          </a:xfrm>
        </p:grpSpPr>
        <p:sp>
          <p:nvSpPr>
            <p:cNvPr id="4" name="椭圆 3"/>
            <p:cNvSpPr/>
            <p:nvPr/>
          </p:nvSpPr>
          <p:spPr>
            <a:xfrm>
              <a:off x="10436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93038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414034" y="34457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716016" y="476547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716016" y="41106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716016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16016" y="215969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786419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16016" y="280644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4" idx="6"/>
              <a:endCxn id="6" idx="2"/>
            </p:cNvCxnSpPr>
            <p:nvPr/>
          </p:nvCxnSpPr>
          <p:spPr>
            <a:xfrm>
              <a:off x="1403648" y="3681028"/>
              <a:ext cx="526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259679" y="3656440"/>
              <a:ext cx="5267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16" idx="2"/>
            </p:cNvCxnSpPr>
            <p:nvPr/>
          </p:nvCxnSpPr>
          <p:spPr>
            <a:xfrm>
              <a:off x="3146459" y="3681028"/>
              <a:ext cx="15695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8" idx="6"/>
              <a:endCxn id="19" idx="2"/>
            </p:cNvCxnSpPr>
            <p:nvPr/>
          </p:nvCxnSpPr>
          <p:spPr>
            <a:xfrm flipV="1">
              <a:off x="3146459" y="2986464"/>
              <a:ext cx="1569557" cy="694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8" idx="6"/>
              <a:endCxn id="17" idx="2"/>
            </p:cNvCxnSpPr>
            <p:nvPr/>
          </p:nvCxnSpPr>
          <p:spPr>
            <a:xfrm flipV="1">
              <a:off x="3146459" y="2339719"/>
              <a:ext cx="1569557" cy="1341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8" idx="6"/>
              <a:endCxn id="15" idx="2"/>
            </p:cNvCxnSpPr>
            <p:nvPr/>
          </p:nvCxnSpPr>
          <p:spPr>
            <a:xfrm>
              <a:off x="3146459" y="3681028"/>
              <a:ext cx="1569557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8" idx="6"/>
              <a:endCxn id="14" idx="1"/>
            </p:cNvCxnSpPr>
            <p:nvPr/>
          </p:nvCxnSpPr>
          <p:spPr>
            <a:xfrm>
              <a:off x="3146459" y="3681028"/>
              <a:ext cx="1622284" cy="11371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6"/>
              <a:endCxn id="13" idx="1"/>
            </p:cNvCxnSpPr>
            <p:nvPr/>
          </p:nvCxnSpPr>
          <p:spPr>
            <a:xfrm>
              <a:off x="5076056" y="2339719"/>
              <a:ext cx="1390705" cy="1158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9" idx="6"/>
              <a:endCxn id="13" idx="2"/>
            </p:cNvCxnSpPr>
            <p:nvPr/>
          </p:nvCxnSpPr>
          <p:spPr>
            <a:xfrm>
              <a:off x="5076056" y="2986464"/>
              <a:ext cx="1337978" cy="6393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6" idx="6"/>
              <a:endCxn id="13" idx="2"/>
            </p:cNvCxnSpPr>
            <p:nvPr/>
          </p:nvCxnSpPr>
          <p:spPr>
            <a:xfrm flipV="1">
              <a:off x="5076056" y="3625788"/>
              <a:ext cx="1337978" cy="55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5" idx="6"/>
              <a:endCxn id="13" idx="2"/>
            </p:cNvCxnSpPr>
            <p:nvPr/>
          </p:nvCxnSpPr>
          <p:spPr>
            <a:xfrm flipV="1">
              <a:off x="5076056" y="3625788"/>
              <a:ext cx="1337978" cy="664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4" idx="6"/>
              <a:endCxn id="13" idx="2"/>
            </p:cNvCxnSpPr>
            <p:nvPr/>
          </p:nvCxnSpPr>
          <p:spPr>
            <a:xfrm flipV="1">
              <a:off x="5076056" y="3625788"/>
              <a:ext cx="1337978" cy="13197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403648" y="3306126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57601" y="3773542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57601" y="3346255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0428" y="3287108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31237" y="2964414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2" y="2641041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18305" y="4247510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1440" y="3764048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218305" y="3296615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29402" y="4066289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64088" y="2899451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81675" y="2437112"/>
              <a:ext cx="52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86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与增广路算法不同，预流推进算法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Preflow</a:t>
            </a:r>
            <a:r>
              <a:rPr lang="en-US" altLang="zh-CN" dirty="0" smtClean="0"/>
              <a:t> Push Algorithm)</a:t>
            </a:r>
            <a:r>
              <a:rPr lang="zh-CN" altLang="en-US" dirty="0" smtClean="0"/>
              <a:t>更关注每条弧而不是每条增广路。</a:t>
            </a:r>
            <a:endParaRPr lang="en-US" altLang="zh-CN" dirty="0" smtClean="0"/>
          </a:p>
          <a:p>
            <a:r>
              <a:rPr lang="zh-CN" altLang="en-US" dirty="0" smtClean="0"/>
              <a:t>“推流”思想</a:t>
            </a:r>
            <a:endParaRPr lang="en-US" altLang="zh-CN" dirty="0" smtClean="0"/>
          </a:p>
          <a:p>
            <a:r>
              <a:rPr lang="zh-CN" altLang="en-US" dirty="0" smtClean="0"/>
              <a:t>比较有名的是</a:t>
            </a:r>
            <a:r>
              <a:rPr lang="zh-CN" altLang="en-US" dirty="0"/>
              <a:t>最高</a:t>
            </a:r>
            <a:r>
              <a:rPr lang="zh-CN" altLang="en-US" dirty="0" smtClean="0"/>
              <a:t>标号预流推进算法</a:t>
            </a:r>
            <a:r>
              <a:rPr lang="en-US" altLang="zh-CN" dirty="0" smtClean="0"/>
              <a:t>(Highest-Label </a:t>
            </a:r>
            <a:r>
              <a:rPr lang="en-US" altLang="zh-CN" dirty="0" err="1" smtClean="0"/>
              <a:t>Preflow</a:t>
            </a:r>
            <a:r>
              <a:rPr lang="en-US" altLang="zh-CN" dirty="0" smtClean="0"/>
              <a:t>-Push Algorithm)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O(n^2m^(1/2))</a:t>
            </a:r>
            <a:r>
              <a:rPr lang="zh-CN" altLang="en-US" dirty="0" smtClean="0"/>
              <a:t>。时间问题不再细讲。</a:t>
            </a:r>
            <a:endParaRPr lang="en-US" altLang="zh-CN" dirty="0" smtClean="0"/>
          </a:p>
          <a:p>
            <a:r>
              <a:rPr lang="zh-CN" altLang="en-US" dirty="0" smtClean="0"/>
              <a:t>代码量较大，不推荐。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67744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预流推进算法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2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农场主</a:t>
            </a:r>
            <a:r>
              <a:rPr lang="en-US" altLang="zh-CN" dirty="0" smtClean="0"/>
              <a:t>John</a:t>
            </a:r>
            <a:r>
              <a:rPr lang="zh-CN" altLang="en-US" dirty="0" smtClean="0"/>
              <a:t>将他的</a:t>
            </a:r>
            <a:r>
              <a:rPr lang="en-US" altLang="zh-CN" dirty="0" smtClean="0"/>
              <a:t>K(1&lt;=k&lt;=30)</a:t>
            </a:r>
            <a:r>
              <a:rPr lang="zh-CN" altLang="en-US" dirty="0" smtClean="0"/>
              <a:t>个挤奶器运到牧场，在那里有</a:t>
            </a:r>
            <a:r>
              <a:rPr lang="en-US" altLang="zh-CN" dirty="0" smtClean="0"/>
              <a:t>C(1&lt;=C&lt;=200)</a:t>
            </a:r>
            <a:r>
              <a:rPr lang="zh-CN" altLang="en-US" dirty="0" smtClean="0"/>
              <a:t>头奶牛，奶牛和挤奶器之间有一组不同长度的路。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个挤奶器的位置用</a:t>
            </a:r>
            <a:r>
              <a:rPr lang="en-US" altLang="zh-CN" dirty="0" smtClean="0"/>
              <a:t>1~K</a:t>
            </a:r>
            <a:r>
              <a:rPr lang="zh-CN" altLang="en-US" dirty="0" smtClean="0"/>
              <a:t>的编号标明，奶牛的位置用</a:t>
            </a:r>
            <a:r>
              <a:rPr lang="en-US" altLang="zh-CN" dirty="0" smtClean="0"/>
              <a:t>K+1~K+C</a:t>
            </a:r>
            <a:r>
              <a:rPr lang="zh-CN" altLang="en-US" dirty="0" smtClean="0"/>
              <a:t>的编号标明。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每台</a:t>
            </a:r>
            <a:r>
              <a:rPr lang="zh-CN" altLang="en-US" dirty="0" smtClean="0"/>
              <a:t>挤奶器每天最多能为</a:t>
            </a:r>
            <a:r>
              <a:rPr lang="en-US" altLang="zh-CN" dirty="0" smtClean="0"/>
              <a:t>M(1&lt;=M&lt;=15)</a:t>
            </a:r>
            <a:r>
              <a:rPr lang="zh-CN" altLang="en-US" dirty="0" smtClean="0"/>
              <a:t>头奶牛挤奶。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试寻找一个方案，安排每头奶牛挤奶，使得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头奶牛走的所有路程中的最大路程最小。保证至少有一种挤奶方案。每头奶牛到挤奶器有多条路。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输入</a:t>
            </a:r>
            <a:r>
              <a:rPr lang="en-US" altLang="zh-CN" dirty="0" smtClean="0"/>
              <a:t>K,C,M</a:t>
            </a:r>
            <a:r>
              <a:rPr lang="zh-CN" altLang="en-US" dirty="0" smtClean="0"/>
              <a:t>和邻接矩阵，表示</a:t>
            </a:r>
            <a:r>
              <a:rPr lang="en-US" altLang="zh-CN" dirty="0" smtClean="0"/>
              <a:t>C</a:t>
            </a:r>
            <a:r>
              <a:rPr lang="zh-CN" altLang="en-US" dirty="0" smtClean="0"/>
              <a:t>头奶牛和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个挤奶器之间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包括挤奶器之间和奶牛之间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的距离。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输出所有方案中，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头奶牛需要走的最大距离的最小值。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最优的挤奶方案</a:t>
            </a:r>
            <a:r>
              <a:rPr lang="en-US" altLang="zh-CN" sz="4000" dirty="0">
                <a:ea typeface="隶书" pitchFamily="49" charset="-122"/>
              </a:rPr>
              <a:t>(POJ 2112)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3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迈克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个猪圈，每个猪圈都上了锁。由于迈克没有钥匙，所以他不能打开任何一个猪圈。要买猪的顾客一个接一个来到养猪场，每个顾客有一些猪圈的钥匙，而且他们要买一定数量的猪</a:t>
            </a:r>
            <a:r>
              <a:rPr lang="zh-CN" altLang="en-US" dirty="0"/>
              <a:t>。迈</a:t>
            </a:r>
            <a:r>
              <a:rPr lang="zh-CN" altLang="en-US" dirty="0" smtClean="0"/>
              <a:t>克会提前知道某一天，所有要到养猪场买猪的顾客的信息。这些信息包括：顾客所拥有的钥匙、要购买的数量。每个顾客到来时，将那些他拥有钥匙的猪圈全部打开，迈克从这些猪圈中挑出一些猪卖给他们，如果迈克愿意，他可以重新分配这些打开的猪圈中的猪；当顾客离开时，猪圈再次被锁上。注意：猪圈可容纳的猪的数量没有限制。</a:t>
            </a:r>
            <a:endParaRPr lang="en-US" altLang="zh-CN" dirty="0" smtClean="0"/>
          </a:p>
          <a:p>
            <a:r>
              <a:rPr lang="zh-CN" altLang="en-US" dirty="0"/>
              <a:t>计算迈克</a:t>
            </a:r>
            <a:r>
              <a:rPr lang="zh-CN" altLang="en-US" dirty="0" smtClean="0"/>
              <a:t>这一天能卖出的猪的最大数目。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卖猪问题</a:t>
            </a:r>
            <a:r>
              <a:rPr lang="en-US" altLang="zh-CN" sz="4000" dirty="0">
                <a:ea typeface="隶书" pitchFamily="49" charset="-122"/>
              </a:rPr>
              <a:t>(POJ 1149)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5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北京市旅游局想在北京市建设一条公交观光旅游线，使得游客可以游览到这个千年古都的每个角落。北京市有的街道是单行的，有的是双向通行的。能否设计出一条旅游线路，使得该观光旅游线经过每条街一次且仅一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如果要输出方案呢？</a:t>
            </a:r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观光旅游线</a:t>
            </a:r>
            <a:r>
              <a:rPr lang="en-US" altLang="zh-CN" sz="4000" dirty="0">
                <a:ea typeface="隶书" pitchFamily="49" charset="-122"/>
              </a:rPr>
              <a:t>(POJ 1637)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7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600200"/>
            <a:ext cx="5194920" cy="44930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37765" y="2710080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010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黑体" pitchFamily="49" charset="-122"/>
              </a:rPr>
              <a:t>主要内容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7096" y="1600200"/>
            <a:ext cx="6213376" cy="45651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53944" y="1628800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905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每条弧有连个权值</a:t>
            </a:r>
            <a:r>
              <a:rPr lang="en-US" altLang="zh-CN" dirty="0"/>
              <a:t>h</a:t>
            </a:r>
            <a:r>
              <a:rPr lang="en-US" altLang="zh-CN" dirty="0" smtClean="0"/>
              <a:t>igh(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分别表示流量的最大值和最小值。</a:t>
            </a:r>
            <a:endParaRPr lang="en-US" altLang="zh-CN" dirty="0" smtClean="0"/>
          </a:p>
          <a:p>
            <a:r>
              <a:rPr lang="zh-CN" altLang="en-US" dirty="0" smtClean="0"/>
              <a:t>最大流问题是上下界最大流在</a:t>
            </a:r>
            <a:r>
              <a:rPr lang="en-US" altLang="zh-CN" dirty="0" smtClean="0"/>
              <a:t>low(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)==0</a:t>
            </a:r>
            <a:r>
              <a:rPr lang="zh-CN" altLang="en-US" dirty="0" smtClean="0"/>
              <a:t>时的一个特例。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low(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时，有可能存在没有可行流的网络。</a:t>
            </a:r>
            <a:endParaRPr lang="en-US" altLang="zh-CN" dirty="0" smtClean="0"/>
          </a:p>
          <a:p>
            <a:r>
              <a:rPr lang="zh-CN" altLang="en-US" dirty="0" smtClean="0"/>
              <a:t>问是否存在可行流，并求出最大流。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56334" y="404664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上下界最大流</a:t>
            </a:r>
          </a:p>
        </p:txBody>
      </p:sp>
    </p:spTree>
    <p:extLst>
      <p:ext uri="{BB962C8B-B14F-4D97-AF65-F5344CB8AC3E}">
        <p14:creationId xmlns:p14="http://schemas.microsoft.com/office/powerpoint/2010/main" val="4258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</a:t>
            </a:r>
            <a:r>
              <a:rPr lang="zh-CN" altLang="en-US" dirty="0" smtClean="0"/>
              <a:t>表示节点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发出的所有弧的下界和流入的所有弧的下界的差。</a:t>
            </a:r>
            <a:endParaRPr lang="en-US" altLang="zh-CN" dirty="0" smtClean="0"/>
          </a:p>
          <a:p>
            <a:r>
              <a:rPr lang="zh-CN" altLang="en-US" dirty="0"/>
              <a:t>构造一</a:t>
            </a:r>
            <a:r>
              <a:rPr lang="zh-CN" altLang="en-US" dirty="0" smtClean="0"/>
              <a:t>个伴随网络：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增加一个</a:t>
            </a:r>
            <a:r>
              <a:rPr lang="en-US" altLang="zh-CN" dirty="0" smtClean="0"/>
              <a:t>S’, T’,</a:t>
            </a:r>
            <a:r>
              <a:rPr lang="zh-CN" altLang="en-US" dirty="0" smtClean="0"/>
              <a:t>对于节点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Di&gt;0</a:t>
            </a:r>
            <a:r>
              <a:rPr lang="zh-CN" altLang="en-US" dirty="0" smtClean="0"/>
              <a:t>则加一条从</a:t>
            </a:r>
            <a:r>
              <a:rPr lang="en-US" altLang="zh-CN" dirty="0" smtClean="0"/>
              <a:t>S’</a:t>
            </a:r>
            <a:r>
              <a:rPr lang="zh-CN" altLang="en-US" dirty="0" smtClean="0"/>
              <a:t>流向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的容量为</a:t>
            </a:r>
            <a:r>
              <a:rPr lang="en-US" altLang="zh-CN" dirty="0" smtClean="0"/>
              <a:t>Di</a:t>
            </a:r>
            <a:r>
              <a:rPr lang="zh-CN" altLang="en-US" dirty="0" smtClean="0"/>
              <a:t>的边，否则增加一条从</a:t>
            </a:r>
            <a:r>
              <a:rPr lang="en-US" altLang="zh-CN" dirty="0" smtClean="0"/>
              <a:t>i</a:t>
            </a:r>
            <a:r>
              <a:rPr lang="zh-CN" altLang="en-US" dirty="0" smtClean="0"/>
              <a:t>流向</a:t>
            </a:r>
            <a:r>
              <a:rPr lang="en-US" altLang="zh-CN" dirty="0" smtClean="0"/>
              <a:t>T’</a:t>
            </a:r>
            <a:r>
              <a:rPr lang="zh-CN" altLang="en-US" dirty="0" smtClean="0"/>
              <a:t>的容量为</a:t>
            </a:r>
            <a:r>
              <a:rPr lang="en-US" altLang="zh-CN" dirty="0" smtClean="0"/>
              <a:t>Di</a:t>
            </a:r>
            <a:r>
              <a:rPr lang="zh-CN" altLang="en-US" dirty="0" smtClean="0"/>
              <a:t>的边。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对于原图中的弧，容量改为</a:t>
            </a:r>
            <a:r>
              <a:rPr lang="en-US" altLang="zh-CN" dirty="0" err="1" smtClean="0"/>
              <a:t>e.high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e.low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如果伴随网络</a:t>
            </a:r>
            <a:r>
              <a:rPr lang="zh-CN" altLang="en-US" b="1" dirty="0" smtClean="0"/>
              <a:t>满流</a:t>
            </a:r>
            <a:r>
              <a:rPr lang="zh-CN" altLang="en-US" dirty="0" smtClean="0"/>
              <a:t>则原图存在可行流，否则不存在可行流。</a:t>
            </a:r>
            <a:endParaRPr lang="en-US" altLang="zh-CN" dirty="0" smtClean="0"/>
          </a:p>
          <a:p>
            <a:r>
              <a:rPr lang="zh-CN" altLang="en-US" dirty="0"/>
              <a:t>求</a:t>
            </a:r>
            <a:r>
              <a:rPr lang="zh-CN" altLang="en-US" dirty="0" smtClean="0"/>
              <a:t>出可行流以后如何求最大流？</a:t>
            </a:r>
            <a:endParaRPr lang="en-US" altLang="zh-CN" dirty="0" smtClean="0"/>
          </a:p>
          <a:p>
            <a:r>
              <a:rPr lang="zh-CN" altLang="en-US" dirty="0" smtClean="0"/>
              <a:t>由伴随网络可求出一个可行流，对可行流用增广路算法进行</a:t>
            </a:r>
            <a:r>
              <a:rPr lang="zh-CN" altLang="en-US" b="1" dirty="0" smtClean="0"/>
              <a:t>放大</a:t>
            </a:r>
            <a:r>
              <a:rPr lang="zh-CN" altLang="en-US" dirty="0" smtClean="0"/>
              <a:t>，放大的时候注意保持边的下界，最终结果就是最大流值。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3728" y="188640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上下界最大流算法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7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600199"/>
            <a:ext cx="5338936" cy="45651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37765" y="3212975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7832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割：指一个边集，当一张图去掉这些边以后，流量为</a:t>
            </a:r>
            <a:r>
              <a:rPr lang="en-US" altLang="zh-CN" dirty="0" smtClean="0"/>
              <a:t>0。</a:t>
            </a:r>
          </a:p>
          <a:p>
            <a:r>
              <a:rPr lang="zh-CN" altLang="en-US" dirty="0" smtClean="0"/>
              <a:t>割的容量：所有前向弧的容量总和。</a:t>
            </a:r>
            <a:endParaRPr lang="en-US" altLang="zh-CN" dirty="0"/>
          </a:p>
          <a:p>
            <a:r>
              <a:rPr lang="zh-CN" altLang="en-US" dirty="0" smtClean="0"/>
              <a:t>最小割：容量和最小的割。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算法：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求解最大流，得到残留网络。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在残留网络中，从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出发进行遍历，能够访问到的节点记为集合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，其余记为集合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，所有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的弧构成了容量网络的一个最小割</a:t>
            </a:r>
            <a:r>
              <a:rPr lang="en-US" altLang="zh-CN" dirty="0" smtClean="0"/>
              <a:t>(S,T)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11760" y="404664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最小割的求解</a:t>
            </a:r>
          </a:p>
        </p:txBody>
      </p:sp>
    </p:spTree>
    <p:extLst>
      <p:ext uri="{BB962C8B-B14F-4D97-AF65-F5344CB8AC3E}">
        <p14:creationId xmlns:p14="http://schemas.microsoft.com/office/powerpoint/2010/main" val="11022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65104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Pentium CPU</a:t>
            </a:r>
            <a:r>
              <a:rPr lang="zh-CN" altLang="en-US" dirty="0" smtClean="0">
                <a:latin typeface="+mn-ea"/>
              </a:rPr>
              <a:t>包含了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个模块，每个模块必须运行在某个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中。每个模块在每个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中运行的耗费已经被估算出来了，设为</a:t>
            </a:r>
            <a:r>
              <a:rPr lang="en-US" altLang="zh-CN" dirty="0" smtClean="0">
                <a:latin typeface="+mn-ea"/>
              </a:rPr>
              <a:t>Ai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Bi</a:t>
            </a:r>
            <a:r>
              <a:rPr lang="zh-CN" altLang="en-US" dirty="0" smtClean="0">
                <a:latin typeface="+mn-ea"/>
              </a:rPr>
              <a:t>。同时，</a:t>
            </a:r>
            <a:r>
              <a:rPr lang="en-US" altLang="zh-CN" dirty="0" smtClean="0">
                <a:latin typeface="+mn-ea"/>
              </a:rPr>
              <a:t>M</a:t>
            </a:r>
            <a:r>
              <a:rPr lang="zh-CN" altLang="en-US" dirty="0" smtClean="0">
                <a:latin typeface="+mn-ea"/>
              </a:rPr>
              <a:t>对模块之间需要共享数据，如果它们运行在同一个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中，共享数据的耗费可以忽略不计，否则还需要额外的费用，必须很好的安排这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个模块，使得总耗费最小。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600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双核</a:t>
            </a:r>
            <a:r>
              <a:rPr lang="en-US" altLang="zh-CN" sz="4000" dirty="0">
                <a:ea typeface="隶书" pitchFamily="49" charset="-122"/>
              </a:rPr>
              <a:t>CPU(POJ 3469)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3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近日地球和火星间爆发了一场战争。地球指挥官获悉火星入侵者将派一些伞兵来摧毁地球的兵工厂。兵工厂是一个</a:t>
            </a:r>
            <a:r>
              <a:rPr lang="en-US" altLang="zh-CN" dirty="0" smtClean="0"/>
              <a:t>m*n</a:t>
            </a:r>
            <a:r>
              <a:rPr lang="zh-CN" altLang="en-US" dirty="0" smtClean="0"/>
              <a:t>的网格。他还获悉每个伞兵将着陆的具体位置。由于火星的伞兵个个都很强壮，而且组织性强，只要有一个伞兵存活了就能摧毁整个兵工厂。因此，地球军队必须在伞兵着陆后瞬间全部杀死他们。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地球有一种高科技激光枪，能在某行或列安装一架激光枪，一架激光枪能杀死该行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所有的伞兵。在第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行的花费是</a:t>
            </a:r>
            <a:r>
              <a:rPr lang="en-US" altLang="zh-CN" dirty="0" err="1" smtClean="0"/>
              <a:t>Ri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列的花费是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。总开销是所有激光枪费用的乘积。问如果将所有伞兵杀死，最小开销是多少。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伞兵</a:t>
            </a:r>
            <a:r>
              <a:rPr lang="en-US" altLang="zh-CN" sz="4000" dirty="0">
                <a:ea typeface="隶书" pitchFamily="49" charset="-122"/>
              </a:rPr>
              <a:t>(POJ 3308)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23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1416" y="1543653"/>
            <a:ext cx="5266928" cy="44930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27421" y="3733653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71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每条边增加一个属性：单位流量的费用。</a:t>
            </a:r>
            <a:endParaRPr lang="en-US" altLang="zh-CN" dirty="0" smtClean="0"/>
          </a:p>
          <a:p>
            <a:r>
              <a:rPr lang="zh-CN" altLang="en-US" dirty="0" smtClean="0"/>
              <a:t>求解</a:t>
            </a:r>
            <a:r>
              <a:rPr lang="zh-CN" altLang="en-US" dirty="0"/>
              <a:t>的</a:t>
            </a:r>
            <a:r>
              <a:rPr lang="zh-CN" altLang="en-US" dirty="0" smtClean="0"/>
              <a:t>是在最大流相同的情况下，总费用的最小值。</a:t>
            </a:r>
            <a:endParaRPr lang="en-US" altLang="zh-CN" dirty="0"/>
          </a:p>
          <a:p>
            <a:r>
              <a:rPr lang="zh-CN" altLang="en-US" dirty="0" smtClean="0"/>
              <a:t>依旧是利用增广路思想。</a:t>
            </a:r>
            <a:endParaRPr lang="en-US" altLang="zh-CN" dirty="0" smtClean="0"/>
          </a:p>
          <a:p>
            <a:r>
              <a:rPr lang="zh-CN" altLang="en-US" dirty="0"/>
              <a:t>算法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找到一条从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判断容量是否可以增广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，如果没有则算法结束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沿着</a:t>
            </a:r>
            <a:r>
              <a:rPr lang="zh-CN" altLang="en-US" dirty="0"/>
              <a:t>这</a:t>
            </a:r>
            <a:r>
              <a:rPr lang="zh-CN" altLang="en-US" dirty="0" smtClean="0"/>
              <a:t>条最短路径进行增广，更新总费用和每条边的容量。重复</a:t>
            </a:r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79712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最小费用流算法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7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600201"/>
            <a:ext cx="8075240" cy="44930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的矩阵，每个位置上都有一个非负整数，每次取数从左上角走到右下角，取到某位置以后将数字累加并将该位置的数字置零。问取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次最大可以取到的和是多少？</a:t>
            </a:r>
            <a:endParaRPr lang="en-US" altLang="zh-CN" dirty="0" smtClean="0"/>
          </a:p>
          <a:p>
            <a:r>
              <a:rPr lang="zh-CN" altLang="en-US" dirty="0"/>
              <a:t>样例</a:t>
            </a:r>
            <a:r>
              <a:rPr lang="zh-CN" altLang="en-US" dirty="0" smtClean="0"/>
              <a:t>输入：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r>
              <a:rPr lang="en-US" altLang="zh-CN" dirty="0" smtClean="0"/>
              <a:t>3 2					15</a:t>
            </a:r>
          </a:p>
          <a:p>
            <a:r>
              <a:rPr lang="en-US" altLang="zh-CN" dirty="0" smtClean="0"/>
              <a:t>1 2 3</a:t>
            </a:r>
          </a:p>
          <a:p>
            <a:r>
              <a:rPr lang="en-US" altLang="zh-CN" dirty="0" smtClean="0"/>
              <a:t>0 2 1</a:t>
            </a:r>
          </a:p>
          <a:p>
            <a:r>
              <a:rPr lang="en-US" altLang="zh-CN" dirty="0" smtClean="0"/>
              <a:t>1 4 2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7392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>
                <a:ea typeface="隶书" pitchFamily="49" charset="-122"/>
              </a:rPr>
              <a:t>K</a:t>
            </a:r>
            <a:r>
              <a:rPr lang="zh-CN" altLang="en-US" sz="4000" dirty="0">
                <a:ea typeface="隶书" pitchFamily="49" charset="-122"/>
              </a:rPr>
              <a:t>取方格数</a:t>
            </a:r>
            <a:r>
              <a:rPr lang="en-US" altLang="zh-CN" sz="4000" dirty="0">
                <a:ea typeface="隶书" pitchFamily="49" charset="-122"/>
              </a:rPr>
              <a:t>(POJ 3422)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题目抽象模型：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条无向边，从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再走回来，每条边只能走一次。</a:t>
            </a:r>
            <a:endParaRPr lang="en-US" altLang="zh-CN" dirty="0" smtClean="0"/>
          </a:p>
          <a:p>
            <a:r>
              <a:rPr lang="zh-CN" altLang="en-US" dirty="0"/>
              <a:t>每条</a:t>
            </a:r>
            <a:r>
              <a:rPr lang="zh-CN" altLang="en-US" dirty="0" smtClean="0"/>
              <a:t>边有一个给定的权值</a:t>
            </a:r>
            <a:r>
              <a:rPr lang="en-US" altLang="zh-CN" dirty="0" err="1" smtClean="0"/>
              <a:t>Ci</a:t>
            </a:r>
            <a:r>
              <a:rPr lang="zh-CN" altLang="en-US" dirty="0" smtClean="0"/>
              <a:t>，问权值和最大是最少。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r>
              <a:rPr lang="en-US" altLang="zh-CN" dirty="0" smtClean="0"/>
              <a:t>4 5				6</a:t>
            </a:r>
          </a:p>
          <a:p>
            <a:r>
              <a:rPr lang="en-US" altLang="zh-CN" dirty="0" smtClean="0"/>
              <a:t>1 2 1</a:t>
            </a:r>
          </a:p>
          <a:p>
            <a:r>
              <a:rPr lang="en-US" altLang="zh-CN" dirty="0" smtClean="0"/>
              <a:t>2 3 1</a:t>
            </a:r>
          </a:p>
          <a:p>
            <a:r>
              <a:rPr lang="en-US" altLang="zh-CN" dirty="0" smtClean="0"/>
              <a:t>3 4 1</a:t>
            </a:r>
          </a:p>
          <a:p>
            <a:r>
              <a:rPr lang="en-US" altLang="zh-CN" dirty="0" smtClean="0"/>
              <a:t>1 3 2</a:t>
            </a:r>
          </a:p>
          <a:p>
            <a:r>
              <a:rPr lang="en-US" altLang="zh-CN" dirty="0" smtClean="0"/>
              <a:t>2 4 2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周游农场</a:t>
            </a:r>
            <a:r>
              <a:rPr lang="en-US" altLang="zh-CN" sz="4000" dirty="0">
                <a:ea typeface="隶书" pitchFamily="49" charset="-122"/>
              </a:rPr>
              <a:t>(POJ 2135)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0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256" y="1628800"/>
            <a:ext cx="7787208" cy="4493096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itchFamily="2" charset="-122"/>
              </a:rPr>
              <a:t>何谓网络流？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管道</a:t>
            </a:r>
            <a:r>
              <a:rPr lang="en-US" altLang="zh-CN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	</a:t>
            </a: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水</a:t>
            </a:r>
            <a:r>
              <a:rPr lang="en-US" altLang="zh-CN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	</a:t>
            </a: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管道容量</a:t>
            </a:r>
            <a:r>
              <a:rPr lang="en-US" altLang="zh-CN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	</a:t>
            </a: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源</a:t>
            </a:r>
            <a:r>
              <a:rPr lang="en-US" altLang="zh-CN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	</a:t>
            </a: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汇</a:t>
            </a:r>
            <a:endParaRPr lang="en-US" altLang="zh-CN" dirty="0" smtClean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从源点流向汇点</a:t>
            </a:r>
            <a:endParaRPr lang="en-US" altLang="zh-CN" dirty="0" smtClean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何谓最大流？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流量最大是多少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何谓最小费用最大流？</a:t>
            </a: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每</a:t>
            </a:r>
            <a:r>
              <a:rPr lang="zh-CN" altLang="en-US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ea typeface="宋体" pitchFamily="2" charset="-122"/>
              </a:rPr>
              <a:t>条管道有单位费用，保证流量最大的前提下求最小费用</a:t>
            </a:r>
            <a:endParaRPr lang="en-US" altLang="zh-CN" dirty="0" smtClean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55776" y="476672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网络流模型的建立</a:t>
            </a:r>
          </a:p>
        </p:txBody>
      </p:sp>
    </p:spTree>
    <p:extLst>
      <p:ext uri="{BB962C8B-B14F-4D97-AF65-F5344CB8AC3E}">
        <p14:creationId xmlns:p14="http://schemas.microsoft.com/office/powerpoint/2010/main" val="41500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600201"/>
            <a:ext cx="5266928" cy="44930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37765" y="4293096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71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50412" cy="3024336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411760" y="476672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欧拉回路</a:t>
            </a:r>
          </a:p>
        </p:txBody>
      </p:sp>
    </p:spTree>
    <p:extLst>
      <p:ext uri="{BB962C8B-B14F-4D97-AF65-F5344CB8AC3E}">
        <p14:creationId xmlns:p14="http://schemas.microsoft.com/office/powerpoint/2010/main" val="18250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有向图：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欧拉回路：所有点的入度等于出度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欧拉路：为欧拉回路，或有一个点的入度等于出度加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，一个点的入度等于出度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，其余点的入度等于出度。</a:t>
            </a:r>
            <a:endParaRPr lang="en-US" altLang="zh-CN" dirty="0" smtClean="0"/>
          </a:p>
          <a:p>
            <a:r>
              <a:rPr lang="zh-CN" altLang="en-US" dirty="0" smtClean="0"/>
              <a:t>无向图：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欧拉回路：所有点的度数均为偶数。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欧拉路：为欧拉回路，或只有两个点的度数为奇数。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笔画问题：笔画数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度为奇数的点的个数</a:t>
            </a:r>
            <a:r>
              <a:rPr lang="en-US" altLang="zh-CN" dirty="0" smtClean="0"/>
              <a:t>/2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83718" y="467569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欧拉回路的判定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6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52578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给出一些单词，要求把这些单词按照首尾相接的方式连成一串。判定是否可行。</a:t>
            </a:r>
            <a:endParaRPr lang="en-US" altLang="zh-CN" dirty="0" smtClean="0"/>
          </a:p>
          <a:p>
            <a:r>
              <a:rPr lang="en-US" altLang="zh-CN" dirty="0" smtClean="0"/>
              <a:t>Sample </a:t>
            </a:r>
            <a:r>
              <a:rPr lang="en-US" altLang="zh-CN" dirty="0"/>
              <a:t>Input		</a:t>
            </a:r>
            <a:r>
              <a:rPr lang="en-US" altLang="zh-CN" dirty="0" smtClean="0"/>
              <a:t>Sample Output</a:t>
            </a:r>
            <a:br>
              <a:rPr lang="en-US" altLang="zh-CN" dirty="0" smtClean="0"/>
            </a:br>
            <a:r>
              <a:rPr lang="en-US" altLang="zh-CN" dirty="0" smtClean="0"/>
              <a:t>2	</a:t>
            </a:r>
            <a:r>
              <a:rPr lang="en-US" altLang="zh-CN" dirty="0"/>
              <a:t>			</a:t>
            </a:r>
            <a:r>
              <a:rPr lang="en-US" altLang="zh-CN" dirty="0" smtClean="0"/>
              <a:t>Ordering </a:t>
            </a:r>
            <a:r>
              <a:rPr lang="en-US" altLang="zh-CN" dirty="0"/>
              <a:t>is possible.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3	</a:t>
            </a:r>
            <a:r>
              <a:rPr lang="en-US" altLang="zh-CN" dirty="0"/>
              <a:t>			</a:t>
            </a:r>
            <a:r>
              <a:rPr lang="en-US" altLang="zh-CN" dirty="0" smtClean="0"/>
              <a:t>The </a:t>
            </a:r>
            <a:r>
              <a:rPr lang="en-US" altLang="zh-CN" dirty="0"/>
              <a:t>door cannot be </a:t>
            </a:r>
            <a:r>
              <a:rPr lang="en-US" altLang="zh-CN" dirty="0" err="1"/>
              <a:t>oppened</a:t>
            </a:r>
            <a:r>
              <a:rPr lang="en-US" altLang="zh-CN" dirty="0"/>
              <a:t>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acm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malform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mouse</a:t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abeceda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okolo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-19422" y="188640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词迷游戏</a:t>
            </a:r>
            <a:r>
              <a:rPr lang="en-US" altLang="zh-CN" sz="4000" dirty="0">
                <a:ea typeface="隶书" pitchFamily="49" charset="-122"/>
              </a:rPr>
              <a:t>(POJ 1386)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4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首先判断一个图是否有欧拉回路。</a:t>
            </a:r>
            <a:endParaRPr lang="en-US" altLang="zh-CN" dirty="0" smtClean="0"/>
          </a:p>
          <a:p>
            <a:r>
              <a:rPr lang="zh-CN" altLang="en-US" dirty="0" smtClean="0"/>
              <a:t>选择正确的起点，用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遍历每条边，遇到走不通就回退，直到把所有边都遍历。</a:t>
            </a:r>
            <a:endParaRPr lang="en-US" altLang="zh-CN" dirty="0" smtClean="0"/>
          </a:p>
          <a:p>
            <a:r>
              <a:rPr lang="zh-CN" altLang="en-US" dirty="0" smtClean="0"/>
              <a:t>缺点：漫不经心的选择边，可能会导致经常走入“死胡同”</a:t>
            </a:r>
            <a:endParaRPr lang="en-US" altLang="zh-CN" dirty="0" smtClean="0"/>
          </a:p>
          <a:p>
            <a:r>
              <a:rPr lang="zh-CN" altLang="en-US" dirty="0" smtClean="0"/>
              <a:t>改进：有选择地访问边。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思考：哪种边不能走？</a:t>
            </a:r>
            <a:endParaRPr lang="en-US" altLang="zh-CN" dirty="0" smtClean="0"/>
          </a:p>
          <a:p>
            <a:r>
              <a:rPr lang="zh-CN" altLang="en-US" dirty="0" smtClean="0"/>
              <a:t>桥！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8887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欧拉回路的</a:t>
            </a:r>
            <a:r>
              <a:rPr lang="en-US" altLang="zh-CN" dirty="0">
                <a:ea typeface="隶书" pitchFamily="49" charset="-122"/>
              </a:rPr>
              <a:t>DFS</a:t>
            </a:r>
            <a:r>
              <a:rPr lang="zh-CN" altLang="en-US" dirty="0">
                <a:ea typeface="隶书" pitchFamily="49" charset="-122"/>
              </a:rPr>
              <a:t>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3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）任取</a:t>
            </a:r>
            <a:r>
              <a:rPr lang="en-US" altLang="zh-CN" dirty="0"/>
              <a:t>v0∈V(G)</a:t>
            </a:r>
            <a:r>
              <a:rPr lang="zh-CN" altLang="en-US" dirty="0"/>
              <a:t>，令</a:t>
            </a:r>
            <a:r>
              <a:rPr lang="en-US" altLang="zh-CN" dirty="0"/>
              <a:t>P0=v0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</a:t>
            </a:r>
            <a:r>
              <a:rPr lang="en-US" altLang="zh-CN" dirty="0"/>
              <a:t>Pi=v0e1v1e2...</a:t>
            </a:r>
            <a:r>
              <a:rPr lang="en-US" altLang="zh-CN" dirty="0" err="1"/>
              <a:t>eivi</a:t>
            </a:r>
            <a:r>
              <a:rPr lang="zh-CN" altLang="en-US" dirty="0"/>
              <a:t>已经行遍，按下面方法来从</a:t>
            </a:r>
            <a:r>
              <a:rPr lang="en-US" altLang="zh-CN" dirty="0"/>
              <a:t>E(G)-{e1,e2,...,</a:t>
            </a:r>
            <a:r>
              <a:rPr lang="en-US" altLang="zh-CN" dirty="0" err="1"/>
              <a:t>ei</a:t>
            </a:r>
            <a:r>
              <a:rPr lang="en-US" altLang="zh-CN" dirty="0"/>
              <a:t>}</a:t>
            </a:r>
            <a:r>
              <a:rPr lang="zh-CN" altLang="en-US" dirty="0"/>
              <a:t>中</a:t>
            </a:r>
            <a:r>
              <a:rPr lang="zh-CN" altLang="en-US" dirty="0" smtClean="0"/>
              <a:t>选取</a:t>
            </a:r>
            <a:r>
              <a:rPr lang="en-US" altLang="zh-CN" dirty="0"/>
              <a:t>ei+1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    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ei+1</a:t>
            </a:r>
            <a:r>
              <a:rPr lang="zh-CN" altLang="en-US" dirty="0"/>
              <a:t>与</a:t>
            </a:r>
            <a:r>
              <a:rPr lang="en-US" altLang="zh-CN" dirty="0" smtClean="0"/>
              <a:t>vi</a:t>
            </a:r>
            <a:r>
              <a:rPr lang="zh-CN" altLang="en-US" dirty="0" smtClean="0"/>
              <a:t>相关联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    （</a:t>
            </a:r>
            <a:r>
              <a:rPr lang="en-US" altLang="zh-CN" dirty="0"/>
              <a:t>b</a:t>
            </a:r>
            <a:r>
              <a:rPr lang="zh-CN" altLang="en-US" dirty="0"/>
              <a:t>）除非无别的边可供行遍，否则</a:t>
            </a:r>
            <a:r>
              <a:rPr lang="en-US" altLang="zh-CN" dirty="0"/>
              <a:t>ei+1</a:t>
            </a:r>
            <a:r>
              <a:rPr lang="zh-CN" altLang="en-US" dirty="0"/>
              <a:t>不应该为</a:t>
            </a:r>
            <a:r>
              <a:rPr lang="en-US" altLang="zh-CN" dirty="0" err="1"/>
              <a:t>Gi</a:t>
            </a:r>
            <a:r>
              <a:rPr lang="en-US" altLang="zh-CN" dirty="0"/>
              <a:t>=G-{e1,e2,...,</a:t>
            </a:r>
            <a:r>
              <a:rPr lang="en-US" altLang="zh-CN" dirty="0" err="1"/>
              <a:t>ei</a:t>
            </a:r>
            <a:r>
              <a:rPr lang="en-US" altLang="zh-CN" dirty="0"/>
              <a:t>}</a:t>
            </a:r>
            <a:r>
              <a:rPr lang="zh-CN" altLang="en-US" dirty="0"/>
              <a:t>中的桥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）当（</a:t>
            </a:r>
            <a:r>
              <a:rPr lang="en-US" altLang="zh-CN" dirty="0"/>
              <a:t>2</a:t>
            </a:r>
            <a:r>
              <a:rPr lang="zh-CN" altLang="en-US" dirty="0"/>
              <a:t>）不能再进行时，算法停止。</a:t>
            </a:r>
          </a:p>
          <a:p>
            <a:r>
              <a:rPr lang="zh-CN" altLang="en-US" dirty="0"/>
              <a:t>可以证明，当算法停止时所得简单回路</a:t>
            </a:r>
            <a:r>
              <a:rPr lang="en-US" altLang="zh-CN" dirty="0"/>
              <a:t>Pm=v0e1v1e2...</a:t>
            </a:r>
            <a:r>
              <a:rPr lang="en-US" altLang="zh-CN" dirty="0" err="1"/>
              <a:t>emvm</a:t>
            </a:r>
            <a:r>
              <a:rPr lang="zh-CN" altLang="en-US" dirty="0"/>
              <a:t>（</a:t>
            </a:r>
            <a:r>
              <a:rPr lang="en-US" altLang="zh-CN" dirty="0" err="1"/>
              <a:t>vm</a:t>
            </a:r>
            <a:r>
              <a:rPr lang="en-US" altLang="zh-CN" dirty="0"/>
              <a:t>=v0</a:t>
            </a:r>
            <a:r>
              <a:rPr lang="zh-CN" altLang="en-US" dirty="0"/>
              <a:t>）为</a:t>
            </a:r>
            <a:r>
              <a:rPr lang="en-US" altLang="zh-CN" dirty="0"/>
              <a:t>G</a:t>
            </a:r>
            <a:r>
              <a:rPr lang="zh-CN" altLang="en-US" dirty="0"/>
              <a:t>中的一条欧拉回路</a:t>
            </a:r>
            <a:r>
              <a:rPr lang="zh-CN" altLang="en-US" dirty="0" smtClean="0"/>
              <a:t>。复杂度</a:t>
            </a:r>
            <a:r>
              <a:rPr lang="en-US" altLang="zh-CN" dirty="0" smtClean="0"/>
              <a:t>O(E^2)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95736" y="476672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欧拉路的</a:t>
            </a:r>
            <a:r>
              <a:rPr lang="en-US" altLang="zh-CN" dirty="0" err="1">
                <a:ea typeface="隶书" pitchFamily="49" charset="-122"/>
              </a:rPr>
              <a:t>Fleury</a:t>
            </a:r>
            <a:r>
              <a:rPr lang="zh-CN" altLang="en-US" dirty="0">
                <a:ea typeface="隶书" pitchFamily="49" charset="-122"/>
              </a:rPr>
              <a:t>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4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给出一些单词，不但要判断是否存在一个方案使得所有单词都要连成一串，还要把字典序最小的方案输出。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词迷游戏改进</a:t>
            </a:r>
            <a:r>
              <a:rPr lang="en-US" altLang="zh-CN" sz="4000" dirty="0">
                <a:ea typeface="隶书" pitchFamily="49" charset="-122"/>
              </a:rPr>
              <a:t>(POJ 2337)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读入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，输出一个序列，使在序列中所有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位数字出现一次且仅出现一次。</a:t>
            </a:r>
            <a:endParaRPr lang="en-US" altLang="zh-CN" dirty="0" smtClean="0"/>
          </a:p>
          <a:p>
            <a:r>
              <a:rPr lang="zh-CN" altLang="en-US" dirty="0"/>
              <a:t>样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Input </a:t>
            </a:r>
            <a:r>
              <a:rPr lang="en-US" altLang="zh-CN" dirty="0"/>
              <a:t>		</a:t>
            </a:r>
            <a:r>
              <a:rPr lang="en-US" altLang="zh-CN" dirty="0" smtClean="0"/>
              <a:t> 1</a:t>
            </a:r>
          </a:p>
          <a:p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0123456789</a:t>
            </a:r>
          </a:p>
          <a:p>
            <a:r>
              <a:rPr lang="en-US" altLang="zh-CN" dirty="0" smtClean="0"/>
              <a:t>001020304050607080911213141516171819222324252627282933435363738394454647484955657585966768697787988990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编码</a:t>
            </a:r>
            <a:r>
              <a:rPr lang="en-US" altLang="zh-CN" sz="4000" dirty="0">
                <a:ea typeface="隶书" pitchFamily="49" charset="-122"/>
              </a:rPr>
              <a:t>(POJ 1780)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4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1416" y="1600200"/>
            <a:ext cx="5194920" cy="44930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27421" y="4797151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71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有向图的强连通分量：子图的点两两可达</a:t>
            </a:r>
            <a:endParaRPr lang="en-US" altLang="zh-CN" dirty="0" smtClean="0"/>
          </a:p>
          <a:p>
            <a:r>
              <a:rPr lang="zh-CN" altLang="en-US" dirty="0" smtClean="0"/>
              <a:t>求解有向图的强连通分量：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无向图的点连通度</a:t>
            </a:r>
            <a:endParaRPr lang="en-US" altLang="zh-CN" dirty="0" smtClean="0"/>
          </a:p>
          <a:p>
            <a:r>
              <a:rPr lang="zh-CN" altLang="en-US" dirty="0" smtClean="0"/>
              <a:t>无向图的边连通度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67744" y="476672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图的连通性</a:t>
            </a:r>
          </a:p>
        </p:txBody>
      </p:sp>
    </p:spTree>
    <p:extLst>
      <p:ext uri="{BB962C8B-B14F-4D97-AF65-F5344CB8AC3E}">
        <p14:creationId xmlns:p14="http://schemas.microsoft.com/office/powerpoint/2010/main" val="187968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8429625" cy="8072437"/>
          </a:xfr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6846375" cy="685800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53" y="0"/>
            <a:ext cx="7161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dfn</a:t>
            </a:r>
            <a:r>
              <a:rPr lang="zh-CN" altLang="en-US" dirty="0" smtClean="0"/>
              <a:t>：时间戳，代表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时的顺序</a:t>
            </a:r>
            <a:endParaRPr lang="en-US" altLang="zh-CN" dirty="0" smtClean="0"/>
          </a:p>
          <a:p>
            <a:r>
              <a:rPr lang="en-US" altLang="zh-CN" dirty="0" err="1" smtClean="0"/>
              <a:t>Kosaraju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对原图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进行深度优先搜索，并记录每个顶点的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值。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(2)</a:t>
            </a:r>
            <a:r>
              <a:rPr lang="zh-CN" altLang="en-US" dirty="0" smtClean="0"/>
              <a:t>将图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的各边反向，得到其逆图</a:t>
            </a:r>
            <a:r>
              <a:rPr lang="en-US" altLang="zh-CN" dirty="0" smtClean="0"/>
              <a:t>G1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(3)</a:t>
            </a:r>
            <a:r>
              <a:rPr lang="zh-CN" altLang="en-US" dirty="0" smtClean="0"/>
              <a:t>选择从当前的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值最大的顶点出发，对逆图</a:t>
            </a:r>
            <a:r>
              <a:rPr lang="en-US" altLang="zh-CN" dirty="0" smtClean="0"/>
              <a:t>G1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，删除能够遍历到的顶点，这些顶点构成一个强连通分量。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(4)</a:t>
            </a:r>
            <a:r>
              <a:rPr lang="zh-CN" altLang="en-US" dirty="0" smtClean="0"/>
              <a:t>如果还有顶点没有删除，继续执行第三步，否则算法结束。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051720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强连通分量</a:t>
            </a:r>
            <a:r>
              <a:rPr lang="en-US" altLang="zh-CN" dirty="0">
                <a:ea typeface="隶书" pitchFamily="49" charset="-122"/>
              </a:rPr>
              <a:t>——</a:t>
            </a:r>
            <a:r>
              <a:rPr lang="en-US" altLang="zh-CN" dirty="0" err="1">
                <a:ea typeface="隶书" pitchFamily="49" charset="-122"/>
              </a:rPr>
              <a:t>Kosaraju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low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u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的子孙出发通过回边可以到达的最小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low[u]=min{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[u], </a:t>
            </a:r>
            <a:br>
              <a:rPr lang="en-US" altLang="zh-CN" dirty="0" smtClean="0"/>
            </a:br>
            <a:r>
              <a:rPr lang="en-US" altLang="zh-CN" dirty="0" smtClean="0"/>
              <a:t>	 min{low[w]|w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的子女</a:t>
            </a:r>
            <a:r>
              <a:rPr lang="en-US" altLang="zh-CN" dirty="0" smtClean="0"/>
              <a:t>},</a:t>
            </a:r>
            <a:br>
              <a:rPr lang="en-US" altLang="zh-CN" dirty="0" smtClean="0"/>
            </a:br>
            <a:r>
              <a:rPr lang="en-US" altLang="zh-CN" dirty="0" smtClean="0"/>
              <a:t>	 min{</a:t>
            </a:r>
            <a:r>
              <a:rPr lang="en-US" altLang="zh-CN" dirty="0" err="1" smtClean="0"/>
              <a:t>dfn</a:t>
            </a:r>
            <a:r>
              <a:rPr lang="en-US" altLang="zh-CN" dirty="0" smtClean="0"/>
              <a:t>[v]|&lt;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属于边集且</a:t>
            </a:r>
            <a:r>
              <a:rPr lang="en-US" altLang="zh-CN" dirty="0" smtClean="0"/>
              <a:t>v</a:t>
            </a:r>
            <a:r>
              <a:rPr lang="zh-CN" altLang="en-US" dirty="0" smtClean="0"/>
              <a:t>已经访问</a:t>
            </a:r>
            <a:r>
              <a:rPr lang="en-US" altLang="zh-CN" dirty="0" smtClean="0"/>
              <a:t>}}</a:t>
            </a:r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</a:t>
            </a:r>
            <a:endParaRPr lang="en-US" altLang="zh-CN" dirty="0"/>
          </a:p>
          <a:p>
            <a:r>
              <a:rPr lang="zh-CN" altLang="en-US" dirty="0" smtClean="0"/>
              <a:t>当节点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low==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时，节点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为根的搜索树是一个强连通分量。实际运算时，每次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都将点加入栈，不断退栈直到退出</a:t>
            </a:r>
            <a:r>
              <a:rPr lang="en-US" altLang="zh-CN" dirty="0" smtClean="0"/>
              <a:t>u</a:t>
            </a:r>
            <a:r>
              <a:rPr lang="zh-CN" altLang="en-US" dirty="0" smtClean="0"/>
              <a:t>。退栈的节点集就是一个强连通分量。</a:t>
            </a:r>
            <a:endParaRPr lang="en-US" altLang="zh-CN" dirty="0" smtClean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算法要比</a:t>
            </a:r>
            <a:r>
              <a:rPr lang="en-US" altLang="zh-CN" dirty="0" err="1" smtClean="0"/>
              <a:t>Kosaraju</a:t>
            </a:r>
            <a:r>
              <a:rPr lang="zh-CN" altLang="en-US" dirty="0" smtClean="0"/>
              <a:t>算法高效一些。两个算法都是</a:t>
            </a:r>
            <a:r>
              <a:rPr lang="en-US" altLang="zh-CN" dirty="0" smtClean="0"/>
              <a:t>O(V+E)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051720" y="404664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强连通分量</a:t>
            </a:r>
            <a:r>
              <a:rPr lang="en-US" altLang="zh-CN" dirty="0">
                <a:ea typeface="隶书" pitchFamily="49" charset="-122"/>
              </a:rPr>
              <a:t>——</a:t>
            </a:r>
            <a:r>
              <a:rPr lang="en-US" altLang="zh-CN" dirty="0" err="1">
                <a:ea typeface="隶书" pitchFamily="49" charset="-122"/>
              </a:rPr>
              <a:t>Tarjan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55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32" y="1189382"/>
            <a:ext cx="8604448" cy="54079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一些学校连入一个电脑网络。那些学校已订立了协议：每个学校都会给其它的一些学校分发软件（称作“接受学校”）。注意即使 </a:t>
            </a:r>
            <a:r>
              <a:rPr lang="en-US" altLang="zh-CN" dirty="0"/>
              <a:t>B </a:t>
            </a:r>
            <a:r>
              <a:rPr lang="zh-CN" altLang="en-US" dirty="0"/>
              <a:t>在 </a:t>
            </a:r>
            <a:r>
              <a:rPr lang="en-US" altLang="zh-CN" dirty="0"/>
              <a:t>A </a:t>
            </a:r>
            <a:r>
              <a:rPr lang="zh-CN" altLang="en-US" dirty="0"/>
              <a:t>学校的分发列表中， </a:t>
            </a:r>
            <a:r>
              <a:rPr lang="en-US" altLang="zh-CN" dirty="0"/>
              <a:t>A </a:t>
            </a:r>
            <a:r>
              <a:rPr lang="zh-CN" altLang="en-US" dirty="0"/>
              <a:t>也不一定在 </a:t>
            </a:r>
            <a:r>
              <a:rPr lang="en-US" altLang="zh-CN" dirty="0"/>
              <a:t>B </a:t>
            </a:r>
            <a:r>
              <a:rPr lang="zh-CN" altLang="en-US" dirty="0"/>
              <a:t>学校的列表中。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你要写一个程序计算，根据协议，为了让网络中所有的学校都用上新软件，必须接受新软件副本的最少学校数目（子任务 </a:t>
            </a:r>
            <a:r>
              <a:rPr lang="en-US" altLang="zh-CN" dirty="0"/>
              <a:t>A</a:t>
            </a:r>
            <a:r>
              <a:rPr lang="zh-CN" altLang="en-US" dirty="0"/>
              <a:t>）。更进一步，我们想要确定通过给任意一个学校发送新软件，这个软件就会分发到网络中的所有学校。为了完成这个任务，我们可能必须扩展接收学校列表，使其加入新成员。计算最少需要增加几个扩展，使得不论我们给哪个学校发送新软件，它都会到达其余所有的学校（子任务 </a:t>
            </a:r>
            <a:r>
              <a:rPr lang="en-US" altLang="zh-CN" dirty="0"/>
              <a:t>B</a:t>
            </a:r>
            <a:r>
              <a:rPr lang="zh-CN" altLang="en-US" dirty="0"/>
              <a:t>）。一个扩展就是在一个学校的接收学校列表中引入一个新成员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校园网络</a:t>
            </a:r>
            <a:r>
              <a:rPr lang="en-US" altLang="zh-CN" sz="4000" dirty="0">
                <a:ea typeface="隶书" pitchFamily="49" charset="-122"/>
              </a:rPr>
              <a:t>(POJ 1236)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点连通度：一个图去掉任意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个顶点都能连通，去掉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个不连通，则图的点连通度为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边连通度类似。</a:t>
            </a:r>
            <a:endParaRPr lang="en-US" altLang="zh-CN" dirty="0" smtClean="0"/>
          </a:p>
          <a:p>
            <a:r>
              <a:rPr lang="zh-CN" altLang="en-US" dirty="0" smtClean="0"/>
              <a:t>如何求解？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网络流！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95736" y="476672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点连通度和边连通度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2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我国的有线电视网络中，中继器的连接是双向的。如果网络中任何两个中继器之间至少有一条路，则中继器网络称为是连通的。网络安全系数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定义为图的点连通度。求安全系数。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67544" y="551723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03648" y="443711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39752" y="5517232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stCxn id="4" idx="7"/>
            <a:endCxn id="5" idx="3"/>
          </p:cNvCxnSpPr>
          <p:nvPr/>
        </p:nvCxnSpPr>
        <p:spPr>
          <a:xfrm flipV="1">
            <a:off x="959245" y="4867351"/>
            <a:ext cx="528766" cy="72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5"/>
            <a:endCxn id="6" idx="1"/>
          </p:cNvCxnSpPr>
          <p:nvPr/>
        </p:nvCxnSpPr>
        <p:spPr>
          <a:xfrm>
            <a:off x="1895349" y="4867351"/>
            <a:ext cx="528766" cy="72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4" idx="6"/>
          </p:cNvCxnSpPr>
          <p:nvPr/>
        </p:nvCxnSpPr>
        <p:spPr>
          <a:xfrm>
            <a:off x="1043608" y="5769260"/>
            <a:ext cx="1380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779912" y="468140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88507" y="576926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100392" y="468140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652120" y="4681400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778596" y="3933056"/>
            <a:ext cx="57606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13" idx="6"/>
            <a:endCxn id="16" idx="2"/>
          </p:cNvCxnSpPr>
          <p:nvPr/>
        </p:nvCxnSpPr>
        <p:spPr>
          <a:xfrm>
            <a:off x="4355976" y="493342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7"/>
            <a:endCxn id="17" idx="3"/>
          </p:cNvCxnSpPr>
          <p:nvPr/>
        </p:nvCxnSpPr>
        <p:spPr>
          <a:xfrm flipV="1">
            <a:off x="6143821" y="4363295"/>
            <a:ext cx="719138" cy="39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5"/>
          </p:cNvCxnSpPr>
          <p:nvPr/>
        </p:nvCxnSpPr>
        <p:spPr>
          <a:xfrm>
            <a:off x="7270297" y="4363295"/>
            <a:ext cx="914458" cy="39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5"/>
          </p:cNvCxnSpPr>
          <p:nvPr/>
        </p:nvCxnSpPr>
        <p:spPr>
          <a:xfrm>
            <a:off x="6143821" y="5111639"/>
            <a:ext cx="729049" cy="7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7"/>
            <a:endCxn id="15" idx="3"/>
          </p:cNvCxnSpPr>
          <p:nvPr/>
        </p:nvCxnSpPr>
        <p:spPr>
          <a:xfrm flipV="1">
            <a:off x="7280208" y="5111639"/>
            <a:ext cx="904547" cy="7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</p:cNvCxnSpPr>
          <p:nvPr/>
        </p:nvCxnSpPr>
        <p:spPr>
          <a:xfrm>
            <a:off x="6228184" y="4933428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7"/>
            <a:endCxn id="17" idx="2"/>
          </p:cNvCxnSpPr>
          <p:nvPr/>
        </p:nvCxnSpPr>
        <p:spPr>
          <a:xfrm flipV="1">
            <a:off x="4271613" y="4185084"/>
            <a:ext cx="2506983" cy="5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5269" y="6093296"/>
            <a:ext cx="16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n=3, f=3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584307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n=5, f=2</a:t>
            </a:r>
            <a:endParaRPr lang="zh-CN" altLang="en-US"/>
          </a:p>
        </p:txBody>
      </p:sp>
      <p:sp>
        <p:nvSpPr>
          <p:cNvPr id="25" name="标题 1"/>
          <p:cNvSpPr txBox="1">
            <a:spLocks/>
          </p:cNvSpPr>
          <p:nvPr/>
        </p:nvSpPr>
        <p:spPr>
          <a:xfrm>
            <a:off x="-7417" y="260648"/>
            <a:ext cx="9144000" cy="864096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ea typeface="隶书" pitchFamily="49" charset="-122"/>
              </a:rPr>
              <a:t>有线电视网络</a:t>
            </a:r>
            <a:r>
              <a:rPr lang="en-US" altLang="zh-CN" sz="4000" dirty="0">
                <a:ea typeface="隶书" pitchFamily="49" charset="-122"/>
              </a:rPr>
              <a:t>(POJ 1966)</a:t>
            </a:r>
            <a:endParaRPr lang="zh-CN" altLang="en-US" sz="4200" dirty="0"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5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4128" y="1600199"/>
            <a:ext cx="5915000" cy="456510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90133" y="5373215"/>
            <a:ext cx="459803" cy="434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171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二分图匹配</a:t>
            </a:r>
            <a:endParaRPr lang="en-US" altLang="zh-CN" dirty="0" smtClean="0"/>
          </a:p>
          <a:p>
            <a:r>
              <a:rPr lang="zh-CN" altLang="en-US" dirty="0" smtClean="0"/>
              <a:t>一般无向图最小割</a:t>
            </a:r>
            <a:endParaRPr lang="en-US" altLang="zh-CN" dirty="0" smtClean="0"/>
          </a:p>
          <a:p>
            <a:r>
              <a:rPr lang="zh-CN" altLang="en-US" dirty="0" smtClean="0"/>
              <a:t>最小生成树的唯一性</a:t>
            </a:r>
            <a:endParaRPr lang="en-US" altLang="zh-CN" dirty="0" smtClean="0"/>
          </a:p>
          <a:p>
            <a:r>
              <a:rPr lang="zh-CN" altLang="en-US" dirty="0"/>
              <a:t>拓扑排序</a:t>
            </a:r>
            <a:endParaRPr lang="en-US" altLang="zh-CN" dirty="0" smtClean="0"/>
          </a:p>
          <a:p>
            <a:r>
              <a:rPr lang="zh-CN" altLang="en-US" dirty="0"/>
              <a:t>差分约束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其他图论问题，欢迎提问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6052" y="476672"/>
            <a:ext cx="41764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图论的其他问题</a:t>
            </a:r>
          </a:p>
        </p:txBody>
      </p:sp>
    </p:spTree>
    <p:extLst>
      <p:ext uri="{BB962C8B-B14F-4D97-AF65-F5344CB8AC3E}">
        <p14:creationId xmlns:p14="http://schemas.microsoft.com/office/powerpoint/2010/main" val="203555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64096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zh-CN" altLang="en-US" sz="4200" dirty="0" smtClean="0">
                <a:ea typeface="华文隶书" pitchFamily="2" charset="-122"/>
              </a:rPr>
              <a:t>排水沟</a:t>
            </a:r>
            <a:r>
              <a:rPr lang="en-US" altLang="zh-CN" sz="4200" dirty="0" smtClean="0">
                <a:ea typeface="华文隶书" pitchFamily="2" charset="-122"/>
              </a:rPr>
              <a:t>(POJ 1273)</a:t>
            </a:r>
            <a:endParaRPr lang="zh-CN" altLang="en-US" sz="4200" dirty="0"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" y="953344"/>
            <a:ext cx="9144000" cy="5904656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宋体" pitchFamily="2" charset="-122"/>
              </a:rPr>
              <a:t>在农夫约翰的农场上，每逢下雨，</a:t>
            </a:r>
            <a:r>
              <a:rPr lang="en-US" altLang="zh-CN" sz="2800" dirty="0">
                <a:ea typeface="宋体" pitchFamily="2" charset="-122"/>
              </a:rPr>
              <a:t>Bessie</a:t>
            </a:r>
            <a:r>
              <a:rPr lang="zh-CN" altLang="en-US" sz="2800" dirty="0">
                <a:ea typeface="宋体" pitchFamily="2" charset="-122"/>
              </a:rPr>
              <a:t>最喜欢的三叶草地就积聚了一潭水</a:t>
            </a:r>
            <a:r>
              <a:rPr lang="zh-CN" altLang="en-US" sz="2800" dirty="0" smtClean="0">
                <a:ea typeface="宋体" pitchFamily="2" charset="-122"/>
              </a:rPr>
              <a:t>。因此</a:t>
            </a:r>
            <a:r>
              <a:rPr lang="zh-CN" altLang="en-US" sz="2800" dirty="0">
                <a:ea typeface="宋体" pitchFamily="2" charset="-122"/>
              </a:rPr>
              <a:t>，农夫约翰修建了一套排水系统</a:t>
            </a:r>
            <a:r>
              <a:rPr lang="zh-CN" altLang="en-US" sz="2800" dirty="0" smtClean="0">
                <a:ea typeface="宋体" pitchFamily="2" charset="-122"/>
              </a:rPr>
              <a:t>来使</a:t>
            </a:r>
            <a:r>
              <a:rPr lang="en-US" altLang="zh-CN" sz="2800" dirty="0">
                <a:ea typeface="宋体" pitchFamily="2" charset="-122"/>
              </a:rPr>
              <a:t>Bessie</a:t>
            </a:r>
            <a:r>
              <a:rPr lang="zh-CN" altLang="en-US" sz="2800" dirty="0" smtClean="0">
                <a:ea typeface="宋体" pitchFamily="2" charset="-122"/>
              </a:rPr>
              <a:t>的草地不被</a:t>
            </a:r>
            <a:r>
              <a:rPr lang="zh-CN" altLang="en-US" sz="2800" dirty="0">
                <a:ea typeface="宋体" pitchFamily="2" charset="-122"/>
              </a:rPr>
              <a:t>大水</a:t>
            </a:r>
            <a:r>
              <a:rPr lang="zh-CN" altLang="en-US" sz="2800" dirty="0" smtClean="0">
                <a:ea typeface="宋体" pitchFamily="2" charset="-122"/>
              </a:rPr>
              <a:t>淹没（雨水</a:t>
            </a:r>
            <a:r>
              <a:rPr lang="zh-CN" altLang="en-US" sz="2800" dirty="0">
                <a:ea typeface="宋体" pitchFamily="2" charset="-122"/>
              </a:rPr>
              <a:t>会流向附近的一条小溪）</a:t>
            </a:r>
            <a:r>
              <a:rPr lang="zh-CN" altLang="en-US" sz="2800" dirty="0" smtClean="0">
                <a:ea typeface="宋体" pitchFamily="2" charset="-122"/>
              </a:rPr>
              <a:t>。农夫约翰在</a:t>
            </a:r>
            <a:r>
              <a:rPr lang="zh-CN" altLang="en-US" sz="2800" dirty="0">
                <a:ea typeface="宋体" pitchFamily="2" charset="-122"/>
              </a:rPr>
              <a:t>每条排水沟的一端安上了控制器，这样他可以控制流入排水沟的水流量。</a:t>
            </a:r>
          </a:p>
          <a:p>
            <a:r>
              <a:rPr lang="zh-CN" altLang="en-US" sz="2800" dirty="0">
                <a:ea typeface="宋体" pitchFamily="2" charset="-122"/>
              </a:rPr>
              <a:t>农夫约翰知道每一条排水沟每分钟可以流过的水量，和排水系统的准确布局（起点为水潭而终点为小溪的一张网）。需要注意的是，有些时候从一处到另一处不只有一条排水沟。</a:t>
            </a:r>
          </a:p>
          <a:p>
            <a:r>
              <a:rPr lang="zh-CN" altLang="en-US" sz="2800" dirty="0">
                <a:ea typeface="宋体" pitchFamily="2" charset="-122"/>
              </a:rPr>
              <a:t>根据这些信息，计算从水潭排水到小溪的最大流量。对于给出的每条排水沟，雨水只能沿着一个方向流动，注意可能会出现雨水环形流动的情形。</a:t>
            </a:r>
          </a:p>
        </p:txBody>
      </p:sp>
    </p:spTree>
    <p:extLst>
      <p:ext uri="{BB962C8B-B14F-4D97-AF65-F5344CB8AC3E}">
        <p14:creationId xmlns:p14="http://schemas.microsoft.com/office/powerpoint/2010/main" val="5440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530399"/>
            <a:ext cx="5544616" cy="456289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zh-CN" altLang="en-US" dirty="0" smtClean="0"/>
              <a:t>网络流模型的建立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、最大流算法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zh-CN" dirty="0" smtClean="0"/>
              <a:t>、</a:t>
            </a:r>
            <a:r>
              <a:rPr lang="zh-CN" altLang="en-US" dirty="0" smtClean="0"/>
              <a:t>上下界流问题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、最小割的求解</a:t>
            </a:r>
            <a:endParaRPr lang="zh-CN" altLang="zh-CN" dirty="0"/>
          </a:p>
          <a:p>
            <a:r>
              <a:rPr lang="en-US" altLang="zh-CN" dirty="0" smtClean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流量的最小费用流</a:t>
            </a:r>
          </a:p>
          <a:p>
            <a:r>
              <a:rPr lang="en-US" altLang="zh-CN" dirty="0"/>
              <a:t>6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欧拉回路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、图的连通性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zh-CN" altLang="en-US" dirty="0"/>
              <a:t>图论的其他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8264" y="2091915"/>
            <a:ext cx="4603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ym typeface="Wingdings" pitchFamily="2" charset="2"/>
              </a:rPr>
              <a:t>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424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9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9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3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8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476672"/>
            <a:ext cx="4176464" cy="864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>
                <a:ea typeface="隶书" pitchFamily="49" charset="-122"/>
              </a:rPr>
              <a:t>最大流算法</a:t>
            </a:r>
            <a:endParaRPr lang="zh-CN" altLang="en-US" dirty="0"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求解最大流</a:t>
            </a:r>
            <a:r>
              <a:rPr lang="en-US" altLang="zh-CN" dirty="0" smtClean="0"/>
              <a:t>2</a:t>
            </a:r>
            <a:r>
              <a:rPr lang="zh-CN" altLang="en-US" dirty="0"/>
              <a:t>类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增广路方法 </a:t>
            </a:r>
            <a:r>
              <a:rPr lang="en-US" altLang="zh-CN" dirty="0" smtClean="0"/>
              <a:t>		</a:t>
            </a:r>
            <a:r>
              <a:rPr lang="zh-CN" altLang="en-US" dirty="0" smtClean="0"/>
              <a:t>预流推进方法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增广路方法：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一般增广路：</a:t>
            </a:r>
            <a:r>
              <a:rPr lang="en-US" altLang="zh-CN" dirty="0" smtClean="0">
                <a:solidFill>
                  <a:srgbClr val="0070C0"/>
                </a:solidFill>
              </a:rPr>
              <a:t>Ford-Fulkerson</a:t>
            </a: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最短增广路</a:t>
            </a:r>
            <a:r>
              <a:rPr lang="en-US" altLang="zh-CN" dirty="0" smtClean="0">
                <a:solidFill>
                  <a:srgbClr val="0070C0"/>
                </a:solidFill>
              </a:rPr>
              <a:t>(SAP)</a:t>
            </a:r>
            <a:r>
              <a:rPr lang="zh-CN" altLang="en-US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Edmonds-Karp</a:t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连续最短增广路：</a:t>
            </a:r>
            <a:r>
              <a:rPr lang="en-US" altLang="zh-CN" dirty="0" err="1" smtClean="0">
                <a:solidFill>
                  <a:srgbClr val="0070C0"/>
                </a:solidFill>
              </a:rPr>
              <a:t>Dinic,ISAP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预流</a:t>
            </a:r>
            <a:r>
              <a:rPr lang="zh-CN" altLang="en-US" dirty="0" smtClean="0"/>
              <a:t>推进方法：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一般预流推进算法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r>
              <a:rPr lang="zh-CN" altLang="en-US" dirty="0" smtClean="0">
                <a:solidFill>
                  <a:srgbClr val="0070C0"/>
                </a:solidFill>
              </a:rPr>
              <a:t>最高标号预流推进算法：</a:t>
            </a:r>
            <a:r>
              <a:rPr lang="en-US" altLang="zh-CN" dirty="0" smtClean="0">
                <a:solidFill>
                  <a:srgbClr val="0070C0"/>
                </a:solidFill>
              </a:rPr>
              <a:t>HLPP</a:t>
            </a:r>
          </a:p>
        </p:txBody>
      </p:sp>
    </p:spTree>
    <p:extLst>
      <p:ext uri="{BB962C8B-B14F-4D97-AF65-F5344CB8AC3E}">
        <p14:creationId xmlns:p14="http://schemas.microsoft.com/office/powerpoint/2010/main" val="4757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260648"/>
            <a:ext cx="4752528" cy="850106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ea typeface="隶书" pitchFamily="49" charset="-122"/>
              </a:rPr>
              <a:t>Ford-Fulkerson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6868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寻找增广路的方法为</a:t>
            </a:r>
            <a:r>
              <a:rPr lang="zh-CN" altLang="en-US" b="1" dirty="0" smtClean="0"/>
              <a:t>标号法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每个顶点有一组标号</a:t>
            </a:r>
            <a:r>
              <a:rPr lang="en-US" altLang="zh-CN" dirty="0" smtClean="0"/>
              <a:t>(s, f)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表示从哪个点扩展的，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表示可改进量。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每次从源点出发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，源点标号为</a:t>
            </a:r>
            <a:r>
              <a:rPr lang="en-US" altLang="zh-CN" dirty="0" smtClean="0"/>
              <a:t>(0, +</a:t>
            </a:r>
            <a:r>
              <a:rPr lang="zh-CN" altLang="en-US" dirty="0" smtClean="0"/>
              <a:t>∞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。已经标号的节点不再标号。按照节点从小到大的顺序进行。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边满足：正向且非满流或反向且有流量。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每次</a:t>
            </a:r>
            <a:r>
              <a:rPr lang="en-US" altLang="zh-CN" dirty="0" smtClean="0"/>
              <a:t>t</a:t>
            </a:r>
            <a:r>
              <a:rPr lang="zh-CN" altLang="en-US" dirty="0" smtClean="0"/>
              <a:t>获得标号，即得到增广路，采用倒向追踪的方法，可以获得增广路径，将残留网络更新。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直到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不能获得新标号，算法结束。每次增广路的流量和即为最大流。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复杂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mnU</a:t>
            </a:r>
            <a:r>
              <a:rPr lang="en-US" altLang="zh-CN" dirty="0" smtClean="0"/>
              <a:t>)   (</a:t>
            </a:r>
            <a:r>
              <a:rPr lang="zh-CN" altLang="en-US" dirty="0" smtClean="0"/>
              <a:t>和容量有关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6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18" y="1196752"/>
            <a:ext cx="8568254" cy="525658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Shortest Augmenting Path(SAP)</a:t>
            </a:r>
            <a:r>
              <a:rPr lang="zh-CN" altLang="en-US" sz="2400" dirty="0" smtClean="0"/>
              <a:t>是每次寻找最短增广路的一类算法，</a:t>
            </a:r>
            <a:r>
              <a:rPr lang="en-US" altLang="zh-CN" sz="2400" dirty="0" smtClean="0"/>
              <a:t>Edmonds-Karp</a:t>
            </a:r>
            <a:r>
              <a:rPr lang="zh-CN" altLang="en-US" sz="2400" dirty="0" smtClean="0"/>
              <a:t>算法以及</a:t>
            </a:r>
            <a:r>
              <a:rPr lang="en-US" altLang="zh-CN" sz="2400" dirty="0" err="1" smtClean="0"/>
              <a:t>Dinic</a:t>
            </a:r>
            <a:r>
              <a:rPr lang="zh-CN" altLang="en-US" sz="2400" dirty="0" smtClean="0"/>
              <a:t>都属于此。</a:t>
            </a:r>
            <a:endParaRPr lang="en-US" altLang="zh-CN" sz="2400" dirty="0"/>
          </a:p>
          <a:p>
            <a:r>
              <a:rPr lang="zh-CN" altLang="en-US" sz="2400" dirty="0" smtClean="0"/>
              <a:t>层次：从源点到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的最短路径长度称为顶点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的层次，记为</a:t>
            </a:r>
            <a:r>
              <a:rPr lang="en-US" altLang="zh-CN" sz="2400" dirty="0" smtClean="0"/>
              <a:t>level(u)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分层：将残留网络中所有顶点的层次标注出来的过程称为分层。</a:t>
            </a:r>
            <a:endParaRPr lang="en-US" altLang="zh-CN" sz="2400" dirty="0" smtClean="0"/>
          </a:p>
          <a:p>
            <a:r>
              <a:rPr lang="en-US" altLang="zh-CN" sz="2400" dirty="0" smtClean="0"/>
              <a:t>(1)</a:t>
            </a:r>
            <a:r>
              <a:rPr lang="zh-CN" altLang="en-US" sz="2400" dirty="0" smtClean="0"/>
              <a:t>分层以后，弧必然满足：从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层指向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层</a:t>
            </a:r>
            <a:r>
              <a:rPr lang="en-US" altLang="zh-CN" sz="2400" dirty="0" smtClean="0"/>
              <a:t>(j&lt;=i+1)</a:t>
            </a:r>
            <a:endParaRPr lang="en-US" altLang="zh-CN" sz="2400" dirty="0"/>
          </a:p>
          <a:p>
            <a:r>
              <a:rPr lang="en-US" altLang="zh-CN" sz="2400" dirty="0" smtClean="0"/>
              <a:t>(2)</a:t>
            </a:r>
            <a:r>
              <a:rPr lang="zh-CN" altLang="en-US" sz="2400" dirty="0" smtClean="0"/>
              <a:t>并非所有的网络都能分层。</a:t>
            </a:r>
            <a:endParaRPr lang="en-US" altLang="zh-CN" sz="2400" dirty="0" smtClean="0"/>
          </a:p>
          <a:p>
            <a:r>
              <a:rPr lang="zh-CN" altLang="en-US" sz="2400" dirty="0"/>
              <a:t>层次</a:t>
            </a:r>
            <a:r>
              <a:rPr lang="zh-CN" altLang="en-US" sz="2400" dirty="0" smtClean="0"/>
              <a:t>网络：删去层次大于等于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的节点。对于任意点删去指向同层和低一层的边。此子网络即为层次网络。</a:t>
            </a:r>
            <a:endParaRPr lang="en-US" altLang="zh-CN" sz="2400" dirty="0" smtClean="0"/>
          </a:p>
          <a:p>
            <a:r>
              <a:rPr lang="zh-CN" altLang="en-US" sz="2400" dirty="0"/>
              <a:t>允许</a:t>
            </a:r>
            <a:r>
              <a:rPr lang="zh-CN" altLang="en-US" sz="2400" dirty="0" smtClean="0"/>
              <a:t>弧：层次网络中的弧</a:t>
            </a:r>
            <a:endParaRPr lang="en-US" altLang="zh-CN" sz="2400" dirty="0" smtClean="0"/>
          </a:p>
          <a:p>
            <a:r>
              <a:rPr lang="zh-CN" altLang="en-US" sz="2400" dirty="0"/>
              <a:t>阻塞</a:t>
            </a:r>
            <a:r>
              <a:rPr lang="zh-CN" altLang="en-US" sz="2400" dirty="0" smtClean="0"/>
              <a:t>流：一个可行流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在层次网络中不存在增广路，称为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层次网络的阻塞流。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3728" y="188640"/>
            <a:ext cx="4752528" cy="85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隶书" pitchFamily="49" charset="-122"/>
              </a:rPr>
              <a:t>最短增广路算法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3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4804</TotalTime>
  <Words>3035</Words>
  <Application>Microsoft Office PowerPoint</Application>
  <PresentationFormat>全屏显示(4:3)</PresentationFormat>
  <Paragraphs>307</Paragraphs>
  <Slides>46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图论</vt:lpstr>
      <vt:lpstr>主要内容</vt:lpstr>
      <vt:lpstr>PowerPoint 演示文稿</vt:lpstr>
      <vt:lpstr>PowerPoint 演示文稿</vt:lpstr>
      <vt:lpstr>排水沟(POJ 1273)</vt:lpstr>
      <vt:lpstr>主要内容</vt:lpstr>
      <vt:lpstr>最大流算法</vt:lpstr>
      <vt:lpstr>Ford-Fulkerson</vt:lpstr>
      <vt:lpstr>PowerPoint 演示文稿</vt:lpstr>
      <vt:lpstr>PowerPoint 演示文稿</vt:lpstr>
      <vt:lpstr>PowerPoint 演示文稿</vt:lpstr>
      <vt:lpstr>PowerPoint 演示文稿</vt:lpstr>
      <vt:lpstr>Improved Shortest Augmenting Path</vt:lpstr>
      <vt:lpstr>增广路算法的缺点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</dc:title>
  <dc:creator>Barty</dc:creator>
  <cp:lastModifiedBy>Barty</cp:lastModifiedBy>
  <cp:revision>81</cp:revision>
  <dcterms:created xsi:type="dcterms:W3CDTF">2011-04-13T03:35:35Z</dcterms:created>
  <dcterms:modified xsi:type="dcterms:W3CDTF">2011-04-23T06:42:03Z</dcterms:modified>
</cp:coreProperties>
</file>