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7"/>
  </p:notesMasterIdLst>
  <p:sldIdLst>
    <p:sldId id="256" r:id="rId2"/>
    <p:sldId id="355" r:id="rId3"/>
    <p:sldId id="258" r:id="rId4"/>
    <p:sldId id="259" r:id="rId5"/>
    <p:sldId id="260" r:id="rId6"/>
    <p:sldId id="356" r:id="rId7"/>
    <p:sldId id="266" r:id="rId8"/>
    <p:sldId id="275" r:id="rId9"/>
    <p:sldId id="276" r:id="rId10"/>
    <p:sldId id="277" r:id="rId11"/>
    <p:sldId id="281" r:id="rId12"/>
    <p:sldId id="292" r:id="rId13"/>
    <p:sldId id="308" r:id="rId14"/>
    <p:sldId id="293" r:id="rId15"/>
    <p:sldId id="294" r:id="rId16"/>
    <p:sldId id="307" r:id="rId17"/>
    <p:sldId id="311" r:id="rId18"/>
    <p:sldId id="312" r:id="rId19"/>
    <p:sldId id="353" r:id="rId20"/>
    <p:sldId id="350" r:id="rId21"/>
    <p:sldId id="351" r:id="rId22"/>
    <p:sldId id="352" r:id="rId23"/>
    <p:sldId id="354" r:id="rId24"/>
    <p:sldId id="333" r:id="rId25"/>
    <p:sldId id="343" r:id="rId26"/>
    <p:sldId id="344" r:id="rId27"/>
    <p:sldId id="345" r:id="rId28"/>
    <p:sldId id="357" r:id="rId29"/>
    <p:sldId id="314" r:id="rId30"/>
    <p:sldId id="316" r:id="rId31"/>
    <p:sldId id="315" r:id="rId32"/>
    <p:sldId id="358" r:id="rId33"/>
    <p:sldId id="339" r:id="rId34"/>
    <p:sldId id="341" r:id="rId35"/>
    <p:sldId id="362" r:id="rId36"/>
    <p:sldId id="342" r:id="rId37"/>
    <p:sldId id="361" r:id="rId38"/>
    <p:sldId id="364" r:id="rId39"/>
    <p:sldId id="365" r:id="rId40"/>
    <p:sldId id="366" r:id="rId41"/>
    <p:sldId id="367" r:id="rId42"/>
    <p:sldId id="368" r:id="rId43"/>
    <p:sldId id="371" r:id="rId44"/>
    <p:sldId id="372" r:id="rId45"/>
    <p:sldId id="369" r:id="rId46"/>
    <p:sldId id="370" r:id="rId47"/>
    <p:sldId id="359" r:id="rId48"/>
    <p:sldId id="268" r:id="rId49"/>
    <p:sldId id="272" r:id="rId50"/>
    <p:sldId id="289" r:id="rId51"/>
    <p:sldId id="283" r:id="rId52"/>
    <p:sldId id="360" r:id="rId53"/>
    <p:sldId id="288" r:id="rId54"/>
    <p:sldId id="279" r:id="rId55"/>
    <p:sldId id="286" r:id="rId56"/>
    <p:sldId id="285" r:id="rId57"/>
    <p:sldId id="326" r:id="rId58"/>
    <p:sldId id="331" r:id="rId59"/>
    <p:sldId id="329" r:id="rId60"/>
    <p:sldId id="330" r:id="rId61"/>
    <p:sldId id="363" r:id="rId62"/>
    <p:sldId id="328" r:id="rId63"/>
    <p:sldId id="332" r:id="rId64"/>
    <p:sldId id="335" r:id="rId65"/>
    <p:sldId id="337"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Microsoft Sans Serif" pitchFamily="34" charset="0"/>
        <a:ea typeface="宋体" pitchFamily="2" charset="-122"/>
        <a:cs typeface="+mn-cs"/>
      </a:defRPr>
    </a:lvl1pPr>
    <a:lvl2pPr marL="457200" algn="l" rtl="0" fontAlgn="base">
      <a:spcBef>
        <a:spcPct val="0"/>
      </a:spcBef>
      <a:spcAft>
        <a:spcPct val="0"/>
      </a:spcAft>
      <a:defRPr kern="1200">
        <a:solidFill>
          <a:schemeClr val="tx1"/>
        </a:solidFill>
        <a:latin typeface="Microsoft Sans Serif" pitchFamily="34" charset="0"/>
        <a:ea typeface="宋体" pitchFamily="2" charset="-122"/>
        <a:cs typeface="+mn-cs"/>
      </a:defRPr>
    </a:lvl2pPr>
    <a:lvl3pPr marL="914400" algn="l" rtl="0" fontAlgn="base">
      <a:spcBef>
        <a:spcPct val="0"/>
      </a:spcBef>
      <a:spcAft>
        <a:spcPct val="0"/>
      </a:spcAft>
      <a:defRPr kern="1200">
        <a:solidFill>
          <a:schemeClr val="tx1"/>
        </a:solidFill>
        <a:latin typeface="Microsoft Sans Serif" pitchFamily="34" charset="0"/>
        <a:ea typeface="宋体" pitchFamily="2" charset="-122"/>
        <a:cs typeface="+mn-cs"/>
      </a:defRPr>
    </a:lvl3pPr>
    <a:lvl4pPr marL="1371600" algn="l" rtl="0" fontAlgn="base">
      <a:spcBef>
        <a:spcPct val="0"/>
      </a:spcBef>
      <a:spcAft>
        <a:spcPct val="0"/>
      </a:spcAft>
      <a:defRPr kern="1200">
        <a:solidFill>
          <a:schemeClr val="tx1"/>
        </a:solidFill>
        <a:latin typeface="Microsoft Sans Serif" pitchFamily="34" charset="0"/>
        <a:ea typeface="宋体" pitchFamily="2" charset="-122"/>
        <a:cs typeface="+mn-cs"/>
      </a:defRPr>
    </a:lvl4pPr>
    <a:lvl5pPr marL="1828800" algn="l" rtl="0" fontAlgn="base">
      <a:spcBef>
        <a:spcPct val="0"/>
      </a:spcBef>
      <a:spcAft>
        <a:spcPct val="0"/>
      </a:spcAft>
      <a:defRPr kern="1200">
        <a:solidFill>
          <a:schemeClr val="tx1"/>
        </a:solidFill>
        <a:latin typeface="Microsoft Sans Serif" pitchFamily="34" charset="0"/>
        <a:ea typeface="宋体" pitchFamily="2" charset="-122"/>
        <a:cs typeface="+mn-cs"/>
      </a:defRPr>
    </a:lvl5pPr>
    <a:lvl6pPr marL="2286000" algn="l" defTabSz="914400" rtl="0" eaLnBrk="1" latinLnBrk="0" hangingPunct="1">
      <a:defRPr kern="1200">
        <a:solidFill>
          <a:schemeClr val="tx1"/>
        </a:solidFill>
        <a:latin typeface="Microsoft Sans Serif" pitchFamily="34" charset="0"/>
        <a:ea typeface="宋体" pitchFamily="2" charset="-122"/>
        <a:cs typeface="+mn-cs"/>
      </a:defRPr>
    </a:lvl6pPr>
    <a:lvl7pPr marL="2743200" algn="l" defTabSz="914400" rtl="0" eaLnBrk="1" latinLnBrk="0" hangingPunct="1">
      <a:defRPr kern="1200">
        <a:solidFill>
          <a:schemeClr val="tx1"/>
        </a:solidFill>
        <a:latin typeface="Microsoft Sans Serif" pitchFamily="34" charset="0"/>
        <a:ea typeface="宋体" pitchFamily="2" charset="-122"/>
        <a:cs typeface="+mn-cs"/>
      </a:defRPr>
    </a:lvl7pPr>
    <a:lvl8pPr marL="3200400" algn="l" defTabSz="914400" rtl="0" eaLnBrk="1" latinLnBrk="0" hangingPunct="1">
      <a:defRPr kern="1200">
        <a:solidFill>
          <a:schemeClr val="tx1"/>
        </a:solidFill>
        <a:latin typeface="Microsoft Sans Serif" pitchFamily="34" charset="0"/>
        <a:ea typeface="宋体" pitchFamily="2" charset="-122"/>
        <a:cs typeface="+mn-cs"/>
      </a:defRPr>
    </a:lvl8pPr>
    <a:lvl9pPr marL="3657600" algn="l" defTabSz="914400" rtl="0" eaLnBrk="1" latinLnBrk="0" hangingPunct="1">
      <a:defRPr kern="1200">
        <a:solidFill>
          <a:schemeClr val="tx1"/>
        </a:solidFill>
        <a:latin typeface="Microsoft Sans Serif"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8" autoAdjust="0"/>
    <p:restoredTop sz="94659" autoAdjust="0"/>
  </p:normalViewPr>
  <p:slideViewPr>
    <p:cSldViewPr>
      <p:cViewPr>
        <p:scale>
          <a:sx n="80" d="100"/>
          <a:sy n="80" d="100"/>
        </p:scale>
        <p:origin x="-930" y="48"/>
      </p:cViewPr>
      <p:guideLst>
        <p:guide orient="horz" pos="2160"/>
        <p:guide pos="2880"/>
      </p:guideLst>
    </p:cSldViewPr>
  </p:slideViewPr>
  <p:outlineViewPr>
    <p:cViewPr>
      <p:scale>
        <a:sx n="33" d="100"/>
        <a:sy n="33" d="100"/>
      </p:scale>
      <p:origin x="78" y="732"/>
    </p:cViewPr>
  </p:outlineViewPr>
  <p:notesTextViewPr>
    <p:cViewPr>
      <p:scale>
        <a:sx n="1" d="1"/>
        <a:sy n="1" d="1"/>
      </p:scale>
      <p:origin x="0" y="0"/>
    </p:cViewPr>
  </p:notesTextViewPr>
  <p:sorterViewPr>
    <p:cViewPr>
      <p:scale>
        <a:sx n="100" d="100"/>
        <a:sy n="100" d="100"/>
      </p:scale>
      <p:origin x="0" y="97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FC75214-A804-473C-821C-5BCAFDBC3F14}" type="datetimeFigureOut">
              <a:rPr lang="zh-CN" altLang="en-US"/>
              <a:pPr>
                <a:defRPr/>
              </a:pPr>
              <a:t>2013-02-03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2DFDC1D9-4AFF-4A26-A7CC-7E24202C9ECC}" type="slidenum">
              <a:rPr lang="zh-CN" altLang="en-US"/>
              <a:pPr>
                <a:defRPr/>
              </a:pPr>
              <a:t>‹#›</a:t>
            </a:fld>
            <a:endParaRPr lang="zh-CN" altLang="en-US"/>
          </a:p>
        </p:txBody>
      </p:sp>
    </p:spTree>
    <p:extLst>
      <p:ext uri="{BB962C8B-B14F-4D97-AF65-F5344CB8AC3E}">
        <p14:creationId xmlns:p14="http://schemas.microsoft.com/office/powerpoint/2010/main" val="3143594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246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icrosoft Sans Serif" pitchFamily="34" charset="0"/>
              </a:defRPr>
            </a:lvl1pPr>
            <a:lvl2pPr marL="742950" indent="-285750">
              <a:defRPr>
                <a:solidFill>
                  <a:schemeClr val="tx1"/>
                </a:solidFill>
                <a:latin typeface="Microsoft Sans Serif" pitchFamily="34" charset="0"/>
              </a:defRPr>
            </a:lvl2pPr>
            <a:lvl3pPr marL="1143000" indent="-228600">
              <a:defRPr>
                <a:solidFill>
                  <a:schemeClr val="tx1"/>
                </a:solidFill>
                <a:latin typeface="Microsoft Sans Serif" pitchFamily="34" charset="0"/>
              </a:defRPr>
            </a:lvl3pPr>
            <a:lvl4pPr marL="1600200" indent="-228600">
              <a:defRPr>
                <a:solidFill>
                  <a:schemeClr val="tx1"/>
                </a:solidFill>
                <a:latin typeface="Microsoft Sans Serif" pitchFamily="34" charset="0"/>
              </a:defRPr>
            </a:lvl4pPr>
            <a:lvl5pPr marL="2057400" indent="-228600">
              <a:defRPr>
                <a:solidFill>
                  <a:schemeClr val="tx1"/>
                </a:solidFill>
                <a:latin typeface="Microsoft Sans Serif" pitchFamily="34" charset="0"/>
              </a:defRPr>
            </a:lvl5pPr>
            <a:lvl6pPr marL="2514600" indent="-228600" fontAlgn="base">
              <a:spcBef>
                <a:spcPct val="0"/>
              </a:spcBef>
              <a:spcAft>
                <a:spcPct val="0"/>
              </a:spcAft>
              <a:defRPr>
                <a:solidFill>
                  <a:schemeClr val="tx1"/>
                </a:solidFill>
                <a:latin typeface="Microsoft Sans Serif" pitchFamily="34" charset="0"/>
              </a:defRPr>
            </a:lvl6pPr>
            <a:lvl7pPr marL="2971800" indent="-228600" fontAlgn="base">
              <a:spcBef>
                <a:spcPct val="0"/>
              </a:spcBef>
              <a:spcAft>
                <a:spcPct val="0"/>
              </a:spcAft>
              <a:defRPr>
                <a:solidFill>
                  <a:schemeClr val="tx1"/>
                </a:solidFill>
                <a:latin typeface="Microsoft Sans Serif" pitchFamily="34" charset="0"/>
              </a:defRPr>
            </a:lvl7pPr>
            <a:lvl8pPr marL="3429000" indent="-228600" fontAlgn="base">
              <a:spcBef>
                <a:spcPct val="0"/>
              </a:spcBef>
              <a:spcAft>
                <a:spcPct val="0"/>
              </a:spcAft>
              <a:defRPr>
                <a:solidFill>
                  <a:schemeClr val="tx1"/>
                </a:solidFill>
                <a:latin typeface="Microsoft Sans Serif" pitchFamily="34" charset="0"/>
              </a:defRPr>
            </a:lvl8pPr>
            <a:lvl9pPr marL="3886200" indent="-228600" fontAlgn="base">
              <a:spcBef>
                <a:spcPct val="0"/>
              </a:spcBef>
              <a:spcAft>
                <a:spcPct val="0"/>
              </a:spcAft>
              <a:defRPr>
                <a:solidFill>
                  <a:schemeClr val="tx1"/>
                </a:solidFill>
                <a:latin typeface="Microsoft Sans Serif" pitchFamily="34" charset="0"/>
              </a:defRPr>
            </a:lvl9pPr>
          </a:lstStyle>
          <a:p>
            <a:pPr fontAlgn="base">
              <a:spcBef>
                <a:spcPct val="0"/>
              </a:spcBef>
              <a:spcAft>
                <a:spcPct val="0"/>
              </a:spcAft>
              <a:defRPr/>
            </a:pPr>
            <a:fld id="{5AAE580B-9FF6-47C1-A8D9-6920B2830683}" type="slidenum">
              <a:rPr lang="zh-CN" altLang="en-US" smtClean="0">
                <a:latin typeface="Calibri" pitchFamily="34" charset="0"/>
              </a:rPr>
              <a:pPr fontAlgn="base">
                <a:spcBef>
                  <a:spcPct val="0"/>
                </a:spcBef>
                <a:spcAft>
                  <a:spcPct val="0"/>
                </a:spcAft>
                <a:defRPr/>
              </a:pPr>
              <a:t>2</a:t>
            </a:fld>
            <a:endParaRPr lang="en-US" altLang="zh-CN"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349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icrosoft Sans Serif" pitchFamily="34" charset="0"/>
              </a:defRPr>
            </a:lvl1pPr>
            <a:lvl2pPr marL="742950" indent="-285750">
              <a:defRPr>
                <a:solidFill>
                  <a:schemeClr val="tx1"/>
                </a:solidFill>
                <a:latin typeface="Microsoft Sans Serif" pitchFamily="34" charset="0"/>
              </a:defRPr>
            </a:lvl2pPr>
            <a:lvl3pPr marL="1143000" indent="-228600">
              <a:defRPr>
                <a:solidFill>
                  <a:schemeClr val="tx1"/>
                </a:solidFill>
                <a:latin typeface="Microsoft Sans Serif" pitchFamily="34" charset="0"/>
              </a:defRPr>
            </a:lvl3pPr>
            <a:lvl4pPr marL="1600200" indent="-228600">
              <a:defRPr>
                <a:solidFill>
                  <a:schemeClr val="tx1"/>
                </a:solidFill>
                <a:latin typeface="Microsoft Sans Serif" pitchFamily="34" charset="0"/>
              </a:defRPr>
            </a:lvl4pPr>
            <a:lvl5pPr marL="2057400" indent="-228600">
              <a:defRPr>
                <a:solidFill>
                  <a:schemeClr val="tx1"/>
                </a:solidFill>
                <a:latin typeface="Microsoft Sans Serif" pitchFamily="34" charset="0"/>
              </a:defRPr>
            </a:lvl5pPr>
            <a:lvl6pPr marL="2514600" indent="-228600" fontAlgn="base">
              <a:spcBef>
                <a:spcPct val="0"/>
              </a:spcBef>
              <a:spcAft>
                <a:spcPct val="0"/>
              </a:spcAft>
              <a:defRPr>
                <a:solidFill>
                  <a:schemeClr val="tx1"/>
                </a:solidFill>
                <a:latin typeface="Microsoft Sans Serif" pitchFamily="34" charset="0"/>
              </a:defRPr>
            </a:lvl6pPr>
            <a:lvl7pPr marL="2971800" indent="-228600" fontAlgn="base">
              <a:spcBef>
                <a:spcPct val="0"/>
              </a:spcBef>
              <a:spcAft>
                <a:spcPct val="0"/>
              </a:spcAft>
              <a:defRPr>
                <a:solidFill>
                  <a:schemeClr val="tx1"/>
                </a:solidFill>
                <a:latin typeface="Microsoft Sans Serif" pitchFamily="34" charset="0"/>
              </a:defRPr>
            </a:lvl7pPr>
            <a:lvl8pPr marL="3429000" indent="-228600" fontAlgn="base">
              <a:spcBef>
                <a:spcPct val="0"/>
              </a:spcBef>
              <a:spcAft>
                <a:spcPct val="0"/>
              </a:spcAft>
              <a:defRPr>
                <a:solidFill>
                  <a:schemeClr val="tx1"/>
                </a:solidFill>
                <a:latin typeface="Microsoft Sans Serif" pitchFamily="34" charset="0"/>
              </a:defRPr>
            </a:lvl8pPr>
            <a:lvl9pPr marL="3886200" indent="-228600" fontAlgn="base">
              <a:spcBef>
                <a:spcPct val="0"/>
              </a:spcBef>
              <a:spcAft>
                <a:spcPct val="0"/>
              </a:spcAft>
              <a:defRPr>
                <a:solidFill>
                  <a:schemeClr val="tx1"/>
                </a:solidFill>
                <a:latin typeface="Microsoft Sans Serif" pitchFamily="34" charset="0"/>
              </a:defRPr>
            </a:lvl9pPr>
          </a:lstStyle>
          <a:p>
            <a:pPr fontAlgn="base">
              <a:spcBef>
                <a:spcPct val="0"/>
              </a:spcBef>
              <a:spcAft>
                <a:spcPct val="0"/>
              </a:spcAft>
              <a:defRPr/>
            </a:pPr>
            <a:fld id="{69134ED3-CC4F-4D5A-B62C-37387A7A0103}" type="slidenum">
              <a:rPr lang="zh-CN" altLang="en-US" smtClean="0">
                <a:latin typeface="Calibri" pitchFamily="34" charset="0"/>
              </a:rPr>
              <a:pPr fontAlgn="base">
                <a:spcBef>
                  <a:spcPct val="0"/>
                </a:spcBef>
                <a:spcAft>
                  <a:spcPct val="0"/>
                </a:spcAft>
                <a:defRPr/>
              </a:pPr>
              <a:t>6</a:t>
            </a:fld>
            <a:endParaRPr lang="en-US" altLang="zh-CN"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icrosoft Sans Serif" pitchFamily="34" charset="0"/>
              </a:defRPr>
            </a:lvl1pPr>
            <a:lvl2pPr marL="742950" indent="-285750">
              <a:defRPr>
                <a:solidFill>
                  <a:schemeClr val="tx1"/>
                </a:solidFill>
                <a:latin typeface="Microsoft Sans Serif" pitchFamily="34" charset="0"/>
              </a:defRPr>
            </a:lvl2pPr>
            <a:lvl3pPr marL="1143000" indent="-228600">
              <a:defRPr>
                <a:solidFill>
                  <a:schemeClr val="tx1"/>
                </a:solidFill>
                <a:latin typeface="Microsoft Sans Serif" pitchFamily="34" charset="0"/>
              </a:defRPr>
            </a:lvl3pPr>
            <a:lvl4pPr marL="1600200" indent="-228600">
              <a:defRPr>
                <a:solidFill>
                  <a:schemeClr val="tx1"/>
                </a:solidFill>
                <a:latin typeface="Microsoft Sans Serif" pitchFamily="34" charset="0"/>
              </a:defRPr>
            </a:lvl4pPr>
            <a:lvl5pPr marL="2057400" indent="-228600">
              <a:defRPr>
                <a:solidFill>
                  <a:schemeClr val="tx1"/>
                </a:solidFill>
                <a:latin typeface="Microsoft Sans Serif" pitchFamily="34" charset="0"/>
              </a:defRPr>
            </a:lvl5pPr>
            <a:lvl6pPr marL="2514600" indent="-228600" fontAlgn="base">
              <a:spcBef>
                <a:spcPct val="0"/>
              </a:spcBef>
              <a:spcAft>
                <a:spcPct val="0"/>
              </a:spcAft>
              <a:defRPr>
                <a:solidFill>
                  <a:schemeClr val="tx1"/>
                </a:solidFill>
                <a:latin typeface="Microsoft Sans Serif" pitchFamily="34" charset="0"/>
              </a:defRPr>
            </a:lvl6pPr>
            <a:lvl7pPr marL="2971800" indent="-228600" fontAlgn="base">
              <a:spcBef>
                <a:spcPct val="0"/>
              </a:spcBef>
              <a:spcAft>
                <a:spcPct val="0"/>
              </a:spcAft>
              <a:defRPr>
                <a:solidFill>
                  <a:schemeClr val="tx1"/>
                </a:solidFill>
                <a:latin typeface="Microsoft Sans Serif" pitchFamily="34" charset="0"/>
              </a:defRPr>
            </a:lvl7pPr>
            <a:lvl8pPr marL="3429000" indent="-228600" fontAlgn="base">
              <a:spcBef>
                <a:spcPct val="0"/>
              </a:spcBef>
              <a:spcAft>
                <a:spcPct val="0"/>
              </a:spcAft>
              <a:defRPr>
                <a:solidFill>
                  <a:schemeClr val="tx1"/>
                </a:solidFill>
                <a:latin typeface="Microsoft Sans Serif" pitchFamily="34" charset="0"/>
              </a:defRPr>
            </a:lvl8pPr>
            <a:lvl9pPr marL="3886200" indent="-228600" fontAlgn="base">
              <a:spcBef>
                <a:spcPct val="0"/>
              </a:spcBef>
              <a:spcAft>
                <a:spcPct val="0"/>
              </a:spcAft>
              <a:defRPr>
                <a:solidFill>
                  <a:schemeClr val="tx1"/>
                </a:solidFill>
                <a:latin typeface="Microsoft Sans Serif" pitchFamily="34" charset="0"/>
              </a:defRPr>
            </a:lvl9pPr>
          </a:lstStyle>
          <a:p>
            <a:pPr fontAlgn="base">
              <a:spcBef>
                <a:spcPct val="0"/>
              </a:spcBef>
              <a:spcAft>
                <a:spcPct val="0"/>
              </a:spcAft>
              <a:defRPr/>
            </a:pPr>
            <a:fld id="{C3BD9A16-5FEA-4E8D-83DD-5EFF68A46C14}" type="slidenum">
              <a:rPr lang="zh-CN" altLang="en-US" smtClean="0">
                <a:latin typeface="Calibri" pitchFamily="34" charset="0"/>
              </a:rPr>
              <a:pPr fontAlgn="base">
                <a:spcBef>
                  <a:spcPct val="0"/>
                </a:spcBef>
                <a:spcAft>
                  <a:spcPct val="0"/>
                </a:spcAft>
                <a:defRPr/>
              </a:pPr>
              <a:t>19</a:t>
            </a:fld>
            <a:endParaRPr lang="en-US" altLang="zh-CN"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554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icrosoft Sans Serif" pitchFamily="34" charset="0"/>
              </a:defRPr>
            </a:lvl1pPr>
            <a:lvl2pPr marL="742950" indent="-285750">
              <a:defRPr>
                <a:solidFill>
                  <a:schemeClr val="tx1"/>
                </a:solidFill>
                <a:latin typeface="Microsoft Sans Serif" pitchFamily="34" charset="0"/>
              </a:defRPr>
            </a:lvl2pPr>
            <a:lvl3pPr marL="1143000" indent="-228600">
              <a:defRPr>
                <a:solidFill>
                  <a:schemeClr val="tx1"/>
                </a:solidFill>
                <a:latin typeface="Microsoft Sans Serif" pitchFamily="34" charset="0"/>
              </a:defRPr>
            </a:lvl3pPr>
            <a:lvl4pPr marL="1600200" indent="-228600">
              <a:defRPr>
                <a:solidFill>
                  <a:schemeClr val="tx1"/>
                </a:solidFill>
                <a:latin typeface="Microsoft Sans Serif" pitchFamily="34" charset="0"/>
              </a:defRPr>
            </a:lvl4pPr>
            <a:lvl5pPr marL="2057400" indent="-228600">
              <a:defRPr>
                <a:solidFill>
                  <a:schemeClr val="tx1"/>
                </a:solidFill>
                <a:latin typeface="Microsoft Sans Serif" pitchFamily="34" charset="0"/>
              </a:defRPr>
            </a:lvl5pPr>
            <a:lvl6pPr marL="2514600" indent="-228600" fontAlgn="base">
              <a:spcBef>
                <a:spcPct val="0"/>
              </a:spcBef>
              <a:spcAft>
                <a:spcPct val="0"/>
              </a:spcAft>
              <a:defRPr>
                <a:solidFill>
                  <a:schemeClr val="tx1"/>
                </a:solidFill>
                <a:latin typeface="Microsoft Sans Serif" pitchFamily="34" charset="0"/>
              </a:defRPr>
            </a:lvl6pPr>
            <a:lvl7pPr marL="2971800" indent="-228600" fontAlgn="base">
              <a:spcBef>
                <a:spcPct val="0"/>
              </a:spcBef>
              <a:spcAft>
                <a:spcPct val="0"/>
              </a:spcAft>
              <a:defRPr>
                <a:solidFill>
                  <a:schemeClr val="tx1"/>
                </a:solidFill>
                <a:latin typeface="Microsoft Sans Serif" pitchFamily="34" charset="0"/>
              </a:defRPr>
            </a:lvl7pPr>
            <a:lvl8pPr marL="3429000" indent="-228600" fontAlgn="base">
              <a:spcBef>
                <a:spcPct val="0"/>
              </a:spcBef>
              <a:spcAft>
                <a:spcPct val="0"/>
              </a:spcAft>
              <a:defRPr>
                <a:solidFill>
                  <a:schemeClr val="tx1"/>
                </a:solidFill>
                <a:latin typeface="Microsoft Sans Serif" pitchFamily="34" charset="0"/>
              </a:defRPr>
            </a:lvl8pPr>
            <a:lvl9pPr marL="3886200" indent="-228600" fontAlgn="base">
              <a:spcBef>
                <a:spcPct val="0"/>
              </a:spcBef>
              <a:spcAft>
                <a:spcPct val="0"/>
              </a:spcAft>
              <a:defRPr>
                <a:solidFill>
                  <a:schemeClr val="tx1"/>
                </a:solidFill>
                <a:latin typeface="Microsoft Sans Serif" pitchFamily="34" charset="0"/>
              </a:defRPr>
            </a:lvl9pPr>
          </a:lstStyle>
          <a:p>
            <a:pPr fontAlgn="base">
              <a:spcBef>
                <a:spcPct val="0"/>
              </a:spcBef>
              <a:spcAft>
                <a:spcPct val="0"/>
              </a:spcAft>
              <a:defRPr/>
            </a:pPr>
            <a:fld id="{891702D3-16F3-429A-AC81-C03465BD1073}" type="slidenum">
              <a:rPr lang="zh-CN" altLang="en-US" smtClean="0">
                <a:latin typeface="Calibri" pitchFamily="34" charset="0"/>
              </a:rPr>
              <a:pPr fontAlgn="base">
                <a:spcBef>
                  <a:spcPct val="0"/>
                </a:spcBef>
                <a:spcAft>
                  <a:spcPct val="0"/>
                </a:spcAft>
                <a:defRPr/>
              </a:pPr>
              <a:t>23</a:t>
            </a:fld>
            <a:endParaRPr lang="en-US" altLang="zh-CN"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icrosoft Sans Serif" pitchFamily="34" charset="0"/>
              </a:defRPr>
            </a:lvl1pPr>
            <a:lvl2pPr marL="742950" indent="-285750">
              <a:defRPr>
                <a:solidFill>
                  <a:schemeClr val="tx1"/>
                </a:solidFill>
                <a:latin typeface="Microsoft Sans Serif" pitchFamily="34" charset="0"/>
              </a:defRPr>
            </a:lvl2pPr>
            <a:lvl3pPr marL="1143000" indent="-228600">
              <a:defRPr>
                <a:solidFill>
                  <a:schemeClr val="tx1"/>
                </a:solidFill>
                <a:latin typeface="Microsoft Sans Serif" pitchFamily="34" charset="0"/>
              </a:defRPr>
            </a:lvl3pPr>
            <a:lvl4pPr marL="1600200" indent="-228600">
              <a:defRPr>
                <a:solidFill>
                  <a:schemeClr val="tx1"/>
                </a:solidFill>
                <a:latin typeface="Microsoft Sans Serif" pitchFamily="34" charset="0"/>
              </a:defRPr>
            </a:lvl4pPr>
            <a:lvl5pPr marL="2057400" indent="-228600">
              <a:defRPr>
                <a:solidFill>
                  <a:schemeClr val="tx1"/>
                </a:solidFill>
                <a:latin typeface="Microsoft Sans Serif" pitchFamily="34" charset="0"/>
              </a:defRPr>
            </a:lvl5pPr>
            <a:lvl6pPr marL="2514600" indent="-228600" fontAlgn="base">
              <a:spcBef>
                <a:spcPct val="0"/>
              </a:spcBef>
              <a:spcAft>
                <a:spcPct val="0"/>
              </a:spcAft>
              <a:defRPr>
                <a:solidFill>
                  <a:schemeClr val="tx1"/>
                </a:solidFill>
                <a:latin typeface="Microsoft Sans Serif" pitchFamily="34" charset="0"/>
              </a:defRPr>
            </a:lvl6pPr>
            <a:lvl7pPr marL="2971800" indent="-228600" fontAlgn="base">
              <a:spcBef>
                <a:spcPct val="0"/>
              </a:spcBef>
              <a:spcAft>
                <a:spcPct val="0"/>
              </a:spcAft>
              <a:defRPr>
                <a:solidFill>
                  <a:schemeClr val="tx1"/>
                </a:solidFill>
                <a:latin typeface="Microsoft Sans Serif" pitchFamily="34" charset="0"/>
              </a:defRPr>
            </a:lvl7pPr>
            <a:lvl8pPr marL="3429000" indent="-228600" fontAlgn="base">
              <a:spcBef>
                <a:spcPct val="0"/>
              </a:spcBef>
              <a:spcAft>
                <a:spcPct val="0"/>
              </a:spcAft>
              <a:defRPr>
                <a:solidFill>
                  <a:schemeClr val="tx1"/>
                </a:solidFill>
                <a:latin typeface="Microsoft Sans Serif" pitchFamily="34" charset="0"/>
              </a:defRPr>
            </a:lvl8pPr>
            <a:lvl9pPr marL="3886200" indent="-228600" fontAlgn="base">
              <a:spcBef>
                <a:spcPct val="0"/>
              </a:spcBef>
              <a:spcAft>
                <a:spcPct val="0"/>
              </a:spcAft>
              <a:defRPr>
                <a:solidFill>
                  <a:schemeClr val="tx1"/>
                </a:solidFill>
                <a:latin typeface="Microsoft Sans Serif" pitchFamily="34" charset="0"/>
              </a:defRPr>
            </a:lvl9pPr>
          </a:lstStyle>
          <a:p>
            <a:pPr fontAlgn="base">
              <a:spcBef>
                <a:spcPct val="0"/>
              </a:spcBef>
              <a:spcAft>
                <a:spcPct val="0"/>
              </a:spcAft>
              <a:defRPr/>
            </a:pPr>
            <a:fld id="{8A99B428-BC88-431D-9075-1488CA4E81E4}" type="slidenum">
              <a:rPr lang="zh-CN" altLang="en-US" smtClean="0">
                <a:latin typeface="Calibri" pitchFamily="34" charset="0"/>
              </a:rPr>
              <a:pPr fontAlgn="base">
                <a:spcBef>
                  <a:spcPct val="0"/>
                </a:spcBef>
                <a:spcAft>
                  <a:spcPct val="0"/>
                </a:spcAft>
                <a:defRPr/>
              </a:pPr>
              <a:t>28</a:t>
            </a:fld>
            <a:endParaRPr lang="en-US" altLang="zh-CN"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758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icrosoft Sans Serif" pitchFamily="34" charset="0"/>
              </a:defRPr>
            </a:lvl1pPr>
            <a:lvl2pPr marL="742950" indent="-285750">
              <a:defRPr>
                <a:solidFill>
                  <a:schemeClr val="tx1"/>
                </a:solidFill>
                <a:latin typeface="Microsoft Sans Serif" pitchFamily="34" charset="0"/>
              </a:defRPr>
            </a:lvl2pPr>
            <a:lvl3pPr marL="1143000" indent="-228600">
              <a:defRPr>
                <a:solidFill>
                  <a:schemeClr val="tx1"/>
                </a:solidFill>
                <a:latin typeface="Microsoft Sans Serif" pitchFamily="34" charset="0"/>
              </a:defRPr>
            </a:lvl3pPr>
            <a:lvl4pPr marL="1600200" indent="-228600">
              <a:defRPr>
                <a:solidFill>
                  <a:schemeClr val="tx1"/>
                </a:solidFill>
                <a:latin typeface="Microsoft Sans Serif" pitchFamily="34" charset="0"/>
              </a:defRPr>
            </a:lvl4pPr>
            <a:lvl5pPr marL="2057400" indent="-228600">
              <a:defRPr>
                <a:solidFill>
                  <a:schemeClr val="tx1"/>
                </a:solidFill>
                <a:latin typeface="Microsoft Sans Serif" pitchFamily="34" charset="0"/>
              </a:defRPr>
            </a:lvl5pPr>
            <a:lvl6pPr marL="2514600" indent="-228600" fontAlgn="base">
              <a:spcBef>
                <a:spcPct val="0"/>
              </a:spcBef>
              <a:spcAft>
                <a:spcPct val="0"/>
              </a:spcAft>
              <a:defRPr>
                <a:solidFill>
                  <a:schemeClr val="tx1"/>
                </a:solidFill>
                <a:latin typeface="Microsoft Sans Serif" pitchFamily="34" charset="0"/>
              </a:defRPr>
            </a:lvl6pPr>
            <a:lvl7pPr marL="2971800" indent="-228600" fontAlgn="base">
              <a:spcBef>
                <a:spcPct val="0"/>
              </a:spcBef>
              <a:spcAft>
                <a:spcPct val="0"/>
              </a:spcAft>
              <a:defRPr>
                <a:solidFill>
                  <a:schemeClr val="tx1"/>
                </a:solidFill>
                <a:latin typeface="Microsoft Sans Serif" pitchFamily="34" charset="0"/>
              </a:defRPr>
            </a:lvl7pPr>
            <a:lvl8pPr marL="3429000" indent="-228600" fontAlgn="base">
              <a:spcBef>
                <a:spcPct val="0"/>
              </a:spcBef>
              <a:spcAft>
                <a:spcPct val="0"/>
              </a:spcAft>
              <a:defRPr>
                <a:solidFill>
                  <a:schemeClr val="tx1"/>
                </a:solidFill>
                <a:latin typeface="Microsoft Sans Serif" pitchFamily="34" charset="0"/>
              </a:defRPr>
            </a:lvl8pPr>
            <a:lvl9pPr marL="3886200" indent="-228600" fontAlgn="base">
              <a:spcBef>
                <a:spcPct val="0"/>
              </a:spcBef>
              <a:spcAft>
                <a:spcPct val="0"/>
              </a:spcAft>
              <a:defRPr>
                <a:solidFill>
                  <a:schemeClr val="tx1"/>
                </a:solidFill>
                <a:latin typeface="Microsoft Sans Serif" pitchFamily="34" charset="0"/>
              </a:defRPr>
            </a:lvl9pPr>
          </a:lstStyle>
          <a:p>
            <a:pPr fontAlgn="base">
              <a:spcBef>
                <a:spcPct val="0"/>
              </a:spcBef>
              <a:spcAft>
                <a:spcPct val="0"/>
              </a:spcAft>
              <a:defRPr/>
            </a:pPr>
            <a:fld id="{81DDAB68-FA80-43AF-B0CB-B75A0BB84C03}" type="slidenum">
              <a:rPr lang="zh-CN" altLang="en-US" smtClean="0">
                <a:latin typeface="Calibri" pitchFamily="34" charset="0"/>
              </a:rPr>
              <a:pPr fontAlgn="base">
                <a:spcBef>
                  <a:spcPct val="0"/>
                </a:spcBef>
                <a:spcAft>
                  <a:spcPct val="0"/>
                </a:spcAft>
                <a:defRPr/>
              </a:pPr>
              <a:t>32</a:t>
            </a:fld>
            <a:endParaRPr lang="en-US" altLang="zh-CN" smtClean="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icrosoft Sans Serif" pitchFamily="34" charset="0"/>
              </a:defRPr>
            </a:lvl1pPr>
            <a:lvl2pPr marL="742950" indent="-285750">
              <a:defRPr>
                <a:solidFill>
                  <a:schemeClr val="tx1"/>
                </a:solidFill>
                <a:latin typeface="Microsoft Sans Serif" pitchFamily="34" charset="0"/>
              </a:defRPr>
            </a:lvl2pPr>
            <a:lvl3pPr marL="1143000" indent="-228600">
              <a:defRPr>
                <a:solidFill>
                  <a:schemeClr val="tx1"/>
                </a:solidFill>
                <a:latin typeface="Microsoft Sans Serif" pitchFamily="34" charset="0"/>
              </a:defRPr>
            </a:lvl3pPr>
            <a:lvl4pPr marL="1600200" indent="-228600">
              <a:defRPr>
                <a:solidFill>
                  <a:schemeClr val="tx1"/>
                </a:solidFill>
                <a:latin typeface="Microsoft Sans Serif" pitchFamily="34" charset="0"/>
              </a:defRPr>
            </a:lvl4pPr>
            <a:lvl5pPr marL="2057400" indent="-228600">
              <a:defRPr>
                <a:solidFill>
                  <a:schemeClr val="tx1"/>
                </a:solidFill>
                <a:latin typeface="Microsoft Sans Serif" pitchFamily="34" charset="0"/>
              </a:defRPr>
            </a:lvl5pPr>
            <a:lvl6pPr marL="2514600" indent="-228600" fontAlgn="base">
              <a:spcBef>
                <a:spcPct val="0"/>
              </a:spcBef>
              <a:spcAft>
                <a:spcPct val="0"/>
              </a:spcAft>
              <a:defRPr>
                <a:solidFill>
                  <a:schemeClr val="tx1"/>
                </a:solidFill>
                <a:latin typeface="Microsoft Sans Serif" pitchFamily="34" charset="0"/>
              </a:defRPr>
            </a:lvl6pPr>
            <a:lvl7pPr marL="2971800" indent="-228600" fontAlgn="base">
              <a:spcBef>
                <a:spcPct val="0"/>
              </a:spcBef>
              <a:spcAft>
                <a:spcPct val="0"/>
              </a:spcAft>
              <a:defRPr>
                <a:solidFill>
                  <a:schemeClr val="tx1"/>
                </a:solidFill>
                <a:latin typeface="Microsoft Sans Serif" pitchFamily="34" charset="0"/>
              </a:defRPr>
            </a:lvl7pPr>
            <a:lvl8pPr marL="3429000" indent="-228600" fontAlgn="base">
              <a:spcBef>
                <a:spcPct val="0"/>
              </a:spcBef>
              <a:spcAft>
                <a:spcPct val="0"/>
              </a:spcAft>
              <a:defRPr>
                <a:solidFill>
                  <a:schemeClr val="tx1"/>
                </a:solidFill>
                <a:latin typeface="Microsoft Sans Serif" pitchFamily="34" charset="0"/>
              </a:defRPr>
            </a:lvl8pPr>
            <a:lvl9pPr marL="3886200" indent="-228600" fontAlgn="base">
              <a:spcBef>
                <a:spcPct val="0"/>
              </a:spcBef>
              <a:spcAft>
                <a:spcPct val="0"/>
              </a:spcAft>
              <a:defRPr>
                <a:solidFill>
                  <a:schemeClr val="tx1"/>
                </a:solidFill>
                <a:latin typeface="Microsoft Sans Serif" pitchFamily="34" charset="0"/>
              </a:defRPr>
            </a:lvl9pPr>
          </a:lstStyle>
          <a:p>
            <a:pPr fontAlgn="base">
              <a:spcBef>
                <a:spcPct val="0"/>
              </a:spcBef>
              <a:spcAft>
                <a:spcPct val="0"/>
              </a:spcAft>
              <a:defRPr/>
            </a:pPr>
            <a:fld id="{7CFB97F5-C743-43B0-AB23-30AEAA620BE0}" type="slidenum">
              <a:rPr lang="zh-CN" altLang="en-US" smtClean="0">
                <a:latin typeface="Calibri" pitchFamily="34" charset="0"/>
              </a:rPr>
              <a:pPr fontAlgn="base">
                <a:spcBef>
                  <a:spcPct val="0"/>
                </a:spcBef>
                <a:spcAft>
                  <a:spcPct val="0"/>
                </a:spcAft>
                <a:defRPr/>
              </a:pPr>
              <a:t>47</a:t>
            </a:fld>
            <a:endParaRPr lang="en-US" altLang="zh-CN" smtClean="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icrosoft Sans Serif" pitchFamily="34" charset="0"/>
              </a:defRPr>
            </a:lvl1pPr>
            <a:lvl2pPr marL="742950" indent="-285750">
              <a:defRPr>
                <a:solidFill>
                  <a:schemeClr val="tx1"/>
                </a:solidFill>
                <a:latin typeface="Microsoft Sans Serif" pitchFamily="34" charset="0"/>
              </a:defRPr>
            </a:lvl2pPr>
            <a:lvl3pPr marL="1143000" indent="-228600">
              <a:defRPr>
                <a:solidFill>
                  <a:schemeClr val="tx1"/>
                </a:solidFill>
                <a:latin typeface="Microsoft Sans Serif" pitchFamily="34" charset="0"/>
              </a:defRPr>
            </a:lvl3pPr>
            <a:lvl4pPr marL="1600200" indent="-228600">
              <a:defRPr>
                <a:solidFill>
                  <a:schemeClr val="tx1"/>
                </a:solidFill>
                <a:latin typeface="Microsoft Sans Serif" pitchFamily="34" charset="0"/>
              </a:defRPr>
            </a:lvl4pPr>
            <a:lvl5pPr marL="2057400" indent="-228600">
              <a:defRPr>
                <a:solidFill>
                  <a:schemeClr val="tx1"/>
                </a:solidFill>
                <a:latin typeface="Microsoft Sans Serif" pitchFamily="34" charset="0"/>
              </a:defRPr>
            </a:lvl5pPr>
            <a:lvl6pPr marL="2514600" indent="-228600" fontAlgn="base">
              <a:spcBef>
                <a:spcPct val="0"/>
              </a:spcBef>
              <a:spcAft>
                <a:spcPct val="0"/>
              </a:spcAft>
              <a:defRPr>
                <a:solidFill>
                  <a:schemeClr val="tx1"/>
                </a:solidFill>
                <a:latin typeface="Microsoft Sans Serif" pitchFamily="34" charset="0"/>
              </a:defRPr>
            </a:lvl6pPr>
            <a:lvl7pPr marL="2971800" indent="-228600" fontAlgn="base">
              <a:spcBef>
                <a:spcPct val="0"/>
              </a:spcBef>
              <a:spcAft>
                <a:spcPct val="0"/>
              </a:spcAft>
              <a:defRPr>
                <a:solidFill>
                  <a:schemeClr val="tx1"/>
                </a:solidFill>
                <a:latin typeface="Microsoft Sans Serif" pitchFamily="34" charset="0"/>
              </a:defRPr>
            </a:lvl7pPr>
            <a:lvl8pPr marL="3429000" indent="-228600" fontAlgn="base">
              <a:spcBef>
                <a:spcPct val="0"/>
              </a:spcBef>
              <a:spcAft>
                <a:spcPct val="0"/>
              </a:spcAft>
              <a:defRPr>
                <a:solidFill>
                  <a:schemeClr val="tx1"/>
                </a:solidFill>
                <a:latin typeface="Microsoft Sans Serif" pitchFamily="34" charset="0"/>
              </a:defRPr>
            </a:lvl8pPr>
            <a:lvl9pPr marL="3886200" indent="-228600" fontAlgn="base">
              <a:spcBef>
                <a:spcPct val="0"/>
              </a:spcBef>
              <a:spcAft>
                <a:spcPct val="0"/>
              </a:spcAft>
              <a:defRPr>
                <a:solidFill>
                  <a:schemeClr val="tx1"/>
                </a:solidFill>
                <a:latin typeface="Microsoft Sans Serif" pitchFamily="34" charset="0"/>
              </a:defRPr>
            </a:lvl9pPr>
          </a:lstStyle>
          <a:p>
            <a:pPr fontAlgn="base">
              <a:spcBef>
                <a:spcPct val="0"/>
              </a:spcBef>
              <a:spcAft>
                <a:spcPct val="0"/>
              </a:spcAft>
              <a:defRPr/>
            </a:pPr>
            <a:fld id="{91785ACD-8136-4021-A1B0-19EE37F57B8C}" type="slidenum">
              <a:rPr lang="zh-CN" altLang="en-US" smtClean="0">
                <a:latin typeface="Calibri" pitchFamily="34" charset="0"/>
              </a:rPr>
              <a:pPr fontAlgn="base">
                <a:spcBef>
                  <a:spcPct val="0"/>
                </a:spcBef>
                <a:spcAft>
                  <a:spcPct val="0"/>
                </a:spcAft>
                <a:defRPr/>
              </a:pPr>
              <a:t>52</a:t>
            </a:fld>
            <a:endParaRPr lang="en-US" altLang="zh-CN"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00025" y="4048125"/>
            <a:ext cx="7772400" cy="704850"/>
          </a:xfrm>
          <a:effectLst>
            <a:outerShdw dist="17961" dir="2700000" algn="ctr" rotWithShape="0">
              <a:srgbClr val="CFF190"/>
            </a:outerShdw>
          </a:effectLst>
        </p:spPr>
        <p:txBody>
          <a:bodyPr/>
          <a:lstStyle>
            <a:lvl1pPr>
              <a:defRPr sz="3600" i="1"/>
            </a:lvl1pPr>
          </a:lstStyle>
          <a:p>
            <a:r>
              <a:rPr lang="zh-CN" altLang="en-US" smtClean="0"/>
              <a:t>单击此处编辑母版标题样式</a:t>
            </a:r>
            <a:endParaRPr lang="en-US"/>
          </a:p>
        </p:txBody>
      </p:sp>
      <p:sp>
        <p:nvSpPr>
          <p:cNvPr id="3075" name="Rectangle 3"/>
          <p:cNvSpPr>
            <a:spLocks noGrp="1" noChangeArrowheads="1"/>
          </p:cNvSpPr>
          <p:nvPr>
            <p:ph type="subTitle" idx="1"/>
          </p:nvPr>
        </p:nvSpPr>
        <p:spPr>
          <a:xfrm>
            <a:off x="200025" y="4733925"/>
            <a:ext cx="7772400" cy="685800"/>
          </a:xfrm>
          <a:effectLst>
            <a:outerShdw dist="17961" dir="2700000" algn="ctr" rotWithShape="0">
              <a:srgbClr val="CFF190"/>
            </a:outerShdw>
          </a:effectLst>
        </p:spPr>
        <p:txBody>
          <a:bodyPr/>
          <a:lstStyle>
            <a:lvl1pPr marL="0" indent="0">
              <a:buFontTx/>
              <a:buNone/>
              <a:defRPr sz="2400" i="1"/>
            </a:lvl1pPr>
          </a:lstStyle>
          <a:p>
            <a:r>
              <a:rPr lang="zh-CN" altLang="en-US" smtClean="0"/>
              <a:t>单击此处编辑母版副标题样式</a:t>
            </a:r>
            <a:endParaRPr lang="en-US"/>
          </a:p>
        </p:txBody>
      </p:sp>
    </p:spTree>
    <p:extLst>
      <p:ext uri="{BB962C8B-B14F-4D97-AF65-F5344CB8AC3E}">
        <p14:creationId xmlns:p14="http://schemas.microsoft.com/office/powerpoint/2010/main" val="126122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60874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609600"/>
            <a:ext cx="1828800" cy="50292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0125" y="609600"/>
            <a:ext cx="5334000"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87422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4086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1110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00125" y="1371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733925" y="1371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6604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84548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78517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31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7680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7314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00125" y="609600"/>
            <a:ext cx="73152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1000125" y="1371600"/>
            <a:ext cx="7315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Microsoft Sans Serif" pitchFamily="34" charset="0"/>
        </a:defRPr>
      </a:lvl2pPr>
      <a:lvl3pPr algn="l" rtl="0" eaLnBrk="0" fontAlgn="base" hangingPunct="0">
        <a:spcBef>
          <a:spcPct val="0"/>
        </a:spcBef>
        <a:spcAft>
          <a:spcPct val="0"/>
        </a:spcAft>
        <a:defRPr sz="4400">
          <a:solidFill>
            <a:schemeClr val="tx1"/>
          </a:solidFill>
          <a:latin typeface="Microsoft Sans Serif" pitchFamily="34" charset="0"/>
        </a:defRPr>
      </a:lvl3pPr>
      <a:lvl4pPr algn="l" rtl="0" eaLnBrk="0" fontAlgn="base" hangingPunct="0">
        <a:spcBef>
          <a:spcPct val="0"/>
        </a:spcBef>
        <a:spcAft>
          <a:spcPct val="0"/>
        </a:spcAft>
        <a:defRPr sz="4400">
          <a:solidFill>
            <a:schemeClr val="tx1"/>
          </a:solidFill>
          <a:latin typeface="Microsoft Sans Serif" pitchFamily="34" charset="0"/>
        </a:defRPr>
      </a:lvl4pPr>
      <a:lvl5pPr algn="l" rtl="0" eaLnBrk="0" fontAlgn="base" hangingPunct="0">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916832"/>
            <a:ext cx="7772400" cy="14700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hangingPunct="1">
              <a:defRPr/>
            </a:pPr>
            <a:r>
              <a:rPr lang="zh-CN" altLang="en-US" sz="10000" b="1" dirty="0" smtClean="0">
                <a:ln>
                  <a:solidFill>
                    <a:schemeClr val="tx1">
                      <a:lumMod val="95000"/>
                      <a:lumOff val="5000"/>
                    </a:schemeClr>
                  </a:solidFill>
                  <a:prstDash val="solid"/>
                </a:ln>
                <a:gradFill rotWithShape="1">
                  <a:gsLst>
                    <a:gs pos="0">
                      <a:schemeClr val="accent4">
                        <a:lumMod val="75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lumMod val="50000"/>
                      </a:schemeClr>
                    </a:gs>
                  </a:gsLst>
                  <a:lin ang="5400000"/>
                </a:gradFill>
                <a:effectLst>
                  <a:outerShdw blurRad="50800" dist="330200" dir="18900000" algn="bl" rotWithShape="0">
                    <a:prstClr val="black">
                      <a:alpha val="27000"/>
                    </a:prstClr>
                  </a:outerShdw>
                </a:effectLst>
                <a:ea typeface="微软雅黑" pitchFamily="34" charset="-122"/>
              </a:rPr>
              <a:t>图论</a:t>
            </a:r>
            <a:endParaRPr lang="zh-CN" altLang="en-US" sz="10000" b="1" dirty="0">
              <a:ln>
                <a:solidFill>
                  <a:schemeClr val="tx1">
                    <a:lumMod val="95000"/>
                    <a:lumOff val="5000"/>
                  </a:schemeClr>
                </a:solidFill>
                <a:prstDash val="solid"/>
              </a:ln>
              <a:gradFill rotWithShape="1">
                <a:gsLst>
                  <a:gs pos="0">
                    <a:schemeClr val="accent4">
                      <a:lumMod val="75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lumMod val="50000"/>
                    </a:schemeClr>
                  </a:gs>
                </a:gsLst>
                <a:lin ang="5400000"/>
              </a:gradFill>
              <a:effectLst>
                <a:outerShdw blurRad="50800" dist="330200" dir="18900000" algn="bl" rotWithShape="0">
                  <a:prstClr val="black">
                    <a:alpha val="27000"/>
                  </a:prstClr>
                </a:outerShdw>
              </a:effectLst>
              <a:ea typeface="微软雅黑" pitchFamily="34" charset="-122"/>
            </a:endParaRPr>
          </a:p>
        </p:txBody>
      </p:sp>
      <p:sp>
        <p:nvSpPr>
          <p:cNvPr id="3" name="副标题 2"/>
          <p:cNvSpPr>
            <a:spLocks noGrp="1"/>
          </p:cNvSpPr>
          <p:nvPr>
            <p:ph type="subTitle" idx="1"/>
          </p:nvPr>
        </p:nvSpPr>
        <p:spPr>
          <a:xfrm>
            <a:off x="1115616" y="3933056"/>
            <a:ext cx="7128792" cy="2423120"/>
          </a:xfrm>
          <a:extLst/>
        </p:spPr>
        <p:txBody>
          <a:bodyPr>
            <a:normAutofit/>
            <a:scene3d>
              <a:camera prst="orthographicFront"/>
              <a:lightRig rig="threePt" dir="t"/>
            </a:scene3d>
            <a:sp3d extrusionH="57150">
              <a:bevelT w="38100" h="38100" prst="angle"/>
            </a:sp3d>
          </a:bodyPr>
          <a:lstStyle/>
          <a:p>
            <a:pPr eaLnBrk="1" hangingPunct="1">
              <a:defRPr/>
            </a:pPr>
            <a:r>
              <a:rPr lang="zh-CN" altLang="en-US"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2700">
                    <a:schemeClr val="accent3">
                      <a:satMod val="175000"/>
                      <a:alpha val="12000"/>
                    </a:schemeClr>
                  </a:glow>
                  <a:reflection blurRad="12700" stA="65000" endPos="58000" dist="63500" dir="5400000" sy="-100000" algn="bl" rotWithShape="0"/>
                </a:effectLst>
              </a:rPr>
              <a:t>北京航空航天大学</a:t>
            </a:r>
            <a:endParaRPr lang="en-US" altLang="zh-CN"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2700">
                  <a:schemeClr val="accent3">
                    <a:satMod val="175000"/>
                    <a:alpha val="12000"/>
                  </a:schemeClr>
                </a:glow>
                <a:reflection blurRad="12700" stA="65000" endPos="58000" dist="63500" dir="5400000" sy="-100000" algn="bl" rotWithShape="0"/>
              </a:effectLst>
            </a:endParaRPr>
          </a:p>
          <a:p>
            <a:pPr eaLnBrk="1" hangingPunct="1">
              <a:defRPr/>
            </a:pPr>
            <a:r>
              <a:rPr lang="zh-CN" altLang="en-US"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2700">
                    <a:schemeClr val="accent3">
                      <a:satMod val="175000"/>
                      <a:alpha val="12000"/>
                    </a:schemeClr>
                  </a:glow>
                  <a:reflection blurRad="12700" stA="65000" endPos="58000" dist="63500" dir="5400000" sy="-100000" algn="bl" rotWithShape="0"/>
                </a:effectLst>
              </a:rPr>
              <a:t>杨博</a:t>
            </a:r>
            <a:r>
              <a:rPr lang="zh-CN" altLang="en-US"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2700">
                    <a:schemeClr val="accent3">
                      <a:satMod val="175000"/>
                      <a:alpha val="12000"/>
                    </a:schemeClr>
                  </a:glow>
                  <a:reflection blurRad="12700" stA="65000" endPos="58000" dist="63500" dir="5400000" sy="-100000" algn="bl" rotWithShape="0"/>
                </a:effectLst>
              </a:rPr>
              <a:t>洋</a:t>
            </a:r>
            <a:endParaRPr lang="en-US" altLang="zh-CN"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2700">
                  <a:schemeClr val="accent3">
                    <a:satMod val="175000"/>
                    <a:alpha val="12000"/>
                  </a:schemeClr>
                </a:glow>
                <a:reflection blurRad="12700" stA="65000" endPos="58000" dist="63500" dir="5400000" sy="-100000" algn="bl" rotWithShape="0"/>
              </a:effectLst>
            </a:endParaRPr>
          </a:p>
          <a:p>
            <a:pPr eaLnBrk="1" hangingPunct="1">
              <a:defRPr/>
            </a:pPr>
            <a:r>
              <a:rPr lang="en-US" altLang="zh-CN"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2700">
                    <a:schemeClr val="accent3">
                      <a:satMod val="175000"/>
                      <a:alpha val="12000"/>
                    </a:schemeClr>
                  </a:glow>
                  <a:reflection blurRad="12700" stA="65000" endPos="58000" dist="63500" dir="5400000" sy="-100000" algn="bl" rotWithShape="0"/>
                </a:effectLst>
              </a:rPr>
              <a:t>buaabarty@gmail.com</a:t>
            </a:r>
            <a:endParaRPr lang="zh-CN" altLang="en-US"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2700">
                  <a:schemeClr val="accent3">
                    <a:satMod val="175000"/>
                    <a:alpha val="12000"/>
                  </a:schemeClr>
                </a:glow>
                <a:reflection blurRad="12700" stA="65000" endPos="58000" dist="63500" dir="5400000" sy="-100000" algn="bl" rotWithShape="0"/>
              </a:effectLst>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639888"/>
            <a:ext cx="8229600" cy="4525962"/>
          </a:xfrm>
        </p:spPr>
        <p:txBody>
          <a:bodyPr/>
          <a:lstStyle/>
          <a:p>
            <a:pPr eaLnBrk="1" hangingPunct="1">
              <a:lnSpc>
                <a:spcPct val="90000"/>
              </a:lnSpc>
            </a:pPr>
            <a:r>
              <a:rPr lang="zh-CN" altLang="en-US" sz="3000" smtClean="0">
                <a:ea typeface="宋体" pitchFamily="2" charset="-122"/>
              </a:rPr>
              <a:t>每次在层次网络中找到一条含弧最少的增广路进行增广。具体步骤如下：</a:t>
            </a:r>
            <a:endParaRPr lang="en-US" altLang="zh-CN" sz="3000" smtClean="0">
              <a:ea typeface="宋体" pitchFamily="2" charset="-122"/>
            </a:endParaRPr>
          </a:p>
          <a:p>
            <a:pPr eaLnBrk="1" hangingPunct="1">
              <a:lnSpc>
                <a:spcPct val="90000"/>
              </a:lnSpc>
            </a:pPr>
            <a:r>
              <a:rPr lang="en-US" altLang="zh-CN" sz="3000" smtClean="0">
                <a:ea typeface="宋体" pitchFamily="2" charset="-122"/>
              </a:rPr>
              <a:t>(1)</a:t>
            </a:r>
            <a:r>
              <a:rPr lang="zh-CN" altLang="en-US" sz="3000" smtClean="0">
                <a:ea typeface="宋体" pitchFamily="2" charset="-122"/>
              </a:rPr>
              <a:t>初始化容量网络和网络流</a:t>
            </a:r>
            <a:endParaRPr lang="en-US" altLang="zh-CN" sz="3000" smtClean="0">
              <a:ea typeface="宋体" pitchFamily="2" charset="-122"/>
            </a:endParaRPr>
          </a:p>
          <a:p>
            <a:pPr eaLnBrk="1" hangingPunct="1">
              <a:lnSpc>
                <a:spcPct val="90000"/>
              </a:lnSpc>
            </a:pPr>
            <a:r>
              <a:rPr lang="en-US" altLang="zh-CN" sz="3000" smtClean="0">
                <a:ea typeface="宋体" pitchFamily="2" charset="-122"/>
              </a:rPr>
              <a:t>(2)</a:t>
            </a:r>
            <a:r>
              <a:rPr lang="zh-CN" altLang="en-US" sz="3000" smtClean="0">
                <a:ea typeface="宋体" pitchFamily="2" charset="-122"/>
              </a:rPr>
              <a:t>构造残留网络和层次网络，若汇点不在层次网络中，算法结束。</a:t>
            </a:r>
            <a:endParaRPr lang="en-US" altLang="zh-CN" sz="3000" smtClean="0">
              <a:ea typeface="宋体" pitchFamily="2" charset="-122"/>
            </a:endParaRPr>
          </a:p>
          <a:p>
            <a:pPr eaLnBrk="1" hangingPunct="1">
              <a:lnSpc>
                <a:spcPct val="90000"/>
              </a:lnSpc>
            </a:pPr>
            <a:r>
              <a:rPr lang="en-US" altLang="zh-CN" sz="3000" smtClean="0">
                <a:ea typeface="宋体" pitchFamily="2" charset="-122"/>
              </a:rPr>
              <a:t>(3)</a:t>
            </a:r>
            <a:r>
              <a:rPr lang="zh-CN" altLang="en-US" sz="3000" smtClean="0">
                <a:ea typeface="宋体" pitchFamily="2" charset="-122"/>
              </a:rPr>
              <a:t>在层次网络中不断用</a:t>
            </a:r>
            <a:r>
              <a:rPr lang="en-US" altLang="zh-CN" sz="3000" smtClean="0">
                <a:ea typeface="宋体" pitchFamily="2" charset="-122"/>
              </a:rPr>
              <a:t>BFS</a:t>
            </a:r>
            <a:r>
              <a:rPr lang="zh-CN" altLang="en-US" sz="3000" smtClean="0">
                <a:ea typeface="宋体" pitchFamily="2" charset="-122"/>
              </a:rPr>
              <a:t>增广，直到层次网络中没有增广路为止；每次增广完毕，在层次网络中要去掉因改进流量而导致饱和的弧。</a:t>
            </a:r>
            <a:endParaRPr lang="en-US" altLang="zh-CN" sz="3000" smtClean="0">
              <a:ea typeface="宋体" pitchFamily="2" charset="-122"/>
            </a:endParaRPr>
          </a:p>
          <a:p>
            <a:pPr eaLnBrk="1" hangingPunct="1">
              <a:lnSpc>
                <a:spcPct val="90000"/>
              </a:lnSpc>
            </a:pPr>
            <a:r>
              <a:rPr lang="zh-CN" altLang="en-US" sz="3000" smtClean="0">
                <a:ea typeface="宋体" pitchFamily="2" charset="-122"/>
              </a:rPr>
              <a:t>复杂度：</a:t>
            </a:r>
            <a:r>
              <a:rPr lang="en-US" altLang="zh-CN" sz="3000" smtClean="0">
                <a:ea typeface="宋体" pitchFamily="2" charset="-122"/>
              </a:rPr>
              <a:t>O(n*m^2)</a:t>
            </a:r>
            <a:endParaRPr lang="zh-CN" altLang="en-US" sz="3000" smtClean="0">
              <a:ea typeface="宋体" pitchFamily="2" charset="-122"/>
            </a:endParaRPr>
          </a:p>
        </p:txBody>
      </p:sp>
      <p:sp>
        <p:nvSpPr>
          <p:cNvPr id="4" name="标题 1"/>
          <p:cNvSpPr txBox="1">
            <a:spLocks/>
          </p:cNvSpPr>
          <p:nvPr/>
        </p:nvSpPr>
        <p:spPr>
          <a:xfrm>
            <a:off x="2195736" y="404664"/>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altLang="zh-CN" dirty="0" err="1"/>
              <a:t>Edonds</a:t>
            </a:r>
            <a:r>
              <a:rPr lang="en-US" altLang="zh-CN" dirty="0"/>
              <a:t>-Karp</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内容占位符 2"/>
          <p:cNvSpPr>
            <a:spLocks noGrp="1"/>
          </p:cNvSpPr>
          <p:nvPr>
            <p:ph idx="1"/>
          </p:nvPr>
        </p:nvSpPr>
        <p:spPr>
          <a:xfrm>
            <a:off x="457200" y="1412875"/>
            <a:ext cx="8229600" cy="5257800"/>
          </a:xfrm>
        </p:spPr>
        <p:txBody>
          <a:bodyPr/>
          <a:lstStyle/>
          <a:p>
            <a:pPr eaLnBrk="1" hangingPunct="1">
              <a:lnSpc>
                <a:spcPct val="90000"/>
              </a:lnSpc>
            </a:pPr>
            <a:r>
              <a:rPr lang="en-US" altLang="zh-CN" sz="3000" smtClean="0">
                <a:ea typeface="宋体" pitchFamily="2" charset="-122"/>
              </a:rPr>
              <a:t>Dinic</a:t>
            </a:r>
            <a:r>
              <a:rPr lang="zh-CN" altLang="en-US" sz="3000" smtClean="0">
                <a:ea typeface="宋体" pitchFamily="2" charset="-122"/>
              </a:rPr>
              <a:t>也是分阶段的在层次网络中增广，不同之处是，</a:t>
            </a:r>
            <a:r>
              <a:rPr lang="en-US" altLang="zh-CN" sz="3000" smtClean="0">
                <a:ea typeface="宋体" pitchFamily="2" charset="-122"/>
              </a:rPr>
              <a:t>Edmonds-Karp</a:t>
            </a:r>
            <a:r>
              <a:rPr lang="zh-CN" altLang="en-US" sz="3000" smtClean="0">
                <a:ea typeface="宋体" pitchFamily="2" charset="-122"/>
              </a:rPr>
              <a:t>在每次增广以后都需要重新从源点开始寻找另一条增广路，而</a:t>
            </a:r>
            <a:r>
              <a:rPr lang="en-US" altLang="zh-CN" sz="3000" smtClean="0">
                <a:ea typeface="宋体" pitchFamily="2" charset="-122"/>
              </a:rPr>
              <a:t>Dinic</a:t>
            </a:r>
            <a:r>
              <a:rPr lang="zh-CN" altLang="en-US" sz="3000" smtClean="0">
                <a:ea typeface="宋体" pitchFamily="2" charset="-122"/>
              </a:rPr>
              <a:t>只需要一次</a:t>
            </a:r>
            <a:r>
              <a:rPr lang="en-US" altLang="zh-CN" sz="3000" smtClean="0">
                <a:ea typeface="宋体" pitchFamily="2" charset="-122"/>
              </a:rPr>
              <a:t>DFS</a:t>
            </a:r>
            <a:r>
              <a:rPr lang="zh-CN" altLang="en-US" sz="3000" smtClean="0">
                <a:ea typeface="宋体" pitchFamily="2" charset="-122"/>
              </a:rPr>
              <a:t>就能完成多次增广。算法步骤如下：</a:t>
            </a:r>
            <a:endParaRPr lang="en-US" altLang="zh-CN" sz="3000" smtClean="0">
              <a:ea typeface="宋体" pitchFamily="2" charset="-122"/>
            </a:endParaRPr>
          </a:p>
          <a:p>
            <a:pPr eaLnBrk="1" hangingPunct="1">
              <a:lnSpc>
                <a:spcPct val="90000"/>
              </a:lnSpc>
            </a:pPr>
            <a:r>
              <a:rPr lang="en-US" altLang="zh-CN" sz="3000" smtClean="0">
                <a:ea typeface="宋体" pitchFamily="2" charset="-122"/>
              </a:rPr>
              <a:t>(1)</a:t>
            </a:r>
            <a:r>
              <a:rPr lang="zh-CN" altLang="en-US" sz="3000" smtClean="0">
                <a:ea typeface="宋体" pitchFamily="2" charset="-122"/>
              </a:rPr>
              <a:t>初始化容量网络和网络流</a:t>
            </a:r>
            <a:endParaRPr lang="en-US" altLang="zh-CN" sz="3000" smtClean="0">
              <a:ea typeface="宋体" pitchFamily="2" charset="-122"/>
            </a:endParaRPr>
          </a:p>
          <a:p>
            <a:pPr eaLnBrk="1" hangingPunct="1">
              <a:lnSpc>
                <a:spcPct val="90000"/>
              </a:lnSpc>
            </a:pPr>
            <a:r>
              <a:rPr lang="en-US" altLang="zh-CN" sz="3000" smtClean="0">
                <a:ea typeface="宋体" pitchFamily="2" charset="-122"/>
              </a:rPr>
              <a:t>(2)</a:t>
            </a:r>
            <a:r>
              <a:rPr lang="zh-CN" altLang="en-US" sz="3000" smtClean="0">
                <a:ea typeface="宋体" pitchFamily="2" charset="-122"/>
              </a:rPr>
              <a:t>构造残留网络和层次网络，若汇点不在层次网络中则算法结束</a:t>
            </a:r>
            <a:endParaRPr lang="en-US" altLang="zh-CN" sz="3000" smtClean="0">
              <a:ea typeface="宋体" pitchFamily="2" charset="-122"/>
            </a:endParaRPr>
          </a:p>
          <a:p>
            <a:pPr eaLnBrk="1" hangingPunct="1">
              <a:lnSpc>
                <a:spcPct val="90000"/>
              </a:lnSpc>
            </a:pPr>
            <a:r>
              <a:rPr lang="en-US" altLang="zh-CN" sz="3000" smtClean="0">
                <a:ea typeface="宋体" pitchFamily="2" charset="-122"/>
              </a:rPr>
              <a:t>(3)</a:t>
            </a:r>
            <a:r>
              <a:rPr lang="zh-CN" altLang="en-US" sz="3000" smtClean="0">
                <a:ea typeface="宋体" pitchFamily="2" charset="-122"/>
              </a:rPr>
              <a:t>在层次网络中用一次</a:t>
            </a:r>
            <a:r>
              <a:rPr lang="en-US" altLang="zh-CN" sz="3000" smtClean="0">
                <a:ea typeface="宋体" pitchFamily="2" charset="-122"/>
              </a:rPr>
              <a:t>DFS</a:t>
            </a:r>
            <a:r>
              <a:rPr lang="zh-CN" altLang="en-US" sz="3000" smtClean="0">
                <a:ea typeface="宋体" pitchFamily="2" charset="-122"/>
              </a:rPr>
              <a:t>过程进行增广，</a:t>
            </a:r>
            <a:r>
              <a:rPr lang="en-US" altLang="zh-CN" sz="3000" smtClean="0">
                <a:ea typeface="宋体" pitchFamily="2" charset="-122"/>
              </a:rPr>
              <a:t>DFS</a:t>
            </a:r>
            <a:r>
              <a:rPr lang="zh-CN" altLang="en-US" sz="3000" smtClean="0">
                <a:ea typeface="宋体" pitchFamily="2" charset="-122"/>
              </a:rPr>
              <a:t>执行完毕则该阶段增广完毕</a:t>
            </a:r>
            <a:endParaRPr lang="en-US" altLang="zh-CN" sz="3000" smtClean="0">
              <a:ea typeface="宋体" pitchFamily="2" charset="-122"/>
            </a:endParaRPr>
          </a:p>
          <a:p>
            <a:pPr eaLnBrk="1" hangingPunct="1">
              <a:lnSpc>
                <a:spcPct val="90000"/>
              </a:lnSpc>
            </a:pPr>
            <a:r>
              <a:rPr lang="en-US" altLang="zh-CN" sz="3000" smtClean="0">
                <a:ea typeface="宋体" pitchFamily="2" charset="-122"/>
              </a:rPr>
              <a:t>(4)</a:t>
            </a:r>
            <a:r>
              <a:rPr lang="zh-CN" altLang="en-US" sz="3000" smtClean="0">
                <a:ea typeface="宋体" pitchFamily="2" charset="-122"/>
              </a:rPr>
              <a:t>转</a:t>
            </a:r>
            <a:r>
              <a:rPr lang="en-US" altLang="zh-CN" sz="3000" smtClean="0">
                <a:ea typeface="宋体" pitchFamily="2" charset="-122"/>
              </a:rPr>
              <a:t>step2</a:t>
            </a:r>
          </a:p>
        </p:txBody>
      </p:sp>
      <p:sp>
        <p:nvSpPr>
          <p:cNvPr id="4" name="标题 1"/>
          <p:cNvSpPr txBox="1">
            <a:spLocks/>
          </p:cNvSpPr>
          <p:nvPr/>
        </p:nvSpPr>
        <p:spPr>
          <a:xfrm>
            <a:off x="2123728" y="332656"/>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altLang="zh-CN" dirty="0" err="1" smtClean="0">
                <a:solidFill>
                  <a:schemeClr val="accent1">
                    <a:lumMod val="50000"/>
                  </a:schemeClr>
                </a:solidFill>
                <a:ea typeface="隶书" pitchFamily="49" charset="-122"/>
              </a:rPr>
              <a:t>Dinic</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内容占位符 2"/>
          <p:cNvSpPr>
            <a:spLocks noGrp="1"/>
          </p:cNvSpPr>
          <p:nvPr>
            <p:ph idx="1"/>
          </p:nvPr>
        </p:nvSpPr>
        <p:spPr>
          <a:xfrm>
            <a:off x="457200" y="1639888"/>
            <a:ext cx="8229600" cy="5218112"/>
          </a:xfrm>
        </p:spPr>
        <p:txBody>
          <a:bodyPr/>
          <a:lstStyle/>
          <a:p>
            <a:pPr eaLnBrk="1" hangingPunct="1"/>
            <a:r>
              <a:rPr lang="en-US" altLang="zh-CN" smtClean="0">
                <a:ea typeface="宋体" pitchFamily="2" charset="-122"/>
              </a:rPr>
              <a:t>Dinic</a:t>
            </a:r>
            <a:r>
              <a:rPr lang="zh-CN" altLang="en-US" smtClean="0">
                <a:ea typeface="宋体" pitchFamily="2" charset="-122"/>
              </a:rPr>
              <a:t>的</a:t>
            </a:r>
            <a:r>
              <a:rPr lang="en-US" altLang="zh-CN" smtClean="0">
                <a:ea typeface="宋体" pitchFamily="2" charset="-122"/>
              </a:rPr>
              <a:t>DFS</a:t>
            </a:r>
            <a:r>
              <a:rPr lang="zh-CN" altLang="en-US" smtClean="0">
                <a:ea typeface="宋体" pitchFamily="2" charset="-122"/>
              </a:rPr>
              <a:t>寻找多增广路方法：</a:t>
            </a:r>
            <a:endParaRPr lang="en-US" altLang="zh-CN" smtClean="0">
              <a:ea typeface="宋体" pitchFamily="2" charset="-122"/>
            </a:endParaRPr>
          </a:p>
          <a:p>
            <a:pPr eaLnBrk="1" hangingPunct="1"/>
            <a:r>
              <a:rPr lang="en-US" altLang="zh-CN" smtClean="0">
                <a:ea typeface="宋体" pitchFamily="2" charset="-122"/>
              </a:rPr>
              <a:t>(1)</a:t>
            </a:r>
            <a:r>
              <a:rPr lang="zh-CN" altLang="en-US" smtClean="0">
                <a:ea typeface="宋体" pitchFamily="2" charset="-122"/>
              </a:rPr>
              <a:t>从</a:t>
            </a:r>
            <a:r>
              <a:rPr lang="en-US" altLang="zh-CN" smtClean="0">
                <a:ea typeface="宋体" pitchFamily="2" charset="-122"/>
              </a:rPr>
              <a:t>s</a:t>
            </a:r>
            <a:r>
              <a:rPr lang="zh-CN" altLang="en-US" smtClean="0">
                <a:ea typeface="宋体" pitchFamily="2" charset="-122"/>
              </a:rPr>
              <a:t>出发，按照节点编号从小到大的顺序进行访问，找到一条增广路。</a:t>
            </a:r>
            <a:endParaRPr lang="en-US" altLang="zh-CN" smtClean="0">
              <a:ea typeface="宋体" pitchFamily="2" charset="-122"/>
            </a:endParaRPr>
          </a:p>
          <a:p>
            <a:pPr eaLnBrk="1" hangingPunct="1"/>
            <a:r>
              <a:rPr lang="en-US" altLang="zh-CN" smtClean="0">
                <a:ea typeface="宋体" pitchFamily="2" charset="-122"/>
              </a:rPr>
              <a:t>(2)</a:t>
            </a:r>
            <a:r>
              <a:rPr lang="zh-CN" altLang="en-US" smtClean="0">
                <a:ea typeface="宋体" pitchFamily="2" charset="-122"/>
              </a:rPr>
              <a:t>更新残留网络，找到源点可达的最远节点，从该节点继续进行</a:t>
            </a:r>
            <a:r>
              <a:rPr lang="en-US" altLang="zh-CN" smtClean="0">
                <a:ea typeface="宋体" pitchFamily="2" charset="-122"/>
              </a:rPr>
              <a:t>DFS</a:t>
            </a:r>
            <a:r>
              <a:rPr lang="zh-CN" altLang="en-US" smtClean="0">
                <a:ea typeface="宋体" pitchFamily="2" charset="-122"/>
              </a:rPr>
              <a:t>。</a:t>
            </a:r>
            <a:endParaRPr lang="en-US" altLang="zh-CN" smtClean="0">
              <a:ea typeface="宋体" pitchFamily="2" charset="-122"/>
            </a:endParaRPr>
          </a:p>
          <a:p>
            <a:pPr eaLnBrk="1" hangingPunct="1"/>
            <a:r>
              <a:rPr lang="en-US" altLang="zh-CN" smtClean="0">
                <a:ea typeface="宋体" pitchFamily="2" charset="-122"/>
              </a:rPr>
              <a:t>(3)</a:t>
            </a:r>
            <a:r>
              <a:rPr lang="zh-CN" altLang="en-US" smtClean="0">
                <a:ea typeface="宋体" pitchFamily="2" charset="-122"/>
              </a:rPr>
              <a:t>源点没有其它可达节点时</a:t>
            </a:r>
            <a:r>
              <a:rPr lang="en-US" altLang="zh-CN" smtClean="0">
                <a:ea typeface="宋体" pitchFamily="2" charset="-122"/>
              </a:rPr>
              <a:t>DFS</a:t>
            </a:r>
            <a:r>
              <a:rPr lang="zh-CN" altLang="en-US" smtClean="0">
                <a:ea typeface="宋体" pitchFamily="2" charset="-122"/>
              </a:rPr>
              <a:t>结束。</a:t>
            </a:r>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很优美的最大流算法，对于类似二部结构的图效率最高。</a:t>
            </a:r>
          </a:p>
        </p:txBody>
      </p:sp>
      <p:sp>
        <p:nvSpPr>
          <p:cNvPr id="5" name="标题 1"/>
          <p:cNvSpPr txBox="1">
            <a:spLocks/>
          </p:cNvSpPr>
          <p:nvPr/>
        </p:nvSpPr>
        <p:spPr>
          <a:xfrm>
            <a:off x="2123728" y="365274"/>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altLang="zh-CN" dirty="0" err="1" smtClean="0">
                <a:solidFill>
                  <a:schemeClr val="accent1">
                    <a:lumMod val="50000"/>
                  </a:schemeClr>
                </a:solidFill>
                <a:ea typeface="隶书" pitchFamily="49" charset="-122"/>
              </a:rPr>
              <a:t>Dinic</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3775"/>
          </a:xfr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5400000" scaled="1"/>
            <a:tileRect/>
          </a:gradFill>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a:normAutofit fontScale="90000"/>
          </a:bodyPr>
          <a:lstStyle/>
          <a:p>
            <a:pPr eaLnBrk="1" hangingPunct="1">
              <a:defRPr/>
            </a:pPr>
            <a:r>
              <a:rPr lang="en-US" altLang="zh-CN" sz="4000" smtClean="0">
                <a:solidFill>
                  <a:srgbClr val="4D4D4D"/>
                </a:solidFill>
                <a:ea typeface="宋体" pitchFamily="2" charset="-122"/>
              </a:rPr>
              <a:t>Improved Shortest Augmenting Path</a:t>
            </a:r>
            <a:endParaRPr lang="zh-CN" altLang="en-US" sz="4000" smtClean="0">
              <a:solidFill>
                <a:srgbClr val="4D4D4D"/>
              </a:solidFill>
              <a:ea typeface="宋体" pitchFamily="2" charset="-122"/>
            </a:endParaRPr>
          </a:p>
        </p:txBody>
      </p:sp>
      <p:sp>
        <p:nvSpPr>
          <p:cNvPr id="3" name="内容占位符 2"/>
          <p:cNvSpPr>
            <a:spLocks noGrp="1"/>
          </p:cNvSpPr>
          <p:nvPr>
            <p:ph idx="1"/>
          </p:nvPr>
        </p:nvSpPr>
        <p:spPr>
          <a:xfrm>
            <a:off x="457200" y="1600200"/>
            <a:ext cx="8229600" cy="4493096"/>
          </a:xfrm>
        </p:spPr>
        <p:txBody>
          <a:bodyPr/>
          <a:lstStyle/>
          <a:p>
            <a:pPr eaLnBrk="1" hangingPunct="1">
              <a:lnSpc>
                <a:spcPct val="90000"/>
              </a:lnSpc>
            </a:pPr>
            <a:r>
              <a:rPr lang="zh-CN" altLang="en-US" dirty="0" smtClean="0">
                <a:ea typeface="宋体" pitchFamily="2" charset="-122"/>
              </a:rPr>
              <a:t>对</a:t>
            </a:r>
            <a:r>
              <a:rPr lang="en-US" altLang="zh-CN" dirty="0" smtClean="0">
                <a:ea typeface="宋体" pitchFamily="2" charset="-122"/>
              </a:rPr>
              <a:t>SAP</a:t>
            </a:r>
            <a:r>
              <a:rPr lang="zh-CN" altLang="en-US" dirty="0" smtClean="0">
                <a:ea typeface="宋体" pitchFamily="2" charset="-122"/>
              </a:rPr>
              <a:t>算法增加如下优化：</a:t>
            </a:r>
            <a:endParaRPr lang="en-US" altLang="zh-CN" dirty="0" smtClean="0">
              <a:ea typeface="宋体" pitchFamily="2" charset="-122"/>
            </a:endParaRPr>
          </a:p>
          <a:p>
            <a:pPr eaLnBrk="1" hangingPunct="1">
              <a:lnSpc>
                <a:spcPct val="90000"/>
              </a:lnSpc>
            </a:pPr>
            <a:r>
              <a:rPr lang="en-US" altLang="zh-CN" dirty="0" smtClean="0">
                <a:ea typeface="宋体" pitchFamily="2" charset="-122"/>
              </a:rPr>
              <a:t>(0)</a:t>
            </a:r>
            <a:r>
              <a:rPr lang="zh-CN" altLang="en-US" dirty="0" smtClean="0">
                <a:ea typeface="宋体" pitchFamily="2" charset="-122"/>
              </a:rPr>
              <a:t>连续增广：同</a:t>
            </a:r>
            <a:r>
              <a:rPr lang="en-US" altLang="zh-CN" dirty="0" err="1" smtClean="0">
                <a:ea typeface="宋体" pitchFamily="2" charset="-122"/>
              </a:rPr>
              <a:t>Dinic</a:t>
            </a:r>
            <a:endParaRPr lang="en-US" altLang="zh-CN" dirty="0" smtClean="0">
              <a:ea typeface="宋体" pitchFamily="2" charset="-122"/>
            </a:endParaRPr>
          </a:p>
          <a:p>
            <a:pPr eaLnBrk="1" hangingPunct="1">
              <a:lnSpc>
                <a:spcPct val="90000"/>
              </a:lnSpc>
            </a:pPr>
            <a:r>
              <a:rPr lang="en-US" altLang="zh-CN" dirty="0" smtClean="0">
                <a:ea typeface="宋体" pitchFamily="2" charset="-122"/>
              </a:rPr>
              <a:t>(1)</a:t>
            </a:r>
            <a:r>
              <a:rPr lang="zh-CN" altLang="en-US" dirty="0" smtClean="0">
                <a:ea typeface="宋体" pitchFamily="2" charset="-122"/>
              </a:rPr>
              <a:t>主动标号：不需要每次增广以后重新</a:t>
            </a:r>
            <a:r>
              <a:rPr lang="en-US" altLang="zh-CN" dirty="0" smtClean="0">
                <a:ea typeface="宋体" pitchFamily="2" charset="-122"/>
              </a:rPr>
              <a:t>BFS</a:t>
            </a:r>
            <a:r>
              <a:rPr lang="zh-CN" altLang="en-US" dirty="0" smtClean="0">
                <a:ea typeface="宋体" pitchFamily="2" charset="-122"/>
              </a:rPr>
              <a:t>求标号，而是不断地更新标号值</a:t>
            </a:r>
            <a:endParaRPr lang="en-US" altLang="zh-CN" dirty="0" smtClean="0">
              <a:ea typeface="宋体" pitchFamily="2" charset="-122"/>
            </a:endParaRPr>
          </a:p>
          <a:p>
            <a:pPr eaLnBrk="1" hangingPunct="1">
              <a:lnSpc>
                <a:spcPct val="90000"/>
              </a:lnSpc>
            </a:pPr>
            <a:r>
              <a:rPr lang="en-US" altLang="zh-CN" dirty="0" smtClean="0">
                <a:ea typeface="宋体" pitchFamily="2" charset="-122"/>
              </a:rPr>
              <a:t>(2)Gap</a:t>
            </a:r>
            <a:r>
              <a:rPr lang="zh-CN" altLang="en-US" dirty="0" smtClean="0">
                <a:ea typeface="宋体" pitchFamily="2" charset="-122"/>
              </a:rPr>
              <a:t>优化：当某一个标号值的点个数为</a:t>
            </a:r>
            <a:r>
              <a:rPr lang="en-US" altLang="zh-CN" dirty="0" smtClean="0">
                <a:ea typeface="宋体" pitchFamily="2" charset="-122"/>
              </a:rPr>
              <a:t>0</a:t>
            </a:r>
            <a:r>
              <a:rPr lang="zh-CN" altLang="en-US" dirty="0" smtClean="0">
                <a:ea typeface="宋体" pitchFamily="2" charset="-122"/>
              </a:rPr>
              <a:t>时，增广结束</a:t>
            </a:r>
            <a:r>
              <a:rPr lang="zh-CN" altLang="en-US" dirty="0" smtClean="0">
                <a:ea typeface="宋体" pitchFamily="2" charset="-122"/>
              </a:rPr>
              <a:t>。</a:t>
            </a:r>
            <a:endParaRPr lang="en-US" altLang="zh-CN" dirty="0" smtClean="0">
              <a:ea typeface="宋体" pitchFamily="2" charset="-122"/>
            </a:endParaRPr>
          </a:p>
          <a:p>
            <a:pPr eaLnBrk="1" hangingPunct="1">
              <a:lnSpc>
                <a:spcPct val="90000"/>
              </a:lnSpc>
            </a:pPr>
            <a:endParaRPr lang="en-US" altLang="zh-CN" dirty="0" smtClean="0">
              <a:ea typeface="宋体"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90142" y="404664"/>
            <a:ext cx="4947610" cy="850106"/>
          </a:xfr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1240B29-F687-4F45-9708-019B960494DF}">
              <a14:hiddenLine xmlns:a14="http://schemas.microsoft.com/office/drawing/2010/main" w="9525">
                <a:solidFill>
                  <a:srgbClr val="000000"/>
                </a:solidFill>
                <a:miter lim="800000"/>
                <a:headEnd/>
                <a:tailEnd/>
              </a14:hiddenLine>
            </a:ext>
          </a:extLst>
        </p:spPr>
        <p:style>
          <a:lnRef idx="2">
            <a:schemeClr val="accent6"/>
          </a:lnRef>
          <a:fillRef idx="1">
            <a:schemeClr val="lt1"/>
          </a:fillRef>
          <a:effectRef idx="0">
            <a:schemeClr val="accent6"/>
          </a:effectRef>
          <a:fontRef idx="minor">
            <a:schemeClr val="dk1"/>
          </a:fontRef>
        </p:style>
        <p:txBody>
          <a:bodyPr/>
          <a:lstStyle/>
          <a:p>
            <a:pPr eaLnBrk="1" hangingPunct="1">
              <a:defRPr/>
            </a:pPr>
            <a:r>
              <a:rPr lang="zh-CN" altLang="en-US" dirty="0" smtClean="0">
                <a:ea typeface="微软雅黑" pitchFamily="34" charset="-122"/>
              </a:rPr>
              <a:t>增广路算法的缺点</a:t>
            </a:r>
            <a:endParaRPr lang="zh-CN" altLang="en-US" dirty="0">
              <a:ea typeface="微软雅黑" pitchFamily="34" charset="-122"/>
            </a:endParaRPr>
          </a:p>
        </p:txBody>
      </p:sp>
      <p:sp>
        <p:nvSpPr>
          <p:cNvPr id="3" name="内容占位符 2"/>
          <p:cNvSpPr>
            <a:spLocks noGrp="1"/>
          </p:cNvSpPr>
          <p:nvPr>
            <p:ph idx="1"/>
          </p:nvPr>
        </p:nvSpPr>
        <p:spPr/>
        <p:txBody>
          <a:bodyPr/>
          <a:lstStyle/>
          <a:p>
            <a:pPr eaLnBrk="1" hangingPunct="1">
              <a:lnSpc>
                <a:spcPct val="80000"/>
              </a:lnSpc>
            </a:pPr>
            <a:r>
              <a:rPr lang="zh-CN" altLang="en-US" sz="3000" smtClean="0">
                <a:ea typeface="宋体" pitchFamily="2" charset="-122"/>
              </a:rPr>
              <a:t>例：</a:t>
            </a: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a:p>
            <a:pPr eaLnBrk="1" hangingPunct="1">
              <a:lnSpc>
                <a:spcPct val="80000"/>
              </a:lnSpc>
              <a:buFontTx/>
              <a:buNone/>
            </a:pPr>
            <a:endParaRPr lang="en-US" altLang="zh-CN" sz="3000" smtClean="0">
              <a:ea typeface="宋体" pitchFamily="2" charset="-122"/>
            </a:endParaRPr>
          </a:p>
          <a:p>
            <a:pPr eaLnBrk="1" hangingPunct="1">
              <a:lnSpc>
                <a:spcPct val="80000"/>
              </a:lnSpc>
              <a:buFontTx/>
              <a:buNone/>
            </a:pPr>
            <a:r>
              <a:rPr lang="en-US" altLang="zh-CN" sz="3000" smtClean="0">
                <a:ea typeface="宋体" pitchFamily="2" charset="-122"/>
              </a:rPr>
              <a:t>5</a:t>
            </a:r>
            <a:r>
              <a:rPr lang="zh-CN" altLang="en-US" sz="3000" smtClean="0">
                <a:ea typeface="宋体" pitchFamily="2" charset="-122"/>
              </a:rPr>
              <a:t>条增广路的前半部分完全一样，但需要同样地增广</a:t>
            </a:r>
            <a:r>
              <a:rPr lang="en-US" altLang="zh-CN" sz="3000" smtClean="0">
                <a:ea typeface="宋体" pitchFamily="2" charset="-122"/>
              </a:rPr>
              <a:t>5</a:t>
            </a:r>
            <a:r>
              <a:rPr lang="zh-CN" altLang="en-US" sz="3000" smtClean="0">
                <a:ea typeface="宋体" pitchFamily="2" charset="-122"/>
              </a:rPr>
              <a:t>次。</a:t>
            </a:r>
            <a:endParaRPr lang="en-US" altLang="zh-CN" sz="3000" smtClean="0">
              <a:ea typeface="宋体" pitchFamily="2" charset="-122"/>
            </a:endParaRPr>
          </a:p>
        </p:txBody>
      </p:sp>
      <p:grpSp>
        <p:nvGrpSpPr>
          <p:cNvPr id="5" name="组合 4"/>
          <p:cNvGrpSpPr>
            <a:grpSpLocks/>
          </p:cNvGrpSpPr>
          <p:nvPr/>
        </p:nvGrpSpPr>
        <p:grpSpPr bwMode="auto">
          <a:xfrm>
            <a:off x="1177925" y="2173288"/>
            <a:ext cx="5730875" cy="2965450"/>
            <a:chOff x="1043608" y="2159699"/>
            <a:chExt cx="5730466" cy="2965814"/>
          </a:xfrm>
        </p:grpSpPr>
        <p:sp>
          <p:nvSpPr>
            <p:cNvPr id="4" name="椭圆 3"/>
            <p:cNvSpPr/>
            <p:nvPr/>
          </p:nvSpPr>
          <p:spPr>
            <a:xfrm>
              <a:off x="1043608" y="3501301"/>
              <a:ext cx="360337" cy="360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6" name="椭圆 5"/>
            <p:cNvSpPr/>
            <p:nvPr/>
          </p:nvSpPr>
          <p:spPr>
            <a:xfrm>
              <a:off x="1930958" y="3501301"/>
              <a:ext cx="358749" cy="360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3" name="椭圆 12"/>
            <p:cNvSpPr/>
            <p:nvPr/>
          </p:nvSpPr>
          <p:spPr>
            <a:xfrm>
              <a:off x="6413738" y="3445732"/>
              <a:ext cx="360336" cy="360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4" name="椭圆 13"/>
            <p:cNvSpPr/>
            <p:nvPr/>
          </p:nvSpPr>
          <p:spPr>
            <a:xfrm>
              <a:off x="4715234" y="4765106"/>
              <a:ext cx="360336" cy="360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椭圆 14"/>
            <p:cNvSpPr/>
            <p:nvPr/>
          </p:nvSpPr>
          <p:spPr>
            <a:xfrm>
              <a:off x="4715234" y="4110975"/>
              <a:ext cx="360336" cy="360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6" name="椭圆 15"/>
            <p:cNvSpPr/>
            <p:nvPr/>
          </p:nvSpPr>
          <p:spPr>
            <a:xfrm>
              <a:off x="4715234" y="3501301"/>
              <a:ext cx="360336" cy="360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7" name="椭圆 16"/>
            <p:cNvSpPr/>
            <p:nvPr/>
          </p:nvSpPr>
          <p:spPr>
            <a:xfrm>
              <a:off x="4715234" y="2159699"/>
              <a:ext cx="360336" cy="360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8" name="椭圆 17"/>
            <p:cNvSpPr/>
            <p:nvPr/>
          </p:nvSpPr>
          <p:spPr>
            <a:xfrm>
              <a:off x="2786559" y="3501301"/>
              <a:ext cx="360337" cy="360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9" name="椭圆 18"/>
            <p:cNvSpPr/>
            <p:nvPr/>
          </p:nvSpPr>
          <p:spPr>
            <a:xfrm>
              <a:off x="4715234" y="2805890"/>
              <a:ext cx="360336" cy="360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cxnSp>
          <p:nvCxnSpPr>
            <p:cNvPr id="30" name="直接箭头连接符 29"/>
            <p:cNvCxnSpPr>
              <a:stCxn id="4" idx="6"/>
              <a:endCxn id="6" idx="2"/>
            </p:cNvCxnSpPr>
            <p:nvPr/>
          </p:nvCxnSpPr>
          <p:spPr>
            <a:xfrm>
              <a:off x="1403945" y="3680711"/>
              <a:ext cx="5270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259546" y="3656895"/>
              <a:ext cx="5270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16" idx="2"/>
            </p:cNvCxnSpPr>
            <p:nvPr/>
          </p:nvCxnSpPr>
          <p:spPr>
            <a:xfrm>
              <a:off x="3146896" y="3680711"/>
              <a:ext cx="15683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6"/>
              <a:endCxn id="19" idx="2"/>
            </p:cNvCxnSpPr>
            <p:nvPr/>
          </p:nvCxnSpPr>
          <p:spPr>
            <a:xfrm flipV="1">
              <a:off x="3146896" y="2986888"/>
              <a:ext cx="1568338" cy="693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8" idx="6"/>
              <a:endCxn id="17" idx="2"/>
            </p:cNvCxnSpPr>
            <p:nvPr/>
          </p:nvCxnSpPr>
          <p:spPr>
            <a:xfrm flipV="1">
              <a:off x="3146896" y="2339108"/>
              <a:ext cx="1568338" cy="134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8" idx="6"/>
              <a:endCxn id="15" idx="2"/>
            </p:cNvCxnSpPr>
            <p:nvPr/>
          </p:nvCxnSpPr>
          <p:spPr>
            <a:xfrm>
              <a:off x="3146896" y="3680711"/>
              <a:ext cx="1568338" cy="609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8" idx="6"/>
              <a:endCxn id="14" idx="1"/>
            </p:cNvCxnSpPr>
            <p:nvPr/>
          </p:nvCxnSpPr>
          <p:spPr>
            <a:xfrm>
              <a:off x="3146896" y="3680711"/>
              <a:ext cx="1622309" cy="1136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6"/>
              <a:endCxn id="13" idx="1"/>
            </p:cNvCxnSpPr>
            <p:nvPr/>
          </p:nvCxnSpPr>
          <p:spPr>
            <a:xfrm>
              <a:off x="5075570" y="2339108"/>
              <a:ext cx="1390551" cy="1159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9" idx="6"/>
              <a:endCxn id="13" idx="2"/>
            </p:cNvCxnSpPr>
            <p:nvPr/>
          </p:nvCxnSpPr>
          <p:spPr>
            <a:xfrm>
              <a:off x="5075570" y="2986888"/>
              <a:ext cx="1338167" cy="638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6" idx="6"/>
              <a:endCxn id="13" idx="2"/>
            </p:cNvCxnSpPr>
            <p:nvPr/>
          </p:nvCxnSpPr>
          <p:spPr>
            <a:xfrm flipV="1">
              <a:off x="5075570" y="3625141"/>
              <a:ext cx="1338167" cy="55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5" idx="6"/>
              <a:endCxn id="13" idx="2"/>
            </p:cNvCxnSpPr>
            <p:nvPr/>
          </p:nvCxnSpPr>
          <p:spPr>
            <a:xfrm flipV="1">
              <a:off x="5075570" y="3625141"/>
              <a:ext cx="1338167" cy="665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14" idx="6"/>
              <a:endCxn id="13" idx="2"/>
            </p:cNvCxnSpPr>
            <p:nvPr/>
          </p:nvCxnSpPr>
          <p:spPr>
            <a:xfrm flipV="1">
              <a:off x="5075570" y="3625141"/>
              <a:ext cx="1338167" cy="1320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12" name="TextBox 51"/>
            <p:cNvSpPr txBox="1">
              <a:spLocks noChangeArrowheads="1"/>
            </p:cNvSpPr>
            <p:nvPr/>
          </p:nvSpPr>
          <p:spPr bwMode="auto">
            <a:xfrm>
              <a:off x="1403648" y="3306126"/>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5</a:t>
              </a:r>
              <a:endParaRPr lang="zh-CN" altLang="en-US"/>
            </a:p>
          </p:txBody>
        </p:sp>
        <p:sp>
          <p:nvSpPr>
            <p:cNvPr id="16413" name="TextBox 52"/>
            <p:cNvSpPr txBox="1">
              <a:spLocks noChangeArrowheads="1"/>
            </p:cNvSpPr>
            <p:nvPr/>
          </p:nvSpPr>
          <p:spPr bwMode="auto">
            <a:xfrm>
              <a:off x="3957601" y="3773542"/>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14" name="TextBox 53"/>
            <p:cNvSpPr txBox="1">
              <a:spLocks noChangeArrowheads="1"/>
            </p:cNvSpPr>
            <p:nvPr/>
          </p:nvSpPr>
          <p:spPr bwMode="auto">
            <a:xfrm>
              <a:off x="3957601" y="3346255"/>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15" name="TextBox 54"/>
            <p:cNvSpPr txBox="1">
              <a:spLocks noChangeArrowheads="1"/>
            </p:cNvSpPr>
            <p:nvPr/>
          </p:nvSpPr>
          <p:spPr bwMode="auto">
            <a:xfrm>
              <a:off x="2290428" y="3287108"/>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5</a:t>
              </a:r>
              <a:endParaRPr lang="zh-CN" altLang="en-US"/>
            </a:p>
          </p:txBody>
        </p:sp>
        <p:sp>
          <p:nvSpPr>
            <p:cNvPr id="16416" name="TextBox 55"/>
            <p:cNvSpPr txBox="1">
              <a:spLocks noChangeArrowheads="1"/>
            </p:cNvSpPr>
            <p:nvPr/>
          </p:nvSpPr>
          <p:spPr bwMode="auto">
            <a:xfrm>
              <a:off x="3931237" y="2964414"/>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17" name="TextBox 56"/>
            <p:cNvSpPr txBox="1">
              <a:spLocks noChangeArrowheads="1"/>
            </p:cNvSpPr>
            <p:nvPr/>
          </p:nvSpPr>
          <p:spPr bwMode="auto">
            <a:xfrm>
              <a:off x="3779912" y="2641041"/>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18" name="TextBox 57"/>
            <p:cNvSpPr txBox="1">
              <a:spLocks noChangeArrowheads="1"/>
            </p:cNvSpPr>
            <p:nvPr/>
          </p:nvSpPr>
          <p:spPr bwMode="auto">
            <a:xfrm>
              <a:off x="5218305" y="4247510"/>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19" name="TextBox 58"/>
            <p:cNvSpPr txBox="1">
              <a:spLocks noChangeArrowheads="1"/>
            </p:cNvSpPr>
            <p:nvPr/>
          </p:nvSpPr>
          <p:spPr bwMode="auto">
            <a:xfrm>
              <a:off x="5141440" y="3764048"/>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20" name="TextBox 59"/>
            <p:cNvSpPr txBox="1">
              <a:spLocks noChangeArrowheads="1"/>
            </p:cNvSpPr>
            <p:nvPr/>
          </p:nvSpPr>
          <p:spPr bwMode="auto">
            <a:xfrm>
              <a:off x="5218305" y="3296615"/>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21" name="TextBox 60"/>
            <p:cNvSpPr txBox="1">
              <a:spLocks noChangeArrowheads="1"/>
            </p:cNvSpPr>
            <p:nvPr/>
          </p:nvSpPr>
          <p:spPr bwMode="auto">
            <a:xfrm>
              <a:off x="3929402" y="4066289"/>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22" name="TextBox 61"/>
            <p:cNvSpPr txBox="1">
              <a:spLocks noChangeArrowheads="1"/>
            </p:cNvSpPr>
            <p:nvPr/>
          </p:nvSpPr>
          <p:spPr bwMode="auto">
            <a:xfrm>
              <a:off x="5364088" y="2899451"/>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sp>
          <p:nvSpPr>
            <p:cNvPr id="16423" name="TextBox 62"/>
            <p:cNvSpPr txBox="1">
              <a:spLocks noChangeArrowheads="1"/>
            </p:cNvSpPr>
            <p:nvPr/>
          </p:nvSpPr>
          <p:spPr bwMode="auto">
            <a:xfrm>
              <a:off x="5481675" y="2437112"/>
              <a:ext cx="526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icrosoft Sans Serif" pitchFamily="34" charset="0"/>
                  <a:ea typeface="宋体" pitchFamily="2" charset="-122"/>
                </a:defRPr>
              </a:lvl1pPr>
              <a:lvl2pPr marL="742950" indent="-285750" eaLnBrk="0" hangingPunct="0">
                <a:defRPr>
                  <a:solidFill>
                    <a:schemeClr val="tx1"/>
                  </a:solidFill>
                  <a:latin typeface="Microsoft Sans Serif" pitchFamily="34" charset="0"/>
                  <a:ea typeface="宋体" pitchFamily="2" charset="-122"/>
                </a:defRPr>
              </a:lvl2pPr>
              <a:lvl3pPr marL="1143000" indent="-228600" eaLnBrk="0" hangingPunct="0">
                <a:defRPr>
                  <a:solidFill>
                    <a:schemeClr val="tx1"/>
                  </a:solidFill>
                  <a:latin typeface="Microsoft Sans Serif" pitchFamily="34" charset="0"/>
                  <a:ea typeface="宋体" pitchFamily="2" charset="-122"/>
                </a:defRPr>
              </a:lvl3pPr>
              <a:lvl4pPr marL="1600200" indent="-228600" eaLnBrk="0" hangingPunct="0">
                <a:defRPr>
                  <a:solidFill>
                    <a:schemeClr val="tx1"/>
                  </a:solidFill>
                  <a:latin typeface="Microsoft Sans Serif" pitchFamily="34" charset="0"/>
                  <a:ea typeface="宋体" pitchFamily="2" charset="-122"/>
                </a:defRPr>
              </a:lvl4pPr>
              <a:lvl5pPr marL="2057400" indent="-228600" eaLnBrk="0" hangingPunct="0">
                <a:defRPr>
                  <a:solidFill>
                    <a:schemeClr val="tx1"/>
                  </a:solidFill>
                  <a:latin typeface="Microsoft Sans Serif" pitchFamily="34" charset="0"/>
                  <a:ea typeface="宋体" pitchFamily="2" charset="-122"/>
                </a:defRPr>
              </a:lvl5pPr>
              <a:lvl6pPr marL="2514600" indent="-228600" eaLnBrk="0" fontAlgn="base" hangingPunct="0">
                <a:spcBef>
                  <a:spcPct val="0"/>
                </a:spcBef>
                <a:spcAft>
                  <a:spcPct val="0"/>
                </a:spcAft>
                <a:defRPr>
                  <a:solidFill>
                    <a:schemeClr val="tx1"/>
                  </a:solidFill>
                  <a:latin typeface="Microsoft Sans Serif" pitchFamily="34" charset="0"/>
                  <a:ea typeface="宋体" pitchFamily="2" charset="-122"/>
                </a:defRPr>
              </a:lvl6pPr>
              <a:lvl7pPr marL="2971800" indent="-228600" eaLnBrk="0" fontAlgn="base" hangingPunct="0">
                <a:spcBef>
                  <a:spcPct val="0"/>
                </a:spcBef>
                <a:spcAft>
                  <a:spcPct val="0"/>
                </a:spcAft>
                <a:defRPr>
                  <a:solidFill>
                    <a:schemeClr val="tx1"/>
                  </a:solidFill>
                  <a:latin typeface="Microsoft Sans Serif" pitchFamily="34" charset="0"/>
                  <a:ea typeface="宋体" pitchFamily="2" charset="-122"/>
                </a:defRPr>
              </a:lvl7pPr>
              <a:lvl8pPr marL="3429000" indent="-228600" eaLnBrk="0" fontAlgn="base" hangingPunct="0">
                <a:spcBef>
                  <a:spcPct val="0"/>
                </a:spcBef>
                <a:spcAft>
                  <a:spcPct val="0"/>
                </a:spcAft>
                <a:defRPr>
                  <a:solidFill>
                    <a:schemeClr val="tx1"/>
                  </a:solidFill>
                  <a:latin typeface="Microsoft Sans Serif" pitchFamily="34" charset="0"/>
                  <a:ea typeface="宋体" pitchFamily="2" charset="-122"/>
                </a:defRPr>
              </a:lvl8pPr>
              <a:lvl9pPr marL="3886200" indent="-228600" eaLnBrk="0" fontAlgn="base" hangingPunct="0">
                <a:spcBef>
                  <a:spcPct val="0"/>
                </a:spcBef>
                <a:spcAft>
                  <a:spcPct val="0"/>
                </a:spcAft>
                <a:defRPr>
                  <a:solidFill>
                    <a:schemeClr val="tx1"/>
                  </a:solidFill>
                  <a:latin typeface="Microsoft Sans Serif" pitchFamily="34" charset="0"/>
                  <a:ea typeface="宋体" pitchFamily="2" charset="-122"/>
                </a:defRPr>
              </a:lvl9pPr>
            </a:lstStyle>
            <a:p>
              <a:pPr eaLnBrk="1" hangingPunct="1"/>
              <a:r>
                <a:rPr lang="en-US" altLang="zh-CN"/>
                <a:t>1</a:t>
              </a:r>
              <a:endParaRPr lang="zh-CN" altLang="en-US"/>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229600" cy="4525962"/>
          </a:xfrm>
        </p:spPr>
        <p:txBody>
          <a:bodyPr/>
          <a:lstStyle/>
          <a:p>
            <a:pPr eaLnBrk="1" hangingPunct="1"/>
            <a:r>
              <a:rPr lang="zh-CN" altLang="en-US" smtClean="0">
                <a:ea typeface="宋体" pitchFamily="2" charset="-122"/>
              </a:rPr>
              <a:t>与增广路算法不同，预流推进算法</a:t>
            </a:r>
            <a:r>
              <a:rPr lang="en-US" altLang="zh-CN" smtClean="0">
                <a:ea typeface="宋体" pitchFamily="2" charset="-122"/>
              </a:rPr>
              <a:t>(Preflow Push Algorithm)</a:t>
            </a:r>
            <a:r>
              <a:rPr lang="zh-CN" altLang="en-US" smtClean="0">
                <a:ea typeface="宋体" pitchFamily="2" charset="-122"/>
              </a:rPr>
              <a:t>更关注每条弧而不是每条增广路。</a:t>
            </a:r>
            <a:endParaRPr lang="en-US" altLang="zh-CN" smtClean="0">
              <a:ea typeface="宋体" pitchFamily="2" charset="-122"/>
            </a:endParaRPr>
          </a:p>
          <a:p>
            <a:pPr eaLnBrk="1" hangingPunct="1"/>
            <a:r>
              <a:rPr lang="zh-CN" altLang="en-US" smtClean="0">
                <a:ea typeface="宋体" pitchFamily="2" charset="-122"/>
              </a:rPr>
              <a:t>“推流”思想</a:t>
            </a:r>
            <a:endParaRPr lang="en-US" altLang="zh-CN" smtClean="0">
              <a:ea typeface="宋体" pitchFamily="2" charset="-122"/>
            </a:endParaRPr>
          </a:p>
          <a:p>
            <a:pPr eaLnBrk="1" hangingPunct="1"/>
            <a:r>
              <a:rPr lang="zh-CN" altLang="en-US" smtClean="0">
                <a:ea typeface="宋体" pitchFamily="2" charset="-122"/>
              </a:rPr>
              <a:t>比较有名的是最高标号预流推进算法</a:t>
            </a:r>
            <a:r>
              <a:rPr lang="en-US" altLang="zh-CN" smtClean="0">
                <a:ea typeface="宋体" pitchFamily="2" charset="-122"/>
              </a:rPr>
              <a:t>(Highest-Label Preflow-Push Algorithm)</a:t>
            </a:r>
            <a:r>
              <a:rPr lang="zh-CN" altLang="en-US" smtClean="0">
                <a:ea typeface="宋体" pitchFamily="2" charset="-122"/>
              </a:rPr>
              <a:t>。</a:t>
            </a:r>
            <a:endParaRPr lang="en-US" altLang="zh-CN" smtClean="0">
              <a:ea typeface="宋体" pitchFamily="2" charset="-122"/>
            </a:endParaRPr>
          </a:p>
          <a:p>
            <a:pPr eaLnBrk="1" hangingPunct="1">
              <a:buFontTx/>
              <a:buNone/>
            </a:pPr>
            <a:r>
              <a:rPr lang="en-US" altLang="zh-CN" smtClean="0">
                <a:ea typeface="宋体" pitchFamily="2" charset="-122"/>
              </a:rPr>
              <a:t>    </a:t>
            </a:r>
            <a:r>
              <a:rPr lang="zh-CN" altLang="en-US" smtClean="0">
                <a:ea typeface="宋体" pitchFamily="2" charset="-122"/>
              </a:rPr>
              <a:t>复杂度</a:t>
            </a:r>
            <a:r>
              <a:rPr lang="en-US" altLang="zh-CN" smtClean="0">
                <a:ea typeface="宋体" pitchFamily="2" charset="-122"/>
              </a:rPr>
              <a:t>O(n^2m^(1/2))</a:t>
            </a:r>
            <a:r>
              <a:rPr lang="zh-CN" altLang="en-US" smtClean="0">
                <a:ea typeface="宋体" pitchFamily="2" charset="-122"/>
              </a:rPr>
              <a:t>。</a:t>
            </a:r>
            <a:endParaRPr lang="en-US" altLang="zh-CN" smtClean="0">
              <a:ea typeface="宋体" pitchFamily="2" charset="-122"/>
            </a:endParaRPr>
          </a:p>
          <a:p>
            <a:pPr eaLnBrk="1" hangingPunct="1"/>
            <a:r>
              <a:rPr lang="zh-CN" altLang="en-US" smtClean="0">
                <a:ea typeface="宋体" pitchFamily="2" charset="-122"/>
              </a:rPr>
              <a:t>由于代码量较大，不推荐。</a:t>
            </a:r>
          </a:p>
        </p:txBody>
      </p:sp>
      <p:sp>
        <p:nvSpPr>
          <p:cNvPr id="4" name="标题 1"/>
          <p:cNvSpPr txBox="1">
            <a:spLocks/>
          </p:cNvSpPr>
          <p:nvPr/>
        </p:nvSpPr>
        <p:spPr>
          <a:xfrm>
            <a:off x="2267744" y="404664"/>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预流推进算法</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434" name="内容占位符 2"/>
          <p:cNvSpPr>
            <a:spLocks noGrp="1"/>
          </p:cNvSpPr>
          <p:nvPr>
            <p:ph idx="1"/>
          </p:nvPr>
        </p:nvSpPr>
        <p:spPr>
          <a:xfrm>
            <a:off x="250825" y="1196975"/>
            <a:ext cx="8569325" cy="5400675"/>
          </a:xfrm>
        </p:spPr>
        <p:txBody>
          <a:bodyPr/>
          <a:lstStyle/>
          <a:p>
            <a:pPr eaLnBrk="1" hangingPunct="1"/>
            <a:r>
              <a:rPr lang="zh-CN" altLang="en-US" sz="2700" b="1" smtClean="0">
                <a:ea typeface="宋体" pitchFamily="2" charset="-122"/>
              </a:rPr>
              <a:t>农场主</a:t>
            </a:r>
            <a:r>
              <a:rPr lang="en-US" altLang="zh-CN" sz="2700" b="1" smtClean="0">
                <a:ea typeface="宋体" pitchFamily="2" charset="-122"/>
              </a:rPr>
              <a:t>John</a:t>
            </a:r>
            <a:r>
              <a:rPr lang="zh-CN" altLang="en-US" sz="2700" b="1" smtClean="0">
                <a:ea typeface="宋体" pitchFamily="2" charset="-122"/>
              </a:rPr>
              <a:t>将他的</a:t>
            </a:r>
            <a:r>
              <a:rPr lang="en-US" altLang="zh-CN" sz="2700" b="1" smtClean="0">
                <a:ea typeface="宋体" pitchFamily="2" charset="-122"/>
              </a:rPr>
              <a:t>K(1&lt;=k&lt;=30)</a:t>
            </a:r>
            <a:r>
              <a:rPr lang="zh-CN" altLang="en-US" sz="2700" b="1" smtClean="0">
                <a:ea typeface="宋体" pitchFamily="2" charset="-122"/>
              </a:rPr>
              <a:t>个挤奶器运到牧场，在那里有</a:t>
            </a:r>
            <a:r>
              <a:rPr lang="en-US" altLang="zh-CN" sz="2700" b="1" smtClean="0">
                <a:ea typeface="宋体" pitchFamily="2" charset="-122"/>
              </a:rPr>
              <a:t>C(1&lt;=C&lt;=200)</a:t>
            </a:r>
            <a:r>
              <a:rPr lang="zh-CN" altLang="en-US" sz="2700" b="1" smtClean="0">
                <a:ea typeface="宋体" pitchFamily="2" charset="-122"/>
              </a:rPr>
              <a:t>头奶牛，奶牛和挤奶器之间有一组不同长度的路。</a:t>
            </a:r>
            <a:r>
              <a:rPr lang="en-US" altLang="zh-CN" sz="2700" b="1" smtClean="0">
                <a:ea typeface="宋体" pitchFamily="2" charset="-122"/>
              </a:rPr>
              <a:t>K</a:t>
            </a:r>
            <a:r>
              <a:rPr lang="zh-CN" altLang="en-US" sz="2700" b="1" smtClean="0">
                <a:ea typeface="宋体" pitchFamily="2" charset="-122"/>
              </a:rPr>
              <a:t>个挤奶器的位置用</a:t>
            </a:r>
            <a:r>
              <a:rPr lang="en-US" altLang="zh-CN" sz="2700" b="1" smtClean="0">
                <a:ea typeface="宋体" pitchFamily="2" charset="-122"/>
              </a:rPr>
              <a:t>1~K</a:t>
            </a:r>
            <a:r>
              <a:rPr lang="zh-CN" altLang="en-US" sz="2700" b="1" smtClean="0">
                <a:ea typeface="宋体" pitchFamily="2" charset="-122"/>
              </a:rPr>
              <a:t>的编号标明，奶牛的位置用</a:t>
            </a:r>
            <a:r>
              <a:rPr lang="en-US" altLang="zh-CN" sz="2700" b="1" smtClean="0">
                <a:ea typeface="宋体" pitchFamily="2" charset="-122"/>
              </a:rPr>
              <a:t>K+1~K+C</a:t>
            </a:r>
            <a:r>
              <a:rPr lang="zh-CN" altLang="en-US" sz="2700" b="1" smtClean="0">
                <a:ea typeface="宋体" pitchFamily="2" charset="-122"/>
              </a:rPr>
              <a:t>的编号标明。</a:t>
            </a:r>
            <a:endParaRPr lang="en-US" altLang="zh-CN" sz="2700" b="1" smtClean="0">
              <a:ea typeface="宋体" pitchFamily="2" charset="-122"/>
            </a:endParaRPr>
          </a:p>
          <a:p>
            <a:pPr eaLnBrk="1" hangingPunct="1"/>
            <a:r>
              <a:rPr lang="zh-CN" altLang="en-US" sz="2700" b="1" smtClean="0">
                <a:ea typeface="宋体" pitchFamily="2" charset="-122"/>
              </a:rPr>
              <a:t>每台挤奶器每天最多能为</a:t>
            </a:r>
            <a:r>
              <a:rPr lang="en-US" altLang="zh-CN" sz="2700" b="1" smtClean="0">
                <a:ea typeface="宋体" pitchFamily="2" charset="-122"/>
              </a:rPr>
              <a:t>M(1&lt;=M&lt;=15)</a:t>
            </a:r>
            <a:r>
              <a:rPr lang="zh-CN" altLang="en-US" sz="2700" b="1" smtClean="0">
                <a:ea typeface="宋体" pitchFamily="2" charset="-122"/>
              </a:rPr>
              <a:t>头奶牛挤奶。</a:t>
            </a:r>
            <a:endParaRPr lang="en-US" altLang="zh-CN" sz="2700" b="1" smtClean="0">
              <a:ea typeface="宋体" pitchFamily="2" charset="-122"/>
            </a:endParaRPr>
          </a:p>
          <a:p>
            <a:pPr eaLnBrk="1" hangingPunct="1"/>
            <a:r>
              <a:rPr lang="zh-CN" altLang="en-US" sz="2700" b="1" smtClean="0">
                <a:ea typeface="宋体" pitchFamily="2" charset="-122"/>
              </a:rPr>
              <a:t>试寻找一个方案，安排每头奶牛挤奶，使得</a:t>
            </a:r>
            <a:r>
              <a:rPr lang="en-US" altLang="zh-CN" sz="2700" b="1" smtClean="0">
                <a:ea typeface="宋体" pitchFamily="2" charset="-122"/>
              </a:rPr>
              <a:t>C</a:t>
            </a:r>
            <a:r>
              <a:rPr lang="zh-CN" altLang="en-US" sz="2700" b="1" smtClean="0">
                <a:ea typeface="宋体" pitchFamily="2" charset="-122"/>
              </a:rPr>
              <a:t>头奶牛走的所有路程中的最大路程最小。保证至少有一种挤奶方案。每头奶牛到挤奶器有多条路。</a:t>
            </a:r>
            <a:endParaRPr lang="en-US" altLang="zh-CN" sz="2700" b="1" smtClean="0">
              <a:ea typeface="宋体" pitchFamily="2" charset="-122"/>
            </a:endParaRPr>
          </a:p>
          <a:p>
            <a:pPr eaLnBrk="1" hangingPunct="1"/>
            <a:r>
              <a:rPr lang="zh-CN" altLang="en-US" sz="2700" b="1" smtClean="0">
                <a:ea typeface="宋体" pitchFamily="2" charset="-122"/>
              </a:rPr>
              <a:t>输入</a:t>
            </a:r>
            <a:r>
              <a:rPr lang="en-US" altLang="zh-CN" sz="2700" b="1" smtClean="0">
                <a:ea typeface="宋体" pitchFamily="2" charset="-122"/>
              </a:rPr>
              <a:t>K,C,M</a:t>
            </a:r>
            <a:r>
              <a:rPr lang="zh-CN" altLang="en-US" sz="2700" b="1" smtClean="0">
                <a:ea typeface="宋体" pitchFamily="2" charset="-122"/>
              </a:rPr>
              <a:t>和邻接矩阵，表示</a:t>
            </a:r>
            <a:r>
              <a:rPr lang="en-US" altLang="zh-CN" sz="2700" b="1" smtClean="0">
                <a:ea typeface="宋体" pitchFamily="2" charset="-122"/>
              </a:rPr>
              <a:t>C</a:t>
            </a:r>
            <a:r>
              <a:rPr lang="zh-CN" altLang="en-US" sz="2700" b="1" smtClean="0">
                <a:ea typeface="宋体" pitchFamily="2" charset="-122"/>
              </a:rPr>
              <a:t>头奶牛和</a:t>
            </a:r>
            <a:r>
              <a:rPr lang="en-US" altLang="zh-CN" sz="2700" b="1" smtClean="0">
                <a:ea typeface="宋体" pitchFamily="2" charset="-122"/>
              </a:rPr>
              <a:t>K</a:t>
            </a:r>
            <a:r>
              <a:rPr lang="zh-CN" altLang="en-US" sz="2700" b="1" smtClean="0">
                <a:ea typeface="宋体" pitchFamily="2" charset="-122"/>
              </a:rPr>
              <a:t>个挤奶器之间</a:t>
            </a:r>
            <a:r>
              <a:rPr lang="en-US" altLang="zh-CN" sz="2700" b="1" smtClean="0">
                <a:ea typeface="宋体" pitchFamily="2" charset="-122"/>
              </a:rPr>
              <a:t>(</a:t>
            </a:r>
            <a:r>
              <a:rPr lang="zh-CN" altLang="en-US" sz="2700" b="1" smtClean="0">
                <a:ea typeface="宋体" pitchFamily="2" charset="-122"/>
              </a:rPr>
              <a:t>包括挤奶器之间和奶牛之间</a:t>
            </a:r>
            <a:r>
              <a:rPr lang="en-US" altLang="zh-CN" sz="2700" b="1" smtClean="0">
                <a:ea typeface="宋体" pitchFamily="2" charset="-122"/>
              </a:rPr>
              <a:t>)</a:t>
            </a:r>
            <a:r>
              <a:rPr lang="zh-CN" altLang="en-US" sz="2700" b="1" smtClean="0">
                <a:ea typeface="宋体" pitchFamily="2" charset="-122"/>
              </a:rPr>
              <a:t>的距离。</a:t>
            </a:r>
            <a:endParaRPr lang="en-US" altLang="zh-CN" sz="2700" b="1" smtClean="0">
              <a:ea typeface="宋体" pitchFamily="2" charset="-122"/>
            </a:endParaRPr>
          </a:p>
          <a:p>
            <a:pPr eaLnBrk="1" hangingPunct="1"/>
            <a:r>
              <a:rPr lang="zh-CN" altLang="en-US" sz="2700" b="1" smtClean="0">
                <a:ea typeface="宋体" pitchFamily="2" charset="-122"/>
              </a:rPr>
              <a:t>输出所有方案中，</a:t>
            </a:r>
            <a:r>
              <a:rPr lang="en-US" altLang="zh-CN" sz="2700" b="1" smtClean="0">
                <a:ea typeface="宋体" pitchFamily="2" charset="-122"/>
              </a:rPr>
              <a:t>C</a:t>
            </a:r>
            <a:r>
              <a:rPr lang="zh-CN" altLang="en-US" sz="2700" b="1" smtClean="0">
                <a:ea typeface="宋体" pitchFamily="2" charset="-122"/>
              </a:rPr>
              <a:t>头奶牛需要走的最大距离的最小值。</a:t>
            </a:r>
          </a:p>
        </p:txBody>
      </p:sp>
      <p:sp>
        <p:nvSpPr>
          <p:cNvPr id="4" name="标题 1"/>
          <p:cNvSpPr txBox="1">
            <a:spLocks/>
          </p:cNvSpPr>
          <p:nvPr/>
        </p:nvSpPr>
        <p:spPr>
          <a:xfrm>
            <a:off x="0" y="188640"/>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最优的挤奶方案</a:t>
            </a:r>
            <a:r>
              <a:rPr lang="en-US" altLang="zh-CN" sz="4000" dirty="0">
                <a:ea typeface="隶书" pitchFamily="49" charset="-122"/>
              </a:rPr>
              <a:t>(POJ 2112)</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内容占位符 2"/>
          <p:cNvSpPr>
            <a:spLocks noGrp="1"/>
          </p:cNvSpPr>
          <p:nvPr>
            <p:ph idx="1"/>
          </p:nvPr>
        </p:nvSpPr>
        <p:spPr>
          <a:xfrm>
            <a:off x="395288" y="1268413"/>
            <a:ext cx="8229600" cy="5257800"/>
          </a:xfrm>
        </p:spPr>
        <p:txBody>
          <a:bodyPr/>
          <a:lstStyle/>
          <a:p>
            <a:pPr eaLnBrk="1" hangingPunct="1">
              <a:lnSpc>
                <a:spcPct val="80000"/>
              </a:lnSpc>
            </a:pPr>
            <a:r>
              <a:rPr lang="zh-CN" altLang="en-US" sz="3000" smtClean="0">
                <a:ea typeface="宋体" pitchFamily="2" charset="-122"/>
              </a:rPr>
              <a:t>迈克有</a:t>
            </a:r>
            <a:r>
              <a:rPr lang="en-US" altLang="zh-CN" sz="3000" smtClean="0">
                <a:ea typeface="宋体" pitchFamily="2" charset="-122"/>
              </a:rPr>
              <a:t>M</a:t>
            </a:r>
            <a:r>
              <a:rPr lang="zh-CN" altLang="en-US" sz="3000" smtClean="0">
                <a:ea typeface="宋体" pitchFamily="2" charset="-122"/>
              </a:rPr>
              <a:t>个猪圈，每个猪圈都上了锁。由于迈克没有钥匙，所以他不能打开任何一个猪圈。要买猪的顾客一个接一个来到养猪场，每个顾客有一些猪圈的钥匙，而且他们要买一定数量的猪。迈克会提前知道某一天，所有要到养猪场买猪的顾客的信息。这些信息包括：顾客所拥有的钥匙、要购买的数量。每个顾客到来时，将那些他拥有钥匙的猪圈全部打开，迈克从这些猪圈中挑出一些猪卖给他们，如果迈克愿意，他可以重新分配这些打开的猪圈中的猪；当顾客离开时，猪圈再次被锁上。注意：猪圈可容纳的猪的数量没有限制。</a:t>
            </a:r>
            <a:endParaRPr lang="en-US" altLang="zh-CN" sz="3000" smtClean="0">
              <a:ea typeface="宋体" pitchFamily="2" charset="-122"/>
            </a:endParaRPr>
          </a:p>
          <a:p>
            <a:pPr eaLnBrk="1" hangingPunct="1">
              <a:lnSpc>
                <a:spcPct val="80000"/>
              </a:lnSpc>
            </a:pPr>
            <a:r>
              <a:rPr lang="zh-CN" altLang="en-US" sz="3000" smtClean="0">
                <a:ea typeface="宋体" pitchFamily="2" charset="-122"/>
              </a:rPr>
              <a:t>计算迈克这一天能卖出的猪的最大数目。</a:t>
            </a:r>
          </a:p>
        </p:txBody>
      </p:sp>
      <p:sp>
        <p:nvSpPr>
          <p:cNvPr id="4" name="标题 1"/>
          <p:cNvSpPr txBox="1">
            <a:spLocks/>
          </p:cNvSpPr>
          <p:nvPr/>
        </p:nvSpPr>
        <p:spPr>
          <a:xfrm>
            <a:off x="0" y="188640"/>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卖猪问题</a:t>
            </a:r>
            <a:r>
              <a:rPr lang="en-US" altLang="zh-CN" sz="4000" dirty="0">
                <a:ea typeface="隶书" pitchFamily="49" charset="-122"/>
              </a:rPr>
              <a:t>(POJ 1149)</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2" name="内容占位符 2"/>
          <p:cNvSpPr>
            <a:spLocks noGrp="1"/>
          </p:cNvSpPr>
          <p:nvPr>
            <p:ph idx="1"/>
          </p:nvPr>
        </p:nvSpPr>
        <p:spPr/>
        <p:txBody>
          <a:bodyPr/>
          <a:lstStyle/>
          <a:p>
            <a:pPr eaLnBrk="1" hangingPunct="1"/>
            <a:r>
              <a:rPr lang="zh-CN" altLang="en-US" smtClean="0">
                <a:ea typeface="宋体" pitchFamily="2" charset="-122"/>
              </a:rPr>
              <a:t>北京市旅游局想在北京市建设一条公交观光旅游线，使得游客可以游览到这个千年古都的每个角落。北京市有的街道是单行的，有的是双向通行的。能否设计出一条旅游线路，使得该观光旅游线经过每条街一次且仅一次。</a:t>
            </a:r>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如果要输出方案呢？</a:t>
            </a:r>
            <a:endParaRPr lang="en-US" altLang="zh-CN" smtClean="0">
              <a:ea typeface="宋体" pitchFamily="2" charset="-122"/>
            </a:endParaRPr>
          </a:p>
        </p:txBody>
      </p:sp>
      <p:sp>
        <p:nvSpPr>
          <p:cNvPr id="5" name="标题 1"/>
          <p:cNvSpPr txBox="1">
            <a:spLocks/>
          </p:cNvSpPr>
          <p:nvPr/>
        </p:nvSpPr>
        <p:spPr>
          <a:xfrm>
            <a:off x="0" y="188640"/>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观光旅游线</a:t>
            </a:r>
            <a:r>
              <a:rPr lang="en-US" altLang="zh-CN" sz="4000" dirty="0">
                <a:ea typeface="隶书" pitchFamily="49" charset="-122"/>
              </a:rPr>
              <a:t>(POJ 1637)</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smtClean="0">
                <a:ea typeface="宋体" pitchFamily="2" charset="-122"/>
              </a:rPr>
              <a:t>主要内容</a:t>
            </a:r>
          </a:p>
        </p:txBody>
      </p:sp>
      <p:sp>
        <p:nvSpPr>
          <p:cNvPr id="3" name="内容占位符 2"/>
          <p:cNvSpPr>
            <a:spLocks noGrp="1"/>
          </p:cNvSpPr>
          <p:nvPr>
            <p:ph idx="1"/>
          </p:nvPr>
        </p:nvSpPr>
        <p:spPr>
          <a:xfrm>
            <a:off x="2411413" y="1600200"/>
            <a:ext cx="5267325" cy="4492625"/>
          </a:xfrm>
        </p:spPr>
        <p:txBody>
          <a:bodyPr/>
          <a:lstStyle/>
          <a:p>
            <a:pPr eaLnBrk="1" hangingPunct="1">
              <a:lnSpc>
                <a:spcPct val="90000"/>
              </a:lnSpc>
            </a:pPr>
            <a:r>
              <a:rPr lang="en-US" altLang="zh-CN" smtClean="0">
                <a:ea typeface="宋体" pitchFamily="2" charset="-122"/>
              </a:rPr>
              <a:t>1</a:t>
            </a:r>
            <a:r>
              <a:rPr lang="zh-CN" altLang="zh-CN" smtClean="0">
                <a:ea typeface="宋体" pitchFamily="2" charset="-122"/>
              </a:rPr>
              <a:t>、</a:t>
            </a:r>
            <a:r>
              <a:rPr lang="zh-CN" altLang="en-US" smtClean="0">
                <a:ea typeface="宋体" pitchFamily="2" charset="-122"/>
              </a:rPr>
              <a:t>网络流模型的建立</a:t>
            </a:r>
            <a:endParaRPr lang="en-US" altLang="zh-CN" smtClean="0">
              <a:ea typeface="宋体" pitchFamily="2" charset="-122"/>
            </a:endParaRPr>
          </a:p>
          <a:p>
            <a:pPr eaLnBrk="1" hangingPunct="1">
              <a:lnSpc>
                <a:spcPct val="90000"/>
              </a:lnSpc>
            </a:pPr>
            <a:r>
              <a:rPr lang="en-US" altLang="zh-CN" smtClean="0">
                <a:ea typeface="宋体" pitchFamily="2" charset="-122"/>
              </a:rPr>
              <a:t>2</a:t>
            </a:r>
            <a:r>
              <a:rPr lang="zh-CN" altLang="en-US" smtClean="0">
                <a:ea typeface="宋体" pitchFamily="2" charset="-122"/>
              </a:rPr>
              <a:t>、最大流算法</a:t>
            </a:r>
            <a:endParaRPr lang="zh-CN" altLang="zh-CN" smtClean="0">
              <a:ea typeface="宋体" pitchFamily="2" charset="-122"/>
            </a:endParaRPr>
          </a:p>
          <a:p>
            <a:pPr eaLnBrk="1" hangingPunct="1">
              <a:lnSpc>
                <a:spcPct val="90000"/>
              </a:lnSpc>
            </a:pPr>
            <a:r>
              <a:rPr lang="en-US" altLang="zh-CN" smtClean="0">
                <a:ea typeface="宋体" pitchFamily="2" charset="-122"/>
                <a:sym typeface="Wingdings" pitchFamily="2" charset="2"/>
              </a:rPr>
              <a:t>3</a:t>
            </a:r>
            <a:r>
              <a:rPr lang="zh-CN" altLang="en-US" smtClean="0">
                <a:ea typeface="宋体" pitchFamily="2" charset="-122"/>
                <a:sym typeface="Wingdings" pitchFamily="2" charset="2"/>
              </a:rPr>
              <a:t>、最小割</a:t>
            </a:r>
            <a:endParaRPr lang="en-US" altLang="zh-CN" smtClean="0">
              <a:ea typeface="宋体" pitchFamily="2" charset="-122"/>
              <a:sym typeface="Wingdings" pitchFamily="2" charset="2"/>
            </a:endParaRPr>
          </a:p>
          <a:p>
            <a:pPr eaLnBrk="1" hangingPunct="1">
              <a:lnSpc>
                <a:spcPct val="90000"/>
              </a:lnSpc>
            </a:pPr>
            <a:r>
              <a:rPr lang="en-US" altLang="zh-CN" smtClean="0">
                <a:ea typeface="宋体" pitchFamily="2" charset="-122"/>
                <a:sym typeface="Wingdings" pitchFamily="2" charset="2"/>
              </a:rPr>
              <a:t>4</a:t>
            </a:r>
            <a:r>
              <a:rPr lang="zh-CN" altLang="en-US" smtClean="0">
                <a:ea typeface="宋体" pitchFamily="2" charset="-122"/>
                <a:sym typeface="Wingdings" pitchFamily="2" charset="2"/>
              </a:rPr>
              <a:t>、</a:t>
            </a:r>
            <a:r>
              <a:rPr lang="zh-CN" altLang="en-US" smtClean="0">
                <a:ea typeface="宋体" pitchFamily="2" charset="-122"/>
              </a:rPr>
              <a:t>平面图最大流问题</a:t>
            </a:r>
            <a:endParaRPr lang="zh-CN" altLang="zh-CN" smtClean="0">
              <a:ea typeface="宋体" pitchFamily="2" charset="-122"/>
            </a:endParaRPr>
          </a:p>
          <a:p>
            <a:pPr eaLnBrk="1" hangingPunct="1">
              <a:lnSpc>
                <a:spcPct val="90000"/>
              </a:lnSpc>
            </a:pPr>
            <a:r>
              <a:rPr lang="en-US" altLang="zh-CN" smtClean="0">
                <a:ea typeface="宋体" pitchFamily="2" charset="-122"/>
              </a:rPr>
              <a:t>5</a:t>
            </a:r>
            <a:r>
              <a:rPr lang="zh-CN" altLang="zh-CN" smtClean="0">
                <a:ea typeface="宋体" pitchFamily="2" charset="-122"/>
              </a:rPr>
              <a:t>、流量的最小费用流</a:t>
            </a:r>
            <a:endParaRPr lang="en-US" altLang="zh-CN" smtClean="0">
              <a:ea typeface="宋体" pitchFamily="2" charset="-122"/>
            </a:endParaRPr>
          </a:p>
          <a:p>
            <a:pPr eaLnBrk="1" hangingPunct="1">
              <a:lnSpc>
                <a:spcPct val="90000"/>
              </a:lnSpc>
            </a:pPr>
            <a:r>
              <a:rPr lang="en-US" altLang="zh-CN" smtClean="0">
                <a:ea typeface="宋体" pitchFamily="2" charset="-122"/>
              </a:rPr>
              <a:t>6</a:t>
            </a:r>
            <a:r>
              <a:rPr lang="zh-CN" altLang="en-US" smtClean="0">
                <a:ea typeface="宋体" pitchFamily="2" charset="-122"/>
              </a:rPr>
              <a:t>、图的匹配问题</a:t>
            </a:r>
            <a:endParaRPr lang="zh-CN" altLang="zh-CN" smtClean="0">
              <a:ea typeface="宋体" pitchFamily="2" charset="-122"/>
            </a:endParaRPr>
          </a:p>
          <a:p>
            <a:pPr eaLnBrk="1" hangingPunct="1">
              <a:lnSpc>
                <a:spcPct val="90000"/>
              </a:lnSpc>
            </a:pPr>
            <a:r>
              <a:rPr lang="en-US" altLang="zh-CN" smtClean="0">
                <a:ea typeface="宋体" pitchFamily="2" charset="-122"/>
              </a:rPr>
              <a:t>7</a:t>
            </a:r>
            <a:r>
              <a:rPr lang="zh-CN" altLang="zh-CN" smtClean="0">
                <a:ea typeface="宋体" pitchFamily="2" charset="-122"/>
              </a:rPr>
              <a:t>、</a:t>
            </a:r>
            <a:r>
              <a:rPr lang="zh-CN" altLang="en-US" smtClean="0">
                <a:ea typeface="宋体" pitchFamily="2" charset="-122"/>
              </a:rPr>
              <a:t>欧拉回路</a:t>
            </a:r>
            <a:endParaRPr lang="en-US" altLang="zh-CN" smtClean="0">
              <a:ea typeface="宋体" pitchFamily="2" charset="-122"/>
            </a:endParaRPr>
          </a:p>
          <a:p>
            <a:pPr eaLnBrk="1" hangingPunct="1">
              <a:lnSpc>
                <a:spcPct val="90000"/>
              </a:lnSpc>
            </a:pPr>
            <a:r>
              <a:rPr lang="en-US" altLang="zh-CN" smtClean="0">
                <a:ea typeface="宋体" pitchFamily="2" charset="-122"/>
              </a:rPr>
              <a:t>8</a:t>
            </a:r>
            <a:r>
              <a:rPr lang="zh-CN" altLang="en-US" smtClean="0">
                <a:ea typeface="宋体" pitchFamily="2" charset="-122"/>
              </a:rPr>
              <a:t>、图的连通性和</a:t>
            </a:r>
            <a:r>
              <a:rPr lang="en-US" altLang="zh-CN" smtClean="0">
                <a:ea typeface="宋体" pitchFamily="2" charset="-122"/>
              </a:rPr>
              <a:t>2-SAT</a:t>
            </a:r>
          </a:p>
        </p:txBody>
      </p:sp>
      <p:sp>
        <p:nvSpPr>
          <p:cNvPr id="4" name="矩形 3"/>
          <p:cNvSpPr>
            <a:spLocks noChangeArrowheads="1"/>
          </p:cNvSpPr>
          <p:nvPr/>
        </p:nvSpPr>
        <p:spPr bwMode="auto">
          <a:xfrm>
            <a:off x="7092950" y="2708275"/>
            <a:ext cx="460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a:sym typeface="Wingdings" pitchFamily="2" charset="2"/>
              </a:rPr>
              <a:t></a:t>
            </a:r>
            <a:endParaRPr lang="zh-CN" altLang="en-US" sz="22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50"/>
                            </p:stCondLst>
                            <p:childTnLst>
                              <p:par>
                                <p:cTn id="9" presetID="10" presetClass="entr" presetSubtype="0" fill="hold" grpId="0" nodeType="afterEffect">
                                  <p:stCondLst>
                                    <p:cond delay="0"/>
                                  </p:stCondLst>
                                  <p:iterate type="wd">
                                    <p:tmPct val="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nodeType="afterGroup">
                            <p:stCondLst>
                              <p:cond delay="1090"/>
                            </p:stCondLst>
                            <p:childTnLst>
                              <p:par>
                                <p:cTn id="13" presetID="10" presetClass="entr" presetSubtype="0" fill="hold" grpId="0" nodeType="afterEffect">
                                  <p:stCondLst>
                                    <p:cond delay="0"/>
                                  </p:stCondLst>
                                  <p:iterate type="wd">
                                    <p:tmPct val="2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iterate type="wd">
                                    <p:tmPct val="2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nodeType="afterGroup">
                            <p:stCondLst>
                              <p:cond delay="530"/>
                            </p:stCondLst>
                            <p:childTnLst>
                              <p:par>
                                <p:cTn id="22" presetID="10" presetClass="entr" presetSubtype="0" fill="hold" grpId="0" nodeType="afterEffect">
                                  <p:stCondLst>
                                    <p:cond delay="0"/>
                                  </p:stCondLst>
                                  <p:iterate type="wd">
                                    <p:tmPct val="2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iterate type="wd">
                                    <p:tmPct val="2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nodeType="afterGroup">
                            <p:stCondLst>
                              <p:cond delay="550"/>
                            </p:stCondLst>
                            <p:childTnLst>
                              <p:par>
                                <p:cTn id="31" presetID="10" presetClass="entr" presetSubtype="0" fill="hold" grpId="0" nodeType="afterEffect">
                                  <p:stCondLst>
                                    <p:cond delay="0"/>
                                  </p:stCondLst>
                                  <p:iterate type="wd">
                                    <p:tmPct val="2000"/>
                                  </p:iterate>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nodeType="afterGroup">
                            <p:stCondLst>
                              <p:cond delay="1090"/>
                            </p:stCondLst>
                            <p:childTnLst>
                              <p:par>
                                <p:cTn id="35" presetID="10" presetClass="entr" presetSubtype="0" fill="hold" grpId="0" nodeType="afterEffect">
                                  <p:stCondLst>
                                    <p:cond delay="0"/>
                                  </p:stCondLst>
                                  <p:iterate type="wd">
                                    <p:tmPct val="2000"/>
                                  </p:iterate>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nodeType="afterGroup">
                            <p:stCondLst>
                              <p:cond delay="1650"/>
                            </p:stCondLst>
                            <p:childTnLst>
                              <p:par>
                                <p:cTn id="39" presetID="2" presetClass="entr" presetSubtype="1"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smtClean="0">
                <a:ea typeface="宋体" pitchFamily="2" charset="-122"/>
              </a:rPr>
              <a:t>主要内容</a:t>
            </a:r>
          </a:p>
        </p:txBody>
      </p:sp>
      <p:sp>
        <p:nvSpPr>
          <p:cNvPr id="3" name="内容占位符 2"/>
          <p:cNvSpPr>
            <a:spLocks noGrp="1"/>
          </p:cNvSpPr>
          <p:nvPr>
            <p:ph idx="1"/>
          </p:nvPr>
        </p:nvSpPr>
        <p:spPr>
          <a:xfrm>
            <a:off x="2411413" y="1600200"/>
            <a:ext cx="5267325" cy="4492625"/>
          </a:xfrm>
        </p:spPr>
        <p:txBody>
          <a:bodyPr/>
          <a:lstStyle/>
          <a:p>
            <a:pPr eaLnBrk="1" hangingPunct="1">
              <a:lnSpc>
                <a:spcPct val="90000"/>
              </a:lnSpc>
            </a:pPr>
            <a:r>
              <a:rPr lang="en-US" altLang="zh-CN" smtClean="0">
                <a:ea typeface="宋体" pitchFamily="2" charset="-122"/>
              </a:rPr>
              <a:t>1</a:t>
            </a:r>
            <a:r>
              <a:rPr lang="zh-CN" altLang="zh-CN" smtClean="0">
                <a:ea typeface="宋体" pitchFamily="2" charset="-122"/>
              </a:rPr>
              <a:t>、</a:t>
            </a:r>
            <a:r>
              <a:rPr lang="zh-CN" altLang="en-US" smtClean="0">
                <a:ea typeface="宋体" pitchFamily="2" charset="-122"/>
              </a:rPr>
              <a:t>网络流模型的建立</a:t>
            </a:r>
            <a:endParaRPr lang="en-US" altLang="zh-CN" smtClean="0">
              <a:ea typeface="宋体" pitchFamily="2" charset="-122"/>
            </a:endParaRPr>
          </a:p>
          <a:p>
            <a:pPr eaLnBrk="1" hangingPunct="1">
              <a:lnSpc>
                <a:spcPct val="90000"/>
              </a:lnSpc>
            </a:pPr>
            <a:r>
              <a:rPr lang="en-US" altLang="zh-CN" smtClean="0">
                <a:ea typeface="宋体" pitchFamily="2" charset="-122"/>
              </a:rPr>
              <a:t>2</a:t>
            </a:r>
            <a:r>
              <a:rPr lang="zh-CN" altLang="en-US" smtClean="0">
                <a:ea typeface="宋体" pitchFamily="2" charset="-122"/>
              </a:rPr>
              <a:t>、最大流算法</a:t>
            </a:r>
            <a:endParaRPr lang="zh-CN" altLang="zh-CN" smtClean="0">
              <a:ea typeface="宋体" pitchFamily="2" charset="-122"/>
            </a:endParaRPr>
          </a:p>
          <a:p>
            <a:pPr eaLnBrk="1" hangingPunct="1">
              <a:lnSpc>
                <a:spcPct val="90000"/>
              </a:lnSpc>
            </a:pPr>
            <a:r>
              <a:rPr lang="en-US" altLang="zh-CN" smtClean="0">
                <a:ea typeface="宋体" pitchFamily="2" charset="-122"/>
                <a:sym typeface="Wingdings" pitchFamily="2" charset="2"/>
              </a:rPr>
              <a:t>3</a:t>
            </a:r>
            <a:r>
              <a:rPr lang="zh-CN" altLang="en-US" smtClean="0">
                <a:ea typeface="宋体" pitchFamily="2" charset="-122"/>
                <a:sym typeface="Wingdings" pitchFamily="2" charset="2"/>
              </a:rPr>
              <a:t>、最小割</a:t>
            </a:r>
            <a:endParaRPr lang="en-US" altLang="zh-CN" smtClean="0">
              <a:ea typeface="宋体" pitchFamily="2" charset="-122"/>
              <a:sym typeface="Wingdings" pitchFamily="2" charset="2"/>
            </a:endParaRPr>
          </a:p>
          <a:p>
            <a:pPr eaLnBrk="1" hangingPunct="1">
              <a:lnSpc>
                <a:spcPct val="90000"/>
              </a:lnSpc>
            </a:pPr>
            <a:r>
              <a:rPr lang="en-US" altLang="zh-CN" smtClean="0">
                <a:ea typeface="宋体" pitchFamily="2" charset="-122"/>
                <a:sym typeface="Wingdings" pitchFamily="2" charset="2"/>
              </a:rPr>
              <a:t>4</a:t>
            </a:r>
            <a:r>
              <a:rPr lang="zh-CN" altLang="en-US" smtClean="0">
                <a:ea typeface="宋体" pitchFamily="2" charset="-122"/>
                <a:sym typeface="Wingdings" pitchFamily="2" charset="2"/>
              </a:rPr>
              <a:t>、</a:t>
            </a:r>
            <a:r>
              <a:rPr lang="zh-CN" altLang="en-US" smtClean="0">
                <a:ea typeface="宋体" pitchFamily="2" charset="-122"/>
              </a:rPr>
              <a:t>平面图最大流问题</a:t>
            </a:r>
            <a:endParaRPr lang="zh-CN" altLang="zh-CN" smtClean="0">
              <a:ea typeface="宋体" pitchFamily="2" charset="-122"/>
            </a:endParaRPr>
          </a:p>
          <a:p>
            <a:pPr eaLnBrk="1" hangingPunct="1">
              <a:lnSpc>
                <a:spcPct val="90000"/>
              </a:lnSpc>
            </a:pPr>
            <a:r>
              <a:rPr lang="en-US" altLang="zh-CN" smtClean="0">
                <a:ea typeface="宋体" pitchFamily="2" charset="-122"/>
              </a:rPr>
              <a:t>5</a:t>
            </a:r>
            <a:r>
              <a:rPr lang="zh-CN" altLang="zh-CN" smtClean="0">
                <a:ea typeface="宋体" pitchFamily="2" charset="-122"/>
              </a:rPr>
              <a:t>、流量的最小费用流</a:t>
            </a:r>
            <a:endParaRPr lang="en-US" altLang="zh-CN" smtClean="0">
              <a:ea typeface="宋体" pitchFamily="2" charset="-122"/>
            </a:endParaRPr>
          </a:p>
          <a:p>
            <a:pPr eaLnBrk="1" hangingPunct="1">
              <a:lnSpc>
                <a:spcPct val="90000"/>
              </a:lnSpc>
            </a:pPr>
            <a:r>
              <a:rPr lang="en-US" altLang="zh-CN" smtClean="0">
                <a:ea typeface="宋体" pitchFamily="2" charset="-122"/>
              </a:rPr>
              <a:t>6</a:t>
            </a:r>
            <a:r>
              <a:rPr lang="zh-CN" altLang="en-US" smtClean="0">
                <a:ea typeface="宋体" pitchFamily="2" charset="-122"/>
              </a:rPr>
              <a:t>、图的匹配问题</a:t>
            </a:r>
            <a:endParaRPr lang="zh-CN" altLang="zh-CN" smtClean="0">
              <a:ea typeface="宋体" pitchFamily="2" charset="-122"/>
            </a:endParaRPr>
          </a:p>
          <a:p>
            <a:pPr eaLnBrk="1" hangingPunct="1">
              <a:lnSpc>
                <a:spcPct val="90000"/>
              </a:lnSpc>
            </a:pPr>
            <a:r>
              <a:rPr lang="en-US" altLang="zh-CN" smtClean="0">
                <a:ea typeface="宋体" pitchFamily="2" charset="-122"/>
              </a:rPr>
              <a:t>7</a:t>
            </a:r>
            <a:r>
              <a:rPr lang="zh-CN" altLang="zh-CN" smtClean="0">
                <a:ea typeface="宋体" pitchFamily="2" charset="-122"/>
              </a:rPr>
              <a:t>、</a:t>
            </a:r>
            <a:r>
              <a:rPr lang="zh-CN" altLang="en-US" smtClean="0">
                <a:ea typeface="宋体" pitchFamily="2" charset="-122"/>
              </a:rPr>
              <a:t>欧拉回路</a:t>
            </a:r>
            <a:endParaRPr lang="en-US" altLang="zh-CN" smtClean="0">
              <a:ea typeface="宋体" pitchFamily="2" charset="-122"/>
            </a:endParaRPr>
          </a:p>
          <a:p>
            <a:pPr eaLnBrk="1" hangingPunct="1">
              <a:lnSpc>
                <a:spcPct val="90000"/>
              </a:lnSpc>
            </a:pPr>
            <a:r>
              <a:rPr lang="en-US" altLang="zh-CN" smtClean="0">
                <a:ea typeface="宋体" pitchFamily="2" charset="-122"/>
              </a:rPr>
              <a:t>8</a:t>
            </a:r>
            <a:r>
              <a:rPr lang="zh-CN" altLang="en-US" smtClean="0">
                <a:ea typeface="宋体" pitchFamily="2" charset="-122"/>
              </a:rPr>
              <a:t>、图的连通性和</a:t>
            </a:r>
            <a:r>
              <a:rPr lang="en-US" altLang="zh-CN" smtClean="0">
                <a:ea typeface="宋体" pitchFamily="2" charset="-122"/>
              </a:rPr>
              <a:t>2-SAT</a:t>
            </a:r>
          </a:p>
        </p:txBody>
      </p:sp>
      <p:sp>
        <p:nvSpPr>
          <p:cNvPr id="4" name="矩形 3"/>
          <p:cNvSpPr>
            <a:spLocks noChangeArrowheads="1"/>
          </p:cNvSpPr>
          <p:nvPr/>
        </p:nvSpPr>
        <p:spPr bwMode="auto">
          <a:xfrm>
            <a:off x="7042150" y="1557338"/>
            <a:ext cx="460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a:sym typeface="Wingdings" pitchFamily="2" charset="2"/>
              </a:rPr>
              <a:t></a:t>
            </a:r>
            <a:endParaRPr lang="zh-CN" altLang="en-US" sz="22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50"/>
                            </p:stCondLst>
                            <p:childTnLst>
                              <p:par>
                                <p:cTn id="9" presetID="10" presetClass="entr" presetSubtype="0" fill="hold" grpId="0" nodeType="afterEffect">
                                  <p:stCondLst>
                                    <p:cond delay="0"/>
                                  </p:stCondLst>
                                  <p:iterate type="wd">
                                    <p:tmPct val="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nodeType="afterGroup">
                            <p:stCondLst>
                              <p:cond delay="1090"/>
                            </p:stCondLst>
                            <p:childTnLst>
                              <p:par>
                                <p:cTn id="13" presetID="10" presetClass="entr" presetSubtype="0" fill="hold" grpId="0" nodeType="afterEffect">
                                  <p:stCondLst>
                                    <p:cond delay="0"/>
                                  </p:stCondLst>
                                  <p:iterate type="wd">
                                    <p:tmPct val="2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iterate type="wd">
                                    <p:tmPct val="2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nodeType="afterGroup">
                            <p:stCondLst>
                              <p:cond delay="530"/>
                            </p:stCondLst>
                            <p:childTnLst>
                              <p:par>
                                <p:cTn id="22" presetID="10" presetClass="entr" presetSubtype="0" fill="hold" grpId="0" nodeType="afterEffect">
                                  <p:stCondLst>
                                    <p:cond delay="0"/>
                                  </p:stCondLst>
                                  <p:iterate type="wd">
                                    <p:tmPct val="2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iterate type="wd">
                                    <p:tmPct val="2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nodeType="afterGroup">
                            <p:stCondLst>
                              <p:cond delay="550"/>
                            </p:stCondLst>
                            <p:childTnLst>
                              <p:par>
                                <p:cTn id="31" presetID="10" presetClass="entr" presetSubtype="0" fill="hold" grpId="0" nodeType="afterEffect">
                                  <p:stCondLst>
                                    <p:cond delay="0"/>
                                  </p:stCondLst>
                                  <p:iterate type="wd">
                                    <p:tmPct val="2000"/>
                                  </p:iterate>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nodeType="afterGroup">
                            <p:stCondLst>
                              <p:cond delay="1090"/>
                            </p:stCondLst>
                            <p:childTnLst>
                              <p:par>
                                <p:cTn id="35" presetID="10" presetClass="entr" presetSubtype="0" fill="hold" grpId="0" nodeType="afterEffect">
                                  <p:stCondLst>
                                    <p:cond delay="0"/>
                                  </p:stCondLst>
                                  <p:iterate type="wd">
                                    <p:tmPct val="2000"/>
                                  </p:iterate>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nodeType="afterGroup">
                            <p:stCondLst>
                              <p:cond delay="1650"/>
                            </p:stCondLst>
                            <p:childTnLst>
                              <p:par>
                                <p:cTn id="39" presetID="2" presetClass="entr" presetSubtype="1"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80000"/>
              </a:lnSpc>
            </a:pPr>
            <a:r>
              <a:rPr lang="zh-CN" altLang="en-US" sz="2700" smtClean="0">
                <a:ea typeface="宋体" pitchFamily="2" charset="-122"/>
              </a:rPr>
              <a:t>割：指一个边集，当一张图去掉这些边以后，流量为</a:t>
            </a:r>
            <a:r>
              <a:rPr lang="en-US" altLang="zh-CN" sz="2700" smtClean="0">
                <a:ea typeface="宋体" pitchFamily="2" charset="-122"/>
              </a:rPr>
              <a:t>0。</a:t>
            </a:r>
          </a:p>
          <a:p>
            <a:pPr eaLnBrk="1" hangingPunct="1">
              <a:lnSpc>
                <a:spcPct val="80000"/>
              </a:lnSpc>
            </a:pPr>
            <a:r>
              <a:rPr lang="zh-CN" altLang="en-US" sz="2700" smtClean="0">
                <a:ea typeface="宋体" pitchFamily="2" charset="-122"/>
              </a:rPr>
              <a:t>割的容量：所有前向弧的容量总和。</a:t>
            </a:r>
            <a:endParaRPr lang="en-US" altLang="zh-CN" sz="2700" smtClean="0">
              <a:ea typeface="宋体" pitchFamily="2" charset="-122"/>
            </a:endParaRPr>
          </a:p>
          <a:p>
            <a:pPr eaLnBrk="1" hangingPunct="1">
              <a:lnSpc>
                <a:spcPct val="80000"/>
              </a:lnSpc>
            </a:pPr>
            <a:r>
              <a:rPr lang="zh-CN" altLang="en-US" sz="2700" smtClean="0">
                <a:ea typeface="宋体" pitchFamily="2" charset="-122"/>
              </a:rPr>
              <a:t>最小割：容量和最小的割。</a:t>
            </a:r>
            <a:endParaRPr lang="en-US" altLang="zh-CN" sz="2700" smtClean="0">
              <a:ea typeface="宋体" pitchFamily="2" charset="-122"/>
            </a:endParaRPr>
          </a:p>
          <a:p>
            <a:pPr eaLnBrk="1" hangingPunct="1">
              <a:lnSpc>
                <a:spcPct val="80000"/>
              </a:lnSpc>
            </a:pPr>
            <a:endParaRPr lang="en-US" altLang="zh-CN" sz="2700" smtClean="0">
              <a:ea typeface="宋体" pitchFamily="2" charset="-122"/>
            </a:endParaRPr>
          </a:p>
          <a:p>
            <a:pPr eaLnBrk="1" hangingPunct="1">
              <a:lnSpc>
                <a:spcPct val="80000"/>
              </a:lnSpc>
            </a:pPr>
            <a:r>
              <a:rPr lang="zh-CN" altLang="en-US" sz="2700" smtClean="0">
                <a:ea typeface="宋体" pitchFamily="2" charset="-122"/>
              </a:rPr>
              <a:t>算法：</a:t>
            </a:r>
            <a:r>
              <a:rPr lang="en-US" altLang="zh-CN" sz="2700" smtClean="0">
                <a:ea typeface="宋体" pitchFamily="2" charset="-122"/>
              </a:rPr>
              <a:t/>
            </a:r>
            <a:br>
              <a:rPr lang="en-US" altLang="zh-CN" sz="2700" smtClean="0">
                <a:ea typeface="宋体" pitchFamily="2" charset="-122"/>
              </a:rPr>
            </a:br>
            <a:r>
              <a:rPr lang="en-US" altLang="zh-CN" sz="2700" smtClean="0">
                <a:ea typeface="宋体" pitchFamily="2" charset="-122"/>
              </a:rPr>
              <a:t>(1)</a:t>
            </a:r>
            <a:r>
              <a:rPr lang="zh-CN" altLang="en-US" sz="2700" smtClean="0">
                <a:ea typeface="宋体" pitchFamily="2" charset="-122"/>
              </a:rPr>
              <a:t>求解最大流，得到残留网络。</a:t>
            </a:r>
            <a:r>
              <a:rPr lang="en-US" altLang="zh-CN" sz="2700" smtClean="0">
                <a:ea typeface="宋体" pitchFamily="2" charset="-122"/>
              </a:rPr>
              <a:t/>
            </a:r>
            <a:br>
              <a:rPr lang="en-US" altLang="zh-CN" sz="2700" smtClean="0">
                <a:ea typeface="宋体" pitchFamily="2" charset="-122"/>
              </a:rPr>
            </a:br>
            <a:r>
              <a:rPr lang="en-US" altLang="zh-CN" sz="2700" smtClean="0">
                <a:ea typeface="宋体" pitchFamily="2" charset="-122"/>
              </a:rPr>
              <a:t>(2)</a:t>
            </a:r>
            <a:r>
              <a:rPr lang="zh-CN" altLang="en-US" sz="2700" smtClean="0">
                <a:ea typeface="宋体" pitchFamily="2" charset="-122"/>
              </a:rPr>
              <a:t>在残留网络中，从</a:t>
            </a:r>
            <a:r>
              <a:rPr lang="en-US" altLang="zh-CN" sz="2700" smtClean="0">
                <a:ea typeface="宋体" pitchFamily="2" charset="-122"/>
              </a:rPr>
              <a:t>s</a:t>
            </a:r>
            <a:r>
              <a:rPr lang="zh-CN" altLang="en-US" sz="2700" smtClean="0">
                <a:ea typeface="宋体" pitchFamily="2" charset="-122"/>
              </a:rPr>
              <a:t>出发进行遍历，能够访问到的节点记为集合</a:t>
            </a:r>
            <a:r>
              <a:rPr lang="en-US" altLang="zh-CN" sz="2700" smtClean="0">
                <a:ea typeface="宋体" pitchFamily="2" charset="-122"/>
              </a:rPr>
              <a:t>S</a:t>
            </a:r>
            <a:r>
              <a:rPr lang="zh-CN" altLang="en-US" sz="2700" smtClean="0">
                <a:ea typeface="宋体" pitchFamily="2" charset="-122"/>
              </a:rPr>
              <a:t>，其余记为集合</a:t>
            </a:r>
            <a:r>
              <a:rPr lang="en-US" altLang="zh-CN" sz="2700" smtClean="0">
                <a:ea typeface="宋体" pitchFamily="2" charset="-122"/>
              </a:rPr>
              <a:t>T</a:t>
            </a:r>
            <a:r>
              <a:rPr lang="zh-CN" altLang="en-US" sz="2700" smtClean="0">
                <a:ea typeface="宋体" pitchFamily="2" charset="-122"/>
              </a:rPr>
              <a:t>，所有</a:t>
            </a:r>
            <a:r>
              <a:rPr lang="en-US" altLang="zh-CN" sz="2700" smtClean="0">
                <a:ea typeface="宋体" pitchFamily="2" charset="-122"/>
              </a:rPr>
              <a:t>S</a:t>
            </a:r>
            <a:r>
              <a:rPr lang="zh-CN" altLang="en-US" sz="2700" smtClean="0">
                <a:ea typeface="宋体" pitchFamily="2" charset="-122"/>
              </a:rPr>
              <a:t>到</a:t>
            </a:r>
            <a:r>
              <a:rPr lang="en-US" altLang="zh-CN" sz="2700" smtClean="0">
                <a:ea typeface="宋体" pitchFamily="2" charset="-122"/>
              </a:rPr>
              <a:t>T</a:t>
            </a:r>
            <a:r>
              <a:rPr lang="zh-CN" altLang="en-US" sz="2700" smtClean="0">
                <a:ea typeface="宋体" pitchFamily="2" charset="-122"/>
              </a:rPr>
              <a:t>的弧构成了容量网络的一个最小割</a:t>
            </a:r>
            <a:r>
              <a:rPr lang="en-US" altLang="zh-CN" sz="2700" smtClean="0">
                <a:ea typeface="宋体" pitchFamily="2" charset="-122"/>
              </a:rPr>
              <a:t>(S,T)</a:t>
            </a:r>
            <a:r>
              <a:rPr lang="zh-CN" altLang="en-US" sz="2700" smtClean="0">
                <a:ea typeface="宋体" pitchFamily="2" charset="-122"/>
              </a:rPr>
              <a:t>。</a:t>
            </a:r>
            <a:endParaRPr lang="en-US" altLang="zh-CN" sz="2700" smtClean="0">
              <a:ea typeface="宋体" pitchFamily="2" charset="-122"/>
            </a:endParaRPr>
          </a:p>
          <a:p>
            <a:pPr eaLnBrk="1" hangingPunct="1">
              <a:lnSpc>
                <a:spcPct val="80000"/>
              </a:lnSpc>
            </a:pPr>
            <a:endParaRPr lang="zh-CN" altLang="en-US" sz="2700" smtClean="0">
              <a:ea typeface="宋体" pitchFamily="2" charset="-122"/>
            </a:endParaRPr>
          </a:p>
        </p:txBody>
      </p:sp>
      <p:sp>
        <p:nvSpPr>
          <p:cNvPr id="4" name="标题 1"/>
          <p:cNvSpPr txBox="1">
            <a:spLocks/>
          </p:cNvSpPr>
          <p:nvPr/>
        </p:nvSpPr>
        <p:spPr>
          <a:xfrm>
            <a:off x="2411413" y="404813"/>
            <a:ext cx="4176712" cy="8636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最小割的求解</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457200" y="1600200"/>
            <a:ext cx="8147050" cy="4565650"/>
          </a:xfrm>
        </p:spPr>
        <p:txBody>
          <a:bodyPr/>
          <a:lstStyle/>
          <a:p>
            <a:pPr eaLnBrk="1" hangingPunct="1"/>
            <a:r>
              <a:rPr lang="en-US" altLang="zh-CN" smtClean="0">
                <a:ea typeface="宋体" pitchFamily="2" charset="-122"/>
              </a:rPr>
              <a:t>Pentium CPU</a:t>
            </a:r>
            <a:r>
              <a:rPr lang="zh-CN" altLang="en-US" smtClean="0">
                <a:ea typeface="宋体" pitchFamily="2" charset="-122"/>
              </a:rPr>
              <a:t>包含了</a:t>
            </a:r>
            <a:r>
              <a:rPr lang="en-US" altLang="zh-CN" smtClean="0">
                <a:ea typeface="宋体" pitchFamily="2" charset="-122"/>
              </a:rPr>
              <a:t>N</a:t>
            </a:r>
            <a:r>
              <a:rPr lang="zh-CN" altLang="en-US" smtClean="0">
                <a:ea typeface="宋体" pitchFamily="2" charset="-122"/>
              </a:rPr>
              <a:t>个模块，每个模块必须运行在某个</a:t>
            </a:r>
            <a:r>
              <a:rPr lang="en-US" altLang="zh-CN" smtClean="0">
                <a:ea typeface="宋体" pitchFamily="2" charset="-122"/>
              </a:rPr>
              <a:t>CPU</a:t>
            </a:r>
            <a:r>
              <a:rPr lang="zh-CN" altLang="en-US" smtClean="0">
                <a:ea typeface="宋体" pitchFamily="2" charset="-122"/>
              </a:rPr>
              <a:t>中。每个模块在每个</a:t>
            </a:r>
            <a:r>
              <a:rPr lang="en-US" altLang="zh-CN" smtClean="0">
                <a:ea typeface="宋体" pitchFamily="2" charset="-122"/>
              </a:rPr>
              <a:t>CPU</a:t>
            </a:r>
            <a:r>
              <a:rPr lang="zh-CN" altLang="en-US" smtClean="0">
                <a:ea typeface="宋体" pitchFamily="2" charset="-122"/>
              </a:rPr>
              <a:t>中运行的耗费已经被估算出来了，设为</a:t>
            </a:r>
            <a:r>
              <a:rPr lang="en-US" altLang="zh-CN" smtClean="0">
                <a:ea typeface="宋体" pitchFamily="2" charset="-122"/>
              </a:rPr>
              <a:t>Ai</a:t>
            </a:r>
            <a:r>
              <a:rPr lang="zh-CN" altLang="en-US" smtClean="0">
                <a:ea typeface="宋体" pitchFamily="2" charset="-122"/>
              </a:rPr>
              <a:t>和</a:t>
            </a:r>
            <a:r>
              <a:rPr lang="en-US" altLang="zh-CN" smtClean="0">
                <a:ea typeface="宋体" pitchFamily="2" charset="-122"/>
              </a:rPr>
              <a:t>Bi</a:t>
            </a:r>
            <a:r>
              <a:rPr lang="zh-CN" altLang="en-US" smtClean="0">
                <a:ea typeface="宋体" pitchFamily="2" charset="-122"/>
              </a:rPr>
              <a:t>。同时，</a:t>
            </a:r>
            <a:r>
              <a:rPr lang="en-US" altLang="zh-CN" smtClean="0">
                <a:ea typeface="宋体" pitchFamily="2" charset="-122"/>
              </a:rPr>
              <a:t>M</a:t>
            </a:r>
            <a:r>
              <a:rPr lang="zh-CN" altLang="en-US" smtClean="0">
                <a:ea typeface="宋体" pitchFamily="2" charset="-122"/>
              </a:rPr>
              <a:t>对模块之间需要共享数据，如果它们运行在同一个</a:t>
            </a:r>
            <a:r>
              <a:rPr lang="en-US" altLang="zh-CN" smtClean="0">
                <a:ea typeface="宋体" pitchFamily="2" charset="-122"/>
              </a:rPr>
              <a:t>CPU</a:t>
            </a:r>
            <a:r>
              <a:rPr lang="zh-CN" altLang="en-US" smtClean="0">
                <a:ea typeface="宋体" pitchFamily="2" charset="-122"/>
              </a:rPr>
              <a:t>中，共享数据的耗费可以忽略不计，否则还需要额外的费用，必须很好的安排这</a:t>
            </a:r>
            <a:r>
              <a:rPr lang="en-US" altLang="zh-CN" smtClean="0">
                <a:ea typeface="宋体" pitchFamily="2" charset="-122"/>
              </a:rPr>
              <a:t>N</a:t>
            </a:r>
            <a:r>
              <a:rPr lang="zh-CN" altLang="en-US" smtClean="0">
                <a:ea typeface="宋体" pitchFamily="2" charset="-122"/>
              </a:rPr>
              <a:t>个模块，使得总耗费最小。</a:t>
            </a:r>
          </a:p>
        </p:txBody>
      </p:sp>
      <p:sp>
        <p:nvSpPr>
          <p:cNvPr id="4" name="标题 1"/>
          <p:cNvSpPr txBox="1">
            <a:spLocks/>
          </p:cNvSpPr>
          <p:nvPr/>
        </p:nvSpPr>
        <p:spPr>
          <a:xfrm>
            <a:off x="12600" y="260648"/>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双核</a:t>
            </a:r>
            <a:r>
              <a:rPr lang="en-US" altLang="zh-CN" sz="4000" dirty="0">
                <a:ea typeface="隶书" pitchFamily="49" charset="-122"/>
              </a:rPr>
              <a:t>CPU(POJ 3469)</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468313" y="1268413"/>
            <a:ext cx="8229600" cy="5257800"/>
          </a:xfrm>
        </p:spPr>
        <p:txBody>
          <a:bodyPr/>
          <a:lstStyle/>
          <a:p>
            <a:pPr eaLnBrk="1" hangingPunct="1">
              <a:lnSpc>
                <a:spcPct val="90000"/>
              </a:lnSpc>
            </a:pPr>
            <a:r>
              <a:rPr lang="zh-CN" altLang="en-US" sz="3000" smtClean="0">
                <a:ea typeface="宋体" pitchFamily="2" charset="-122"/>
              </a:rPr>
              <a:t>近日地球和火星间爆发了一场战争。地球指挥官获悉火星入侵者将派一些伞兵来摧毁地球的兵工厂。兵工厂是一个</a:t>
            </a:r>
            <a:r>
              <a:rPr lang="en-US" altLang="zh-CN" sz="3000" smtClean="0">
                <a:ea typeface="宋体" pitchFamily="2" charset="-122"/>
              </a:rPr>
              <a:t>m*n</a:t>
            </a:r>
            <a:r>
              <a:rPr lang="zh-CN" altLang="en-US" sz="3000" smtClean="0">
                <a:ea typeface="宋体" pitchFamily="2" charset="-122"/>
              </a:rPr>
              <a:t>的网格。他还获悉每个伞兵将着陆的具体位置。由于火星的伞兵个个都很强壮，而且组织性强，只要有一个伞兵存活了就能摧毁整个兵工厂。因此，地球军队必须在伞兵着陆后瞬间全部杀死他们。</a:t>
            </a:r>
            <a:endParaRPr lang="en-US" altLang="zh-CN" sz="3000" smtClean="0">
              <a:ea typeface="宋体" pitchFamily="2" charset="-122"/>
            </a:endParaRPr>
          </a:p>
          <a:p>
            <a:pPr eaLnBrk="1" hangingPunct="1">
              <a:lnSpc>
                <a:spcPct val="90000"/>
              </a:lnSpc>
            </a:pPr>
            <a:r>
              <a:rPr lang="zh-CN" altLang="en-US" sz="3000" smtClean="0">
                <a:ea typeface="宋体" pitchFamily="2" charset="-122"/>
              </a:rPr>
              <a:t>地球有一种高科技激光枪，能在某行或列安装一架激光枪，一架激光枪能杀死该行</a:t>
            </a:r>
            <a:r>
              <a:rPr lang="en-US" altLang="zh-CN" sz="3000" smtClean="0">
                <a:ea typeface="宋体" pitchFamily="2" charset="-122"/>
              </a:rPr>
              <a:t>(</a:t>
            </a:r>
            <a:r>
              <a:rPr lang="zh-CN" altLang="en-US" sz="3000" smtClean="0">
                <a:ea typeface="宋体" pitchFamily="2" charset="-122"/>
              </a:rPr>
              <a:t>列</a:t>
            </a:r>
            <a:r>
              <a:rPr lang="en-US" altLang="zh-CN" sz="3000" smtClean="0">
                <a:ea typeface="宋体" pitchFamily="2" charset="-122"/>
              </a:rPr>
              <a:t>)</a:t>
            </a:r>
            <a:r>
              <a:rPr lang="zh-CN" altLang="en-US" sz="3000" smtClean="0">
                <a:ea typeface="宋体" pitchFamily="2" charset="-122"/>
              </a:rPr>
              <a:t>所有的伞兵。在第</a:t>
            </a:r>
            <a:r>
              <a:rPr lang="en-US" altLang="zh-CN" sz="3000" smtClean="0">
                <a:ea typeface="宋体" pitchFamily="2" charset="-122"/>
              </a:rPr>
              <a:t>i</a:t>
            </a:r>
            <a:r>
              <a:rPr lang="zh-CN" altLang="en-US" sz="3000" smtClean="0">
                <a:ea typeface="宋体" pitchFamily="2" charset="-122"/>
              </a:rPr>
              <a:t>行的花费是</a:t>
            </a:r>
            <a:r>
              <a:rPr lang="en-US" altLang="zh-CN" sz="3000" smtClean="0">
                <a:ea typeface="宋体" pitchFamily="2" charset="-122"/>
              </a:rPr>
              <a:t>Ri</a:t>
            </a:r>
            <a:r>
              <a:rPr lang="zh-CN" altLang="en-US" sz="3000" smtClean="0">
                <a:ea typeface="宋体" pitchFamily="2" charset="-122"/>
              </a:rPr>
              <a:t>，第</a:t>
            </a:r>
            <a:r>
              <a:rPr lang="en-US" altLang="zh-CN" sz="3000" smtClean="0">
                <a:ea typeface="宋体" pitchFamily="2" charset="-122"/>
              </a:rPr>
              <a:t>i</a:t>
            </a:r>
            <a:r>
              <a:rPr lang="zh-CN" altLang="en-US" sz="3000" smtClean="0">
                <a:ea typeface="宋体" pitchFamily="2" charset="-122"/>
              </a:rPr>
              <a:t>列的花费是</a:t>
            </a:r>
            <a:r>
              <a:rPr lang="en-US" altLang="zh-CN" sz="3000" smtClean="0">
                <a:ea typeface="宋体" pitchFamily="2" charset="-122"/>
              </a:rPr>
              <a:t>Ci</a:t>
            </a:r>
            <a:r>
              <a:rPr lang="zh-CN" altLang="en-US" sz="3000" smtClean="0">
                <a:ea typeface="宋体" pitchFamily="2" charset="-122"/>
              </a:rPr>
              <a:t>。总开销是所有激光枪费用的乘积。问如果将所有伞兵杀死，最小开销是多少。</a:t>
            </a:r>
          </a:p>
        </p:txBody>
      </p:sp>
      <p:sp>
        <p:nvSpPr>
          <p:cNvPr id="5" name="标题 1"/>
          <p:cNvSpPr txBox="1">
            <a:spLocks/>
          </p:cNvSpPr>
          <p:nvPr/>
        </p:nvSpPr>
        <p:spPr>
          <a:xfrm>
            <a:off x="0" y="260648"/>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伞兵</a:t>
            </a:r>
            <a:r>
              <a:rPr lang="en-US" altLang="zh-CN" sz="4000" dirty="0">
                <a:ea typeface="隶书" pitchFamily="49" charset="-122"/>
              </a:rPr>
              <a:t>(POJ 3308)</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ea typeface="宋体" pitchFamily="2" charset="-122"/>
              </a:rPr>
              <a:t>主要内容</a:t>
            </a:r>
          </a:p>
        </p:txBody>
      </p:sp>
      <p:sp>
        <p:nvSpPr>
          <p:cNvPr id="3" name="内容占位符 2"/>
          <p:cNvSpPr>
            <a:spLocks noGrp="1"/>
          </p:cNvSpPr>
          <p:nvPr>
            <p:ph idx="1"/>
          </p:nvPr>
        </p:nvSpPr>
        <p:spPr>
          <a:xfrm>
            <a:off x="2411413" y="1600200"/>
            <a:ext cx="5267325" cy="4492625"/>
          </a:xfrm>
        </p:spPr>
        <p:txBody>
          <a:bodyPr/>
          <a:lstStyle/>
          <a:p>
            <a:pPr eaLnBrk="1" hangingPunct="1">
              <a:lnSpc>
                <a:spcPct val="90000"/>
              </a:lnSpc>
            </a:pPr>
            <a:r>
              <a:rPr lang="en-US" altLang="zh-CN" smtClean="0">
                <a:ea typeface="宋体" pitchFamily="2" charset="-122"/>
              </a:rPr>
              <a:t>1</a:t>
            </a:r>
            <a:r>
              <a:rPr lang="zh-CN" altLang="zh-CN" smtClean="0">
                <a:ea typeface="宋体" pitchFamily="2" charset="-122"/>
              </a:rPr>
              <a:t>、</a:t>
            </a:r>
            <a:r>
              <a:rPr lang="zh-CN" altLang="en-US" smtClean="0">
                <a:ea typeface="宋体" pitchFamily="2" charset="-122"/>
              </a:rPr>
              <a:t>网络流模型的建立</a:t>
            </a:r>
            <a:endParaRPr lang="en-US" altLang="zh-CN" smtClean="0">
              <a:ea typeface="宋体" pitchFamily="2" charset="-122"/>
            </a:endParaRPr>
          </a:p>
          <a:p>
            <a:pPr eaLnBrk="1" hangingPunct="1">
              <a:lnSpc>
                <a:spcPct val="90000"/>
              </a:lnSpc>
            </a:pPr>
            <a:r>
              <a:rPr lang="en-US" altLang="zh-CN" smtClean="0">
                <a:ea typeface="宋体" pitchFamily="2" charset="-122"/>
              </a:rPr>
              <a:t>2</a:t>
            </a:r>
            <a:r>
              <a:rPr lang="zh-CN" altLang="en-US" smtClean="0">
                <a:ea typeface="宋体" pitchFamily="2" charset="-122"/>
              </a:rPr>
              <a:t>、最大流算法</a:t>
            </a:r>
            <a:endParaRPr lang="zh-CN" altLang="zh-CN" smtClean="0">
              <a:ea typeface="宋体" pitchFamily="2" charset="-122"/>
            </a:endParaRPr>
          </a:p>
          <a:p>
            <a:pPr eaLnBrk="1" hangingPunct="1">
              <a:lnSpc>
                <a:spcPct val="90000"/>
              </a:lnSpc>
            </a:pPr>
            <a:r>
              <a:rPr lang="en-US" altLang="zh-CN" smtClean="0">
                <a:ea typeface="宋体" pitchFamily="2" charset="-122"/>
                <a:sym typeface="Wingdings" pitchFamily="2" charset="2"/>
              </a:rPr>
              <a:t>3</a:t>
            </a:r>
            <a:r>
              <a:rPr lang="zh-CN" altLang="en-US" smtClean="0">
                <a:ea typeface="宋体" pitchFamily="2" charset="-122"/>
                <a:sym typeface="Wingdings" pitchFamily="2" charset="2"/>
              </a:rPr>
              <a:t>、最小割</a:t>
            </a:r>
            <a:endParaRPr lang="en-US" altLang="zh-CN" smtClean="0">
              <a:ea typeface="宋体" pitchFamily="2" charset="-122"/>
              <a:sym typeface="Wingdings" pitchFamily="2" charset="2"/>
            </a:endParaRPr>
          </a:p>
          <a:p>
            <a:pPr eaLnBrk="1" hangingPunct="1">
              <a:lnSpc>
                <a:spcPct val="90000"/>
              </a:lnSpc>
            </a:pPr>
            <a:r>
              <a:rPr lang="en-US" altLang="zh-CN" smtClean="0">
                <a:ea typeface="宋体" pitchFamily="2" charset="-122"/>
                <a:sym typeface="Wingdings" pitchFamily="2" charset="2"/>
              </a:rPr>
              <a:t>4</a:t>
            </a:r>
            <a:r>
              <a:rPr lang="zh-CN" altLang="en-US" smtClean="0">
                <a:ea typeface="宋体" pitchFamily="2" charset="-122"/>
                <a:sym typeface="Wingdings" pitchFamily="2" charset="2"/>
              </a:rPr>
              <a:t>、</a:t>
            </a:r>
            <a:r>
              <a:rPr lang="zh-CN" altLang="en-US" smtClean="0">
                <a:ea typeface="宋体" pitchFamily="2" charset="-122"/>
              </a:rPr>
              <a:t>平面图最大流问题</a:t>
            </a:r>
            <a:endParaRPr lang="zh-CN" altLang="zh-CN" smtClean="0">
              <a:ea typeface="宋体" pitchFamily="2" charset="-122"/>
            </a:endParaRPr>
          </a:p>
          <a:p>
            <a:pPr eaLnBrk="1" hangingPunct="1">
              <a:lnSpc>
                <a:spcPct val="90000"/>
              </a:lnSpc>
            </a:pPr>
            <a:r>
              <a:rPr lang="en-US" altLang="zh-CN" smtClean="0">
                <a:ea typeface="宋体" pitchFamily="2" charset="-122"/>
              </a:rPr>
              <a:t>5</a:t>
            </a:r>
            <a:r>
              <a:rPr lang="zh-CN" altLang="zh-CN" smtClean="0">
                <a:ea typeface="宋体" pitchFamily="2" charset="-122"/>
              </a:rPr>
              <a:t>、流量的最小费用流</a:t>
            </a:r>
            <a:endParaRPr lang="en-US" altLang="zh-CN" smtClean="0">
              <a:ea typeface="宋体" pitchFamily="2" charset="-122"/>
            </a:endParaRPr>
          </a:p>
          <a:p>
            <a:pPr eaLnBrk="1" hangingPunct="1">
              <a:lnSpc>
                <a:spcPct val="90000"/>
              </a:lnSpc>
            </a:pPr>
            <a:r>
              <a:rPr lang="en-US" altLang="zh-CN" smtClean="0">
                <a:ea typeface="宋体" pitchFamily="2" charset="-122"/>
              </a:rPr>
              <a:t>6</a:t>
            </a:r>
            <a:r>
              <a:rPr lang="zh-CN" altLang="en-US" smtClean="0">
                <a:ea typeface="宋体" pitchFamily="2" charset="-122"/>
              </a:rPr>
              <a:t>、图的匹配问题</a:t>
            </a:r>
            <a:endParaRPr lang="zh-CN" altLang="zh-CN" smtClean="0">
              <a:ea typeface="宋体" pitchFamily="2" charset="-122"/>
            </a:endParaRPr>
          </a:p>
          <a:p>
            <a:pPr eaLnBrk="1" hangingPunct="1">
              <a:lnSpc>
                <a:spcPct val="90000"/>
              </a:lnSpc>
            </a:pPr>
            <a:r>
              <a:rPr lang="en-US" altLang="zh-CN" smtClean="0">
                <a:ea typeface="宋体" pitchFamily="2" charset="-122"/>
              </a:rPr>
              <a:t>7</a:t>
            </a:r>
            <a:r>
              <a:rPr lang="zh-CN" altLang="zh-CN" smtClean="0">
                <a:ea typeface="宋体" pitchFamily="2" charset="-122"/>
              </a:rPr>
              <a:t>、</a:t>
            </a:r>
            <a:r>
              <a:rPr lang="zh-CN" altLang="en-US" smtClean="0">
                <a:ea typeface="宋体" pitchFamily="2" charset="-122"/>
              </a:rPr>
              <a:t>欧拉回路</a:t>
            </a:r>
            <a:endParaRPr lang="en-US" altLang="zh-CN" smtClean="0">
              <a:ea typeface="宋体" pitchFamily="2" charset="-122"/>
            </a:endParaRPr>
          </a:p>
          <a:p>
            <a:pPr eaLnBrk="1" hangingPunct="1">
              <a:lnSpc>
                <a:spcPct val="90000"/>
              </a:lnSpc>
            </a:pPr>
            <a:r>
              <a:rPr lang="en-US" altLang="zh-CN" smtClean="0">
                <a:ea typeface="宋体" pitchFamily="2" charset="-122"/>
              </a:rPr>
              <a:t>8</a:t>
            </a:r>
            <a:r>
              <a:rPr lang="zh-CN" altLang="en-US" smtClean="0">
                <a:ea typeface="宋体" pitchFamily="2" charset="-122"/>
              </a:rPr>
              <a:t>、图的连通性和</a:t>
            </a:r>
            <a:r>
              <a:rPr lang="en-US" altLang="zh-CN" smtClean="0">
                <a:ea typeface="宋体" pitchFamily="2" charset="-122"/>
              </a:rPr>
              <a:t>2-SAT</a:t>
            </a:r>
          </a:p>
        </p:txBody>
      </p:sp>
      <p:sp>
        <p:nvSpPr>
          <p:cNvPr id="4" name="矩形 3"/>
          <p:cNvSpPr>
            <a:spLocks noChangeArrowheads="1"/>
          </p:cNvSpPr>
          <p:nvPr/>
        </p:nvSpPr>
        <p:spPr bwMode="auto">
          <a:xfrm>
            <a:off x="7092950" y="3284538"/>
            <a:ext cx="460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a:sym typeface="Wingdings" pitchFamily="2" charset="2"/>
              </a:rPr>
              <a:t></a:t>
            </a:r>
            <a:endParaRPr lang="zh-CN" altLang="en-US" sz="22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50"/>
                            </p:stCondLst>
                            <p:childTnLst>
                              <p:par>
                                <p:cTn id="9" presetID="10" presetClass="entr" presetSubtype="0" fill="hold" grpId="0" nodeType="afterEffect">
                                  <p:stCondLst>
                                    <p:cond delay="0"/>
                                  </p:stCondLst>
                                  <p:iterate type="wd">
                                    <p:tmPct val="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nodeType="afterGroup">
                            <p:stCondLst>
                              <p:cond delay="1090"/>
                            </p:stCondLst>
                            <p:childTnLst>
                              <p:par>
                                <p:cTn id="13" presetID="10" presetClass="entr" presetSubtype="0" fill="hold" grpId="0" nodeType="afterEffect">
                                  <p:stCondLst>
                                    <p:cond delay="0"/>
                                  </p:stCondLst>
                                  <p:iterate type="wd">
                                    <p:tmPct val="2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iterate type="wd">
                                    <p:tmPct val="2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nodeType="afterGroup">
                            <p:stCondLst>
                              <p:cond delay="530"/>
                            </p:stCondLst>
                            <p:childTnLst>
                              <p:par>
                                <p:cTn id="22" presetID="10" presetClass="entr" presetSubtype="0" fill="hold" grpId="0" nodeType="afterEffect">
                                  <p:stCondLst>
                                    <p:cond delay="0"/>
                                  </p:stCondLst>
                                  <p:iterate type="wd">
                                    <p:tmPct val="2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iterate type="wd">
                                    <p:tmPct val="2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nodeType="afterGroup">
                            <p:stCondLst>
                              <p:cond delay="550"/>
                            </p:stCondLst>
                            <p:childTnLst>
                              <p:par>
                                <p:cTn id="31" presetID="10" presetClass="entr" presetSubtype="0" fill="hold" grpId="0" nodeType="afterEffect">
                                  <p:stCondLst>
                                    <p:cond delay="0"/>
                                  </p:stCondLst>
                                  <p:iterate type="wd">
                                    <p:tmPct val="2000"/>
                                  </p:iterate>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nodeType="afterGroup">
                            <p:stCondLst>
                              <p:cond delay="1090"/>
                            </p:stCondLst>
                            <p:childTnLst>
                              <p:par>
                                <p:cTn id="35" presetID="10" presetClass="entr" presetSubtype="0" fill="hold" grpId="0" nodeType="afterEffect">
                                  <p:stCondLst>
                                    <p:cond delay="0"/>
                                  </p:stCondLst>
                                  <p:iterate type="wd">
                                    <p:tmPct val="2000"/>
                                  </p:iterate>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nodeType="afterGroup">
                            <p:stCondLst>
                              <p:cond delay="1650"/>
                            </p:stCondLst>
                            <p:childTnLst>
                              <p:par>
                                <p:cTn id="39" presetID="2" presetClass="entr" presetSubtype="1"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algn="ctr" eaLnBrk="1" hangingPunct="1"/>
            <a:r>
              <a:rPr lang="en-US" altLang="zh-CN" smtClean="0">
                <a:ea typeface="宋体" pitchFamily="2" charset="-122"/>
              </a:rPr>
              <a:t>NOI2010 </a:t>
            </a:r>
            <a:r>
              <a:rPr lang="zh-CN" altLang="en-US" smtClean="0">
                <a:ea typeface="宋体" pitchFamily="2" charset="-122"/>
              </a:rPr>
              <a:t>海拔</a:t>
            </a:r>
          </a:p>
        </p:txBody>
      </p:sp>
      <p:sp>
        <p:nvSpPr>
          <p:cNvPr id="26627" name="内容占位符 2"/>
          <p:cNvSpPr>
            <a:spLocks noGrp="1"/>
          </p:cNvSpPr>
          <p:nvPr>
            <p:ph idx="1"/>
          </p:nvPr>
        </p:nvSpPr>
        <p:spPr>
          <a:xfrm>
            <a:off x="0" y="1371600"/>
            <a:ext cx="9144000" cy="5486400"/>
          </a:xfrm>
        </p:spPr>
        <p:txBody>
          <a:bodyPr/>
          <a:lstStyle/>
          <a:p>
            <a:pPr eaLnBrk="1" hangingPunct="1"/>
            <a:r>
              <a:rPr lang="en-US" altLang="zh-CN" b="1" smtClean="0">
                <a:ea typeface="宋体" pitchFamily="2" charset="-122"/>
              </a:rPr>
              <a:t>YT </a:t>
            </a:r>
            <a:r>
              <a:rPr lang="zh-CN" altLang="zh-CN" b="1" smtClean="0">
                <a:ea typeface="宋体" pitchFamily="2" charset="-122"/>
              </a:rPr>
              <a:t>市是一个规划良好的城市，城市被东西向和南北向的主干道划分为 </a:t>
            </a:r>
            <a:r>
              <a:rPr lang="en-US" altLang="zh-CN" b="1" smtClean="0">
                <a:ea typeface="宋体" pitchFamily="2" charset="-122"/>
              </a:rPr>
              <a:t>n×n </a:t>
            </a:r>
            <a:r>
              <a:rPr lang="zh-CN" altLang="zh-CN" b="1" smtClean="0">
                <a:ea typeface="宋体" pitchFamily="2" charset="-122"/>
              </a:rPr>
              <a:t>个区域。简 单起见，可以将 </a:t>
            </a:r>
            <a:r>
              <a:rPr lang="en-US" altLang="zh-CN" b="1" smtClean="0">
                <a:ea typeface="宋体" pitchFamily="2" charset="-122"/>
              </a:rPr>
              <a:t>YT </a:t>
            </a:r>
            <a:r>
              <a:rPr lang="zh-CN" altLang="zh-CN" b="1" smtClean="0">
                <a:ea typeface="宋体" pitchFamily="2" charset="-122"/>
              </a:rPr>
              <a:t>市看作 一个正方形，每一个区域也可看作一个正方形。从而，</a:t>
            </a:r>
            <a:r>
              <a:rPr lang="en-US" altLang="zh-CN" b="1" smtClean="0">
                <a:ea typeface="宋体" pitchFamily="2" charset="-122"/>
              </a:rPr>
              <a:t>YT </a:t>
            </a:r>
            <a:r>
              <a:rPr lang="zh-CN" altLang="zh-CN" b="1" smtClean="0">
                <a:ea typeface="宋体" pitchFamily="2" charset="-122"/>
              </a:rPr>
              <a:t>城市 中包括</a:t>
            </a:r>
            <a:r>
              <a:rPr lang="en-US" altLang="zh-CN" b="1" smtClean="0">
                <a:ea typeface="宋体" pitchFamily="2" charset="-122"/>
              </a:rPr>
              <a:t>(n+1)×(n+1)</a:t>
            </a:r>
            <a:r>
              <a:rPr lang="zh-CN" altLang="zh-CN" b="1" smtClean="0">
                <a:ea typeface="宋体" pitchFamily="2" charset="-122"/>
              </a:rPr>
              <a:t>个交叉路口和 </a:t>
            </a:r>
            <a:r>
              <a:rPr lang="en-US" altLang="zh-CN" b="1" smtClean="0">
                <a:ea typeface="宋体" pitchFamily="2" charset="-122"/>
              </a:rPr>
              <a:t>2n×(n+1)</a:t>
            </a:r>
            <a:r>
              <a:rPr lang="zh-CN" altLang="zh-CN" b="1" smtClean="0">
                <a:ea typeface="宋体" pitchFamily="2" charset="-122"/>
              </a:rPr>
              <a:t>条双向道路（简称道路），每条双向 道路连接主干 道上两个相邻的交叉路口。下图为一张 </a:t>
            </a:r>
            <a:r>
              <a:rPr lang="en-US" altLang="zh-CN" b="1" smtClean="0">
                <a:ea typeface="宋体" pitchFamily="2" charset="-122"/>
              </a:rPr>
              <a:t>YT </a:t>
            </a:r>
            <a:r>
              <a:rPr lang="zh-CN" altLang="zh-CN" b="1" smtClean="0">
                <a:ea typeface="宋体" pitchFamily="2" charset="-122"/>
              </a:rPr>
              <a:t>市的地图</a:t>
            </a:r>
            <a:r>
              <a:rPr lang="en-US" altLang="zh-CN" b="1" smtClean="0">
                <a:ea typeface="宋体" pitchFamily="2" charset="-122"/>
              </a:rPr>
              <a:t>(n  =  2)</a:t>
            </a:r>
            <a:r>
              <a:rPr lang="zh-CN" altLang="zh-CN" b="1" smtClean="0">
                <a:ea typeface="宋体" pitchFamily="2" charset="-122"/>
              </a:rPr>
              <a:t>，城市被划分为 </a:t>
            </a:r>
            <a:r>
              <a:rPr lang="en-US" altLang="zh-CN" b="1" smtClean="0">
                <a:ea typeface="宋体" pitchFamily="2" charset="-122"/>
              </a:rPr>
              <a:t>2×2 </a:t>
            </a:r>
            <a:r>
              <a:rPr lang="zh-CN" altLang="zh-CN" b="1" smtClean="0">
                <a:ea typeface="宋体" pitchFamily="2" charset="-122"/>
              </a:rPr>
              <a:t>个区域，包 括 </a:t>
            </a:r>
            <a:r>
              <a:rPr lang="en-US" altLang="zh-CN" b="1" smtClean="0">
                <a:ea typeface="宋体" pitchFamily="2" charset="-122"/>
              </a:rPr>
              <a:t>3×3 </a:t>
            </a:r>
            <a:r>
              <a:rPr lang="zh-CN" altLang="zh-CN" b="1" smtClean="0">
                <a:ea typeface="宋体" pitchFamily="2" charset="-122"/>
              </a:rPr>
              <a:t>个交叉路口和 </a:t>
            </a:r>
            <a:r>
              <a:rPr lang="en-US" altLang="zh-CN" b="1" smtClean="0">
                <a:ea typeface="宋体" pitchFamily="2" charset="-122"/>
              </a:rPr>
              <a:t>12 </a:t>
            </a:r>
            <a:r>
              <a:rPr lang="zh-CN" altLang="zh-CN" b="1" smtClean="0">
                <a:ea typeface="宋体" pitchFamily="2" charset="-122"/>
              </a:rPr>
              <a:t>条双向道路。</a:t>
            </a:r>
            <a:endParaRPr lang="zh-CN" altLang="en-US" b="1" smtClean="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mtClean="0">
                <a:ea typeface="宋体" pitchFamily="2" charset="-122"/>
              </a:rPr>
              <a:t>NOI2010</a:t>
            </a:r>
            <a:r>
              <a:rPr lang="zh-CN" altLang="en-US" smtClean="0">
                <a:ea typeface="宋体" pitchFamily="2" charset="-122"/>
              </a:rPr>
              <a:t>海拔</a:t>
            </a:r>
          </a:p>
        </p:txBody>
      </p:sp>
      <p:sp>
        <p:nvSpPr>
          <p:cNvPr id="27651" name="内容占位符 2"/>
          <p:cNvSpPr>
            <a:spLocks noGrp="1"/>
          </p:cNvSpPr>
          <p:nvPr>
            <p:ph idx="1"/>
          </p:nvPr>
        </p:nvSpPr>
        <p:spPr/>
        <p:txBody>
          <a:bodyPr/>
          <a:lstStyle/>
          <a:p>
            <a:pPr eaLnBrk="1" hangingPunct="1"/>
            <a:endParaRPr lang="zh-CN" altLang="en-US" smtClean="0">
              <a:ea typeface="宋体" pitchFamily="2" charset="-122"/>
            </a:endParaRP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627188"/>
            <a:ext cx="6677025"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mtClean="0">
                <a:ea typeface="宋体" pitchFamily="2" charset="-122"/>
              </a:rPr>
              <a:t>NOI2010</a:t>
            </a:r>
            <a:r>
              <a:rPr lang="zh-CN" altLang="en-US" smtClean="0">
                <a:ea typeface="宋体" pitchFamily="2" charset="-122"/>
              </a:rPr>
              <a:t>海拔</a:t>
            </a:r>
          </a:p>
        </p:txBody>
      </p:sp>
      <p:sp>
        <p:nvSpPr>
          <p:cNvPr id="28675" name="内容占位符 2"/>
          <p:cNvSpPr>
            <a:spLocks noGrp="1"/>
          </p:cNvSpPr>
          <p:nvPr>
            <p:ph idx="1"/>
          </p:nvPr>
        </p:nvSpPr>
        <p:spPr>
          <a:xfrm>
            <a:off x="0" y="1371600"/>
            <a:ext cx="9144000" cy="5486400"/>
          </a:xfrm>
        </p:spPr>
        <p:txBody>
          <a:bodyPr/>
          <a:lstStyle/>
          <a:p>
            <a:pPr eaLnBrk="1" hangingPunct="1">
              <a:lnSpc>
                <a:spcPct val="90000"/>
              </a:lnSpc>
            </a:pPr>
            <a:r>
              <a:rPr lang="zh-CN" altLang="zh-CN" sz="2700" b="1" smtClean="0">
                <a:ea typeface="宋体" pitchFamily="2" charset="-122"/>
              </a:rPr>
              <a:t>小 </a:t>
            </a:r>
            <a:r>
              <a:rPr lang="en-US" altLang="zh-CN" sz="2700" b="1" smtClean="0">
                <a:ea typeface="宋体" pitchFamily="2" charset="-122"/>
              </a:rPr>
              <a:t>Z </a:t>
            </a:r>
            <a:r>
              <a:rPr lang="zh-CN" altLang="zh-CN" sz="2700" b="1" smtClean="0">
                <a:ea typeface="宋体" pitchFamily="2" charset="-122"/>
              </a:rPr>
              <a:t>作为该市的市长，他根据统计信息得到了每天上班高峰期间 </a:t>
            </a:r>
            <a:r>
              <a:rPr lang="en-US" altLang="zh-CN" sz="2700" b="1" smtClean="0">
                <a:ea typeface="宋体" pitchFamily="2" charset="-122"/>
              </a:rPr>
              <a:t>YT </a:t>
            </a:r>
            <a:r>
              <a:rPr lang="zh-CN" altLang="zh-CN" sz="2700" b="1" smtClean="0">
                <a:ea typeface="宋体" pitchFamily="2" charset="-122"/>
              </a:rPr>
              <a:t>市每条道路两个方 向的人流量，即在高峰期间沿 着该方向通过这条道路的人数。每一个交叉路口都有不同的 海拔高度值，</a:t>
            </a:r>
            <a:r>
              <a:rPr lang="en-US" altLang="zh-CN" sz="2700" b="1" smtClean="0">
                <a:ea typeface="宋体" pitchFamily="2" charset="-122"/>
              </a:rPr>
              <a:t>YT </a:t>
            </a:r>
            <a:r>
              <a:rPr lang="zh-CN" altLang="zh-CN" sz="2700" b="1" smtClean="0">
                <a:ea typeface="宋体" pitchFamily="2" charset="-122"/>
              </a:rPr>
              <a:t>市市民认为爬坡是一件非常累的事情，每向上爬 </a:t>
            </a:r>
            <a:r>
              <a:rPr lang="en-US" altLang="zh-CN" sz="2700" b="1" smtClean="0">
                <a:ea typeface="宋体" pitchFamily="2" charset="-122"/>
              </a:rPr>
              <a:t>h </a:t>
            </a:r>
            <a:r>
              <a:rPr lang="zh-CN" altLang="zh-CN" sz="2700" b="1" smtClean="0">
                <a:ea typeface="宋体" pitchFamily="2" charset="-122"/>
              </a:rPr>
              <a:t>的高度，就需要消耗 </a:t>
            </a:r>
            <a:r>
              <a:rPr lang="en-US" altLang="zh-CN" sz="2700" b="1" smtClean="0">
                <a:ea typeface="宋体" pitchFamily="2" charset="-122"/>
              </a:rPr>
              <a:t>h </a:t>
            </a:r>
            <a:r>
              <a:rPr lang="zh-CN" altLang="zh-CN" sz="2700" b="1" smtClean="0">
                <a:ea typeface="宋体" pitchFamily="2" charset="-122"/>
              </a:rPr>
              <a:t>的体力。如果 是下坡的话，则不需要耗费体力。因此如果一段道路的终点海拔减去起点海 拔的值为 </a:t>
            </a:r>
            <a:r>
              <a:rPr lang="en-US" altLang="zh-CN" sz="2700" b="1" smtClean="0">
                <a:ea typeface="宋体" pitchFamily="2" charset="-122"/>
              </a:rPr>
              <a:t>h(</a:t>
            </a:r>
            <a:r>
              <a:rPr lang="zh-CN" altLang="zh-CN" sz="2700" b="1" smtClean="0">
                <a:ea typeface="宋体" pitchFamily="2" charset="-122"/>
              </a:rPr>
              <a:t>注意 </a:t>
            </a:r>
            <a:r>
              <a:rPr lang="en-US" altLang="zh-CN" sz="2700" b="1" smtClean="0">
                <a:ea typeface="宋体" pitchFamily="2" charset="-122"/>
              </a:rPr>
              <a:t>h </a:t>
            </a:r>
            <a:r>
              <a:rPr lang="zh-CN" altLang="zh-CN" sz="2700" b="1" smtClean="0">
                <a:ea typeface="宋体" pitchFamily="2" charset="-122"/>
              </a:rPr>
              <a:t>可能是负数</a:t>
            </a:r>
            <a:r>
              <a:rPr lang="en-US" altLang="zh-CN" sz="2700" b="1" smtClean="0">
                <a:ea typeface="宋体" pitchFamily="2" charset="-122"/>
              </a:rPr>
              <a:t>)</a:t>
            </a:r>
            <a:r>
              <a:rPr lang="zh-CN" altLang="zh-CN" sz="2700" b="1" smtClean="0">
                <a:ea typeface="宋体" pitchFamily="2" charset="-122"/>
              </a:rPr>
              <a:t>，那么一个人经过这段路所消耗的体力是 </a:t>
            </a:r>
            <a:r>
              <a:rPr lang="en-US" altLang="zh-CN" sz="2700" b="1" smtClean="0">
                <a:ea typeface="宋体" pitchFamily="2" charset="-122"/>
              </a:rPr>
              <a:t>max{0,  h}</a:t>
            </a:r>
            <a:r>
              <a:rPr lang="zh-CN" altLang="zh-CN" sz="2700" b="1" smtClean="0">
                <a:ea typeface="宋体" pitchFamily="2" charset="-122"/>
              </a:rPr>
              <a:t>（这里 </a:t>
            </a:r>
            <a:r>
              <a:rPr lang="en-US" altLang="zh-CN" sz="2700" b="1" smtClean="0">
                <a:ea typeface="宋体" pitchFamily="2" charset="-122"/>
              </a:rPr>
              <a:t>max{a, b}</a:t>
            </a:r>
            <a:r>
              <a:rPr lang="zh-CN" altLang="zh-CN" sz="2700" b="1" smtClean="0">
                <a:ea typeface="宋体" pitchFamily="2" charset="-122"/>
              </a:rPr>
              <a:t>表示取 </a:t>
            </a:r>
            <a:r>
              <a:rPr lang="en-US" altLang="zh-CN" sz="2700" b="1" smtClean="0">
                <a:ea typeface="宋体" pitchFamily="2" charset="-122"/>
              </a:rPr>
              <a:t>a, b </a:t>
            </a:r>
            <a:r>
              <a:rPr lang="zh-CN" altLang="zh-CN" sz="2700" b="1" smtClean="0">
                <a:ea typeface="宋体" pitchFamily="2" charset="-122"/>
              </a:rPr>
              <a:t>两个值中的较大值）。</a:t>
            </a:r>
          </a:p>
          <a:p>
            <a:pPr eaLnBrk="1" hangingPunct="1">
              <a:lnSpc>
                <a:spcPct val="90000"/>
              </a:lnSpc>
            </a:pPr>
            <a:r>
              <a:rPr lang="zh-CN" altLang="zh-CN" sz="2700" b="1" smtClean="0">
                <a:ea typeface="宋体" pitchFamily="2" charset="-122"/>
              </a:rPr>
              <a:t>小 </a:t>
            </a:r>
            <a:r>
              <a:rPr lang="en-US" altLang="zh-CN" sz="2700" b="1" smtClean="0">
                <a:ea typeface="宋体" pitchFamily="2" charset="-122"/>
              </a:rPr>
              <a:t>Z </a:t>
            </a:r>
            <a:r>
              <a:rPr lang="zh-CN" altLang="zh-CN" sz="2700" b="1" smtClean="0">
                <a:ea typeface="宋体" pitchFamily="2" charset="-122"/>
              </a:rPr>
              <a:t>还测量得到这个城市西北角的交叉路口海拔为 </a:t>
            </a:r>
            <a:r>
              <a:rPr lang="en-US" altLang="zh-CN" sz="2700" b="1" smtClean="0">
                <a:ea typeface="宋体" pitchFamily="2" charset="-122"/>
              </a:rPr>
              <a:t>0</a:t>
            </a:r>
            <a:r>
              <a:rPr lang="zh-CN" altLang="zh-CN" sz="2700" b="1" smtClean="0">
                <a:ea typeface="宋体" pitchFamily="2" charset="-122"/>
              </a:rPr>
              <a:t>，东南角的交叉路口海拔为 </a:t>
            </a:r>
            <a:r>
              <a:rPr lang="en-US" altLang="zh-CN" sz="2700" b="1" smtClean="0">
                <a:ea typeface="宋体" pitchFamily="2" charset="-122"/>
              </a:rPr>
              <a:t>1(</a:t>
            </a:r>
            <a:r>
              <a:rPr lang="zh-CN" altLang="zh-CN" sz="2700" b="1" smtClean="0">
                <a:ea typeface="宋体" pitchFamily="2" charset="-122"/>
              </a:rPr>
              <a:t>如上 图所示</a:t>
            </a:r>
            <a:r>
              <a:rPr lang="en-US" altLang="zh-CN" sz="2700" b="1" smtClean="0">
                <a:ea typeface="宋体" pitchFamily="2" charset="-122"/>
              </a:rPr>
              <a:t>)</a:t>
            </a:r>
            <a:r>
              <a:rPr lang="zh-CN" altLang="zh-CN" sz="2700" b="1" smtClean="0">
                <a:ea typeface="宋体" pitchFamily="2" charset="-122"/>
              </a:rPr>
              <a:t>，但其它交叉路口的海拔高度都无法得知。小 </a:t>
            </a:r>
            <a:r>
              <a:rPr lang="en-US" altLang="zh-CN" sz="2700" b="1" smtClean="0">
                <a:ea typeface="宋体" pitchFamily="2" charset="-122"/>
              </a:rPr>
              <a:t>Z </a:t>
            </a:r>
            <a:r>
              <a:rPr lang="zh-CN" altLang="zh-CN" sz="2700" b="1" smtClean="0">
                <a:ea typeface="宋体" pitchFamily="2" charset="-122"/>
              </a:rPr>
              <a:t>想知道在最理想的情况下（即你可 以任意假设其他路口的海拔高度），每天上班高峰期间所有人爬坡消耗的总体力和的最小值。</a:t>
            </a:r>
            <a:endParaRPr lang="zh-CN" altLang="en-US" sz="2700" b="1" smtClean="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endParaRPr lang="zh-CN" altLang="en-US" smtClean="0">
              <a:ea typeface="宋体" pitchFamily="2" charset="-122"/>
            </a:endParaRPr>
          </a:p>
        </p:txBody>
      </p:sp>
      <p:sp>
        <p:nvSpPr>
          <p:cNvPr id="29699" name="内容占位符 2"/>
          <p:cNvSpPr>
            <a:spLocks noGrp="1"/>
          </p:cNvSpPr>
          <p:nvPr>
            <p:ph idx="1"/>
          </p:nvPr>
        </p:nvSpPr>
        <p:spPr/>
        <p:txBody>
          <a:bodyPr/>
          <a:lstStyle/>
          <a:p>
            <a:pPr eaLnBrk="1" hangingPunct="1"/>
            <a:endParaRPr lang="zh-CN" altLang="en-US" smtClean="0">
              <a:ea typeface="宋体" pitchFamily="2" charset="-122"/>
            </a:endParaRPr>
          </a:p>
        </p:txBody>
      </p:sp>
      <p:pic>
        <p:nvPicPr>
          <p:cNvPr id="29700" name="Picture 2" descr="http://hiphotos.baidu.com/oimaster/pic/item/a0bc06549a58cf1bd109069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76250"/>
            <a:ext cx="7632700" cy="605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smtClean="0">
                <a:ea typeface="宋体" pitchFamily="2" charset="-122"/>
              </a:rPr>
              <a:t>主要内容</a:t>
            </a:r>
          </a:p>
        </p:txBody>
      </p:sp>
      <p:sp>
        <p:nvSpPr>
          <p:cNvPr id="3" name="内容占位符 2"/>
          <p:cNvSpPr>
            <a:spLocks noGrp="1"/>
          </p:cNvSpPr>
          <p:nvPr>
            <p:ph idx="1"/>
          </p:nvPr>
        </p:nvSpPr>
        <p:spPr>
          <a:xfrm>
            <a:off x="2411413" y="1600200"/>
            <a:ext cx="5267325" cy="4492625"/>
          </a:xfrm>
        </p:spPr>
        <p:txBody>
          <a:bodyPr/>
          <a:lstStyle/>
          <a:p>
            <a:pPr eaLnBrk="1" hangingPunct="1">
              <a:lnSpc>
                <a:spcPct val="90000"/>
              </a:lnSpc>
            </a:pPr>
            <a:r>
              <a:rPr lang="en-US" altLang="zh-CN" smtClean="0">
                <a:ea typeface="宋体" pitchFamily="2" charset="-122"/>
              </a:rPr>
              <a:t>1</a:t>
            </a:r>
            <a:r>
              <a:rPr lang="zh-CN" altLang="zh-CN" smtClean="0">
                <a:ea typeface="宋体" pitchFamily="2" charset="-122"/>
              </a:rPr>
              <a:t>、</a:t>
            </a:r>
            <a:r>
              <a:rPr lang="zh-CN" altLang="en-US" smtClean="0">
                <a:ea typeface="宋体" pitchFamily="2" charset="-122"/>
              </a:rPr>
              <a:t>网络流模型的建立</a:t>
            </a:r>
            <a:endParaRPr lang="en-US" altLang="zh-CN" smtClean="0">
              <a:ea typeface="宋体" pitchFamily="2" charset="-122"/>
            </a:endParaRPr>
          </a:p>
          <a:p>
            <a:pPr eaLnBrk="1" hangingPunct="1">
              <a:lnSpc>
                <a:spcPct val="90000"/>
              </a:lnSpc>
            </a:pPr>
            <a:r>
              <a:rPr lang="en-US" altLang="zh-CN" smtClean="0">
                <a:ea typeface="宋体" pitchFamily="2" charset="-122"/>
              </a:rPr>
              <a:t>2</a:t>
            </a:r>
            <a:r>
              <a:rPr lang="zh-CN" altLang="en-US" smtClean="0">
                <a:ea typeface="宋体" pitchFamily="2" charset="-122"/>
              </a:rPr>
              <a:t>、最大流算法</a:t>
            </a:r>
            <a:endParaRPr lang="zh-CN" altLang="zh-CN" smtClean="0">
              <a:ea typeface="宋体" pitchFamily="2" charset="-122"/>
            </a:endParaRPr>
          </a:p>
          <a:p>
            <a:pPr eaLnBrk="1" hangingPunct="1">
              <a:lnSpc>
                <a:spcPct val="90000"/>
              </a:lnSpc>
            </a:pPr>
            <a:r>
              <a:rPr lang="en-US" altLang="zh-CN" smtClean="0">
                <a:ea typeface="宋体" pitchFamily="2" charset="-122"/>
                <a:sym typeface="Wingdings" pitchFamily="2" charset="2"/>
              </a:rPr>
              <a:t>3</a:t>
            </a:r>
            <a:r>
              <a:rPr lang="zh-CN" altLang="en-US" smtClean="0">
                <a:ea typeface="宋体" pitchFamily="2" charset="-122"/>
                <a:sym typeface="Wingdings" pitchFamily="2" charset="2"/>
              </a:rPr>
              <a:t>、最小割</a:t>
            </a:r>
            <a:endParaRPr lang="en-US" altLang="zh-CN" smtClean="0">
              <a:ea typeface="宋体" pitchFamily="2" charset="-122"/>
              <a:sym typeface="Wingdings" pitchFamily="2" charset="2"/>
            </a:endParaRPr>
          </a:p>
          <a:p>
            <a:pPr eaLnBrk="1" hangingPunct="1">
              <a:lnSpc>
                <a:spcPct val="90000"/>
              </a:lnSpc>
            </a:pPr>
            <a:r>
              <a:rPr lang="en-US" altLang="zh-CN" smtClean="0">
                <a:ea typeface="宋体" pitchFamily="2" charset="-122"/>
                <a:sym typeface="Wingdings" pitchFamily="2" charset="2"/>
              </a:rPr>
              <a:t>4</a:t>
            </a:r>
            <a:r>
              <a:rPr lang="zh-CN" altLang="en-US" smtClean="0">
                <a:ea typeface="宋体" pitchFamily="2" charset="-122"/>
                <a:sym typeface="Wingdings" pitchFamily="2" charset="2"/>
              </a:rPr>
              <a:t>、</a:t>
            </a:r>
            <a:r>
              <a:rPr lang="zh-CN" altLang="en-US" smtClean="0">
                <a:ea typeface="宋体" pitchFamily="2" charset="-122"/>
              </a:rPr>
              <a:t>平面图最大流问题</a:t>
            </a:r>
            <a:endParaRPr lang="zh-CN" altLang="zh-CN" smtClean="0">
              <a:ea typeface="宋体" pitchFamily="2" charset="-122"/>
            </a:endParaRPr>
          </a:p>
          <a:p>
            <a:pPr eaLnBrk="1" hangingPunct="1">
              <a:lnSpc>
                <a:spcPct val="90000"/>
              </a:lnSpc>
            </a:pPr>
            <a:r>
              <a:rPr lang="en-US" altLang="zh-CN" smtClean="0">
                <a:ea typeface="宋体" pitchFamily="2" charset="-122"/>
              </a:rPr>
              <a:t>5</a:t>
            </a:r>
            <a:r>
              <a:rPr lang="zh-CN" altLang="zh-CN" smtClean="0">
                <a:ea typeface="宋体" pitchFamily="2" charset="-122"/>
              </a:rPr>
              <a:t>、流量的最小费用流</a:t>
            </a:r>
            <a:endParaRPr lang="en-US" altLang="zh-CN" smtClean="0">
              <a:ea typeface="宋体" pitchFamily="2" charset="-122"/>
            </a:endParaRPr>
          </a:p>
          <a:p>
            <a:pPr eaLnBrk="1" hangingPunct="1">
              <a:lnSpc>
                <a:spcPct val="90000"/>
              </a:lnSpc>
            </a:pPr>
            <a:r>
              <a:rPr lang="en-US" altLang="zh-CN" smtClean="0">
                <a:ea typeface="宋体" pitchFamily="2" charset="-122"/>
              </a:rPr>
              <a:t>6</a:t>
            </a:r>
            <a:r>
              <a:rPr lang="zh-CN" altLang="en-US" smtClean="0">
                <a:ea typeface="宋体" pitchFamily="2" charset="-122"/>
              </a:rPr>
              <a:t>、图的匹配问题</a:t>
            </a:r>
            <a:endParaRPr lang="zh-CN" altLang="zh-CN" smtClean="0">
              <a:ea typeface="宋体" pitchFamily="2" charset="-122"/>
            </a:endParaRPr>
          </a:p>
          <a:p>
            <a:pPr eaLnBrk="1" hangingPunct="1">
              <a:lnSpc>
                <a:spcPct val="90000"/>
              </a:lnSpc>
            </a:pPr>
            <a:r>
              <a:rPr lang="en-US" altLang="zh-CN" smtClean="0">
                <a:ea typeface="宋体" pitchFamily="2" charset="-122"/>
              </a:rPr>
              <a:t>7</a:t>
            </a:r>
            <a:r>
              <a:rPr lang="zh-CN" altLang="zh-CN" smtClean="0">
                <a:ea typeface="宋体" pitchFamily="2" charset="-122"/>
              </a:rPr>
              <a:t>、</a:t>
            </a:r>
            <a:r>
              <a:rPr lang="zh-CN" altLang="en-US" smtClean="0">
                <a:ea typeface="宋体" pitchFamily="2" charset="-122"/>
              </a:rPr>
              <a:t>欧拉回路</a:t>
            </a:r>
            <a:endParaRPr lang="en-US" altLang="zh-CN" smtClean="0">
              <a:ea typeface="宋体" pitchFamily="2" charset="-122"/>
            </a:endParaRPr>
          </a:p>
          <a:p>
            <a:pPr eaLnBrk="1" hangingPunct="1">
              <a:lnSpc>
                <a:spcPct val="90000"/>
              </a:lnSpc>
            </a:pPr>
            <a:r>
              <a:rPr lang="en-US" altLang="zh-CN" smtClean="0">
                <a:ea typeface="宋体" pitchFamily="2" charset="-122"/>
              </a:rPr>
              <a:t>8</a:t>
            </a:r>
            <a:r>
              <a:rPr lang="zh-CN" altLang="en-US" smtClean="0">
                <a:ea typeface="宋体" pitchFamily="2" charset="-122"/>
              </a:rPr>
              <a:t>、图的连通性和</a:t>
            </a:r>
            <a:r>
              <a:rPr lang="en-US" altLang="zh-CN" smtClean="0">
                <a:ea typeface="宋体" pitchFamily="2" charset="-122"/>
              </a:rPr>
              <a:t>2-SAT</a:t>
            </a:r>
          </a:p>
        </p:txBody>
      </p:sp>
      <p:sp>
        <p:nvSpPr>
          <p:cNvPr id="4" name="矩形 3"/>
          <p:cNvSpPr>
            <a:spLocks noChangeArrowheads="1"/>
          </p:cNvSpPr>
          <p:nvPr/>
        </p:nvSpPr>
        <p:spPr bwMode="auto">
          <a:xfrm>
            <a:off x="7092950" y="3757613"/>
            <a:ext cx="460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a:sym typeface="Wingdings" pitchFamily="2" charset="2"/>
              </a:rPr>
              <a:t></a:t>
            </a:r>
            <a:endParaRPr lang="zh-CN" altLang="en-US" sz="22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50"/>
                            </p:stCondLst>
                            <p:childTnLst>
                              <p:par>
                                <p:cTn id="9" presetID="10" presetClass="entr" presetSubtype="0" fill="hold" grpId="0" nodeType="afterEffect">
                                  <p:stCondLst>
                                    <p:cond delay="0"/>
                                  </p:stCondLst>
                                  <p:iterate type="wd">
                                    <p:tmPct val="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nodeType="afterGroup">
                            <p:stCondLst>
                              <p:cond delay="1090"/>
                            </p:stCondLst>
                            <p:childTnLst>
                              <p:par>
                                <p:cTn id="13" presetID="10" presetClass="entr" presetSubtype="0" fill="hold" grpId="0" nodeType="afterEffect">
                                  <p:stCondLst>
                                    <p:cond delay="0"/>
                                  </p:stCondLst>
                                  <p:iterate type="wd">
                                    <p:tmPct val="2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iterate type="wd">
                                    <p:tmPct val="2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nodeType="afterGroup">
                            <p:stCondLst>
                              <p:cond delay="530"/>
                            </p:stCondLst>
                            <p:childTnLst>
                              <p:par>
                                <p:cTn id="22" presetID="10" presetClass="entr" presetSubtype="0" fill="hold" grpId="0" nodeType="afterEffect">
                                  <p:stCondLst>
                                    <p:cond delay="0"/>
                                  </p:stCondLst>
                                  <p:iterate type="wd">
                                    <p:tmPct val="2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iterate type="wd">
                                    <p:tmPct val="2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nodeType="afterGroup">
                            <p:stCondLst>
                              <p:cond delay="550"/>
                            </p:stCondLst>
                            <p:childTnLst>
                              <p:par>
                                <p:cTn id="31" presetID="10" presetClass="entr" presetSubtype="0" fill="hold" grpId="0" nodeType="afterEffect">
                                  <p:stCondLst>
                                    <p:cond delay="0"/>
                                  </p:stCondLst>
                                  <p:iterate type="wd">
                                    <p:tmPct val="2000"/>
                                  </p:iterate>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nodeType="afterGroup">
                            <p:stCondLst>
                              <p:cond delay="1090"/>
                            </p:stCondLst>
                            <p:childTnLst>
                              <p:par>
                                <p:cTn id="35" presetID="10" presetClass="entr" presetSubtype="0" fill="hold" grpId="0" nodeType="afterEffect">
                                  <p:stCondLst>
                                    <p:cond delay="0"/>
                                  </p:stCondLst>
                                  <p:iterate type="wd">
                                    <p:tmPct val="2000"/>
                                  </p:iterate>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nodeType="afterGroup">
                            <p:stCondLst>
                              <p:cond delay="1650"/>
                            </p:stCondLst>
                            <p:childTnLst>
                              <p:par>
                                <p:cTn id="39" presetID="2" presetClass="entr" presetSubtype="1"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90000"/>
              </a:lnSpc>
            </a:pPr>
            <a:r>
              <a:rPr lang="zh-CN" altLang="en-US" sz="3000" smtClean="0">
                <a:ea typeface="宋体" pitchFamily="2" charset="-122"/>
              </a:rPr>
              <a:t>每条边增加一个属性：单位流量的费用。</a:t>
            </a:r>
            <a:endParaRPr lang="en-US" altLang="zh-CN" sz="3000" smtClean="0">
              <a:ea typeface="宋体" pitchFamily="2" charset="-122"/>
            </a:endParaRPr>
          </a:p>
          <a:p>
            <a:pPr eaLnBrk="1" hangingPunct="1">
              <a:lnSpc>
                <a:spcPct val="90000"/>
              </a:lnSpc>
            </a:pPr>
            <a:r>
              <a:rPr lang="zh-CN" altLang="en-US" sz="3000" smtClean="0">
                <a:ea typeface="宋体" pitchFamily="2" charset="-122"/>
              </a:rPr>
              <a:t>求解的是在最大流相同的情况下，总费用的最小值。</a:t>
            </a:r>
            <a:endParaRPr lang="en-US" altLang="zh-CN" sz="3000" smtClean="0">
              <a:ea typeface="宋体" pitchFamily="2" charset="-122"/>
            </a:endParaRPr>
          </a:p>
          <a:p>
            <a:pPr eaLnBrk="1" hangingPunct="1">
              <a:lnSpc>
                <a:spcPct val="90000"/>
              </a:lnSpc>
            </a:pPr>
            <a:r>
              <a:rPr lang="zh-CN" altLang="en-US" sz="3000" smtClean="0">
                <a:ea typeface="宋体" pitchFamily="2" charset="-122"/>
              </a:rPr>
              <a:t>依旧是利用增广路思想。</a:t>
            </a:r>
            <a:endParaRPr lang="en-US" altLang="zh-CN" sz="3000" smtClean="0">
              <a:ea typeface="宋体" pitchFamily="2" charset="-122"/>
            </a:endParaRPr>
          </a:p>
          <a:p>
            <a:pPr eaLnBrk="1" hangingPunct="1">
              <a:lnSpc>
                <a:spcPct val="90000"/>
              </a:lnSpc>
            </a:pPr>
            <a:r>
              <a:rPr lang="zh-CN" altLang="en-US" sz="3000" smtClean="0">
                <a:ea typeface="宋体" pitchFamily="2" charset="-122"/>
              </a:rPr>
              <a:t>算法如下：</a:t>
            </a:r>
            <a:endParaRPr lang="en-US" altLang="zh-CN" sz="3000" smtClean="0">
              <a:ea typeface="宋体" pitchFamily="2" charset="-122"/>
            </a:endParaRPr>
          </a:p>
          <a:p>
            <a:pPr eaLnBrk="1" hangingPunct="1">
              <a:lnSpc>
                <a:spcPct val="90000"/>
              </a:lnSpc>
            </a:pPr>
            <a:r>
              <a:rPr lang="en-US" altLang="zh-CN" sz="3000" smtClean="0">
                <a:ea typeface="宋体" pitchFamily="2" charset="-122"/>
              </a:rPr>
              <a:t>(1)</a:t>
            </a:r>
            <a:r>
              <a:rPr lang="zh-CN" altLang="en-US" sz="3000" smtClean="0">
                <a:ea typeface="宋体" pitchFamily="2" charset="-122"/>
              </a:rPr>
              <a:t>找到一条从</a:t>
            </a:r>
            <a:r>
              <a:rPr lang="en-US" altLang="zh-CN" sz="3000" smtClean="0">
                <a:ea typeface="宋体" pitchFamily="2" charset="-122"/>
              </a:rPr>
              <a:t>S</a:t>
            </a:r>
            <a:r>
              <a:rPr lang="zh-CN" altLang="en-US" sz="3000" smtClean="0">
                <a:ea typeface="宋体" pitchFamily="2" charset="-122"/>
              </a:rPr>
              <a:t>到</a:t>
            </a:r>
            <a:r>
              <a:rPr lang="en-US" altLang="zh-CN" sz="3000" smtClean="0">
                <a:ea typeface="宋体" pitchFamily="2" charset="-122"/>
              </a:rPr>
              <a:t>T</a:t>
            </a:r>
            <a:r>
              <a:rPr lang="zh-CN" altLang="en-US" sz="3000" smtClean="0">
                <a:ea typeface="宋体" pitchFamily="2" charset="-122"/>
              </a:rPr>
              <a:t>的最短路径</a:t>
            </a:r>
            <a:r>
              <a:rPr lang="en-US" altLang="zh-CN" sz="3000" smtClean="0">
                <a:ea typeface="宋体" pitchFamily="2" charset="-122"/>
              </a:rPr>
              <a:t>(</a:t>
            </a:r>
            <a:r>
              <a:rPr lang="zh-CN" altLang="en-US" sz="3000" smtClean="0">
                <a:ea typeface="宋体" pitchFamily="2" charset="-122"/>
              </a:rPr>
              <a:t>判断容量是否可以增广</a:t>
            </a:r>
            <a:r>
              <a:rPr lang="en-US" altLang="zh-CN" sz="3000" smtClean="0">
                <a:ea typeface="宋体" pitchFamily="2" charset="-122"/>
              </a:rPr>
              <a:t>)</a:t>
            </a:r>
            <a:r>
              <a:rPr lang="zh-CN" altLang="en-US" sz="3000" smtClean="0">
                <a:ea typeface="宋体" pitchFamily="2" charset="-122"/>
              </a:rPr>
              <a:t>，如果没有则算法结束</a:t>
            </a:r>
            <a:endParaRPr lang="en-US" altLang="zh-CN" sz="3000" smtClean="0">
              <a:ea typeface="宋体" pitchFamily="2" charset="-122"/>
            </a:endParaRPr>
          </a:p>
          <a:p>
            <a:pPr eaLnBrk="1" hangingPunct="1">
              <a:lnSpc>
                <a:spcPct val="90000"/>
              </a:lnSpc>
            </a:pPr>
            <a:r>
              <a:rPr lang="en-US" altLang="zh-CN" sz="3000" smtClean="0">
                <a:ea typeface="宋体" pitchFamily="2" charset="-122"/>
              </a:rPr>
              <a:t>(2)</a:t>
            </a:r>
            <a:r>
              <a:rPr lang="zh-CN" altLang="en-US" sz="3000" smtClean="0">
                <a:ea typeface="宋体" pitchFamily="2" charset="-122"/>
              </a:rPr>
              <a:t>沿着这条最短路径进行增广，更新总费用和每条边的容量。重复</a:t>
            </a:r>
            <a:r>
              <a:rPr lang="en-US" altLang="zh-CN" sz="3000" smtClean="0">
                <a:ea typeface="宋体" pitchFamily="2" charset="-122"/>
              </a:rPr>
              <a:t>step1</a:t>
            </a:r>
            <a:endParaRPr lang="zh-CN" altLang="en-US" sz="3000" smtClean="0">
              <a:ea typeface="宋体" pitchFamily="2" charset="-122"/>
            </a:endParaRPr>
          </a:p>
        </p:txBody>
      </p:sp>
      <p:sp>
        <p:nvSpPr>
          <p:cNvPr id="4" name="标题 1"/>
          <p:cNvSpPr txBox="1">
            <a:spLocks/>
          </p:cNvSpPr>
          <p:nvPr/>
        </p:nvSpPr>
        <p:spPr>
          <a:xfrm>
            <a:off x="1979712" y="404664"/>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最小费用流算法</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961256" y="1628800"/>
            <a:ext cx="7787208" cy="4493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6"/>
          </a:lnRef>
          <a:fillRef idx="1">
            <a:schemeClr val="lt1"/>
          </a:fillRef>
          <a:effectRef idx="0">
            <a:schemeClr val="accent6"/>
          </a:effectRef>
          <a:fontRef idx="minor">
            <a:schemeClr val="dk1"/>
          </a:fontRef>
        </p:style>
        <p:txBody>
          <a:bodyPr>
            <a:normAutofit lnSpcReduction="10000"/>
          </a:bodyPr>
          <a:lstStyle/>
          <a:p>
            <a:pPr eaLnBrk="1" hangingPunct="1">
              <a:defRPr/>
            </a:pPr>
            <a:r>
              <a:rPr lang="zh-CN" altLang="en-US" dirty="0" smtClean="0">
                <a:ea typeface="宋体" pitchFamily="2" charset="-122"/>
              </a:rPr>
              <a:t>何谓网络流？</a:t>
            </a:r>
            <a:endParaRPr lang="en-US" altLang="zh-CN" dirty="0" smtClean="0">
              <a:ea typeface="宋体" pitchFamily="2" charset="-122"/>
            </a:endParaRPr>
          </a:p>
          <a:p>
            <a:pPr marL="0" indent="0" eaLnBrk="1" hangingPunct="1">
              <a:buFontTx/>
              <a:buNone/>
              <a:defRPr/>
            </a:pPr>
            <a:r>
              <a:rPr lang="zh-CN" altLang="en-US" dirty="0" smtClean="0">
                <a:effectLst>
                  <a:glow rad="63500">
                    <a:schemeClr val="accent3">
                      <a:satMod val="175000"/>
                      <a:alpha val="40000"/>
                    </a:schemeClr>
                  </a:glow>
                </a:effectLst>
                <a:ea typeface="宋体" pitchFamily="2" charset="-122"/>
              </a:rPr>
              <a:t>管道</a:t>
            </a:r>
            <a:r>
              <a:rPr lang="en-US" altLang="zh-CN" dirty="0" smtClean="0">
                <a:effectLst>
                  <a:glow rad="63500">
                    <a:schemeClr val="accent3">
                      <a:satMod val="175000"/>
                      <a:alpha val="40000"/>
                    </a:schemeClr>
                  </a:glow>
                </a:effectLst>
                <a:ea typeface="宋体" pitchFamily="2" charset="-122"/>
              </a:rPr>
              <a:t>	</a:t>
            </a:r>
            <a:r>
              <a:rPr lang="zh-CN" altLang="en-US" dirty="0" smtClean="0">
                <a:effectLst>
                  <a:glow rad="63500">
                    <a:schemeClr val="accent3">
                      <a:satMod val="175000"/>
                      <a:alpha val="40000"/>
                    </a:schemeClr>
                  </a:glow>
                </a:effectLst>
                <a:ea typeface="宋体" pitchFamily="2" charset="-122"/>
              </a:rPr>
              <a:t>水</a:t>
            </a:r>
            <a:r>
              <a:rPr lang="en-US" altLang="zh-CN" dirty="0" smtClean="0">
                <a:effectLst>
                  <a:glow rad="63500">
                    <a:schemeClr val="accent3">
                      <a:satMod val="175000"/>
                      <a:alpha val="40000"/>
                    </a:schemeClr>
                  </a:glow>
                </a:effectLst>
                <a:ea typeface="宋体" pitchFamily="2" charset="-122"/>
              </a:rPr>
              <a:t>	</a:t>
            </a:r>
            <a:r>
              <a:rPr lang="zh-CN" altLang="en-US" dirty="0" smtClean="0">
                <a:effectLst>
                  <a:glow rad="63500">
                    <a:schemeClr val="accent3">
                      <a:satMod val="175000"/>
                      <a:alpha val="40000"/>
                    </a:schemeClr>
                  </a:glow>
                </a:effectLst>
                <a:ea typeface="宋体" pitchFamily="2" charset="-122"/>
              </a:rPr>
              <a:t>管道容量</a:t>
            </a:r>
            <a:r>
              <a:rPr lang="en-US" altLang="zh-CN" dirty="0" smtClean="0">
                <a:effectLst>
                  <a:glow rad="63500">
                    <a:schemeClr val="accent3">
                      <a:satMod val="175000"/>
                      <a:alpha val="40000"/>
                    </a:schemeClr>
                  </a:glow>
                </a:effectLst>
                <a:ea typeface="宋体" pitchFamily="2" charset="-122"/>
              </a:rPr>
              <a:t>	</a:t>
            </a:r>
            <a:r>
              <a:rPr lang="zh-CN" altLang="en-US" dirty="0" smtClean="0">
                <a:effectLst>
                  <a:glow rad="63500">
                    <a:schemeClr val="accent3">
                      <a:satMod val="175000"/>
                      <a:alpha val="40000"/>
                    </a:schemeClr>
                  </a:glow>
                </a:effectLst>
                <a:ea typeface="宋体" pitchFamily="2" charset="-122"/>
              </a:rPr>
              <a:t>源</a:t>
            </a:r>
            <a:r>
              <a:rPr lang="en-US" altLang="zh-CN" dirty="0" smtClean="0">
                <a:effectLst>
                  <a:glow rad="63500">
                    <a:schemeClr val="accent3">
                      <a:satMod val="175000"/>
                      <a:alpha val="40000"/>
                    </a:schemeClr>
                  </a:glow>
                </a:effectLst>
                <a:ea typeface="宋体" pitchFamily="2" charset="-122"/>
              </a:rPr>
              <a:t>	</a:t>
            </a:r>
            <a:r>
              <a:rPr lang="zh-CN" altLang="en-US" dirty="0" smtClean="0">
                <a:effectLst>
                  <a:glow rad="63500">
                    <a:schemeClr val="accent3">
                      <a:satMod val="175000"/>
                      <a:alpha val="40000"/>
                    </a:schemeClr>
                  </a:glow>
                </a:effectLst>
                <a:ea typeface="宋体" pitchFamily="2" charset="-122"/>
              </a:rPr>
              <a:t>汇</a:t>
            </a:r>
            <a:endParaRPr lang="en-US" altLang="zh-CN" dirty="0" smtClean="0">
              <a:effectLst>
                <a:glow rad="63500">
                  <a:schemeClr val="accent3">
                    <a:satMod val="175000"/>
                    <a:alpha val="40000"/>
                  </a:schemeClr>
                </a:glow>
              </a:effectLst>
              <a:ea typeface="宋体" pitchFamily="2" charset="-122"/>
            </a:endParaRPr>
          </a:p>
          <a:p>
            <a:pPr marL="0" indent="0" eaLnBrk="1" hangingPunct="1">
              <a:buFontTx/>
              <a:buNone/>
              <a:defRPr/>
            </a:pPr>
            <a:r>
              <a:rPr lang="zh-CN" altLang="en-US" dirty="0" smtClean="0">
                <a:effectLst>
                  <a:glow rad="63500">
                    <a:schemeClr val="accent3">
                      <a:satMod val="175000"/>
                      <a:alpha val="40000"/>
                    </a:schemeClr>
                  </a:glow>
                </a:effectLst>
                <a:ea typeface="宋体" pitchFamily="2" charset="-122"/>
              </a:rPr>
              <a:t>从源点流向汇点</a:t>
            </a:r>
            <a:endParaRPr lang="en-US" altLang="zh-CN" dirty="0" smtClean="0">
              <a:effectLst>
                <a:glow rad="63500">
                  <a:schemeClr val="accent3">
                    <a:satMod val="175000"/>
                    <a:alpha val="40000"/>
                  </a:schemeClr>
                </a:glow>
              </a:effectLst>
              <a:ea typeface="宋体" pitchFamily="2" charset="-122"/>
            </a:endParaRPr>
          </a:p>
          <a:p>
            <a:pPr eaLnBrk="1" hangingPunct="1">
              <a:defRPr/>
            </a:pPr>
            <a:r>
              <a:rPr lang="zh-CN" altLang="en-US" dirty="0" smtClean="0">
                <a:ea typeface="宋体" pitchFamily="2" charset="-122"/>
              </a:rPr>
              <a:t>何谓最大流？</a:t>
            </a:r>
            <a:endParaRPr lang="en-US" altLang="zh-CN" dirty="0" smtClean="0">
              <a:ea typeface="宋体" pitchFamily="2" charset="-122"/>
            </a:endParaRPr>
          </a:p>
          <a:p>
            <a:pPr eaLnBrk="1" hangingPunct="1">
              <a:defRPr/>
            </a:pPr>
            <a:r>
              <a:rPr lang="zh-CN" altLang="en-US" dirty="0" smtClean="0">
                <a:ea typeface="宋体" pitchFamily="2" charset="-122"/>
              </a:rPr>
              <a:t>流量最大是多少</a:t>
            </a:r>
            <a:endParaRPr lang="en-US" altLang="zh-CN" dirty="0" smtClean="0">
              <a:ea typeface="宋体" pitchFamily="2" charset="-122"/>
            </a:endParaRPr>
          </a:p>
          <a:p>
            <a:pPr eaLnBrk="1" hangingPunct="1">
              <a:defRPr/>
            </a:pPr>
            <a:r>
              <a:rPr lang="zh-CN" altLang="en-US" dirty="0" smtClean="0">
                <a:ea typeface="宋体" pitchFamily="2" charset="-122"/>
              </a:rPr>
              <a:t>何谓最小费用最大流？</a:t>
            </a:r>
            <a:endParaRPr lang="en-US" altLang="zh-CN" dirty="0" smtClean="0">
              <a:ea typeface="宋体" pitchFamily="2" charset="-122"/>
            </a:endParaRPr>
          </a:p>
          <a:p>
            <a:pPr marL="0" indent="0" eaLnBrk="1" hangingPunct="1">
              <a:buFontTx/>
              <a:buNone/>
              <a:defRPr/>
            </a:pPr>
            <a:r>
              <a:rPr lang="zh-CN" altLang="en-US" dirty="0">
                <a:effectLst>
                  <a:glow rad="63500">
                    <a:schemeClr val="accent3">
                      <a:satMod val="175000"/>
                      <a:alpha val="40000"/>
                    </a:schemeClr>
                  </a:glow>
                </a:effectLst>
                <a:ea typeface="宋体" pitchFamily="2" charset="-122"/>
              </a:rPr>
              <a:t>每</a:t>
            </a:r>
            <a:r>
              <a:rPr lang="zh-CN" altLang="en-US" dirty="0" smtClean="0">
                <a:effectLst>
                  <a:glow rad="63500">
                    <a:schemeClr val="accent3">
                      <a:satMod val="175000"/>
                      <a:alpha val="40000"/>
                    </a:schemeClr>
                  </a:glow>
                </a:effectLst>
                <a:ea typeface="宋体" pitchFamily="2" charset="-122"/>
              </a:rPr>
              <a:t>条管道有单位费用，保证流量最大的前提下求最小费用</a:t>
            </a:r>
            <a:endParaRPr lang="en-US" altLang="zh-CN" dirty="0" smtClean="0">
              <a:effectLst>
                <a:glow rad="63500">
                  <a:schemeClr val="accent3">
                    <a:satMod val="175000"/>
                    <a:alpha val="40000"/>
                  </a:schemeClr>
                </a:glow>
              </a:effectLst>
              <a:ea typeface="宋体" pitchFamily="2" charset="-122"/>
            </a:endParaRPr>
          </a:p>
          <a:p>
            <a:pPr eaLnBrk="1" hangingPunct="1">
              <a:defRPr/>
            </a:pPr>
            <a:endParaRPr lang="zh-CN" altLang="en-US" dirty="0">
              <a:ea typeface="宋体" pitchFamily="2" charset="-122"/>
            </a:endParaRPr>
          </a:p>
        </p:txBody>
      </p:sp>
      <p:sp>
        <p:nvSpPr>
          <p:cNvPr id="4" name="标题 1"/>
          <p:cNvSpPr txBox="1">
            <a:spLocks/>
          </p:cNvSpPr>
          <p:nvPr/>
        </p:nvSpPr>
        <p:spPr>
          <a:xfrm>
            <a:off x="2555875" y="476250"/>
            <a:ext cx="4176713" cy="86518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850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网络流模型的建立</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2770" name="内容占位符 2"/>
          <p:cNvSpPr>
            <a:spLocks noGrp="1"/>
          </p:cNvSpPr>
          <p:nvPr>
            <p:ph idx="1"/>
          </p:nvPr>
        </p:nvSpPr>
        <p:spPr>
          <a:xfrm>
            <a:off x="528638" y="1600200"/>
            <a:ext cx="8075612" cy="4492625"/>
          </a:xfrm>
        </p:spPr>
        <p:txBody>
          <a:bodyPr/>
          <a:lstStyle/>
          <a:p>
            <a:pPr eaLnBrk="1" hangingPunct="1">
              <a:lnSpc>
                <a:spcPct val="90000"/>
              </a:lnSpc>
            </a:pPr>
            <a:r>
              <a:rPr lang="zh-CN" altLang="en-US" sz="3000" smtClean="0">
                <a:ea typeface="宋体" pitchFamily="2" charset="-122"/>
              </a:rPr>
              <a:t>有一个</a:t>
            </a:r>
            <a:r>
              <a:rPr lang="en-US" altLang="zh-CN" sz="3000" smtClean="0">
                <a:ea typeface="宋体" pitchFamily="2" charset="-122"/>
              </a:rPr>
              <a:t>N*N</a:t>
            </a:r>
            <a:r>
              <a:rPr lang="zh-CN" altLang="en-US" sz="3000" smtClean="0">
                <a:ea typeface="宋体" pitchFamily="2" charset="-122"/>
              </a:rPr>
              <a:t>的矩阵，每个位置上都有一个非负整数，每次取数从左上角走到右下角，取到某位置以后将数字累加并将该位置的数字置零。问取</a:t>
            </a:r>
            <a:r>
              <a:rPr lang="en-US" altLang="zh-CN" sz="3000" smtClean="0">
                <a:ea typeface="宋体" pitchFamily="2" charset="-122"/>
              </a:rPr>
              <a:t>K</a:t>
            </a:r>
            <a:r>
              <a:rPr lang="zh-CN" altLang="en-US" sz="3000" smtClean="0">
                <a:ea typeface="宋体" pitchFamily="2" charset="-122"/>
              </a:rPr>
              <a:t>次最大可以取到的和是多少？</a:t>
            </a:r>
            <a:endParaRPr lang="en-US" altLang="zh-CN" sz="3000" smtClean="0">
              <a:ea typeface="宋体" pitchFamily="2" charset="-122"/>
            </a:endParaRPr>
          </a:p>
          <a:p>
            <a:pPr eaLnBrk="1" hangingPunct="1">
              <a:lnSpc>
                <a:spcPct val="90000"/>
              </a:lnSpc>
            </a:pPr>
            <a:r>
              <a:rPr lang="zh-CN" altLang="en-US" sz="3000" smtClean="0">
                <a:ea typeface="宋体" pitchFamily="2" charset="-122"/>
              </a:rPr>
              <a:t>样例输入：</a:t>
            </a:r>
            <a:r>
              <a:rPr lang="en-US" altLang="zh-CN" sz="3000" smtClean="0">
                <a:ea typeface="宋体" pitchFamily="2" charset="-122"/>
              </a:rPr>
              <a:t>			</a:t>
            </a:r>
            <a:r>
              <a:rPr lang="zh-CN" altLang="en-US" sz="3000" smtClean="0">
                <a:ea typeface="宋体" pitchFamily="2" charset="-122"/>
              </a:rPr>
              <a:t>样例输出：</a:t>
            </a:r>
            <a:endParaRPr lang="en-US" altLang="zh-CN" sz="3000" smtClean="0">
              <a:ea typeface="宋体" pitchFamily="2" charset="-122"/>
            </a:endParaRPr>
          </a:p>
          <a:p>
            <a:pPr eaLnBrk="1" hangingPunct="1">
              <a:lnSpc>
                <a:spcPct val="90000"/>
              </a:lnSpc>
            </a:pPr>
            <a:r>
              <a:rPr lang="en-US" altLang="zh-CN" sz="3000" smtClean="0">
                <a:ea typeface="宋体" pitchFamily="2" charset="-122"/>
              </a:rPr>
              <a:t>3 2					15</a:t>
            </a:r>
          </a:p>
          <a:p>
            <a:pPr eaLnBrk="1" hangingPunct="1">
              <a:lnSpc>
                <a:spcPct val="90000"/>
              </a:lnSpc>
            </a:pPr>
            <a:r>
              <a:rPr lang="en-US" altLang="zh-CN" sz="3000" smtClean="0">
                <a:ea typeface="宋体" pitchFamily="2" charset="-122"/>
              </a:rPr>
              <a:t>1 2 3</a:t>
            </a:r>
          </a:p>
          <a:p>
            <a:pPr eaLnBrk="1" hangingPunct="1">
              <a:lnSpc>
                <a:spcPct val="90000"/>
              </a:lnSpc>
            </a:pPr>
            <a:r>
              <a:rPr lang="en-US" altLang="zh-CN" sz="3000" smtClean="0">
                <a:ea typeface="宋体" pitchFamily="2" charset="-122"/>
              </a:rPr>
              <a:t>0 2 1</a:t>
            </a:r>
          </a:p>
          <a:p>
            <a:pPr eaLnBrk="1" hangingPunct="1">
              <a:lnSpc>
                <a:spcPct val="90000"/>
              </a:lnSpc>
            </a:pPr>
            <a:r>
              <a:rPr lang="en-US" altLang="zh-CN" sz="3000" smtClean="0">
                <a:ea typeface="宋体" pitchFamily="2" charset="-122"/>
              </a:rPr>
              <a:t>1 4 2</a:t>
            </a:r>
            <a:endParaRPr lang="zh-CN" altLang="en-US" sz="3000" smtClean="0">
              <a:ea typeface="宋体" pitchFamily="2" charset="-122"/>
            </a:endParaRPr>
          </a:p>
        </p:txBody>
      </p:sp>
      <p:sp>
        <p:nvSpPr>
          <p:cNvPr id="4" name="标题 1"/>
          <p:cNvSpPr txBox="1">
            <a:spLocks/>
          </p:cNvSpPr>
          <p:nvPr/>
        </p:nvSpPr>
        <p:spPr>
          <a:xfrm>
            <a:off x="-7392" y="188640"/>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en-US" altLang="zh-CN" sz="4000" dirty="0">
                <a:ea typeface="隶书" pitchFamily="49" charset="-122"/>
              </a:rPr>
              <a:t>K</a:t>
            </a:r>
            <a:r>
              <a:rPr lang="zh-CN" altLang="en-US" sz="4000" dirty="0">
                <a:ea typeface="隶书" pitchFamily="49" charset="-122"/>
              </a:rPr>
              <a:t>取方格数</a:t>
            </a:r>
            <a:r>
              <a:rPr lang="en-US" altLang="zh-CN" sz="4000" dirty="0">
                <a:ea typeface="隶书" pitchFamily="49" charset="-122"/>
              </a:rPr>
              <a:t>(POJ 3422)</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3794" name="内容占位符 2"/>
          <p:cNvSpPr>
            <a:spLocks noGrp="1"/>
          </p:cNvSpPr>
          <p:nvPr>
            <p:ph idx="1"/>
          </p:nvPr>
        </p:nvSpPr>
        <p:spPr>
          <a:xfrm>
            <a:off x="468313" y="1557338"/>
            <a:ext cx="8229600" cy="4824412"/>
          </a:xfrm>
        </p:spPr>
        <p:txBody>
          <a:bodyPr/>
          <a:lstStyle/>
          <a:p>
            <a:pPr marL="0" indent="0" eaLnBrk="1" hangingPunct="1">
              <a:lnSpc>
                <a:spcPct val="80000"/>
              </a:lnSpc>
              <a:buFontTx/>
              <a:buNone/>
            </a:pPr>
            <a:r>
              <a:rPr lang="zh-CN" altLang="en-US" sz="2700" smtClean="0">
                <a:ea typeface="宋体" pitchFamily="2" charset="-122"/>
              </a:rPr>
              <a:t>题目抽象模型：</a:t>
            </a:r>
            <a:endParaRPr lang="en-US" altLang="zh-CN" sz="2700" smtClean="0">
              <a:ea typeface="宋体" pitchFamily="2" charset="-122"/>
            </a:endParaRPr>
          </a:p>
          <a:p>
            <a:pPr marL="0" indent="0" eaLnBrk="1" hangingPunct="1">
              <a:lnSpc>
                <a:spcPct val="80000"/>
              </a:lnSpc>
            </a:pPr>
            <a:r>
              <a:rPr lang="en-US" altLang="zh-CN" sz="2700" smtClean="0">
                <a:ea typeface="宋体" pitchFamily="2" charset="-122"/>
              </a:rPr>
              <a:t>N</a:t>
            </a:r>
            <a:r>
              <a:rPr lang="zh-CN" altLang="en-US" sz="2700" smtClean="0">
                <a:ea typeface="宋体" pitchFamily="2" charset="-122"/>
              </a:rPr>
              <a:t>个点，</a:t>
            </a:r>
            <a:r>
              <a:rPr lang="en-US" altLang="zh-CN" sz="2700" smtClean="0">
                <a:ea typeface="宋体" pitchFamily="2" charset="-122"/>
              </a:rPr>
              <a:t>M</a:t>
            </a:r>
            <a:r>
              <a:rPr lang="zh-CN" altLang="en-US" sz="2700" smtClean="0">
                <a:ea typeface="宋体" pitchFamily="2" charset="-122"/>
              </a:rPr>
              <a:t>条无向边，从</a:t>
            </a:r>
            <a:r>
              <a:rPr lang="en-US" altLang="zh-CN" sz="2700" smtClean="0">
                <a:ea typeface="宋体" pitchFamily="2" charset="-122"/>
              </a:rPr>
              <a:t>1</a:t>
            </a:r>
            <a:r>
              <a:rPr lang="zh-CN" altLang="en-US" sz="2700" smtClean="0">
                <a:ea typeface="宋体" pitchFamily="2" charset="-122"/>
              </a:rPr>
              <a:t>走到</a:t>
            </a:r>
            <a:r>
              <a:rPr lang="en-US" altLang="zh-CN" sz="2700" smtClean="0">
                <a:ea typeface="宋体" pitchFamily="2" charset="-122"/>
              </a:rPr>
              <a:t>N</a:t>
            </a:r>
            <a:r>
              <a:rPr lang="zh-CN" altLang="en-US" sz="2700" smtClean="0">
                <a:ea typeface="宋体" pitchFamily="2" charset="-122"/>
              </a:rPr>
              <a:t>再走回来，每条边只能走一次。</a:t>
            </a:r>
            <a:endParaRPr lang="en-US" altLang="zh-CN" sz="2700" smtClean="0">
              <a:ea typeface="宋体" pitchFamily="2" charset="-122"/>
            </a:endParaRPr>
          </a:p>
          <a:p>
            <a:pPr marL="0" indent="0" eaLnBrk="1" hangingPunct="1">
              <a:lnSpc>
                <a:spcPct val="80000"/>
              </a:lnSpc>
            </a:pPr>
            <a:r>
              <a:rPr lang="zh-CN" altLang="en-US" sz="2700" smtClean="0">
                <a:ea typeface="宋体" pitchFamily="2" charset="-122"/>
              </a:rPr>
              <a:t>每条边有一个给定的权值</a:t>
            </a:r>
            <a:r>
              <a:rPr lang="en-US" altLang="zh-CN" sz="2700" smtClean="0">
                <a:ea typeface="宋体" pitchFamily="2" charset="-122"/>
              </a:rPr>
              <a:t>Ci</a:t>
            </a:r>
            <a:r>
              <a:rPr lang="zh-CN" altLang="en-US" sz="2700" smtClean="0">
                <a:ea typeface="宋体" pitchFamily="2" charset="-122"/>
              </a:rPr>
              <a:t>，问权值和最大是最少。</a:t>
            </a:r>
            <a:endParaRPr lang="en-US" altLang="zh-CN" sz="2700" smtClean="0">
              <a:ea typeface="宋体" pitchFamily="2" charset="-122"/>
            </a:endParaRPr>
          </a:p>
          <a:p>
            <a:pPr marL="0" indent="0" eaLnBrk="1" hangingPunct="1">
              <a:lnSpc>
                <a:spcPct val="80000"/>
              </a:lnSpc>
            </a:pPr>
            <a:r>
              <a:rPr lang="zh-CN" altLang="en-US" sz="2700" smtClean="0">
                <a:ea typeface="宋体" pitchFamily="2" charset="-122"/>
              </a:rPr>
              <a:t>输入：</a:t>
            </a:r>
            <a:r>
              <a:rPr lang="en-US" altLang="zh-CN" sz="2700" smtClean="0">
                <a:ea typeface="宋体" pitchFamily="2" charset="-122"/>
              </a:rPr>
              <a:t>			</a:t>
            </a:r>
            <a:r>
              <a:rPr lang="zh-CN" altLang="en-US" sz="2700" smtClean="0">
                <a:ea typeface="宋体" pitchFamily="2" charset="-122"/>
              </a:rPr>
              <a:t>输出：</a:t>
            </a:r>
            <a:endParaRPr lang="en-US" altLang="zh-CN" sz="2700" smtClean="0">
              <a:ea typeface="宋体" pitchFamily="2" charset="-122"/>
            </a:endParaRPr>
          </a:p>
          <a:p>
            <a:pPr marL="0" indent="0" eaLnBrk="1" hangingPunct="1">
              <a:lnSpc>
                <a:spcPct val="80000"/>
              </a:lnSpc>
            </a:pPr>
            <a:r>
              <a:rPr lang="en-US" altLang="zh-CN" sz="2700" smtClean="0">
                <a:ea typeface="宋体" pitchFamily="2" charset="-122"/>
              </a:rPr>
              <a:t>4 5				6</a:t>
            </a:r>
          </a:p>
          <a:p>
            <a:pPr marL="0" indent="0" eaLnBrk="1" hangingPunct="1">
              <a:lnSpc>
                <a:spcPct val="80000"/>
              </a:lnSpc>
            </a:pPr>
            <a:r>
              <a:rPr lang="en-US" altLang="zh-CN" sz="2700" smtClean="0">
                <a:ea typeface="宋体" pitchFamily="2" charset="-122"/>
              </a:rPr>
              <a:t>1 2 1</a:t>
            </a:r>
          </a:p>
          <a:p>
            <a:pPr marL="0" indent="0" eaLnBrk="1" hangingPunct="1">
              <a:lnSpc>
                <a:spcPct val="80000"/>
              </a:lnSpc>
            </a:pPr>
            <a:r>
              <a:rPr lang="en-US" altLang="zh-CN" sz="2700" smtClean="0">
                <a:ea typeface="宋体" pitchFamily="2" charset="-122"/>
              </a:rPr>
              <a:t>2 3 1</a:t>
            </a:r>
          </a:p>
          <a:p>
            <a:pPr marL="0" indent="0" eaLnBrk="1" hangingPunct="1">
              <a:lnSpc>
                <a:spcPct val="80000"/>
              </a:lnSpc>
            </a:pPr>
            <a:r>
              <a:rPr lang="en-US" altLang="zh-CN" sz="2700" smtClean="0">
                <a:ea typeface="宋体" pitchFamily="2" charset="-122"/>
              </a:rPr>
              <a:t>3 4 1</a:t>
            </a:r>
          </a:p>
          <a:p>
            <a:pPr marL="0" indent="0" eaLnBrk="1" hangingPunct="1">
              <a:lnSpc>
                <a:spcPct val="80000"/>
              </a:lnSpc>
            </a:pPr>
            <a:r>
              <a:rPr lang="en-US" altLang="zh-CN" sz="2700" smtClean="0">
                <a:ea typeface="宋体" pitchFamily="2" charset="-122"/>
              </a:rPr>
              <a:t>1 3 2</a:t>
            </a:r>
          </a:p>
          <a:p>
            <a:pPr marL="0" indent="0" eaLnBrk="1" hangingPunct="1">
              <a:lnSpc>
                <a:spcPct val="80000"/>
              </a:lnSpc>
            </a:pPr>
            <a:r>
              <a:rPr lang="en-US" altLang="zh-CN" sz="2700" smtClean="0">
                <a:ea typeface="宋体" pitchFamily="2" charset="-122"/>
              </a:rPr>
              <a:t>2 4 2</a:t>
            </a:r>
            <a:endParaRPr lang="zh-CN" altLang="en-US" sz="2700" smtClean="0">
              <a:ea typeface="宋体" pitchFamily="2" charset="-122"/>
            </a:endParaRPr>
          </a:p>
        </p:txBody>
      </p:sp>
      <p:sp>
        <p:nvSpPr>
          <p:cNvPr id="4" name="标题 1"/>
          <p:cNvSpPr txBox="1">
            <a:spLocks/>
          </p:cNvSpPr>
          <p:nvPr/>
        </p:nvSpPr>
        <p:spPr>
          <a:xfrm>
            <a:off x="0" y="188640"/>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周游农场</a:t>
            </a:r>
            <a:r>
              <a:rPr lang="en-US" altLang="zh-CN" sz="4000" dirty="0">
                <a:ea typeface="隶书" pitchFamily="49" charset="-122"/>
              </a:rPr>
              <a:t>(POJ 2135)</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smtClean="0">
                <a:ea typeface="宋体" pitchFamily="2" charset="-122"/>
              </a:rPr>
              <a:t>主要内容</a:t>
            </a:r>
          </a:p>
        </p:txBody>
      </p:sp>
      <p:sp>
        <p:nvSpPr>
          <p:cNvPr id="3" name="内容占位符 2"/>
          <p:cNvSpPr>
            <a:spLocks noGrp="1"/>
          </p:cNvSpPr>
          <p:nvPr>
            <p:ph idx="1"/>
          </p:nvPr>
        </p:nvSpPr>
        <p:spPr>
          <a:xfrm>
            <a:off x="2411413" y="1600200"/>
            <a:ext cx="5267325" cy="4492625"/>
          </a:xfrm>
        </p:spPr>
        <p:txBody>
          <a:bodyPr/>
          <a:lstStyle/>
          <a:p>
            <a:pPr eaLnBrk="1" hangingPunct="1">
              <a:lnSpc>
                <a:spcPct val="90000"/>
              </a:lnSpc>
            </a:pPr>
            <a:r>
              <a:rPr lang="en-US" altLang="zh-CN" smtClean="0">
                <a:ea typeface="宋体" pitchFamily="2" charset="-122"/>
              </a:rPr>
              <a:t>1</a:t>
            </a:r>
            <a:r>
              <a:rPr lang="zh-CN" altLang="zh-CN" smtClean="0">
                <a:ea typeface="宋体" pitchFamily="2" charset="-122"/>
              </a:rPr>
              <a:t>、</a:t>
            </a:r>
            <a:r>
              <a:rPr lang="zh-CN" altLang="en-US" smtClean="0">
                <a:ea typeface="宋体" pitchFamily="2" charset="-122"/>
              </a:rPr>
              <a:t>网络流模型的建立</a:t>
            </a:r>
            <a:endParaRPr lang="en-US" altLang="zh-CN" smtClean="0">
              <a:ea typeface="宋体" pitchFamily="2" charset="-122"/>
            </a:endParaRPr>
          </a:p>
          <a:p>
            <a:pPr eaLnBrk="1" hangingPunct="1">
              <a:lnSpc>
                <a:spcPct val="90000"/>
              </a:lnSpc>
            </a:pPr>
            <a:r>
              <a:rPr lang="en-US" altLang="zh-CN" smtClean="0">
                <a:ea typeface="宋体" pitchFamily="2" charset="-122"/>
              </a:rPr>
              <a:t>2</a:t>
            </a:r>
            <a:r>
              <a:rPr lang="zh-CN" altLang="en-US" smtClean="0">
                <a:ea typeface="宋体" pitchFamily="2" charset="-122"/>
              </a:rPr>
              <a:t>、最大流算法</a:t>
            </a:r>
            <a:endParaRPr lang="zh-CN" altLang="zh-CN" smtClean="0">
              <a:ea typeface="宋体" pitchFamily="2" charset="-122"/>
            </a:endParaRPr>
          </a:p>
          <a:p>
            <a:pPr eaLnBrk="1" hangingPunct="1">
              <a:lnSpc>
                <a:spcPct val="90000"/>
              </a:lnSpc>
            </a:pPr>
            <a:r>
              <a:rPr lang="en-US" altLang="zh-CN" smtClean="0">
                <a:ea typeface="宋体" pitchFamily="2" charset="-122"/>
                <a:sym typeface="Wingdings" pitchFamily="2" charset="2"/>
              </a:rPr>
              <a:t>3</a:t>
            </a:r>
            <a:r>
              <a:rPr lang="zh-CN" altLang="en-US" smtClean="0">
                <a:ea typeface="宋体" pitchFamily="2" charset="-122"/>
                <a:sym typeface="Wingdings" pitchFamily="2" charset="2"/>
              </a:rPr>
              <a:t>、最小割</a:t>
            </a:r>
            <a:endParaRPr lang="en-US" altLang="zh-CN" smtClean="0">
              <a:ea typeface="宋体" pitchFamily="2" charset="-122"/>
              <a:sym typeface="Wingdings" pitchFamily="2" charset="2"/>
            </a:endParaRPr>
          </a:p>
          <a:p>
            <a:pPr eaLnBrk="1" hangingPunct="1">
              <a:lnSpc>
                <a:spcPct val="90000"/>
              </a:lnSpc>
            </a:pPr>
            <a:r>
              <a:rPr lang="en-US" altLang="zh-CN" smtClean="0">
                <a:ea typeface="宋体" pitchFamily="2" charset="-122"/>
                <a:sym typeface="Wingdings" pitchFamily="2" charset="2"/>
              </a:rPr>
              <a:t>4</a:t>
            </a:r>
            <a:r>
              <a:rPr lang="zh-CN" altLang="en-US" smtClean="0">
                <a:ea typeface="宋体" pitchFamily="2" charset="-122"/>
                <a:sym typeface="Wingdings" pitchFamily="2" charset="2"/>
              </a:rPr>
              <a:t>、</a:t>
            </a:r>
            <a:r>
              <a:rPr lang="zh-CN" altLang="en-US" smtClean="0">
                <a:ea typeface="宋体" pitchFamily="2" charset="-122"/>
              </a:rPr>
              <a:t>平面图最大流问题</a:t>
            </a:r>
            <a:endParaRPr lang="zh-CN" altLang="zh-CN" smtClean="0">
              <a:ea typeface="宋体" pitchFamily="2" charset="-122"/>
            </a:endParaRPr>
          </a:p>
          <a:p>
            <a:pPr eaLnBrk="1" hangingPunct="1">
              <a:lnSpc>
                <a:spcPct val="90000"/>
              </a:lnSpc>
            </a:pPr>
            <a:r>
              <a:rPr lang="en-US" altLang="zh-CN" smtClean="0">
                <a:ea typeface="宋体" pitchFamily="2" charset="-122"/>
              </a:rPr>
              <a:t>5</a:t>
            </a:r>
            <a:r>
              <a:rPr lang="zh-CN" altLang="zh-CN" smtClean="0">
                <a:ea typeface="宋体" pitchFamily="2" charset="-122"/>
              </a:rPr>
              <a:t>、流量的最小费用流</a:t>
            </a:r>
            <a:endParaRPr lang="en-US" altLang="zh-CN" smtClean="0">
              <a:ea typeface="宋体" pitchFamily="2" charset="-122"/>
            </a:endParaRPr>
          </a:p>
          <a:p>
            <a:pPr eaLnBrk="1" hangingPunct="1">
              <a:lnSpc>
                <a:spcPct val="90000"/>
              </a:lnSpc>
            </a:pPr>
            <a:r>
              <a:rPr lang="en-US" altLang="zh-CN" smtClean="0">
                <a:ea typeface="宋体" pitchFamily="2" charset="-122"/>
              </a:rPr>
              <a:t>6</a:t>
            </a:r>
            <a:r>
              <a:rPr lang="zh-CN" altLang="en-US" smtClean="0">
                <a:ea typeface="宋体" pitchFamily="2" charset="-122"/>
              </a:rPr>
              <a:t>、图的匹配问题</a:t>
            </a:r>
            <a:endParaRPr lang="zh-CN" altLang="zh-CN" smtClean="0">
              <a:ea typeface="宋体" pitchFamily="2" charset="-122"/>
            </a:endParaRPr>
          </a:p>
          <a:p>
            <a:pPr eaLnBrk="1" hangingPunct="1">
              <a:lnSpc>
                <a:spcPct val="90000"/>
              </a:lnSpc>
            </a:pPr>
            <a:r>
              <a:rPr lang="en-US" altLang="zh-CN" smtClean="0">
                <a:ea typeface="宋体" pitchFamily="2" charset="-122"/>
              </a:rPr>
              <a:t>7</a:t>
            </a:r>
            <a:r>
              <a:rPr lang="zh-CN" altLang="zh-CN" smtClean="0">
                <a:ea typeface="宋体" pitchFamily="2" charset="-122"/>
              </a:rPr>
              <a:t>、</a:t>
            </a:r>
            <a:r>
              <a:rPr lang="zh-CN" altLang="en-US" smtClean="0">
                <a:ea typeface="宋体" pitchFamily="2" charset="-122"/>
              </a:rPr>
              <a:t>欧拉回路</a:t>
            </a:r>
            <a:endParaRPr lang="en-US" altLang="zh-CN" smtClean="0">
              <a:ea typeface="宋体" pitchFamily="2" charset="-122"/>
            </a:endParaRPr>
          </a:p>
          <a:p>
            <a:pPr eaLnBrk="1" hangingPunct="1">
              <a:lnSpc>
                <a:spcPct val="90000"/>
              </a:lnSpc>
            </a:pPr>
            <a:r>
              <a:rPr lang="en-US" altLang="zh-CN" smtClean="0">
                <a:ea typeface="宋体" pitchFamily="2" charset="-122"/>
              </a:rPr>
              <a:t>8</a:t>
            </a:r>
            <a:r>
              <a:rPr lang="zh-CN" altLang="en-US" smtClean="0">
                <a:ea typeface="宋体" pitchFamily="2" charset="-122"/>
              </a:rPr>
              <a:t>、图的连通性和</a:t>
            </a:r>
            <a:r>
              <a:rPr lang="en-US" altLang="zh-CN" smtClean="0">
                <a:ea typeface="宋体" pitchFamily="2" charset="-122"/>
              </a:rPr>
              <a:t>2-SAT</a:t>
            </a:r>
          </a:p>
        </p:txBody>
      </p:sp>
      <p:sp>
        <p:nvSpPr>
          <p:cNvPr id="4" name="矩形 3"/>
          <p:cNvSpPr>
            <a:spLocks noChangeArrowheads="1"/>
          </p:cNvSpPr>
          <p:nvPr/>
        </p:nvSpPr>
        <p:spPr bwMode="auto">
          <a:xfrm>
            <a:off x="7243763" y="4221163"/>
            <a:ext cx="460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a:sym typeface="Wingdings" pitchFamily="2" charset="2"/>
              </a:rPr>
              <a:t></a:t>
            </a:r>
            <a:endParaRPr lang="zh-CN" altLang="en-US" sz="22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50"/>
                            </p:stCondLst>
                            <p:childTnLst>
                              <p:par>
                                <p:cTn id="9" presetID="10" presetClass="entr" presetSubtype="0" fill="hold" grpId="0" nodeType="afterEffect">
                                  <p:stCondLst>
                                    <p:cond delay="0"/>
                                  </p:stCondLst>
                                  <p:iterate type="wd">
                                    <p:tmPct val="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nodeType="afterGroup">
                            <p:stCondLst>
                              <p:cond delay="1090"/>
                            </p:stCondLst>
                            <p:childTnLst>
                              <p:par>
                                <p:cTn id="13" presetID="10" presetClass="entr" presetSubtype="0" fill="hold" grpId="0" nodeType="afterEffect">
                                  <p:stCondLst>
                                    <p:cond delay="0"/>
                                  </p:stCondLst>
                                  <p:iterate type="wd">
                                    <p:tmPct val="2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iterate type="wd">
                                    <p:tmPct val="2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nodeType="afterGroup">
                            <p:stCondLst>
                              <p:cond delay="530"/>
                            </p:stCondLst>
                            <p:childTnLst>
                              <p:par>
                                <p:cTn id="22" presetID="10" presetClass="entr" presetSubtype="0" fill="hold" grpId="0" nodeType="afterEffect">
                                  <p:stCondLst>
                                    <p:cond delay="0"/>
                                  </p:stCondLst>
                                  <p:iterate type="wd">
                                    <p:tmPct val="2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iterate type="wd">
                                    <p:tmPct val="2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nodeType="afterGroup">
                            <p:stCondLst>
                              <p:cond delay="550"/>
                            </p:stCondLst>
                            <p:childTnLst>
                              <p:par>
                                <p:cTn id="31" presetID="10" presetClass="entr" presetSubtype="0" fill="hold" grpId="0" nodeType="afterEffect">
                                  <p:stCondLst>
                                    <p:cond delay="0"/>
                                  </p:stCondLst>
                                  <p:iterate type="wd">
                                    <p:tmPct val="2000"/>
                                  </p:iterate>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nodeType="afterGroup">
                            <p:stCondLst>
                              <p:cond delay="1090"/>
                            </p:stCondLst>
                            <p:childTnLst>
                              <p:par>
                                <p:cTn id="35" presetID="10" presetClass="entr" presetSubtype="0" fill="hold" grpId="0" nodeType="afterEffect">
                                  <p:stCondLst>
                                    <p:cond delay="0"/>
                                  </p:stCondLst>
                                  <p:iterate type="wd">
                                    <p:tmPct val="2000"/>
                                  </p:iterate>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nodeType="afterGroup">
                            <p:stCondLst>
                              <p:cond delay="1650"/>
                            </p:stCondLst>
                            <p:childTnLst>
                              <p:par>
                                <p:cTn id="39" presetID="2" presetClass="entr" presetSubtype="1"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zh-CN" altLang="en-US" smtClean="0">
                <a:ea typeface="宋体" pitchFamily="2" charset="-122"/>
              </a:rPr>
              <a:t>图的匹配问题</a:t>
            </a:r>
          </a:p>
        </p:txBody>
      </p:sp>
      <p:sp>
        <p:nvSpPr>
          <p:cNvPr id="35843" name="内容占位符 2"/>
          <p:cNvSpPr>
            <a:spLocks noGrp="1"/>
          </p:cNvSpPr>
          <p:nvPr>
            <p:ph idx="1"/>
          </p:nvPr>
        </p:nvSpPr>
        <p:spPr/>
        <p:txBody>
          <a:bodyPr/>
          <a:lstStyle/>
          <a:p>
            <a:pPr eaLnBrk="1" hangingPunct="1"/>
            <a:r>
              <a:rPr lang="zh-CN" altLang="en-US" smtClean="0">
                <a:ea typeface="宋体" pitchFamily="2" charset="-122"/>
              </a:rPr>
              <a:t>所谓图的匹配问题，就是将图中的点两两配对，问题一般为配对的数量最多是多少或者配对最多时的最小费用是多少。</a:t>
            </a:r>
            <a:endParaRPr lang="en-US" altLang="zh-CN" smtClean="0">
              <a:ea typeface="宋体" pitchFamily="2" charset="-122"/>
            </a:endParaRPr>
          </a:p>
          <a:p>
            <a:pPr eaLnBrk="1" hangingPunct="1"/>
            <a:r>
              <a:rPr lang="zh-CN" altLang="en-US" smtClean="0">
                <a:ea typeface="宋体" pitchFamily="2" charset="-122"/>
              </a:rPr>
              <a:t>二分图的匹配问题</a:t>
            </a:r>
            <a:endParaRPr lang="en-US" altLang="zh-CN" smtClean="0">
              <a:ea typeface="宋体" pitchFamily="2" charset="-122"/>
            </a:endParaRPr>
          </a:p>
          <a:p>
            <a:pPr eaLnBrk="1" hangingPunct="1"/>
            <a:r>
              <a:rPr lang="en-US" altLang="zh-CN" smtClean="0">
                <a:ea typeface="宋体" pitchFamily="2" charset="-122"/>
              </a:rPr>
              <a:t>***</a:t>
            </a:r>
            <a:r>
              <a:rPr lang="zh-CN" altLang="en-US" smtClean="0">
                <a:ea typeface="宋体" pitchFamily="2" charset="-122"/>
              </a:rPr>
              <a:t>一般图的匹配问题</a:t>
            </a:r>
            <a:r>
              <a:rPr lang="en-US" altLang="zh-CN" smtClean="0">
                <a:ea typeface="宋体" pitchFamily="2" charset="-122"/>
              </a:rPr>
              <a:t>(</a:t>
            </a:r>
            <a:r>
              <a:rPr lang="zh-CN" altLang="en-US" smtClean="0">
                <a:ea typeface="宋体" pitchFamily="2" charset="-122"/>
              </a:rPr>
              <a:t>带花树开花算法，时间问题不再赘述</a:t>
            </a:r>
            <a:r>
              <a:rPr lang="en-US" altLang="zh-CN" smtClean="0">
                <a:ea typeface="宋体" pitchFamily="2" charset="-122"/>
              </a:rPr>
              <a:t>)</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smtClean="0">
                <a:ea typeface="宋体" pitchFamily="2" charset="-122"/>
              </a:rPr>
              <a:t>二分图的匹配问题</a:t>
            </a:r>
          </a:p>
        </p:txBody>
      </p:sp>
      <p:sp>
        <p:nvSpPr>
          <p:cNvPr id="36867" name="内容占位符 2"/>
          <p:cNvSpPr>
            <a:spLocks noGrp="1"/>
          </p:cNvSpPr>
          <p:nvPr>
            <p:ph idx="1"/>
          </p:nvPr>
        </p:nvSpPr>
        <p:spPr/>
        <p:txBody>
          <a:bodyPr/>
          <a:lstStyle/>
          <a:p>
            <a:pPr eaLnBrk="1" hangingPunct="1"/>
            <a:r>
              <a:rPr lang="zh-CN" altLang="en-US" smtClean="0">
                <a:ea typeface="宋体" pitchFamily="2" charset="-122"/>
              </a:rPr>
              <a:t>最大匹配</a:t>
            </a:r>
            <a:endParaRPr lang="en-US" altLang="zh-CN" smtClean="0">
              <a:ea typeface="宋体" pitchFamily="2" charset="-122"/>
            </a:endParaRPr>
          </a:p>
          <a:p>
            <a:pPr eaLnBrk="1" hangingPunct="1"/>
            <a:r>
              <a:rPr lang="zh-CN" altLang="en-US" smtClean="0">
                <a:ea typeface="宋体" pitchFamily="2" charset="-122"/>
              </a:rPr>
              <a:t>最大点权匹配</a:t>
            </a:r>
            <a:endParaRPr lang="en-US" altLang="zh-CN" smtClean="0">
              <a:ea typeface="宋体" pitchFamily="2" charset="-122"/>
            </a:endParaRPr>
          </a:p>
          <a:p>
            <a:pPr eaLnBrk="1" hangingPunct="1"/>
            <a:r>
              <a:rPr lang="zh-CN" altLang="en-US" smtClean="0">
                <a:ea typeface="宋体" pitchFamily="2" charset="-122"/>
              </a:rPr>
              <a:t>最大边权匹配</a:t>
            </a:r>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最大流</a:t>
            </a:r>
            <a:r>
              <a:rPr lang="en-US" altLang="zh-CN" smtClean="0">
                <a:ea typeface="宋体" pitchFamily="2" charset="-122"/>
              </a:rPr>
              <a:t>/</a:t>
            </a:r>
            <a:r>
              <a:rPr lang="zh-CN" altLang="en-US" smtClean="0">
                <a:ea typeface="宋体" pitchFamily="2" charset="-122"/>
              </a:rPr>
              <a:t>费用流解决</a:t>
            </a:r>
            <a:endParaRPr lang="en-US" altLang="zh-CN" smtClean="0">
              <a:ea typeface="宋体" pitchFamily="2" charset="-122"/>
            </a:endParaRPr>
          </a:p>
          <a:p>
            <a:pPr eaLnBrk="1" hangingPunct="1"/>
            <a:r>
              <a:rPr lang="zh-CN" altLang="en-US" smtClean="0">
                <a:ea typeface="宋体" pitchFamily="2" charset="-122"/>
              </a:rPr>
              <a:t>匈牙利算法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mtClean="0">
                <a:ea typeface="宋体" pitchFamily="2" charset="-122"/>
              </a:rPr>
              <a:t>匈牙利算法</a:t>
            </a:r>
          </a:p>
        </p:txBody>
      </p:sp>
      <p:sp>
        <p:nvSpPr>
          <p:cNvPr id="3" name="内容占位符 2"/>
          <p:cNvSpPr>
            <a:spLocks noGrp="1"/>
          </p:cNvSpPr>
          <p:nvPr>
            <p:ph idx="1"/>
          </p:nvPr>
        </p:nvSpPr>
        <p:spPr/>
        <p:txBody>
          <a:bodyPr/>
          <a:lstStyle/>
          <a:p>
            <a:pPr eaLnBrk="1" hangingPunct="1"/>
            <a:r>
              <a:rPr lang="zh-CN" altLang="en-US" smtClean="0">
                <a:ea typeface="宋体" pitchFamily="2" charset="-122"/>
              </a:rPr>
              <a:t>交错轨，可增广路</a:t>
            </a:r>
            <a:endParaRPr lang="en-US" altLang="zh-CN" smtClean="0">
              <a:ea typeface="宋体" pitchFamily="2" charset="-122"/>
            </a:endParaRPr>
          </a:p>
          <a:p>
            <a:pPr eaLnBrk="1" hangingPunct="1"/>
            <a:r>
              <a:rPr lang="zh-CN" altLang="en-US" smtClean="0">
                <a:ea typeface="宋体" pitchFamily="2" charset="-122"/>
              </a:rPr>
              <a:t>不断的查找可增广路，并用可增广路更新最大匹配。</a:t>
            </a:r>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时间复杂度：</a:t>
            </a:r>
            <a:r>
              <a:rPr lang="en-US" altLang="zh-CN" smtClean="0">
                <a:ea typeface="宋体" pitchFamily="2" charset="-122"/>
              </a:rPr>
              <a:t>O(VE)</a:t>
            </a:r>
          </a:p>
          <a:p>
            <a:pPr eaLnBrk="1" hangingPunct="1"/>
            <a:r>
              <a:rPr lang="zh-CN" altLang="en-US" smtClean="0">
                <a:ea typeface="宋体" pitchFamily="2" charset="-122"/>
              </a:rPr>
              <a:t>空间复杂度：</a:t>
            </a:r>
            <a:r>
              <a:rPr lang="en-US" altLang="zh-CN" smtClean="0">
                <a:ea typeface="宋体" pitchFamily="2" charset="-122"/>
              </a:rPr>
              <a:t>O(V+E)</a:t>
            </a:r>
            <a:endParaRPr lang="zh-CN" altLang="en-US" smtClean="0">
              <a:ea typeface="宋体" pitchFamily="2" charset="-122"/>
            </a:endParaRPr>
          </a:p>
        </p:txBody>
      </p:sp>
      <p:pic>
        <p:nvPicPr>
          <p:cNvPr id="4" name="Picture 4" descr="jc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341438"/>
            <a:ext cx="5722938"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ea typeface="宋体" pitchFamily="2" charset="-122"/>
              </a:rPr>
              <a:t>匈牙利算法</a:t>
            </a:r>
          </a:p>
        </p:txBody>
      </p:sp>
      <p:sp>
        <p:nvSpPr>
          <p:cNvPr id="37891" name="内容占位符 2"/>
          <p:cNvSpPr>
            <a:spLocks noGrp="1"/>
          </p:cNvSpPr>
          <p:nvPr>
            <p:ph idx="1"/>
          </p:nvPr>
        </p:nvSpPr>
        <p:spPr>
          <a:xfrm>
            <a:off x="395288" y="1371600"/>
            <a:ext cx="8315325" cy="5486400"/>
          </a:xfrm>
        </p:spPr>
        <p:txBody>
          <a:bodyPr>
            <a:normAutofit fontScale="55000" lnSpcReduction="20000"/>
          </a:bodyPr>
          <a:lstStyle/>
          <a:p>
            <a:pPr eaLnBrk="1" hangingPunct="1">
              <a:defRPr/>
            </a:pPr>
            <a:r>
              <a:rPr lang="en-US" altLang="zh-CN" dirty="0" err="1" smtClean="0">
                <a:ea typeface="宋体" pitchFamily="2" charset="-122"/>
              </a:rPr>
              <a:t>bool</a:t>
            </a:r>
            <a:r>
              <a:rPr lang="en-US" altLang="zh-CN" dirty="0" smtClean="0">
                <a:ea typeface="宋体" pitchFamily="2" charset="-122"/>
              </a:rPr>
              <a:t> use[N];</a:t>
            </a:r>
          </a:p>
          <a:p>
            <a:pPr eaLnBrk="1" hangingPunct="1">
              <a:defRPr/>
            </a:pPr>
            <a:r>
              <a:rPr lang="en-US" altLang="zh-CN" dirty="0" err="1" smtClean="0">
                <a:ea typeface="宋体" pitchFamily="2" charset="-122"/>
              </a:rPr>
              <a:t>int</a:t>
            </a:r>
            <a:r>
              <a:rPr lang="en-US" altLang="zh-CN" dirty="0" smtClean="0">
                <a:ea typeface="宋体" pitchFamily="2" charset="-122"/>
              </a:rPr>
              <a:t> match[N];</a:t>
            </a:r>
          </a:p>
          <a:p>
            <a:pPr eaLnBrk="1" hangingPunct="1">
              <a:defRPr/>
            </a:pPr>
            <a:r>
              <a:rPr lang="en-US" altLang="zh-CN" dirty="0" err="1" smtClean="0">
                <a:ea typeface="宋体" pitchFamily="2" charset="-122"/>
              </a:rPr>
              <a:t>bool</a:t>
            </a:r>
            <a:r>
              <a:rPr lang="en-US" altLang="zh-CN" dirty="0" smtClean="0">
                <a:ea typeface="宋体" pitchFamily="2" charset="-122"/>
              </a:rPr>
              <a:t> </a:t>
            </a:r>
            <a:r>
              <a:rPr lang="en-US" altLang="zh-CN" dirty="0" err="1" smtClean="0">
                <a:ea typeface="宋体" pitchFamily="2" charset="-122"/>
              </a:rPr>
              <a:t>hungary</a:t>
            </a:r>
            <a:r>
              <a:rPr lang="en-US" altLang="zh-CN" dirty="0" smtClean="0">
                <a:ea typeface="宋体" pitchFamily="2" charset="-122"/>
              </a:rPr>
              <a:t>(</a:t>
            </a:r>
            <a:r>
              <a:rPr lang="en-US" altLang="zh-CN" dirty="0" err="1" smtClean="0">
                <a:ea typeface="宋体" pitchFamily="2" charset="-122"/>
              </a:rPr>
              <a:t>int</a:t>
            </a:r>
            <a:r>
              <a:rPr lang="en-US" altLang="zh-CN" dirty="0" smtClean="0">
                <a:ea typeface="宋体" pitchFamily="2" charset="-122"/>
              </a:rPr>
              <a:t> v)</a:t>
            </a:r>
          </a:p>
          <a:p>
            <a:pPr eaLnBrk="1" hangingPunct="1">
              <a:defRPr/>
            </a:pPr>
            <a:r>
              <a:rPr lang="en-US" altLang="zh-CN" dirty="0" smtClean="0">
                <a:ea typeface="宋体" pitchFamily="2" charset="-122"/>
              </a:rPr>
              <a:t>{</a:t>
            </a:r>
          </a:p>
          <a:p>
            <a:pPr eaLnBrk="1" hangingPunct="1">
              <a:defRPr/>
            </a:pPr>
            <a:r>
              <a:rPr lang="en-US" altLang="zh-CN" dirty="0" smtClean="0">
                <a:ea typeface="宋体" pitchFamily="2" charset="-122"/>
              </a:rPr>
              <a:t>    for (</a:t>
            </a:r>
            <a:r>
              <a:rPr lang="en-US" altLang="zh-CN" dirty="0" err="1" smtClean="0">
                <a:ea typeface="宋体" pitchFamily="2" charset="-122"/>
              </a:rPr>
              <a:t>int</a:t>
            </a:r>
            <a:r>
              <a:rPr lang="en-US" altLang="zh-CN" dirty="0" smtClean="0">
                <a:ea typeface="宋体" pitchFamily="2" charset="-122"/>
              </a:rPr>
              <a:t> i = p[v]; i != -1; i = e[i].next)</a:t>
            </a:r>
          </a:p>
          <a:p>
            <a:pPr eaLnBrk="1" hangingPunct="1">
              <a:defRPr/>
            </a:pPr>
            <a:r>
              <a:rPr lang="en-US" altLang="zh-CN" dirty="0" smtClean="0">
                <a:ea typeface="宋体" pitchFamily="2" charset="-122"/>
              </a:rPr>
              <a:t>    {</a:t>
            </a:r>
          </a:p>
          <a:p>
            <a:pPr eaLnBrk="1" hangingPunct="1">
              <a:defRPr/>
            </a:pPr>
            <a:r>
              <a:rPr lang="en-US" altLang="zh-CN" dirty="0" smtClean="0">
                <a:ea typeface="宋体" pitchFamily="2" charset="-122"/>
              </a:rPr>
              <a:t>        </a:t>
            </a:r>
            <a:r>
              <a:rPr lang="en-US" altLang="zh-CN" dirty="0" err="1" smtClean="0">
                <a:ea typeface="宋体" pitchFamily="2" charset="-122"/>
              </a:rPr>
              <a:t>int</a:t>
            </a:r>
            <a:r>
              <a:rPr lang="en-US" altLang="zh-CN" dirty="0" smtClean="0">
                <a:ea typeface="宋体" pitchFamily="2" charset="-122"/>
              </a:rPr>
              <a:t> u = e[i].v;</a:t>
            </a:r>
          </a:p>
          <a:p>
            <a:pPr eaLnBrk="1" hangingPunct="1">
              <a:defRPr/>
            </a:pPr>
            <a:r>
              <a:rPr lang="en-US" altLang="zh-CN" dirty="0" smtClean="0">
                <a:ea typeface="宋体" pitchFamily="2" charset="-122"/>
              </a:rPr>
              <a:t>        if (!use[u])</a:t>
            </a:r>
          </a:p>
          <a:p>
            <a:pPr eaLnBrk="1" hangingPunct="1">
              <a:defRPr/>
            </a:pPr>
            <a:r>
              <a:rPr lang="en-US" altLang="zh-CN" dirty="0" smtClean="0">
                <a:ea typeface="宋体" pitchFamily="2" charset="-122"/>
              </a:rPr>
              <a:t>        {</a:t>
            </a:r>
          </a:p>
          <a:p>
            <a:pPr eaLnBrk="1" hangingPunct="1">
              <a:defRPr/>
            </a:pPr>
            <a:r>
              <a:rPr lang="en-US" altLang="zh-CN" dirty="0" smtClean="0">
                <a:ea typeface="宋体" pitchFamily="2" charset="-122"/>
              </a:rPr>
              <a:t>            use[u] = true;</a:t>
            </a:r>
          </a:p>
          <a:p>
            <a:pPr eaLnBrk="1" hangingPunct="1">
              <a:defRPr/>
            </a:pPr>
            <a:r>
              <a:rPr lang="en-US" altLang="zh-CN" dirty="0" smtClean="0">
                <a:ea typeface="宋体" pitchFamily="2" charset="-122"/>
              </a:rPr>
              <a:t>            </a:t>
            </a:r>
            <a:r>
              <a:rPr lang="en-US" altLang="zh-CN" dirty="0" err="1" smtClean="0">
                <a:ea typeface="宋体" pitchFamily="2" charset="-122"/>
              </a:rPr>
              <a:t>int</a:t>
            </a:r>
            <a:r>
              <a:rPr lang="en-US" altLang="zh-CN" dirty="0" smtClean="0">
                <a:ea typeface="宋体" pitchFamily="2" charset="-122"/>
              </a:rPr>
              <a:t> temp = match[u];</a:t>
            </a:r>
          </a:p>
          <a:p>
            <a:pPr eaLnBrk="1" hangingPunct="1">
              <a:defRPr/>
            </a:pPr>
            <a:r>
              <a:rPr lang="en-US" altLang="zh-CN" dirty="0" smtClean="0">
                <a:ea typeface="宋体" pitchFamily="2" charset="-122"/>
              </a:rPr>
              <a:t>            match[u] = v;</a:t>
            </a:r>
          </a:p>
          <a:p>
            <a:pPr eaLnBrk="1" hangingPunct="1">
              <a:defRPr/>
            </a:pPr>
            <a:r>
              <a:rPr lang="en-US" altLang="zh-CN" dirty="0" smtClean="0">
                <a:ea typeface="宋体" pitchFamily="2" charset="-122"/>
              </a:rPr>
              <a:t>            if (temp == 0 || </a:t>
            </a:r>
            <a:r>
              <a:rPr lang="en-US" altLang="zh-CN" dirty="0" err="1" smtClean="0">
                <a:ea typeface="宋体" pitchFamily="2" charset="-122"/>
              </a:rPr>
              <a:t>hungary</a:t>
            </a:r>
            <a:r>
              <a:rPr lang="en-US" altLang="zh-CN" dirty="0" smtClean="0">
                <a:ea typeface="宋体" pitchFamily="2" charset="-122"/>
              </a:rPr>
              <a:t>(temp)) return true;</a:t>
            </a:r>
          </a:p>
          <a:p>
            <a:pPr eaLnBrk="1" hangingPunct="1">
              <a:defRPr/>
            </a:pPr>
            <a:r>
              <a:rPr lang="en-US" altLang="zh-CN" dirty="0" smtClean="0">
                <a:ea typeface="宋体" pitchFamily="2" charset="-122"/>
              </a:rPr>
              <a:t>            match[u] = temp;</a:t>
            </a:r>
          </a:p>
          <a:p>
            <a:pPr eaLnBrk="1" hangingPunct="1">
              <a:defRPr/>
            </a:pPr>
            <a:r>
              <a:rPr lang="en-US" altLang="zh-CN" dirty="0" smtClean="0">
                <a:ea typeface="宋体" pitchFamily="2" charset="-122"/>
              </a:rPr>
              <a:t>        }</a:t>
            </a:r>
          </a:p>
          <a:p>
            <a:pPr eaLnBrk="1" hangingPunct="1">
              <a:defRPr/>
            </a:pPr>
            <a:r>
              <a:rPr lang="en-US" altLang="zh-CN" dirty="0" smtClean="0">
                <a:ea typeface="宋体" pitchFamily="2" charset="-122"/>
              </a:rPr>
              <a:t>    }</a:t>
            </a:r>
          </a:p>
          <a:p>
            <a:pPr eaLnBrk="1" hangingPunct="1">
              <a:defRPr/>
            </a:pPr>
            <a:r>
              <a:rPr lang="en-US" altLang="zh-CN" dirty="0" smtClean="0">
                <a:ea typeface="宋体" pitchFamily="2" charset="-122"/>
              </a:rPr>
              <a:t>    return false;</a:t>
            </a:r>
          </a:p>
          <a:p>
            <a:pPr eaLnBrk="1" hangingPunct="1">
              <a:defRPr/>
            </a:pPr>
            <a:r>
              <a:rPr lang="en-US" altLang="zh-CN" dirty="0" smtClean="0">
                <a:ea typeface="宋体" pitchFamily="2" charset="-122"/>
              </a:rPr>
              <a:t>}</a:t>
            </a:r>
          </a:p>
          <a:p>
            <a:pPr eaLnBrk="1" hangingPunct="1">
              <a:defRPr/>
            </a:pP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25" y="1371600"/>
            <a:ext cx="7315200" cy="4865688"/>
          </a:xfrm>
        </p:spPr>
        <p:txBody>
          <a:bodyPr>
            <a:normAutofit/>
          </a:bodyPr>
          <a:lstStyle/>
          <a:p>
            <a:pPr eaLnBrk="1" hangingPunct="1">
              <a:lnSpc>
                <a:spcPct val="80000"/>
              </a:lnSpc>
            </a:pPr>
            <a:r>
              <a:rPr lang="en-US" altLang="zh-CN" sz="2700" smtClean="0">
                <a:ea typeface="宋体" pitchFamily="2" charset="-122"/>
              </a:rPr>
              <a:t>int calc()</a:t>
            </a:r>
          </a:p>
          <a:p>
            <a:pPr eaLnBrk="1" hangingPunct="1">
              <a:lnSpc>
                <a:spcPct val="80000"/>
              </a:lnSpc>
            </a:pPr>
            <a:r>
              <a:rPr lang="en-US" altLang="zh-CN" sz="2700" smtClean="0">
                <a:ea typeface="宋体" pitchFamily="2" charset="-122"/>
              </a:rPr>
              <a:t>{</a:t>
            </a:r>
          </a:p>
          <a:p>
            <a:pPr eaLnBrk="1" hangingPunct="1">
              <a:lnSpc>
                <a:spcPct val="80000"/>
              </a:lnSpc>
            </a:pPr>
            <a:r>
              <a:rPr lang="en-US" altLang="zh-CN" sz="2700" smtClean="0">
                <a:ea typeface="宋体" pitchFamily="2" charset="-122"/>
              </a:rPr>
              <a:t>    memset(match, 0, sizeof(match));</a:t>
            </a:r>
          </a:p>
          <a:p>
            <a:pPr eaLnBrk="1" hangingPunct="1">
              <a:lnSpc>
                <a:spcPct val="80000"/>
              </a:lnSpc>
            </a:pPr>
            <a:r>
              <a:rPr lang="en-US" altLang="zh-CN" sz="2700" smtClean="0">
                <a:ea typeface="宋体" pitchFamily="2" charset="-122"/>
              </a:rPr>
              <a:t>    int cnt = 0;</a:t>
            </a:r>
          </a:p>
          <a:p>
            <a:pPr eaLnBrk="1" hangingPunct="1">
              <a:lnSpc>
                <a:spcPct val="80000"/>
              </a:lnSpc>
            </a:pPr>
            <a:r>
              <a:rPr lang="en-US" altLang="zh-CN" sz="2700" smtClean="0">
                <a:ea typeface="宋体" pitchFamily="2" charset="-122"/>
              </a:rPr>
              <a:t>    for (int i = 1; i &lt;= n; i++)</a:t>
            </a:r>
          </a:p>
          <a:p>
            <a:pPr eaLnBrk="1" hangingPunct="1">
              <a:lnSpc>
                <a:spcPct val="80000"/>
              </a:lnSpc>
            </a:pPr>
            <a:r>
              <a:rPr lang="en-US" altLang="zh-CN" sz="2700" smtClean="0">
                <a:ea typeface="宋体" pitchFamily="2" charset="-122"/>
              </a:rPr>
              <a:t>    {</a:t>
            </a:r>
          </a:p>
          <a:p>
            <a:pPr eaLnBrk="1" hangingPunct="1">
              <a:lnSpc>
                <a:spcPct val="80000"/>
              </a:lnSpc>
            </a:pPr>
            <a:r>
              <a:rPr lang="en-US" altLang="zh-CN" sz="2700" smtClean="0">
                <a:ea typeface="宋体" pitchFamily="2" charset="-122"/>
              </a:rPr>
              <a:t>        memset(use, false, sizeof(use));</a:t>
            </a:r>
          </a:p>
          <a:p>
            <a:pPr eaLnBrk="1" hangingPunct="1">
              <a:lnSpc>
                <a:spcPct val="80000"/>
              </a:lnSpc>
            </a:pPr>
            <a:r>
              <a:rPr lang="en-US" altLang="zh-CN" sz="2700" smtClean="0">
                <a:ea typeface="宋体" pitchFamily="2" charset="-122"/>
              </a:rPr>
              <a:t>        if (hungary(i)) cnt++;</a:t>
            </a:r>
          </a:p>
          <a:p>
            <a:pPr eaLnBrk="1" hangingPunct="1">
              <a:lnSpc>
                <a:spcPct val="80000"/>
              </a:lnSpc>
            </a:pPr>
            <a:r>
              <a:rPr lang="en-US" altLang="zh-CN" sz="2700" smtClean="0">
                <a:ea typeface="宋体" pitchFamily="2" charset="-122"/>
              </a:rPr>
              <a:t>    }</a:t>
            </a:r>
          </a:p>
          <a:p>
            <a:pPr eaLnBrk="1" hangingPunct="1">
              <a:lnSpc>
                <a:spcPct val="80000"/>
              </a:lnSpc>
            </a:pPr>
            <a:r>
              <a:rPr lang="en-US" altLang="zh-CN" sz="2700" smtClean="0">
                <a:ea typeface="宋体" pitchFamily="2" charset="-122"/>
              </a:rPr>
              <a:t>    return cnt;</a:t>
            </a:r>
          </a:p>
          <a:p>
            <a:pPr eaLnBrk="1" hangingPunct="1">
              <a:lnSpc>
                <a:spcPct val="80000"/>
              </a:lnSpc>
            </a:pPr>
            <a:r>
              <a:rPr lang="en-US" altLang="zh-CN" sz="2700" smtClean="0">
                <a:ea typeface="宋体" pitchFamily="2" charset="-122"/>
              </a:rPr>
              <a:t>}</a:t>
            </a:r>
            <a:endParaRPr lang="zh-CN" altLang="en-US" sz="2700" smtClean="0">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b="1" smtClean="0">
                <a:ea typeface="宋体" pitchFamily="2" charset="-122"/>
              </a:rPr>
              <a:t>一些概念</a:t>
            </a:r>
            <a:endParaRPr lang="zh-CN" altLang="en-US" smtClean="0">
              <a:ea typeface="宋体" pitchFamily="2" charset="-122"/>
            </a:endParaRPr>
          </a:p>
        </p:txBody>
      </p:sp>
      <p:sp>
        <p:nvSpPr>
          <p:cNvPr id="3" name="内容占位符 2"/>
          <p:cNvSpPr>
            <a:spLocks noGrp="1"/>
          </p:cNvSpPr>
          <p:nvPr>
            <p:ph idx="1"/>
          </p:nvPr>
        </p:nvSpPr>
        <p:spPr/>
        <p:txBody>
          <a:bodyPr>
            <a:normAutofit/>
          </a:bodyPr>
          <a:lstStyle/>
          <a:p>
            <a:pPr eaLnBrk="1" hangingPunct="1">
              <a:lnSpc>
                <a:spcPct val="80000"/>
              </a:lnSpc>
            </a:pPr>
            <a:r>
              <a:rPr lang="en-US" altLang="zh-CN" sz="2500" smtClean="0">
                <a:ea typeface="宋体" pitchFamily="2" charset="-122"/>
              </a:rPr>
              <a:t>[</a:t>
            </a:r>
            <a:r>
              <a:rPr lang="zh-CN" altLang="en-US" sz="2500" smtClean="0">
                <a:ea typeface="宋体" pitchFamily="2" charset="-122"/>
              </a:rPr>
              <a:t>定义</a:t>
            </a:r>
            <a:r>
              <a:rPr lang="en-US" altLang="zh-CN" sz="2500" smtClean="0">
                <a:ea typeface="宋体" pitchFamily="2" charset="-122"/>
              </a:rPr>
              <a:t>]</a:t>
            </a:r>
            <a:r>
              <a:rPr lang="zh-CN" altLang="en-US" sz="2500" b="1" smtClean="0">
                <a:ea typeface="宋体" pitchFamily="2" charset="-122"/>
              </a:rPr>
              <a:t>点覆盖</a:t>
            </a:r>
            <a:r>
              <a:rPr lang="zh-CN" altLang="en-US" sz="2500" smtClean="0">
                <a:ea typeface="宋体" pitchFamily="2" charset="-122"/>
              </a:rPr>
              <a:t/>
            </a:r>
            <a:br>
              <a:rPr lang="zh-CN" altLang="en-US" sz="2500" smtClean="0">
                <a:ea typeface="宋体" pitchFamily="2" charset="-122"/>
              </a:rPr>
            </a:br>
            <a:r>
              <a:rPr lang="zh-CN" altLang="en-US" sz="2500" smtClean="0">
                <a:ea typeface="宋体" pitchFamily="2" charset="-122"/>
              </a:rPr>
              <a:t>图</a:t>
            </a:r>
            <a:r>
              <a:rPr lang="en-US" altLang="zh-CN" sz="2500" smtClean="0">
                <a:ea typeface="宋体" pitchFamily="2" charset="-122"/>
              </a:rPr>
              <a:t>G</a:t>
            </a:r>
            <a:r>
              <a:rPr lang="zh-CN" altLang="en-US" sz="2500" smtClean="0">
                <a:ea typeface="宋体" pitchFamily="2" charset="-122"/>
              </a:rPr>
              <a:t>的一个</a:t>
            </a:r>
            <a:r>
              <a:rPr lang="zh-CN" altLang="en-US" sz="2500" b="1" smtClean="0">
                <a:ea typeface="宋体" pitchFamily="2" charset="-122"/>
              </a:rPr>
              <a:t>顶点覆盖</a:t>
            </a:r>
            <a:r>
              <a:rPr lang="zh-CN" altLang="en-US" sz="2500" smtClean="0">
                <a:ea typeface="宋体" pitchFamily="2" charset="-122"/>
              </a:rPr>
              <a:t>是由一些点构成的集合</a:t>
            </a:r>
            <a:r>
              <a:rPr lang="en-US" altLang="zh-CN" sz="2500" smtClean="0">
                <a:ea typeface="宋体" pitchFamily="2" charset="-122"/>
              </a:rPr>
              <a:t>Q⊆V(G)</a:t>
            </a:r>
            <a:r>
              <a:rPr lang="zh-CN" altLang="en-US" sz="2500" smtClean="0">
                <a:ea typeface="宋体" pitchFamily="2" charset="-122"/>
              </a:rPr>
              <a:t>，</a:t>
            </a:r>
            <a:r>
              <a:rPr lang="en-US" altLang="zh-CN" sz="2500" smtClean="0">
                <a:ea typeface="宋体" pitchFamily="2" charset="-122"/>
              </a:rPr>
              <a:t>Q</a:t>
            </a:r>
            <a:r>
              <a:rPr lang="zh-CN" altLang="en-US" sz="2500" smtClean="0">
                <a:ea typeface="宋体" pitchFamily="2" charset="-122"/>
              </a:rPr>
              <a:t>包含每条边上至少有一个端点。</a:t>
            </a:r>
            <a:r>
              <a:rPr lang="en-US" altLang="zh-CN" sz="2500" smtClean="0">
                <a:ea typeface="宋体" pitchFamily="2" charset="-122"/>
              </a:rPr>
              <a:t>Q</a:t>
            </a:r>
            <a:r>
              <a:rPr lang="zh-CN" altLang="en-US" sz="2500" smtClean="0">
                <a:ea typeface="宋体" pitchFamily="2" charset="-122"/>
              </a:rPr>
              <a:t>的所有顶点覆盖边集</a:t>
            </a:r>
            <a:r>
              <a:rPr lang="en-US" altLang="zh-CN" sz="2500" smtClean="0">
                <a:ea typeface="宋体" pitchFamily="2" charset="-122"/>
              </a:rPr>
              <a:t>E(G)</a:t>
            </a:r>
            <a:r>
              <a:rPr lang="zh-CN" altLang="en-US" sz="2500" smtClean="0">
                <a:ea typeface="宋体" pitchFamily="2" charset="-122"/>
              </a:rPr>
              <a:t/>
            </a:r>
            <a:br>
              <a:rPr lang="zh-CN" altLang="en-US" sz="2500" smtClean="0">
                <a:ea typeface="宋体" pitchFamily="2" charset="-122"/>
              </a:rPr>
            </a:br>
            <a:r>
              <a:rPr lang="zh-CN" altLang="en-US" sz="2500" smtClean="0">
                <a:ea typeface="宋体" pitchFamily="2" charset="-122"/>
              </a:rPr>
              <a:t>在所有的顶点覆盖中，顶点数最少的顶点覆盖叫</a:t>
            </a:r>
            <a:r>
              <a:rPr lang="zh-CN" altLang="en-US" sz="2500" b="1" smtClean="0">
                <a:ea typeface="宋体" pitchFamily="2" charset="-122"/>
              </a:rPr>
              <a:t>最小顶点覆盖</a:t>
            </a:r>
            <a:r>
              <a:rPr lang="zh-CN" altLang="en-US" sz="2500" smtClean="0">
                <a:ea typeface="宋体" pitchFamily="2" charset="-122"/>
              </a:rPr>
              <a:t>。</a:t>
            </a:r>
            <a:br>
              <a:rPr lang="zh-CN" altLang="en-US" sz="2500" smtClean="0">
                <a:ea typeface="宋体" pitchFamily="2" charset="-122"/>
              </a:rPr>
            </a:br>
            <a:r>
              <a:rPr lang="zh-CN" altLang="en-US" sz="2500" smtClean="0">
                <a:ea typeface="宋体" pitchFamily="2" charset="-122"/>
              </a:rPr>
              <a:t>举例：</a:t>
            </a:r>
            <a:endParaRPr lang="en-US" altLang="zh-CN" sz="2500" smtClean="0">
              <a:ea typeface="宋体" pitchFamily="2" charset="-122"/>
            </a:endParaRPr>
          </a:p>
          <a:p>
            <a:pPr eaLnBrk="1" hangingPunct="1">
              <a:lnSpc>
                <a:spcPct val="80000"/>
              </a:lnSpc>
            </a:pPr>
            <a:endParaRPr lang="en-US" altLang="zh-CN" sz="2500" smtClean="0">
              <a:ea typeface="宋体" pitchFamily="2" charset="-122"/>
            </a:endParaRPr>
          </a:p>
          <a:p>
            <a:pPr eaLnBrk="1" hangingPunct="1">
              <a:lnSpc>
                <a:spcPct val="80000"/>
              </a:lnSpc>
            </a:pPr>
            <a:endParaRPr lang="en-US" altLang="zh-CN" sz="2500" smtClean="0">
              <a:ea typeface="宋体" pitchFamily="2" charset="-122"/>
            </a:endParaRPr>
          </a:p>
          <a:p>
            <a:pPr eaLnBrk="1" hangingPunct="1">
              <a:lnSpc>
                <a:spcPct val="80000"/>
              </a:lnSpc>
            </a:pPr>
            <a:endParaRPr lang="en-US" altLang="zh-CN" sz="2500" smtClean="0">
              <a:ea typeface="宋体" pitchFamily="2" charset="-122"/>
            </a:endParaRPr>
          </a:p>
          <a:p>
            <a:pPr eaLnBrk="1" hangingPunct="1">
              <a:lnSpc>
                <a:spcPct val="80000"/>
              </a:lnSpc>
            </a:pPr>
            <a:endParaRPr lang="en-US" altLang="zh-CN" sz="2500" smtClean="0">
              <a:ea typeface="宋体" pitchFamily="2" charset="-122"/>
            </a:endParaRPr>
          </a:p>
          <a:p>
            <a:pPr eaLnBrk="1" hangingPunct="1">
              <a:lnSpc>
                <a:spcPct val="80000"/>
              </a:lnSpc>
            </a:pPr>
            <a:r>
              <a:rPr lang="en-US" altLang="zh-CN" sz="2500" smtClean="0">
                <a:ea typeface="宋体" pitchFamily="2" charset="-122"/>
              </a:rPr>
              <a:t> </a:t>
            </a:r>
            <a:endParaRPr lang="zh-CN" altLang="en-US" sz="2500" smtClean="0">
              <a:ea typeface="宋体" pitchFamily="2" charset="-122"/>
            </a:endParaRPr>
          </a:p>
        </p:txBody>
      </p:sp>
      <p:pic>
        <p:nvPicPr>
          <p:cNvPr id="40964" name="Picture 2" descr="http://hiphotos.baidu.com/prayan1988/pic/item/c1d455813e5a0be29023d9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573463"/>
            <a:ext cx="355441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4" descr="http://hiphotos.baidu.com/prayan1988/pic/item/45319c3a12d2cedf14cecb2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284538"/>
            <a:ext cx="46069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endParaRPr lang="zh-CN" altLang="en-US" smtClean="0">
              <a:ea typeface="宋体" pitchFamily="2" charset="-122"/>
            </a:endParaRPr>
          </a:p>
        </p:txBody>
      </p:sp>
      <p:sp>
        <p:nvSpPr>
          <p:cNvPr id="41987" name="内容占位符 2"/>
          <p:cNvSpPr>
            <a:spLocks noGrp="1"/>
          </p:cNvSpPr>
          <p:nvPr>
            <p:ph idx="1"/>
          </p:nvPr>
        </p:nvSpPr>
        <p:spPr/>
        <p:txBody>
          <a:bodyPr/>
          <a:lstStyle/>
          <a:p>
            <a:pPr eaLnBrk="1" hangingPunct="1"/>
            <a:r>
              <a:rPr lang="en-US" altLang="zh-CN" smtClean="0">
                <a:ea typeface="宋体" pitchFamily="2" charset="-122"/>
              </a:rPr>
              <a:t>[</a:t>
            </a:r>
            <a:r>
              <a:rPr lang="zh-CN" altLang="en-US" smtClean="0">
                <a:ea typeface="宋体" pitchFamily="2" charset="-122"/>
              </a:rPr>
              <a:t>定义</a:t>
            </a:r>
            <a:r>
              <a:rPr lang="en-US" altLang="zh-CN" smtClean="0">
                <a:ea typeface="宋体" pitchFamily="2" charset="-122"/>
              </a:rPr>
              <a:t>]</a:t>
            </a:r>
            <a:r>
              <a:rPr lang="zh-CN" altLang="en-US" b="1" smtClean="0">
                <a:ea typeface="宋体" pitchFamily="2" charset="-122"/>
              </a:rPr>
              <a:t>团、点独立集</a:t>
            </a:r>
            <a:r>
              <a:rPr lang="zh-CN" altLang="en-US" smtClean="0">
                <a:ea typeface="宋体" pitchFamily="2" charset="-122"/>
              </a:rPr>
              <a:t/>
            </a:r>
            <a:br>
              <a:rPr lang="zh-CN" altLang="en-US" smtClean="0">
                <a:ea typeface="宋体" pitchFamily="2" charset="-122"/>
              </a:rPr>
            </a:br>
            <a:r>
              <a:rPr lang="zh-CN" altLang="en-US" b="1" smtClean="0">
                <a:ea typeface="宋体" pitchFamily="2" charset="-122"/>
              </a:rPr>
              <a:t>团</a:t>
            </a:r>
            <a:r>
              <a:rPr lang="zh-CN" altLang="en-US" smtClean="0">
                <a:ea typeface="宋体" pitchFamily="2" charset="-122"/>
              </a:rPr>
              <a:t>是图中两两相邻的顶点的集合</a:t>
            </a:r>
            <a:br>
              <a:rPr lang="zh-CN" altLang="en-US" smtClean="0">
                <a:ea typeface="宋体" pitchFamily="2" charset="-122"/>
              </a:rPr>
            </a:br>
            <a:r>
              <a:rPr lang="zh-CN" altLang="en-US" b="1" smtClean="0">
                <a:ea typeface="宋体" pitchFamily="2" charset="-122"/>
              </a:rPr>
              <a:t>独立集</a:t>
            </a:r>
            <a:r>
              <a:rPr lang="en-US" altLang="zh-CN" b="1" smtClean="0">
                <a:ea typeface="宋体" pitchFamily="2" charset="-122"/>
              </a:rPr>
              <a:t>(</a:t>
            </a:r>
            <a:r>
              <a:rPr lang="zh-CN" altLang="en-US" smtClean="0">
                <a:ea typeface="宋体" pitchFamily="2" charset="-122"/>
              </a:rPr>
              <a:t>也称</a:t>
            </a:r>
            <a:r>
              <a:rPr lang="zh-CN" altLang="en-US" b="1" smtClean="0">
                <a:ea typeface="宋体" pitchFamily="2" charset="-122"/>
              </a:rPr>
              <a:t>稳定集</a:t>
            </a:r>
            <a:r>
              <a:rPr lang="en-US" altLang="zh-CN" smtClean="0">
                <a:ea typeface="宋体" pitchFamily="2" charset="-122"/>
              </a:rPr>
              <a:t>)</a:t>
            </a:r>
            <a:r>
              <a:rPr lang="zh-CN" altLang="en-US" smtClean="0">
                <a:ea typeface="宋体" pitchFamily="2" charset="-122"/>
              </a:rPr>
              <a:t>是图中互不相邻的顶点组成的集合</a:t>
            </a:r>
            <a:br>
              <a:rPr lang="zh-CN" altLang="en-US" smtClean="0">
                <a:ea typeface="宋体" pitchFamily="2" charset="-122"/>
              </a:rPr>
            </a:br>
            <a:r>
              <a:rPr lang="zh-CN" altLang="en-US" smtClean="0">
                <a:ea typeface="宋体" pitchFamily="2" charset="-122"/>
              </a:rPr>
              <a:t>举例</a:t>
            </a:r>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图中</a:t>
            </a:r>
            <a:r>
              <a:rPr lang="en-US" altLang="zh-CN" smtClean="0">
                <a:ea typeface="宋体" pitchFamily="2" charset="-122"/>
              </a:rPr>
              <a:t>{1,2,4,5}</a:t>
            </a:r>
            <a:r>
              <a:rPr lang="zh-CN" altLang="en-US" smtClean="0">
                <a:ea typeface="宋体" pitchFamily="2" charset="-122"/>
              </a:rPr>
              <a:t>构成团，</a:t>
            </a:r>
            <a:r>
              <a:rPr lang="en-US" altLang="zh-CN" smtClean="0">
                <a:ea typeface="宋体" pitchFamily="2" charset="-122"/>
              </a:rPr>
              <a:t>{1,3,6}</a:t>
            </a:r>
            <a:r>
              <a:rPr lang="zh-CN" altLang="en-US" smtClean="0">
                <a:ea typeface="宋体" pitchFamily="2" charset="-122"/>
              </a:rPr>
              <a:t>构成独立集。</a:t>
            </a:r>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zh-CN" altLang="en-US" smtClean="0">
              <a:ea typeface="宋体" pitchFamily="2" charset="-122"/>
            </a:endParaRPr>
          </a:p>
        </p:txBody>
      </p:sp>
      <p:pic>
        <p:nvPicPr>
          <p:cNvPr id="41988" name="Picture 2" descr="http://hiphotos.baidu.com/prayan1988/pic/item/e145e9c7d883c92e9c163d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924175"/>
            <a:ext cx="31718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smtClean="0">
              <a:ea typeface="宋体" pitchFamily="2" charset="-122"/>
            </a:endParaRPr>
          </a:p>
        </p:txBody>
      </p:sp>
      <p:pic>
        <p:nvPicPr>
          <p:cNvPr id="6147"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23850" y="0"/>
            <a:ext cx="8429625" cy="8072438"/>
          </a:xfrm>
        </p:spPr>
      </p:pic>
      <p:pic>
        <p:nvPicPr>
          <p:cNvPr id="5" name="内容占位符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0113" y="0"/>
            <a:ext cx="6845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内容占位符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363" y="0"/>
            <a:ext cx="716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endParaRPr lang="zh-CN" altLang="en-US" smtClean="0">
              <a:ea typeface="宋体" pitchFamily="2" charset="-122"/>
            </a:endParaRPr>
          </a:p>
        </p:txBody>
      </p:sp>
      <p:sp>
        <p:nvSpPr>
          <p:cNvPr id="3" name="内容占位符 2"/>
          <p:cNvSpPr>
            <a:spLocks noGrp="1"/>
          </p:cNvSpPr>
          <p:nvPr>
            <p:ph idx="1"/>
          </p:nvPr>
        </p:nvSpPr>
        <p:spPr/>
        <p:txBody>
          <a:bodyPr>
            <a:normAutofit/>
          </a:bodyPr>
          <a:lstStyle/>
          <a:p>
            <a:pPr eaLnBrk="1" hangingPunct="1">
              <a:lnSpc>
                <a:spcPct val="80000"/>
              </a:lnSpc>
            </a:pPr>
            <a:r>
              <a:rPr lang="en-US" altLang="zh-CN" sz="3000" smtClean="0">
                <a:ea typeface="宋体" pitchFamily="2" charset="-122"/>
              </a:rPr>
              <a:t>[</a:t>
            </a:r>
            <a:r>
              <a:rPr lang="zh-CN" altLang="en-US" sz="3000" smtClean="0">
                <a:ea typeface="宋体" pitchFamily="2" charset="-122"/>
              </a:rPr>
              <a:t>定义</a:t>
            </a:r>
            <a:r>
              <a:rPr lang="en-US" altLang="zh-CN" sz="3000" smtClean="0">
                <a:ea typeface="宋体" pitchFamily="2" charset="-122"/>
              </a:rPr>
              <a:t>]</a:t>
            </a:r>
            <a:r>
              <a:rPr lang="zh-CN" altLang="en-US" sz="3000" smtClean="0">
                <a:ea typeface="宋体" pitchFamily="2" charset="-122"/>
              </a:rPr>
              <a:t>边覆盖</a:t>
            </a:r>
            <a:br>
              <a:rPr lang="zh-CN" altLang="en-US" sz="3000" smtClean="0">
                <a:ea typeface="宋体" pitchFamily="2" charset="-122"/>
              </a:rPr>
            </a:br>
            <a:r>
              <a:rPr lang="en-US" altLang="zh-CN" sz="3000" smtClean="0">
                <a:ea typeface="宋体" pitchFamily="2" charset="-122"/>
              </a:rPr>
              <a:t>G</a:t>
            </a:r>
            <a:r>
              <a:rPr lang="zh-CN" altLang="en-US" sz="3000" smtClean="0">
                <a:ea typeface="宋体" pitchFamily="2" charset="-122"/>
              </a:rPr>
              <a:t>的一个路径覆盖是若干条边组成的集合</a:t>
            </a:r>
            <a:r>
              <a:rPr lang="en-US" altLang="zh-CN" sz="3000" smtClean="0">
                <a:ea typeface="宋体" pitchFamily="2" charset="-122"/>
              </a:rPr>
              <a:t>L</a:t>
            </a:r>
            <a:r>
              <a:rPr lang="zh-CN" altLang="en-US" sz="3000" smtClean="0">
                <a:ea typeface="宋体" pitchFamily="2" charset="-122"/>
              </a:rPr>
              <a:t>，它使</a:t>
            </a:r>
            <a:r>
              <a:rPr lang="en-US" altLang="zh-CN" sz="3000" smtClean="0">
                <a:ea typeface="宋体" pitchFamily="2" charset="-122"/>
              </a:rPr>
              <a:t>G</a:t>
            </a:r>
            <a:r>
              <a:rPr lang="zh-CN" altLang="en-US" sz="3000" smtClean="0">
                <a:ea typeface="宋体" pitchFamily="2" charset="-122"/>
              </a:rPr>
              <a:t>中任意顶点均与</a:t>
            </a:r>
            <a:r>
              <a:rPr lang="en-US" altLang="zh-CN" sz="3000" smtClean="0">
                <a:ea typeface="宋体" pitchFamily="2" charset="-122"/>
              </a:rPr>
              <a:t>L</a:t>
            </a:r>
            <a:r>
              <a:rPr lang="zh-CN" altLang="en-US" sz="3000" smtClean="0">
                <a:ea typeface="宋体" pitchFamily="2" charset="-122"/>
              </a:rPr>
              <a:t>中的某条边相关联。</a:t>
            </a:r>
            <a:endParaRPr lang="en-US" altLang="zh-CN" sz="3000" smtClean="0">
              <a:ea typeface="宋体" pitchFamily="2" charset="-122"/>
            </a:endParaRPr>
          </a:p>
          <a:p>
            <a:pPr eaLnBrk="1" hangingPunct="1">
              <a:lnSpc>
                <a:spcPct val="80000"/>
              </a:lnSpc>
            </a:pPr>
            <a:r>
              <a:rPr lang="zh-CN" altLang="en-US" sz="3000" smtClean="0">
                <a:ea typeface="宋体" pitchFamily="2" charset="-122"/>
              </a:rPr>
              <a:t>例图中，实线的四条边构成了一个路径覆盖</a:t>
            </a: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a:p>
            <a:pPr eaLnBrk="1" hangingPunct="1">
              <a:lnSpc>
                <a:spcPct val="80000"/>
              </a:lnSpc>
            </a:pPr>
            <a:r>
              <a:rPr lang="en-US" altLang="zh-CN" sz="3000" smtClean="0">
                <a:ea typeface="宋体" pitchFamily="2" charset="-122"/>
              </a:rPr>
              <a:t> </a:t>
            </a:r>
            <a:endParaRPr lang="zh-CN" altLang="en-US" sz="3000" smtClean="0">
              <a:ea typeface="宋体" pitchFamily="2" charset="-122"/>
            </a:endParaRPr>
          </a:p>
        </p:txBody>
      </p:sp>
      <p:pic>
        <p:nvPicPr>
          <p:cNvPr id="43012" name="Picture 2" descr="http://hiphotos.baidu.com/prayan1988/pic/item/573dc6ef1a1f52ceb3fb95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760788"/>
            <a:ext cx="4341812"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smtClean="0">
                <a:ea typeface="宋体" pitchFamily="2" charset="-122"/>
              </a:rPr>
              <a:t>最大</a:t>
            </a:r>
            <a:r>
              <a:rPr lang="en-US" altLang="zh-CN" smtClean="0">
                <a:ea typeface="宋体" pitchFamily="2" charset="-122"/>
              </a:rPr>
              <a:t>-</a:t>
            </a:r>
            <a:r>
              <a:rPr lang="zh-CN" altLang="en-US" smtClean="0">
                <a:ea typeface="宋体" pitchFamily="2" charset="-122"/>
              </a:rPr>
              <a:t>最小性质</a:t>
            </a:r>
          </a:p>
        </p:txBody>
      </p:sp>
      <p:sp>
        <p:nvSpPr>
          <p:cNvPr id="44035" name="内容占位符 2"/>
          <p:cNvSpPr>
            <a:spLocks noGrp="1"/>
          </p:cNvSpPr>
          <p:nvPr>
            <p:ph idx="1"/>
          </p:nvPr>
        </p:nvSpPr>
        <p:spPr/>
        <p:txBody>
          <a:bodyPr/>
          <a:lstStyle/>
          <a:p>
            <a:pPr eaLnBrk="1" hangingPunct="1"/>
            <a:r>
              <a:rPr lang="zh-CN" altLang="en-US" smtClean="0">
                <a:ea typeface="宋体" pitchFamily="2" charset="-122"/>
              </a:rPr>
              <a:t>边独立集即是二分图的最大匹配</a:t>
            </a:r>
            <a:endParaRPr lang="en-US" altLang="zh-CN" smtClean="0">
              <a:ea typeface="宋体" pitchFamily="2" charset="-122"/>
            </a:endParaRPr>
          </a:p>
          <a:p>
            <a:pPr eaLnBrk="1" hangingPunct="1"/>
            <a:r>
              <a:rPr lang="zh-CN" altLang="en-US" smtClean="0">
                <a:ea typeface="宋体" pitchFamily="2" charset="-122"/>
              </a:rPr>
              <a:t>最大匹配</a:t>
            </a:r>
            <a:r>
              <a:rPr lang="en-US" altLang="zh-CN" smtClean="0">
                <a:ea typeface="宋体" pitchFamily="2" charset="-122"/>
              </a:rPr>
              <a:t>=</a:t>
            </a:r>
            <a:r>
              <a:rPr lang="zh-CN" altLang="en-US" smtClean="0">
                <a:ea typeface="宋体" pitchFamily="2" charset="-122"/>
              </a:rPr>
              <a:t>最小顶点覆盖</a:t>
            </a:r>
            <a:endParaRPr lang="en-US" altLang="zh-CN" smtClean="0">
              <a:ea typeface="宋体" pitchFamily="2" charset="-122"/>
            </a:endParaRPr>
          </a:p>
          <a:p>
            <a:pPr eaLnBrk="1" hangingPunct="1"/>
            <a:r>
              <a:rPr lang="zh-CN" altLang="en-US" smtClean="0">
                <a:ea typeface="宋体" pitchFamily="2" charset="-122"/>
              </a:rPr>
              <a:t>如果</a:t>
            </a:r>
            <a:r>
              <a:rPr lang="en-US" altLang="zh-CN" smtClean="0">
                <a:ea typeface="宋体" pitchFamily="2" charset="-122"/>
              </a:rPr>
              <a:t>V</a:t>
            </a:r>
            <a:r>
              <a:rPr lang="zh-CN" altLang="en-US" smtClean="0">
                <a:ea typeface="宋体" pitchFamily="2" charset="-122"/>
              </a:rPr>
              <a:t>是</a:t>
            </a:r>
            <a:r>
              <a:rPr lang="en-US" altLang="zh-CN" smtClean="0">
                <a:ea typeface="宋体" pitchFamily="2" charset="-122"/>
              </a:rPr>
              <a:t>G</a:t>
            </a:r>
            <a:r>
              <a:rPr lang="zh-CN" altLang="en-US" smtClean="0">
                <a:ea typeface="宋体" pitchFamily="2" charset="-122"/>
              </a:rPr>
              <a:t>中的团，那么</a:t>
            </a:r>
            <a:r>
              <a:rPr lang="en-US" altLang="zh-CN" smtClean="0">
                <a:ea typeface="宋体" pitchFamily="2" charset="-122"/>
              </a:rPr>
              <a:t>V</a:t>
            </a:r>
            <a:r>
              <a:rPr lang="zh-CN" altLang="en-US" smtClean="0">
                <a:ea typeface="宋体" pitchFamily="2" charset="-122"/>
              </a:rPr>
              <a:t>是</a:t>
            </a:r>
            <a:r>
              <a:rPr lang="en-US" altLang="zh-CN" smtClean="0">
                <a:ea typeface="宋体" pitchFamily="2" charset="-122"/>
              </a:rPr>
              <a:t>G</a:t>
            </a:r>
            <a:r>
              <a:rPr lang="zh-CN" altLang="en-US" smtClean="0">
                <a:ea typeface="宋体" pitchFamily="2" charset="-122"/>
              </a:rPr>
              <a:t>的</a:t>
            </a:r>
            <a:r>
              <a:rPr lang="zh-CN" altLang="en-US" b="1" smtClean="0">
                <a:ea typeface="宋体" pitchFamily="2" charset="-122"/>
              </a:rPr>
              <a:t>补图</a:t>
            </a:r>
            <a:r>
              <a:rPr lang="en-US" altLang="zh-CN" smtClean="0">
                <a:ea typeface="宋体" pitchFamily="2" charset="-122"/>
              </a:rPr>
              <a:t>G’</a:t>
            </a:r>
            <a:r>
              <a:rPr lang="zh-CN" altLang="en-US" smtClean="0">
                <a:ea typeface="宋体" pitchFamily="2" charset="-122"/>
              </a:rPr>
              <a:t>的独立集</a:t>
            </a:r>
            <a:endParaRPr lang="en-US" altLang="zh-CN" smtClean="0">
              <a:ea typeface="宋体" pitchFamily="2" charset="-122"/>
            </a:endParaRPr>
          </a:p>
          <a:p>
            <a:pPr eaLnBrk="1" hangingPunct="1"/>
            <a:r>
              <a:rPr lang="zh-CN" altLang="en-US" smtClean="0">
                <a:ea typeface="宋体" pitchFamily="2" charset="-122"/>
              </a:rPr>
              <a:t>最小路径覆盖</a:t>
            </a:r>
            <a:r>
              <a:rPr lang="en-US" altLang="zh-CN" smtClean="0">
                <a:ea typeface="宋体" pitchFamily="2" charset="-122"/>
              </a:rPr>
              <a:t>=|V|-</a:t>
            </a:r>
            <a:r>
              <a:rPr lang="zh-CN" altLang="en-US" smtClean="0">
                <a:ea typeface="宋体" pitchFamily="2" charset="-122"/>
              </a:rPr>
              <a:t>最大匹配</a:t>
            </a:r>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只需要记住他们之间存在关联即可，具体到题目中可以</a:t>
            </a:r>
            <a:r>
              <a:rPr lang="en-US" altLang="zh-CN" smtClean="0">
                <a:ea typeface="宋体" pitchFamily="2" charset="-122"/>
              </a:rPr>
              <a:t>”</a:t>
            </a:r>
            <a:r>
              <a:rPr lang="zh-CN" altLang="en-US" smtClean="0">
                <a:ea typeface="宋体" pitchFamily="2" charset="-122"/>
              </a:rPr>
              <a:t>试</a:t>
            </a:r>
            <a:r>
              <a:rPr lang="en-US" altLang="zh-CN" smtClean="0">
                <a:ea typeface="宋体" pitchFamily="2" charset="-122"/>
              </a:rPr>
              <a:t>”</a:t>
            </a:r>
            <a:r>
              <a:rPr lang="zh-CN" altLang="en-US" smtClean="0">
                <a:ea typeface="宋体" pitchFamily="2" charset="-122"/>
              </a:rPr>
              <a:t>出来。</a:t>
            </a:r>
            <a:endParaRPr lang="en-US" altLang="zh-CN" smtClean="0">
              <a:ea typeface="宋体" pitchFamily="2" charset="-122"/>
            </a:endParaRPr>
          </a:p>
          <a:p>
            <a:pPr eaLnBrk="1" hangingPunct="1"/>
            <a:r>
              <a:rPr lang="zh-CN" altLang="en-US" smtClean="0">
                <a:ea typeface="宋体" pitchFamily="2" charset="-122"/>
              </a:rPr>
              <a:t>只在二分图里有这些性质！</a:t>
            </a:r>
            <a:endParaRPr lang="en-US" altLang="zh-CN" smtClean="0">
              <a:ea typeface="宋体" pitchFamily="2" charset="-122"/>
            </a:endParaRPr>
          </a:p>
          <a:p>
            <a:pPr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smtClean="0">
                <a:ea typeface="宋体" pitchFamily="2" charset="-122"/>
              </a:rPr>
              <a:t>防御导弹</a:t>
            </a:r>
            <a:r>
              <a:rPr lang="en-US" altLang="zh-CN" smtClean="0">
                <a:ea typeface="宋体" pitchFamily="2" charset="-122"/>
              </a:rPr>
              <a:t>(ZOJ 3460)</a:t>
            </a:r>
            <a:endParaRPr lang="zh-CN" altLang="en-US" smtClean="0">
              <a:ea typeface="宋体" pitchFamily="2" charset="-122"/>
            </a:endParaRPr>
          </a:p>
        </p:txBody>
      </p:sp>
      <p:sp>
        <p:nvSpPr>
          <p:cNvPr id="45059" name="内容占位符 2"/>
          <p:cNvSpPr>
            <a:spLocks noGrp="1"/>
          </p:cNvSpPr>
          <p:nvPr>
            <p:ph idx="1"/>
          </p:nvPr>
        </p:nvSpPr>
        <p:spPr/>
        <p:txBody>
          <a:bodyPr/>
          <a:lstStyle/>
          <a:p>
            <a:pPr eaLnBrk="1" hangingPunct="1"/>
            <a:r>
              <a:rPr lang="zh-CN" altLang="en-US" smtClean="0">
                <a:ea typeface="宋体" pitchFamily="2" charset="-122"/>
              </a:rPr>
              <a:t>在二维平面上</a:t>
            </a:r>
            <a:r>
              <a:rPr lang="en-US" altLang="zh-CN" smtClean="0">
                <a:ea typeface="宋体" pitchFamily="2" charset="-122"/>
              </a:rPr>
              <a:t>m</a:t>
            </a:r>
            <a:r>
              <a:rPr lang="zh-CN" altLang="en-US" smtClean="0">
                <a:ea typeface="宋体" pitchFamily="2" charset="-122"/>
              </a:rPr>
              <a:t>个导弹发射塔，和</a:t>
            </a:r>
            <a:r>
              <a:rPr lang="en-US" altLang="zh-CN" smtClean="0">
                <a:ea typeface="宋体" pitchFamily="2" charset="-122"/>
              </a:rPr>
              <a:t>n</a:t>
            </a:r>
            <a:r>
              <a:rPr lang="zh-CN" altLang="en-US" smtClean="0">
                <a:ea typeface="宋体" pitchFamily="2" charset="-122"/>
              </a:rPr>
              <a:t>个目标，发射塔发射一枚导弹需要</a:t>
            </a:r>
            <a:r>
              <a:rPr lang="en-US" altLang="zh-CN" smtClean="0">
                <a:ea typeface="宋体" pitchFamily="2" charset="-122"/>
              </a:rPr>
              <a:t>T1</a:t>
            </a:r>
            <a:r>
              <a:rPr lang="zh-CN" altLang="en-US" smtClean="0">
                <a:ea typeface="宋体" pitchFamily="2" charset="-122"/>
              </a:rPr>
              <a:t>时间，发射完以后，发射塔就可以准备下一次发射，准备时间为</a:t>
            </a:r>
            <a:r>
              <a:rPr lang="en-US" altLang="zh-CN" smtClean="0">
                <a:ea typeface="宋体" pitchFamily="2" charset="-122"/>
              </a:rPr>
              <a:t>T2</a:t>
            </a:r>
            <a:r>
              <a:rPr lang="zh-CN" altLang="en-US" smtClean="0">
                <a:ea typeface="宋体" pitchFamily="2" charset="-122"/>
              </a:rPr>
              <a:t>，导弹发射以后会以速度</a:t>
            </a:r>
            <a:r>
              <a:rPr lang="en-US" altLang="zh-CN" smtClean="0">
                <a:ea typeface="宋体" pitchFamily="2" charset="-122"/>
              </a:rPr>
              <a:t>V</a:t>
            </a:r>
            <a:r>
              <a:rPr lang="zh-CN" altLang="en-US" smtClean="0">
                <a:ea typeface="宋体" pitchFamily="2" charset="-122"/>
              </a:rPr>
              <a:t>直线飞到目标处。给出所有塔和目标的坐标，问最少要多少时间将所有的目标摧毁。</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smtClean="0">
                <a:ea typeface="宋体" pitchFamily="2" charset="-122"/>
              </a:rPr>
              <a:t>机器安排</a:t>
            </a:r>
            <a:r>
              <a:rPr lang="en-US" altLang="zh-CN" smtClean="0">
                <a:ea typeface="宋体" pitchFamily="2" charset="-122"/>
              </a:rPr>
              <a:t>(POJ 1325)</a:t>
            </a:r>
            <a:endParaRPr lang="zh-CN" altLang="en-US" smtClean="0">
              <a:ea typeface="宋体" pitchFamily="2" charset="-122"/>
            </a:endParaRPr>
          </a:p>
        </p:txBody>
      </p:sp>
      <p:sp>
        <p:nvSpPr>
          <p:cNvPr id="46083" name="内容占位符 2"/>
          <p:cNvSpPr>
            <a:spLocks noGrp="1"/>
          </p:cNvSpPr>
          <p:nvPr>
            <p:ph idx="1"/>
          </p:nvPr>
        </p:nvSpPr>
        <p:spPr/>
        <p:txBody>
          <a:bodyPr/>
          <a:lstStyle/>
          <a:p>
            <a:pPr eaLnBrk="1" hangingPunct="1"/>
            <a:r>
              <a:rPr lang="zh-CN" altLang="en-US" smtClean="0">
                <a:ea typeface="宋体" pitchFamily="2" charset="-122"/>
              </a:rPr>
              <a:t>有两个机器</a:t>
            </a:r>
            <a:r>
              <a:rPr lang="en-US" altLang="zh-CN" smtClean="0">
                <a:ea typeface="宋体" pitchFamily="2" charset="-122"/>
              </a:rPr>
              <a:t>A</a:t>
            </a:r>
            <a:r>
              <a:rPr lang="zh-CN" altLang="en-US" smtClean="0">
                <a:ea typeface="宋体" pitchFamily="2" charset="-122"/>
              </a:rPr>
              <a:t>和</a:t>
            </a:r>
            <a:r>
              <a:rPr lang="en-US" altLang="zh-CN" smtClean="0">
                <a:ea typeface="宋体" pitchFamily="2" charset="-122"/>
              </a:rPr>
              <a:t>B</a:t>
            </a:r>
            <a:r>
              <a:rPr lang="zh-CN" altLang="en-US" smtClean="0">
                <a:ea typeface="宋体" pitchFamily="2" charset="-122"/>
              </a:rPr>
              <a:t>，每个机器各有</a:t>
            </a:r>
            <a:r>
              <a:rPr lang="en-US" altLang="zh-CN" smtClean="0">
                <a:ea typeface="宋体" pitchFamily="2" charset="-122"/>
              </a:rPr>
              <a:t>n</a:t>
            </a:r>
            <a:r>
              <a:rPr lang="zh-CN" altLang="en-US" smtClean="0">
                <a:ea typeface="宋体" pitchFamily="2" charset="-122"/>
              </a:rPr>
              <a:t>种模式</a:t>
            </a:r>
            <a:r>
              <a:rPr lang="en-US" altLang="zh-CN" smtClean="0">
                <a:ea typeface="宋体" pitchFamily="2" charset="-122"/>
              </a:rPr>
              <a:t>(0,1…n-1)</a:t>
            </a:r>
            <a:r>
              <a:rPr lang="zh-CN" altLang="en-US" smtClean="0">
                <a:ea typeface="宋体" pitchFamily="2" charset="-122"/>
              </a:rPr>
              <a:t>和</a:t>
            </a:r>
            <a:r>
              <a:rPr lang="en-US" altLang="zh-CN" smtClean="0">
                <a:ea typeface="宋体" pitchFamily="2" charset="-122"/>
              </a:rPr>
              <a:t>m</a:t>
            </a:r>
            <a:r>
              <a:rPr lang="zh-CN" altLang="en-US" smtClean="0">
                <a:ea typeface="宋体" pitchFamily="2" charset="-122"/>
              </a:rPr>
              <a:t>种模式</a:t>
            </a:r>
            <a:r>
              <a:rPr lang="en-US" altLang="zh-CN" smtClean="0">
                <a:ea typeface="宋体" pitchFamily="2" charset="-122"/>
              </a:rPr>
              <a:t>(0,1…m-1)</a:t>
            </a:r>
            <a:r>
              <a:rPr lang="zh-CN" altLang="en-US" smtClean="0">
                <a:ea typeface="宋体" pitchFamily="2" charset="-122"/>
              </a:rPr>
              <a:t>。现在有</a:t>
            </a:r>
            <a:r>
              <a:rPr lang="en-US" altLang="zh-CN" smtClean="0">
                <a:ea typeface="宋体" pitchFamily="2" charset="-122"/>
              </a:rPr>
              <a:t>K</a:t>
            </a:r>
            <a:r>
              <a:rPr lang="zh-CN" altLang="en-US" smtClean="0">
                <a:ea typeface="宋体" pitchFamily="2" charset="-122"/>
              </a:rPr>
              <a:t>个任务，每个任务既可以在</a:t>
            </a:r>
            <a:r>
              <a:rPr lang="en-US" altLang="zh-CN" smtClean="0">
                <a:ea typeface="宋体" pitchFamily="2" charset="-122"/>
              </a:rPr>
              <a:t>A</a:t>
            </a:r>
            <a:r>
              <a:rPr lang="zh-CN" altLang="en-US" smtClean="0">
                <a:ea typeface="宋体" pitchFamily="2" charset="-122"/>
              </a:rPr>
              <a:t>机器的</a:t>
            </a:r>
            <a:r>
              <a:rPr lang="en-US" altLang="zh-CN" smtClean="0">
                <a:ea typeface="宋体" pitchFamily="2" charset="-122"/>
              </a:rPr>
              <a:t>Xa</a:t>
            </a:r>
            <a:r>
              <a:rPr lang="zh-CN" altLang="en-US" smtClean="0">
                <a:ea typeface="宋体" pitchFamily="2" charset="-122"/>
              </a:rPr>
              <a:t>模式下运行，也可以在</a:t>
            </a:r>
            <a:r>
              <a:rPr lang="en-US" altLang="zh-CN" smtClean="0">
                <a:ea typeface="宋体" pitchFamily="2" charset="-122"/>
              </a:rPr>
              <a:t>B</a:t>
            </a:r>
            <a:r>
              <a:rPr lang="zh-CN" altLang="en-US" smtClean="0">
                <a:ea typeface="宋体" pitchFamily="2" charset="-122"/>
              </a:rPr>
              <a:t>机器下的</a:t>
            </a:r>
            <a:r>
              <a:rPr lang="en-US" altLang="zh-CN" smtClean="0">
                <a:ea typeface="宋体" pitchFamily="2" charset="-122"/>
              </a:rPr>
              <a:t>Xb</a:t>
            </a:r>
            <a:r>
              <a:rPr lang="zh-CN" altLang="en-US" smtClean="0">
                <a:ea typeface="宋体" pitchFamily="2" charset="-122"/>
              </a:rPr>
              <a:t>模式下运行。求最小的模式转换次数</a:t>
            </a:r>
            <a:r>
              <a:rPr lang="en-US" altLang="zh-CN" smtClean="0">
                <a:ea typeface="宋体" pitchFamily="2" charset="-122"/>
              </a:rPr>
              <a:t>(A,B</a:t>
            </a:r>
            <a:r>
              <a:rPr lang="zh-CN" altLang="en-US" smtClean="0">
                <a:ea typeface="宋体" pitchFamily="2" charset="-122"/>
              </a:rPr>
              <a:t>的初始模式为</a:t>
            </a:r>
            <a:r>
              <a:rPr lang="en-US" altLang="zh-CN" smtClean="0">
                <a:ea typeface="宋体" pitchFamily="2" charset="-122"/>
              </a:rPr>
              <a:t>0)</a:t>
            </a:r>
            <a:r>
              <a:rPr lang="zh-CN" altLang="en-US" smtClean="0">
                <a:ea typeface="宋体" pitchFamily="2" charset="-122"/>
              </a:rPr>
              <a:t>。任务没有先后顺序。</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smtClean="0">
                <a:ea typeface="宋体" pitchFamily="2" charset="-122"/>
              </a:rPr>
              <a:t>上午的练习题</a:t>
            </a:r>
          </a:p>
        </p:txBody>
      </p:sp>
      <p:sp>
        <p:nvSpPr>
          <p:cNvPr id="3" name="内容占位符 2"/>
          <p:cNvSpPr>
            <a:spLocks noGrp="1"/>
          </p:cNvSpPr>
          <p:nvPr>
            <p:ph idx="1"/>
          </p:nvPr>
        </p:nvSpPr>
        <p:spPr>
          <a:xfrm>
            <a:off x="0" y="1371600"/>
            <a:ext cx="9144000" cy="5486400"/>
          </a:xfrm>
        </p:spPr>
        <p:txBody>
          <a:bodyPr>
            <a:normAutofit/>
          </a:bodyPr>
          <a:lstStyle/>
          <a:p>
            <a:pPr eaLnBrk="1" hangingPunct="1">
              <a:lnSpc>
                <a:spcPct val="90000"/>
              </a:lnSpc>
            </a:pPr>
            <a:r>
              <a:rPr lang="zh-CN" altLang="zh-CN" sz="3000" b="1" smtClean="0">
                <a:ea typeface="宋体" pitchFamily="2" charset="-122"/>
              </a:rPr>
              <a:t>圣诞节的时候</a:t>
            </a:r>
            <a:r>
              <a:rPr lang="en-US" altLang="zh-CN" sz="3000" b="1" smtClean="0">
                <a:ea typeface="宋体" pitchFamily="2" charset="-122"/>
              </a:rPr>
              <a:t>Barty</a:t>
            </a:r>
            <a:r>
              <a:rPr lang="zh-CN" altLang="zh-CN" sz="3000" b="1" smtClean="0">
                <a:ea typeface="宋体" pitchFamily="2" charset="-122"/>
              </a:rPr>
              <a:t>给同学们买了很多很多的礼物，结果发现买多了，他就决定把多的分给那些需要礼物有</a:t>
            </a:r>
            <a:r>
              <a:rPr lang="en-US" altLang="zh-CN" sz="3000" b="1" smtClean="0">
                <a:ea typeface="宋体" pitchFamily="2" charset="-122"/>
              </a:rPr>
              <a:t>OIer</a:t>
            </a:r>
            <a:r>
              <a:rPr lang="zh-CN" altLang="zh-CN" sz="3000" b="1" smtClean="0">
                <a:ea typeface="宋体" pitchFamily="2" charset="-122"/>
              </a:rPr>
              <a:t>。把问题简单点说，就是有</a:t>
            </a:r>
            <a:r>
              <a:rPr lang="en-US" altLang="zh-CN" sz="3000" b="1" smtClean="0">
                <a:ea typeface="宋体" pitchFamily="2" charset="-122"/>
              </a:rPr>
              <a:t>N</a:t>
            </a:r>
            <a:r>
              <a:rPr lang="zh-CN" altLang="zh-CN" sz="3000" b="1" smtClean="0">
                <a:ea typeface="宋体" pitchFamily="2" charset="-122"/>
              </a:rPr>
              <a:t>座城市，</a:t>
            </a:r>
            <a:r>
              <a:rPr lang="en-US" altLang="zh-CN" sz="3000" b="1" smtClean="0">
                <a:ea typeface="宋体" pitchFamily="2" charset="-122"/>
              </a:rPr>
              <a:t>M</a:t>
            </a:r>
            <a:r>
              <a:rPr lang="zh-CN" altLang="zh-CN" sz="3000" b="1" smtClean="0">
                <a:ea typeface="宋体" pitchFamily="2" charset="-122"/>
              </a:rPr>
              <a:t>条路，</a:t>
            </a:r>
            <a:r>
              <a:rPr lang="en-US" altLang="zh-CN" sz="3000" b="1" smtClean="0">
                <a:ea typeface="宋体" pitchFamily="2" charset="-122"/>
              </a:rPr>
              <a:t>Q</a:t>
            </a:r>
            <a:r>
              <a:rPr lang="zh-CN" altLang="zh-CN" sz="3000" b="1" smtClean="0">
                <a:ea typeface="宋体" pitchFamily="2" charset="-122"/>
              </a:rPr>
              <a:t>个人需要礼物，在</a:t>
            </a:r>
            <a:r>
              <a:rPr lang="en-US" altLang="zh-CN" sz="3000" b="1" smtClean="0">
                <a:ea typeface="宋体" pitchFamily="2" charset="-122"/>
              </a:rPr>
              <a:t>Ti</a:t>
            </a:r>
            <a:r>
              <a:rPr lang="zh-CN" altLang="zh-CN" sz="3000" b="1" smtClean="0">
                <a:ea typeface="宋体" pitchFamily="2" charset="-122"/>
              </a:rPr>
              <a:t>时刻有一个</a:t>
            </a:r>
            <a:r>
              <a:rPr lang="en-US" altLang="zh-CN" sz="3000" b="1" smtClean="0">
                <a:ea typeface="宋体" pitchFamily="2" charset="-122"/>
              </a:rPr>
              <a:t>Pi</a:t>
            </a:r>
            <a:r>
              <a:rPr lang="zh-CN" altLang="zh-CN" sz="3000" b="1" smtClean="0">
                <a:ea typeface="宋体" pitchFamily="2" charset="-122"/>
              </a:rPr>
              <a:t>城市需要收到礼物。</a:t>
            </a:r>
          </a:p>
          <a:p>
            <a:pPr eaLnBrk="1" hangingPunct="1">
              <a:lnSpc>
                <a:spcPct val="90000"/>
              </a:lnSpc>
            </a:pPr>
            <a:r>
              <a:rPr lang="en-US" altLang="zh-CN" sz="3000" b="1" smtClean="0">
                <a:ea typeface="宋体" pitchFamily="2" charset="-122"/>
              </a:rPr>
              <a:t>Barty</a:t>
            </a:r>
            <a:r>
              <a:rPr lang="zh-CN" altLang="zh-CN" sz="3000" b="1" smtClean="0">
                <a:ea typeface="宋体" pitchFamily="2" charset="-122"/>
              </a:rPr>
              <a:t>想了很久，觉得这个任务他自己完不成。于是他决定找一些人来帮他。我们可以假设每个人可以选择一个出发城市，然后选择一个时间来开始他的送礼工作。每个人的速度都是一样的，一个单位距离用一单位时间。如果一个人恰好在</a:t>
            </a:r>
            <a:r>
              <a:rPr lang="en-US" altLang="zh-CN" sz="3000" b="1" smtClean="0">
                <a:ea typeface="宋体" pitchFamily="2" charset="-122"/>
              </a:rPr>
              <a:t>Ti</a:t>
            </a:r>
            <a:r>
              <a:rPr lang="zh-CN" altLang="zh-CN" sz="3000" b="1" smtClean="0">
                <a:ea typeface="宋体" pitchFamily="2" charset="-122"/>
              </a:rPr>
              <a:t>时刻在</a:t>
            </a:r>
            <a:r>
              <a:rPr lang="en-US" altLang="zh-CN" sz="3000" b="1" smtClean="0">
                <a:ea typeface="宋体" pitchFamily="2" charset="-122"/>
              </a:rPr>
              <a:t>Pi</a:t>
            </a:r>
            <a:r>
              <a:rPr lang="zh-CN" altLang="zh-CN" sz="3000" b="1" smtClean="0">
                <a:ea typeface="宋体" pitchFamily="2" charset="-122"/>
              </a:rPr>
              <a:t>城市，他就可以瞬间把礼物送好。我们的问题就是，</a:t>
            </a:r>
            <a:r>
              <a:rPr lang="en-US" altLang="zh-CN" sz="3000" b="1" smtClean="0">
                <a:ea typeface="宋体" pitchFamily="2" charset="-122"/>
              </a:rPr>
              <a:t>Barty</a:t>
            </a:r>
            <a:r>
              <a:rPr lang="zh-CN" altLang="zh-CN" sz="3000" b="1" smtClean="0">
                <a:ea typeface="宋体" pitchFamily="2" charset="-122"/>
              </a:rPr>
              <a:t>最少找多少人来帮他就够了呢？</a:t>
            </a:r>
            <a:endParaRPr lang="zh-CN" altLang="en-US" sz="3000" b="1" smtClean="0">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smtClean="0">
                <a:ea typeface="宋体" pitchFamily="2" charset="-122"/>
              </a:rPr>
              <a:t>二分图和其他问题的结合</a:t>
            </a:r>
          </a:p>
        </p:txBody>
      </p:sp>
      <p:sp>
        <p:nvSpPr>
          <p:cNvPr id="48131" name="内容占位符 2"/>
          <p:cNvSpPr>
            <a:spLocks noGrp="1"/>
          </p:cNvSpPr>
          <p:nvPr>
            <p:ph idx="1"/>
          </p:nvPr>
        </p:nvSpPr>
        <p:spPr/>
        <p:txBody>
          <a:bodyPr/>
          <a:lstStyle/>
          <a:p>
            <a:pPr eaLnBrk="1" hangingPunct="1"/>
            <a:r>
              <a:rPr lang="zh-CN" altLang="en-US" smtClean="0">
                <a:ea typeface="宋体" pitchFamily="2" charset="-122"/>
              </a:rPr>
              <a:t>二分图部分的题目主要是以考察二分图染色、二分图最大匹配、最大点覆盖或最小路径覆盖等等为主。</a:t>
            </a:r>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这些内容可以很容易的和数学、</a:t>
            </a:r>
            <a:r>
              <a:rPr lang="en-US" altLang="zh-CN" b="1" smtClean="0">
                <a:ea typeface="宋体" pitchFamily="2" charset="-122"/>
              </a:rPr>
              <a:t>DP</a:t>
            </a:r>
            <a:r>
              <a:rPr lang="zh-CN" altLang="en-US" smtClean="0">
                <a:ea typeface="宋体" pitchFamily="2" charset="-122"/>
              </a:rPr>
              <a:t>、字符串等问题结合，成为一道比较复杂的问题。</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en-US" altLang="zh-CN" b="1" smtClean="0">
                <a:ea typeface="宋体" pitchFamily="2" charset="-122"/>
              </a:rPr>
              <a:t>Team Them Up!(POJ 1112)</a:t>
            </a:r>
            <a:endParaRPr lang="zh-CN" altLang="en-US" smtClean="0">
              <a:ea typeface="宋体" pitchFamily="2" charset="-122"/>
            </a:endParaRPr>
          </a:p>
        </p:txBody>
      </p:sp>
      <p:sp>
        <p:nvSpPr>
          <p:cNvPr id="49155" name="内容占位符 2"/>
          <p:cNvSpPr>
            <a:spLocks noGrp="1"/>
          </p:cNvSpPr>
          <p:nvPr>
            <p:ph idx="1"/>
          </p:nvPr>
        </p:nvSpPr>
        <p:spPr/>
        <p:txBody>
          <a:bodyPr/>
          <a:lstStyle/>
          <a:p>
            <a:pPr eaLnBrk="1" hangingPunct="1"/>
            <a:r>
              <a:rPr lang="zh-CN" altLang="en-US" smtClean="0">
                <a:ea typeface="宋体" pitchFamily="2" charset="-122"/>
              </a:rPr>
              <a:t>题目大意是给出</a:t>
            </a:r>
            <a:r>
              <a:rPr lang="en-US" altLang="zh-CN" smtClean="0">
                <a:ea typeface="宋体" pitchFamily="2" charset="-122"/>
              </a:rPr>
              <a:t>N</a:t>
            </a:r>
            <a:r>
              <a:rPr lang="zh-CN" altLang="en-US" smtClean="0">
                <a:ea typeface="宋体" pitchFamily="2" charset="-122"/>
              </a:rPr>
              <a:t>个人和他们之间的单向的认识关系，要分成两个组，有如下要求：</a:t>
            </a:r>
          </a:p>
          <a:p>
            <a:pPr eaLnBrk="1" hangingPunct="1"/>
            <a:r>
              <a:rPr lang="en-US" altLang="zh-CN" smtClean="0">
                <a:ea typeface="宋体" pitchFamily="2" charset="-122"/>
              </a:rPr>
              <a:t>1</a:t>
            </a:r>
            <a:r>
              <a:rPr lang="zh-CN" altLang="en-US" smtClean="0">
                <a:ea typeface="宋体" pitchFamily="2" charset="-122"/>
              </a:rPr>
              <a:t>所有人都要在其中的一个组里</a:t>
            </a:r>
          </a:p>
          <a:p>
            <a:pPr eaLnBrk="1" hangingPunct="1"/>
            <a:r>
              <a:rPr lang="en-US" altLang="zh-CN" smtClean="0">
                <a:ea typeface="宋体" pitchFamily="2" charset="-122"/>
              </a:rPr>
              <a:t>2</a:t>
            </a:r>
            <a:r>
              <a:rPr lang="zh-CN" altLang="en-US" smtClean="0">
                <a:ea typeface="宋体" pitchFamily="2" charset="-122"/>
              </a:rPr>
              <a:t>每组里所有人都互相认识</a:t>
            </a:r>
          </a:p>
          <a:p>
            <a:pPr eaLnBrk="1" hangingPunct="1"/>
            <a:r>
              <a:rPr lang="en-US" altLang="zh-CN" smtClean="0">
                <a:ea typeface="宋体" pitchFamily="2" charset="-122"/>
              </a:rPr>
              <a:t>3</a:t>
            </a:r>
            <a:r>
              <a:rPr lang="zh-CN" altLang="en-US" smtClean="0">
                <a:ea typeface="宋体" pitchFamily="2" charset="-122"/>
              </a:rPr>
              <a:t>要求两组人数差尽量小</a:t>
            </a:r>
          </a:p>
          <a:p>
            <a:pPr eaLnBrk="1" hangingPunct="1"/>
            <a:r>
              <a:rPr lang="zh-CN" altLang="en-US" smtClean="0">
                <a:ea typeface="宋体" pitchFamily="2" charset="-122"/>
              </a:rPr>
              <a:t>求出如上要求的一种分组情况即可。</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smtClean="0">
                <a:ea typeface="宋体" pitchFamily="2" charset="-122"/>
              </a:rPr>
              <a:t>主要内容</a:t>
            </a:r>
          </a:p>
        </p:txBody>
      </p:sp>
      <p:sp>
        <p:nvSpPr>
          <p:cNvPr id="3" name="内容占位符 2"/>
          <p:cNvSpPr>
            <a:spLocks noGrp="1"/>
          </p:cNvSpPr>
          <p:nvPr>
            <p:ph idx="1"/>
          </p:nvPr>
        </p:nvSpPr>
        <p:spPr>
          <a:xfrm>
            <a:off x="2411413" y="1600200"/>
            <a:ext cx="5267325" cy="4492625"/>
          </a:xfrm>
        </p:spPr>
        <p:txBody>
          <a:bodyPr/>
          <a:lstStyle/>
          <a:p>
            <a:pPr eaLnBrk="1" hangingPunct="1">
              <a:lnSpc>
                <a:spcPct val="90000"/>
              </a:lnSpc>
            </a:pPr>
            <a:r>
              <a:rPr lang="en-US" altLang="zh-CN" smtClean="0">
                <a:ea typeface="宋体" pitchFamily="2" charset="-122"/>
              </a:rPr>
              <a:t>1</a:t>
            </a:r>
            <a:r>
              <a:rPr lang="zh-CN" altLang="zh-CN" smtClean="0">
                <a:ea typeface="宋体" pitchFamily="2" charset="-122"/>
              </a:rPr>
              <a:t>、</a:t>
            </a:r>
            <a:r>
              <a:rPr lang="zh-CN" altLang="en-US" smtClean="0">
                <a:ea typeface="宋体" pitchFamily="2" charset="-122"/>
              </a:rPr>
              <a:t>网络流模型的建立</a:t>
            </a:r>
            <a:endParaRPr lang="en-US" altLang="zh-CN" smtClean="0">
              <a:ea typeface="宋体" pitchFamily="2" charset="-122"/>
            </a:endParaRPr>
          </a:p>
          <a:p>
            <a:pPr eaLnBrk="1" hangingPunct="1">
              <a:lnSpc>
                <a:spcPct val="90000"/>
              </a:lnSpc>
            </a:pPr>
            <a:r>
              <a:rPr lang="en-US" altLang="zh-CN" smtClean="0">
                <a:ea typeface="宋体" pitchFamily="2" charset="-122"/>
              </a:rPr>
              <a:t>2</a:t>
            </a:r>
            <a:r>
              <a:rPr lang="zh-CN" altLang="en-US" smtClean="0">
                <a:ea typeface="宋体" pitchFamily="2" charset="-122"/>
              </a:rPr>
              <a:t>、最大流算法</a:t>
            </a:r>
            <a:endParaRPr lang="zh-CN" altLang="zh-CN" smtClean="0">
              <a:ea typeface="宋体" pitchFamily="2" charset="-122"/>
            </a:endParaRPr>
          </a:p>
          <a:p>
            <a:pPr eaLnBrk="1" hangingPunct="1">
              <a:lnSpc>
                <a:spcPct val="90000"/>
              </a:lnSpc>
            </a:pPr>
            <a:r>
              <a:rPr lang="en-US" altLang="zh-CN" smtClean="0">
                <a:ea typeface="宋体" pitchFamily="2" charset="-122"/>
                <a:sym typeface="Wingdings" pitchFamily="2" charset="2"/>
              </a:rPr>
              <a:t>3</a:t>
            </a:r>
            <a:r>
              <a:rPr lang="zh-CN" altLang="en-US" smtClean="0">
                <a:ea typeface="宋体" pitchFamily="2" charset="-122"/>
                <a:sym typeface="Wingdings" pitchFamily="2" charset="2"/>
              </a:rPr>
              <a:t>、最小割</a:t>
            </a:r>
            <a:endParaRPr lang="en-US" altLang="zh-CN" smtClean="0">
              <a:ea typeface="宋体" pitchFamily="2" charset="-122"/>
              <a:sym typeface="Wingdings" pitchFamily="2" charset="2"/>
            </a:endParaRPr>
          </a:p>
          <a:p>
            <a:pPr eaLnBrk="1" hangingPunct="1">
              <a:lnSpc>
                <a:spcPct val="90000"/>
              </a:lnSpc>
            </a:pPr>
            <a:r>
              <a:rPr lang="en-US" altLang="zh-CN" smtClean="0">
                <a:ea typeface="宋体" pitchFamily="2" charset="-122"/>
                <a:sym typeface="Wingdings" pitchFamily="2" charset="2"/>
              </a:rPr>
              <a:t>4</a:t>
            </a:r>
            <a:r>
              <a:rPr lang="zh-CN" altLang="en-US" smtClean="0">
                <a:ea typeface="宋体" pitchFamily="2" charset="-122"/>
                <a:sym typeface="Wingdings" pitchFamily="2" charset="2"/>
              </a:rPr>
              <a:t>、</a:t>
            </a:r>
            <a:r>
              <a:rPr lang="zh-CN" altLang="en-US" smtClean="0">
                <a:ea typeface="宋体" pitchFamily="2" charset="-122"/>
              </a:rPr>
              <a:t>平面图最大流问题</a:t>
            </a:r>
            <a:endParaRPr lang="zh-CN" altLang="zh-CN" smtClean="0">
              <a:ea typeface="宋体" pitchFamily="2" charset="-122"/>
            </a:endParaRPr>
          </a:p>
          <a:p>
            <a:pPr eaLnBrk="1" hangingPunct="1">
              <a:lnSpc>
                <a:spcPct val="90000"/>
              </a:lnSpc>
            </a:pPr>
            <a:r>
              <a:rPr lang="en-US" altLang="zh-CN" smtClean="0">
                <a:ea typeface="宋体" pitchFamily="2" charset="-122"/>
              </a:rPr>
              <a:t>5</a:t>
            </a:r>
            <a:r>
              <a:rPr lang="zh-CN" altLang="zh-CN" smtClean="0">
                <a:ea typeface="宋体" pitchFamily="2" charset="-122"/>
              </a:rPr>
              <a:t>、流量的最小费用流</a:t>
            </a:r>
            <a:endParaRPr lang="en-US" altLang="zh-CN" smtClean="0">
              <a:ea typeface="宋体" pitchFamily="2" charset="-122"/>
            </a:endParaRPr>
          </a:p>
          <a:p>
            <a:pPr eaLnBrk="1" hangingPunct="1">
              <a:lnSpc>
                <a:spcPct val="90000"/>
              </a:lnSpc>
            </a:pPr>
            <a:r>
              <a:rPr lang="en-US" altLang="zh-CN" smtClean="0">
                <a:ea typeface="宋体" pitchFamily="2" charset="-122"/>
              </a:rPr>
              <a:t>6</a:t>
            </a:r>
            <a:r>
              <a:rPr lang="zh-CN" altLang="en-US" smtClean="0">
                <a:ea typeface="宋体" pitchFamily="2" charset="-122"/>
              </a:rPr>
              <a:t>、图的匹配问题</a:t>
            </a:r>
            <a:endParaRPr lang="zh-CN" altLang="zh-CN" smtClean="0">
              <a:ea typeface="宋体" pitchFamily="2" charset="-122"/>
            </a:endParaRPr>
          </a:p>
          <a:p>
            <a:pPr eaLnBrk="1" hangingPunct="1">
              <a:lnSpc>
                <a:spcPct val="90000"/>
              </a:lnSpc>
            </a:pPr>
            <a:r>
              <a:rPr lang="en-US" altLang="zh-CN" smtClean="0">
                <a:ea typeface="宋体" pitchFamily="2" charset="-122"/>
              </a:rPr>
              <a:t>7</a:t>
            </a:r>
            <a:r>
              <a:rPr lang="zh-CN" altLang="zh-CN" smtClean="0">
                <a:ea typeface="宋体" pitchFamily="2" charset="-122"/>
              </a:rPr>
              <a:t>、</a:t>
            </a:r>
            <a:r>
              <a:rPr lang="zh-CN" altLang="en-US" smtClean="0">
                <a:ea typeface="宋体" pitchFamily="2" charset="-122"/>
              </a:rPr>
              <a:t>欧拉回路</a:t>
            </a:r>
            <a:endParaRPr lang="en-US" altLang="zh-CN" smtClean="0">
              <a:ea typeface="宋体" pitchFamily="2" charset="-122"/>
            </a:endParaRPr>
          </a:p>
          <a:p>
            <a:pPr eaLnBrk="1" hangingPunct="1">
              <a:lnSpc>
                <a:spcPct val="90000"/>
              </a:lnSpc>
            </a:pPr>
            <a:r>
              <a:rPr lang="en-US" altLang="zh-CN" smtClean="0">
                <a:ea typeface="宋体" pitchFamily="2" charset="-122"/>
              </a:rPr>
              <a:t>8</a:t>
            </a:r>
            <a:r>
              <a:rPr lang="zh-CN" altLang="en-US" smtClean="0">
                <a:ea typeface="宋体" pitchFamily="2" charset="-122"/>
              </a:rPr>
              <a:t>、图的连通性和</a:t>
            </a:r>
            <a:r>
              <a:rPr lang="en-US" altLang="zh-CN" smtClean="0">
                <a:ea typeface="宋体" pitchFamily="2" charset="-122"/>
              </a:rPr>
              <a:t>2-SAT</a:t>
            </a:r>
          </a:p>
        </p:txBody>
      </p:sp>
      <p:sp>
        <p:nvSpPr>
          <p:cNvPr id="4" name="矩形 3"/>
          <p:cNvSpPr>
            <a:spLocks noChangeArrowheads="1"/>
          </p:cNvSpPr>
          <p:nvPr/>
        </p:nvSpPr>
        <p:spPr bwMode="auto">
          <a:xfrm>
            <a:off x="7459663" y="4868863"/>
            <a:ext cx="460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a:sym typeface="Wingdings" pitchFamily="2" charset="2"/>
              </a:rPr>
              <a:t></a:t>
            </a:r>
            <a:endParaRPr lang="zh-CN" altLang="en-US" sz="22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50"/>
                            </p:stCondLst>
                            <p:childTnLst>
                              <p:par>
                                <p:cTn id="9" presetID="10" presetClass="entr" presetSubtype="0" fill="hold" grpId="0" nodeType="afterEffect">
                                  <p:stCondLst>
                                    <p:cond delay="0"/>
                                  </p:stCondLst>
                                  <p:iterate type="wd">
                                    <p:tmPct val="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nodeType="afterGroup">
                            <p:stCondLst>
                              <p:cond delay="1090"/>
                            </p:stCondLst>
                            <p:childTnLst>
                              <p:par>
                                <p:cTn id="13" presetID="10" presetClass="entr" presetSubtype="0" fill="hold" grpId="0" nodeType="afterEffect">
                                  <p:stCondLst>
                                    <p:cond delay="0"/>
                                  </p:stCondLst>
                                  <p:iterate type="wd">
                                    <p:tmPct val="2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iterate type="wd">
                                    <p:tmPct val="2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nodeType="afterGroup">
                            <p:stCondLst>
                              <p:cond delay="530"/>
                            </p:stCondLst>
                            <p:childTnLst>
                              <p:par>
                                <p:cTn id="22" presetID="10" presetClass="entr" presetSubtype="0" fill="hold" grpId="0" nodeType="afterEffect">
                                  <p:stCondLst>
                                    <p:cond delay="0"/>
                                  </p:stCondLst>
                                  <p:iterate type="wd">
                                    <p:tmPct val="2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iterate type="wd">
                                    <p:tmPct val="2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nodeType="afterGroup">
                            <p:stCondLst>
                              <p:cond delay="550"/>
                            </p:stCondLst>
                            <p:childTnLst>
                              <p:par>
                                <p:cTn id="31" presetID="10" presetClass="entr" presetSubtype="0" fill="hold" grpId="0" nodeType="afterEffect">
                                  <p:stCondLst>
                                    <p:cond delay="0"/>
                                  </p:stCondLst>
                                  <p:iterate type="wd">
                                    <p:tmPct val="2000"/>
                                  </p:iterate>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nodeType="afterGroup">
                            <p:stCondLst>
                              <p:cond delay="1090"/>
                            </p:stCondLst>
                            <p:childTnLst>
                              <p:par>
                                <p:cTn id="35" presetID="10" presetClass="entr" presetSubtype="0" fill="hold" grpId="0" nodeType="afterEffect">
                                  <p:stCondLst>
                                    <p:cond delay="0"/>
                                  </p:stCondLst>
                                  <p:iterate type="wd">
                                    <p:tmPct val="2000"/>
                                  </p:iterate>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nodeType="afterGroup">
                            <p:stCondLst>
                              <p:cond delay="1650"/>
                            </p:stCondLst>
                            <p:childTnLst>
                              <p:par>
                                <p:cTn id="39" presetID="2" presetClass="entr" presetSubtype="1"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1202"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79388" y="1700213"/>
            <a:ext cx="8750300" cy="3024187"/>
          </a:xfrm>
        </p:spPr>
      </p:pic>
      <p:sp>
        <p:nvSpPr>
          <p:cNvPr id="5" name="标题 1"/>
          <p:cNvSpPr txBox="1">
            <a:spLocks/>
          </p:cNvSpPr>
          <p:nvPr/>
        </p:nvSpPr>
        <p:spPr>
          <a:xfrm>
            <a:off x="2411413" y="476250"/>
            <a:ext cx="4176712" cy="86518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欧拉回路</a:t>
            </a:r>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66863"/>
            <a:ext cx="8229600" cy="4525962"/>
          </a:xfrm>
        </p:spPr>
        <p:txBody>
          <a:bodyPr/>
          <a:lstStyle/>
          <a:p>
            <a:pPr eaLnBrk="1" hangingPunct="1">
              <a:lnSpc>
                <a:spcPct val="90000"/>
              </a:lnSpc>
            </a:pPr>
            <a:r>
              <a:rPr lang="zh-CN" altLang="en-US" sz="3000" smtClean="0">
                <a:ea typeface="宋体" pitchFamily="2" charset="-122"/>
              </a:rPr>
              <a:t>有向图：</a:t>
            </a:r>
            <a:r>
              <a:rPr lang="en-US" altLang="zh-CN" sz="3000" smtClean="0">
                <a:ea typeface="宋体" pitchFamily="2" charset="-122"/>
              </a:rPr>
              <a:t/>
            </a:r>
            <a:br>
              <a:rPr lang="en-US" altLang="zh-CN" sz="3000" smtClean="0">
                <a:ea typeface="宋体" pitchFamily="2" charset="-122"/>
              </a:rPr>
            </a:br>
            <a:r>
              <a:rPr lang="zh-CN" altLang="en-US" sz="3000" smtClean="0">
                <a:ea typeface="宋体" pitchFamily="2" charset="-122"/>
              </a:rPr>
              <a:t>欧拉回路：所有点的入度等于出度</a:t>
            </a:r>
            <a:r>
              <a:rPr lang="en-US" altLang="zh-CN" sz="3000" smtClean="0">
                <a:ea typeface="宋体" pitchFamily="2" charset="-122"/>
              </a:rPr>
              <a:t/>
            </a:r>
            <a:br>
              <a:rPr lang="en-US" altLang="zh-CN" sz="3000" smtClean="0">
                <a:ea typeface="宋体" pitchFamily="2" charset="-122"/>
              </a:rPr>
            </a:br>
            <a:r>
              <a:rPr lang="zh-CN" altLang="en-US" sz="3000" smtClean="0">
                <a:ea typeface="宋体" pitchFamily="2" charset="-122"/>
              </a:rPr>
              <a:t>欧拉路：为欧拉回路，或有一个点的入度等于出度加</a:t>
            </a:r>
            <a:r>
              <a:rPr lang="en-US" altLang="zh-CN" sz="3000" smtClean="0">
                <a:ea typeface="宋体" pitchFamily="2" charset="-122"/>
              </a:rPr>
              <a:t>1</a:t>
            </a:r>
            <a:r>
              <a:rPr lang="zh-CN" altLang="en-US" sz="3000" smtClean="0">
                <a:ea typeface="宋体" pitchFamily="2" charset="-122"/>
              </a:rPr>
              <a:t>，一个点的入度等于出度</a:t>
            </a:r>
            <a:r>
              <a:rPr lang="en-US" altLang="zh-CN" sz="3000" smtClean="0">
                <a:ea typeface="宋体" pitchFamily="2" charset="-122"/>
              </a:rPr>
              <a:t>-1</a:t>
            </a:r>
            <a:r>
              <a:rPr lang="zh-CN" altLang="en-US" sz="3000" smtClean="0">
                <a:ea typeface="宋体" pitchFamily="2" charset="-122"/>
              </a:rPr>
              <a:t>，其余点的入度等于出度。</a:t>
            </a:r>
            <a:endParaRPr lang="en-US" altLang="zh-CN" sz="3000" smtClean="0">
              <a:ea typeface="宋体" pitchFamily="2" charset="-122"/>
            </a:endParaRPr>
          </a:p>
          <a:p>
            <a:pPr eaLnBrk="1" hangingPunct="1">
              <a:lnSpc>
                <a:spcPct val="90000"/>
              </a:lnSpc>
            </a:pPr>
            <a:r>
              <a:rPr lang="zh-CN" altLang="en-US" sz="3000" smtClean="0">
                <a:ea typeface="宋体" pitchFamily="2" charset="-122"/>
              </a:rPr>
              <a:t>无向图：</a:t>
            </a:r>
            <a:r>
              <a:rPr lang="en-US" altLang="zh-CN" sz="3000" smtClean="0">
                <a:ea typeface="宋体" pitchFamily="2" charset="-122"/>
              </a:rPr>
              <a:t/>
            </a:r>
            <a:br>
              <a:rPr lang="en-US" altLang="zh-CN" sz="3000" smtClean="0">
                <a:ea typeface="宋体" pitchFamily="2" charset="-122"/>
              </a:rPr>
            </a:br>
            <a:r>
              <a:rPr lang="zh-CN" altLang="en-US" sz="3000" smtClean="0">
                <a:ea typeface="宋体" pitchFamily="2" charset="-122"/>
              </a:rPr>
              <a:t>欧拉回路：所有点的度数均为偶数。</a:t>
            </a:r>
            <a:r>
              <a:rPr lang="en-US" altLang="zh-CN" sz="3000" smtClean="0">
                <a:ea typeface="宋体" pitchFamily="2" charset="-122"/>
              </a:rPr>
              <a:t/>
            </a:r>
            <a:br>
              <a:rPr lang="en-US" altLang="zh-CN" sz="3000" smtClean="0">
                <a:ea typeface="宋体" pitchFamily="2" charset="-122"/>
              </a:rPr>
            </a:br>
            <a:r>
              <a:rPr lang="zh-CN" altLang="en-US" sz="3000" smtClean="0">
                <a:ea typeface="宋体" pitchFamily="2" charset="-122"/>
              </a:rPr>
              <a:t>欧拉路：为欧拉回路，或只有两个点的度数为奇数。</a:t>
            </a:r>
            <a:endParaRPr lang="en-US" altLang="zh-CN" sz="3000" smtClean="0">
              <a:ea typeface="宋体" pitchFamily="2" charset="-122"/>
            </a:endParaRPr>
          </a:p>
          <a:p>
            <a:pPr eaLnBrk="1" hangingPunct="1">
              <a:lnSpc>
                <a:spcPct val="90000"/>
              </a:lnSpc>
            </a:pPr>
            <a:r>
              <a:rPr lang="en-US" altLang="zh-CN" sz="3000" smtClean="0">
                <a:ea typeface="宋体" pitchFamily="2" charset="-122"/>
              </a:rPr>
              <a:t>K</a:t>
            </a:r>
            <a:r>
              <a:rPr lang="zh-CN" altLang="en-US" sz="3000" smtClean="0">
                <a:ea typeface="宋体" pitchFamily="2" charset="-122"/>
              </a:rPr>
              <a:t>笔画问题：笔画数</a:t>
            </a:r>
            <a:r>
              <a:rPr lang="en-US" altLang="zh-CN" sz="3000" smtClean="0">
                <a:ea typeface="宋体" pitchFamily="2" charset="-122"/>
              </a:rPr>
              <a:t> = </a:t>
            </a:r>
            <a:r>
              <a:rPr lang="zh-CN" altLang="en-US" sz="3000" smtClean="0">
                <a:ea typeface="宋体" pitchFamily="2" charset="-122"/>
              </a:rPr>
              <a:t>度为奇数的点的个数</a:t>
            </a:r>
            <a:r>
              <a:rPr lang="en-US" altLang="zh-CN" sz="3000" smtClean="0">
                <a:ea typeface="宋体" pitchFamily="2" charset="-122"/>
              </a:rPr>
              <a:t>/2</a:t>
            </a:r>
          </a:p>
        </p:txBody>
      </p:sp>
      <p:sp>
        <p:nvSpPr>
          <p:cNvPr id="4" name="标题 1"/>
          <p:cNvSpPr txBox="1">
            <a:spLocks/>
          </p:cNvSpPr>
          <p:nvPr/>
        </p:nvSpPr>
        <p:spPr>
          <a:xfrm>
            <a:off x="2083718" y="467569"/>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欧拉回路的判定</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4000" cy="864096"/>
          </a:xfr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a:extLst/>
        </p:spPr>
        <p:txBody>
          <a:bodyPr>
            <a:normAutofit/>
          </a:bodyPr>
          <a:lstStyle/>
          <a:p>
            <a:pPr eaLnBrk="1" hangingPunct="1">
              <a:defRPr/>
            </a:pPr>
            <a:r>
              <a:rPr lang="zh-CN" altLang="en-US" sz="4200" dirty="0" smtClean="0">
                <a:ea typeface="华文隶书" pitchFamily="2" charset="-122"/>
              </a:rPr>
              <a:t>排水沟</a:t>
            </a:r>
            <a:r>
              <a:rPr lang="en-US" altLang="zh-CN" sz="4200" dirty="0" smtClean="0">
                <a:ea typeface="华文隶书" pitchFamily="2" charset="-122"/>
              </a:rPr>
              <a:t>(POJ 1273)</a:t>
            </a:r>
            <a:endParaRPr lang="zh-CN" altLang="en-US" sz="4200" dirty="0">
              <a:ea typeface="华文隶书" pitchFamily="2" charset="-122"/>
            </a:endParaRPr>
          </a:p>
        </p:txBody>
      </p:sp>
      <p:sp>
        <p:nvSpPr>
          <p:cNvPr id="7173" name="内容占位符 2"/>
          <p:cNvSpPr>
            <a:spLocks noGrp="1"/>
          </p:cNvSpPr>
          <p:nvPr>
            <p:ph idx="1"/>
          </p:nvPr>
        </p:nvSpPr>
        <p:spPr>
          <a:xfrm>
            <a:off x="0" y="954088"/>
            <a:ext cx="9144000" cy="5903912"/>
          </a:xfrm>
        </p:spPr>
        <p:txBody>
          <a:bodyPr/>
          <a:lstStyle/>
          <a:p>
            <a:pPr eaLnBrk="1" hangingPunct="1"/>
            <a:r>
              <a:rPr lang="zh-CN" altLang="en-US" sz="2800" smtClean="0">
                <a:ea typeface="宋体" pitchFamily="2" charset="-122"/>
              </a:rPr>
              <a:t>在农夫约翰的农场上，每逢下雨，</a:t>
            </a:r>
            <a:r>
              <a:rPr lang="en-US" altLang="zh-CN" sz="2800" smtClean="0">
                <a:ea typeface="宋体" pitchFamily="2" charset="-122"/>
              </a:rPr>
              <a:t>Bessie</a:t>
            </a:r>
            <a:r>
              <a:rPr lang="zh-CN" altLang="en-US" sz="2800" smtClean="0">
                <a:ea typeface="宋体" pitchFamily="2" charset="-122"/>
              </a:rPr>
              <a:t>最喜欢的三叶草地就积聚了一潭水。因此，农夫约翰修建了一套排水系统来使</a:t>
            </a:r>
            <a:r>
              <a:rPr lang="en-US" altLang="zh-CN" sz="2800" smtClean="0">
                <a:ea typeface="宋体" pitchFamily="2" charset="-122"/>
              </a:rPr>
              <a:t>Bessie</a:t>
            </a:r>
            <a:r>
              <a:rPr lang="zh-CN" altLang="en-US" sz="2800" smtClean="0">
                <a:ea typeface="宋体" pitchFamily="2" charset="-122"/>
              </a:rPr>
              <a:t>的草地不被大水淹没（雨水会流向附近的一条小溪）。农夫约翰在每条排水沟的一端安上了控制器，这样他可以控制流入排水沟的水流量。</a:t>
            </a:r>
          </a:p>
          <a:p>
            <a:pPr eaLnBrk="1" hangingPunct="1"/>
            <a:r>
              <a:rPr lang="zh-CN" altLang="en-US" sz="2800" smtClean="0">
                <a:ea typeface="宋体" pitchFamily="2" charset="-122"/>
              </a:rPr>
              <a:t>农夫约翰知道每一条排水沟每分钟可以流过的水量，和排水系统的准确布局（起点为水潭而终点为小溪的一张网）。需要注意的是，有些时候从一处到另一处不只有一条排水沟。</a:t>
            </a:r>
          </a:p>
          <a:p>
            <a:pPr eaLnBrk="1" hangingPunct="1"/>
            <a:r>
              <a:rPr lang="zh-CN" altLang="en-US" sz="2800" smtClean="0">
                <a:ea typeface="宋体" pitchFamily="2" charset="-122"/>
              </a:rPr>
              <a:t>根据这些信息，计算从水潭排水到小溪的最大流量。对于给出的每条排水沟，雨水只能沿着一个方向流动，注意可能会出现雨水环形流动的情形。</a:t>
            </a:r>
          </a:p>
        </p:txBody>
      </p:sp>
    </p:spTree>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3250" name="内容占位符 2"/>
          <p:cNvSpPr>
            <a:spLocks noGrp="1"/>
          </p:cNvSpPr>
          <p:nvPr>
            <p:ph idx="1"/>
          </p:nvPr>
        </p:nvSpPr>
        <p:spPr>
          <a:xfrm>
            <a:off x="0" y="1341438"/>
            <a:ext cx="9124950" cy="5257800"/>
          </a:xfrm>
        </p:spPr>
        <p:txBody>
          <a:bodyPr/>
          <a:lstStyle/>
          <a:p>
            <a:pPr eaLnBrk="1" hangingPunct="1">
              <a:lnSpc>
                <a:spcPct val="90000"/>
              </a:lnSpc>
            </a:pPr>
            <a:r>
              <a:rPr lang="zh-CN" altLang="en-US" smtClean="0">
                <a:ea typeface="宋体" pitchFamily="2" charset="-122"/>
              </a:rPr>
              <a:t>给出一些单词，要求把这些单词按照首尾相接的方式连成一串。判定是否可行。</a:t>
            </a:r>
            <a:endParaRPr lang="en-US" altLang="zh-CN" smtClean="0">
              <a:ea typeface="宋体" pitchFamily="2" charset="-122"/>
            </a:endParaRPr>
          </a:p>
          <a:p>
            <a:pPr eaLnBrk="1" hangingPunct="1">
              <a:lnSpc>
                <a:spcPct val="90000"/>
              </a:lnSpc>
            </a:pPr>
            <a:r>
              <a:rPr lang="en-US" altLang="zh-CN" smtClean="0">
                <a:ea typeface="宋体" pitchFamily="2" charset="-122"/>
              </a:rPr>
              <a:t>Sample Input		Sample Output</a:t>
            </a:r>
            <a:br>
              <a:rPr lang="en-US" altLang="zh-CN" smtClean="0">
                <a:ea typeface="宋体" pitchFamily="2" charset="-122"/>
              </a:rPr>
            </a:br>
            <a:r>
              <a:rPr lang="en-US" altLang="zh-CN" smtClean="0">
                <a:ea typeface="宋体" pitchFamily="2" charset="-122"/>
              </a:rPr>
              <a:t>2				Ordering is possible.</a:t>
            </a:r>
            <a:br>
              <a:rPr lang="en-US" altLang="zh-CN" smtClean="0">
                <a:ea typeface="宋体" pitchFamily="2" charset="-122"/>
              </a:rPr>
            </a:br>
            <a:r>
              <a:rPr lang="en-US" altLang="zh-CN" smtClean="0">
                <a:ea typeface="宋体" pitchFamily="2" charset="-122"/>
              </a:rPr>
              <a:t>3				The door cannot be oppened.</a:t>
            </a:r>
            <a:br>
              <a:rPr lang="en-US" altLang="zh-CN" smtClean="0">
                <a:ea typeface="宋体" pitchFamily="2" charset="-122"/>
              </a:rPr>
            </a:br>
            <a:r>
              <a:rPr lang="en-US" altLang="zh-CN" smtClean="0">
                <a:ea typeface="宋体" pitchFamily="2" charset="-122"/>
              </a:rPr>
              <a:t>acm</a:t>
            </a:r>
            <a:br>
              <a:rPr lang="en-US" altLang="zh-CN" smtClean="0">
                <a:ea typeface="宋体" pitchFamily="2" charset="-122"/>
              </a:rPr>
            </a:br>
            <a:r>
              <a:rPr lang="en-US" altLang="zh-CN" smtClean="0">
                <a:ea typeface="宋体" pitchFamily="2" charset="-122"/>
              </a:rPr>
              <a:t>malform</a:t>
            </a:r>
            <a:br>
              <a:rPr lang="en-US" altLang="zh-CN" smtClean="0">
                <a:ea typeface="宋体" pitchFamily="2" charset="-122"/>
              </a:rPr>
            </a:br>
            <a:r>
              <a:rPr lang="en-US" altLang="zh-CN" smtClean="0">
                <a:ea typeface="宋体" pitchFamily="2" charset="-122"/>
              </a:rPr>
              <a:t>mouse</a:t>
            </a:r>
            <a:br>
              <a:rPr lang="en-US" altLang="zh-CN" smtClean="0">
                <a:ea typeface="宋体" pitchFamily="2" charset="-122"/>
              </a:rPr>
            </a:br>
            <a:r>
              <a:rPr lang="en-US" altLang="zh-CN" smtClean="0">
                <a:ea typeface="宋体" pitchFamily="2" charset="-122"/>
              </a:rPr>
              <a:t>2</a:t>
            </a:r>
            <a:br>
              <a:rPr lang="en-US" altLang="zh-CN" smtClean="0">
                <a:ea typeface="宋体" pitchFamily="2" charset="-122"/>
              </a:rPr>
            </a:br>
            <a:r>
              <a:rPr lang="en-US" altLang="zh-CN" smtClean="0">
                <a:ea typeface="宋体" pitchFamily="2" charset="-122"/>
              </a:rPr>
              <a:t>abeceda</a:t>
            </a:r>
            <a:br>
              <a:rPr lang="en-US" altLang="zh-CN" smtClean="0">
                <a:ea typeface="宋体" pitchFamily="2" charset="-122"/>
              </a:rPr>
            </a:br>
            <a:r>
              <a:rPr lang="en-US" altLang="zh-CN" smtClean="0">
                <a:ea typeface="宋体" pitchFamily="2" charset="-122"/>
              </a:rPr>
              <a:t>okolo</a:t>
            </a:r>
          </a:p>
        </p:txBody>
      </p:sp>
      <p:sp>
        <p:nvSpPr>
          <p:cNvPr id="4" name="标题 1"/>
          <p:cNvSpPr txBox="1">
            <a:spLocks/>
          </p:cNvSpPr>
          <p:nvPr/>
        </p:nvSpPr>
        <p:spPr>
          <a:xfrm>
            <a:off x="-19422" y="188640"/>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词迷游戏</a:t>
            </a:r>
            <a:r>
              <a:rPr lang="en-US" altLang="zh-CN" sz="4000" dirty="0">
                <a:ea typeface="隶书" pitchFamily="49" charset="-122"/>
              </a:rPr>
              <a:t>(POJ 1386)</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4274" name="内容占位符 2"/>
          <p:cNvSpPr>
            <a:spLocks noGrp="1"/>
          </p:cNvSpPr>
          <p:nvPr>
            <p:ph idx="1"/>
          </p:nvPr>
        </p:nvSpPr>
        <p:spPr/>
        <p:txBody>
          <a:bodyPr/>
          <a:lstStyle/>
          <a:p>
            <a:pPr eaLnBrk="1" hangingPunct="1">
              <a:lnSpc>
                <a:spcPct val="80000"/>
              </a:lnSpc>
            </a:pPr>
            <a:r>
              <a:rPr lang="zh-CN" altLang="en-US" sz="2500" smtClean="0">
                <a:ea typeface="宋体" pitchFamily="2" charset="-122"/>
              </a:rPr>
              <a:t>读入</a:t>
            </a:r>
            <a:r>
              <a:rPr lang="en-US" altLang="zh-CN" sz="2500" smtClean="0">
                <a:ea typeface="宋体" pitchFamily="2" charset="-122"/>
              </a:rPr>
              <a:t>n</a:t>
            </a:r>
            <a:r>
              <a:rPr lang="zh-CN" altLang="en-US" sz="2500" smtClean="0">
                <a:ea typeface="宋体" pitchFamily="2" charset="-122"/>
              </a:rPr>
              <a:t>，输出一个序列，使在序列中所有</a:t>
            </a:r>
            <a:r>
              <a:rPr lang="en-US" altLang="zh-CN" sz="2500" smtClean="0">
                <a:ea typeface="宋体" pitchFamily="2" charset="-122"/>
              </a:rPr>
              <a:t>n</a:t>
            </a:r>
            <a:r>
              <a:rPr lang="zh-CN" altLang="en-US" sz="2500" smtClean="0">
                <a:ea typeface="宋体" pitchFamily="2" charset="-122"/>
              </a:rPr>
              <a:t>位数字出现一次且仅出现一次。</a:t>
            </a:r>
            <a:endParaRPr lang="en-US" altLang="zh-CN" sz="2500" smtClean="0">
              <a:ea typeface="宋体" pitchFamily="2" charset="-122"/>
            </a:endParaRPr>
          </a:p>
          <a:p>
            <a:pPr eaLnBrk="1" hangingPunct="1">
              <a:lnSpc>
                <a:spcPct val="80000"/>
              </a:lnSpc>
            </a:pPr>
            <a:r>
              <a:rPr lang="zh-CN" altLang="en-US" sz="2500" smtClean="0">
                <a:ea typeface="宋体" pitchFamily="2" charset="-122"/>
              </a:rPr>
              <a:t>样例：</a:t>
            </a:r>
            <a:endParaRPr lang="en-US" altLang="zh-CN" sz="2500" smtClean="0">
              <a:ea typeface="宋体" pitchFamily="2" charset="-122"/>
            </a:endParaRPr>
          </a:p>
          <a:p>
            <a:pPr eaLnBrk="1" hangingPunct="1">
              <a:lnSpc>
                <a:spcPct val="80000"/>
              </a:lnSpc>
            </a:pPr>
            <a:r>
              <a:rPr lang="en-US" altLang="zh-CN" sz="2500" smtClean="0">
                <a:ea typeface="宋体" pitchFamily="2" charset="-122"/>
              </a:rPr>
              <a:t>Input 		 1</a:t>
            </a:r>
          </a:p>
          <a:p>
            <a:pPr eaLnBrk="1" hangingPunct="1">
              <a:lnSpc>
                <a:spcPct val="80000"/>
              </a:lnSpc>
            </a:pPr>
            <a:r>
              <a:rPr lang="en-US" altLang="zh-CN" sz="2500" smtClean="0">
                <a:ea typeface="宋体" pitchFamily="2" charset="-122"/>
              </a:rPr>
              <a:t>2</a:t>
            </a:r>
          </a:p>
          <a:p>
            <a:pPr eaLnBrk="1" hangingPunct="1">
              <a:lnSpc>
                <a:spcPct val="80000"/>
              </a:lnSpc>
            </a:pPr>
            <a:r>
              <a:rPr lang="en-US" altLang="zh-CN" sz="2500" smtClean="0">
                <a:ea typeface="宋体" pitchFamily="2" charset="-122"/>
              </a:rPr>
              <a:t>0</a:t>
            </a:r>
          </a:p>
          <a:p>
            <a:pPr eaLnBrk="1" hangingPunct="1">
              <a:lnSpc>
                <a:spcPct val="80000"/>
              </a:lnSpc>
            </a:pPr>
            <a:r>
              <a:rPr lang="en-US" altLang="zh-CN" sz="2500" smtClean="0">
                <a:ea typeface="宋体" pitchFamily="2" charset="-122"/>
              </a:rPr>
              <a:t> Output</a:t>
            </a:r>
          </a:p>
          <a:p>
            <a:pPr eaLnBrk="1" hangingPunct="1">
              <a:lnSpc>
                <a:spcPct val="80000"/>
              </a:lnSpc>
            </a:pPr>
            <a:r>
              <a:rPr lang="en-US" altLang="zh-CN" sz="2500" smtClean="0">
                <a:ea typeface="宋体" pitchFamily="2" charset="-122"/>
              </a:rPr>
              <a:t>0123456789</a:t>
            </a:r>
          </a:p>
          <a:p>
            <a:pPr eaLnBrk="1" hangingPunct="1">
              <a:lnSpc>
                <a:spcPct val="80000"/>
              </a:lnSpc>
            </a:pPr>
            <a:r>
              <a:rPr lang="en-US" altLang="zh-CN" sz="2500" smtClean="0">
                <a:ea typeface="宋体" pitchFamily="2" charset="-122"/>
              </a:rPr>
              <a:t>001020304050607080911213141516171819222324252627282933435363738394454647484955657585966768697787988990</a:t>
            </a:r>
          </a:p>
        </p:txBody>
      </p:sp>
      <p:sp>
        <p:nvSpPr>
          <p:cNvPr id="4" name="标题 1"/>
          <p:cNvSpPr txBox="1">
            <a:spLocks/>
          </p:cNvSpPr>
          <p:nvPr/>
        </p:nvSpPr>
        <p:spPr>
          <a:xfrm>
            <a:off x="0" y="260648"/>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编码</a:t>
            </a:r>
            <a:r>
              <a:rPr lang="en-US" altLang="zh-CN" sz="4000" dirty="0">
                <a:ea typeface="隶书" pitchFamily="49" charset="-122"/>
              </a:rPr>
              <a:t>(POJ 1780)</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zh-CN" altLang="en-US" smtClean="0">
                <a:ea typeface="宋体" pitchFamily="2" charset="-122"/>
              </a:rPr>
              <a:t>主要内容</a:t>
            </a:r>
          </a:p>
        </p:txBody>
      </p:sp>
      <p:sp>
        <p:nvSpPr>
          <p:cNvPr id="3" name="内容占位符 2"/>
          <p:cNvSpPr>
            <a:spLocks noGrp="1"/>
          </p:cNvSpPr>
          <p:nvPr>
            <p:ph idx="1"/>
          </p:nvPr>
        </p:nvSpPr>
        <p:spPr>
          <a:xfrm>
            <a:off x="2411413" y="1600200"/>
            <a:ext cx="5267325" cy="4492625"/>
          </a:xfrm>
        </p:spPr>
        <p:txBody>
          <a:bodyPr/>
          <a:lstStyle/>
          <a:p>
            <a:pPr eaLnBrk="1" hangingPunct="1">
              <a:lnSpc>
                <a:spcPct val="90000"/>
              </a:lnSpc>
            </a:pPr>
            <a:r>
              <a:rPr lang="en-US" altLang="zh-CN" smtClean="0">
                <a:ea typeface="宋体" pitchFamily="2" charset="-122"/>
              </a:rPr>
              <a:t>1</a:t>
            </a:r>
            <a:r>
              <a:rPr lang="zh-CN" altLang="zh-CN" smtClean="0">
                <a:ea typeface="宋体" pitchFamily="2" charset="-122"/>
              </a:rPr>
              <a:t>、</a:t>
            </a:r>
            <a:r>
              <a:rPr lang="zh-CN" altLang="en-US" smtClean="0">
                <a:ea typeface="宋体" pitchFamily="2" charset="-122"/>
              </a:rPr>
              <a:t>网络流模型的建立</a:t>
            </a:r>
            <a:endParaRPr lang="en-US" altLang="zh-CN" smtClean="0">
              <a:ea typeface="宋体" pitchFamily="2" charset="-122"/>
            </a:endParaRPr>
          </a:p>
          <a:p>
            <a:pPr eaLnBrk="1" hangingPunct="1">
              <a:lnSpc>
                <a:spcPct val="90000"/>
              </a:lnSpc>
            </a:pPr>
            <a:r>
              <a:rPr lang="en-US" altLang="zh-CN" smtClean="0">
                <a:ea typeface="宋体" pitchFamily="2" charset="-122"/>
              </a:rPr>
              <a:t>2</a:t>
            </a:r>
            <a:r>
              <a:rPr lang="zh-CN" altLang="en-US" smtClean="0">
                <a:ea typeface="宋体" pitchFamily="2" charset="-122"/>
              </a:rPr>
              <a:t>、最大流算法</a:t>
            </a:r>
            <a:endParaRPr lang="zh-CN" altLang="zh-CN" smtClean="0">
              <a:ea typeface="宋体" pitchFamily="2" charset="-122"/>
            </a:endParaRPr>
          </a:p>
          <a:p>
            <a:pPr eaLnBrk="1" hangingPunct="1">
              <a:lnSpc>
                <a:spcPct val="90000"/>
              </a:lnSpc>
            </a:pPr>
            <a:r>
              <a:rPr lang="en-US" altLang="zh-CN" smtClean="0">
                <a:ea typeface="宋体" pitchFamily="2" charset="-122"/>
                <a:sym typeface="Wingdings" pitchFamily="2" charset="2"/>
              </a:rPr>
              <a:t>3</a:t>
            </a:r>
            <a:r>
              <a:rPr lang="zh-CN" altLang="en-US" smtClean="0">
                <a:ea typeface="宋体" pitchFamily="2" charset="-122"/>
                <a:sym typeface="Wingdings" pitchFamily="2" charset="2"/>
              </a:rPr>
              <a:t>、最小割</a:t>
            </a:r>
            <a:endParaRPr lang="en-US" altLang="zh-CN" smtClean="0">
              <a:ea typeface="宋体" pitchFamily="2" charset="-122"/>
              <a:sym typeface="Wingdings" pitchFamily="2" charset="2"/>
            </a:endParaRPr>
          </a:p>
          <a:p>
            <a:pPr eaLnBrk="1" hangingPunct="1">
              <a:lnSpc>
                <a:spcPct val="90000"/>
              </a:lnSpc>
            </a:pPr>
            <a:r>
              <a:rPr lang="en-US" altLang="zh-CN" smtClean="0">
                <a:ea typeface="宋体" pitchFamily="2" charset="-122"/>
                <a:sym typeface="Wingdings" pitchFamily="2" charset="2"/>
              </a:rPr>
              <a:t>4</a:t>
            </a:r>
            <a:r>
              <a:rPr lang="zh-CN" altLang="en-US" smtClean="0">
                <a:ea typeface="宋体" pitchFamily="2" charset="-122"/>
                <a:sym typeface="Wingdings" pitchFamily="2" charset="2"/>
              </a:rPr>
              <a:t>、</a:t>
            </a:r>
            <a:r>
              <a:rPr lang="zh-CN" altLang="en-US" smtClean="0">
                <a:ea typeface="宋体" pitchFamily="2" charset="-122"/>
              </a:rPr>
              <a:t>平面图最大流问题</a:t>
            </a:r>
            <a:endParaRPr lang="zh-CN" altLang="zh-CN" smtClean="0">
              <a:ea typeface="宋体" pitchFamily="2" charset="-122"/>
            </a:endParaRPr>
          </a:p>
          <a:p>
            <a:pPr eaLnBrk="1" hangingPunct="1">
              <a:lnSpc>
                <a:spcPct val="90000"/>
              </a:lnSpc>
            </a:pPr>
            <a:r>
              <a:rPr lang="en-US" altLang="zh-CN" smtClean="0">
                <a:ea typeface="宋体" pitchFamily="2" charset="-122"/>
              </a:rPr>
              <a:t>5</a:t>
            </a:r>
            <a:r>
              <a:rPr lang="zh-CN" altLang="zh-CN" smtClean="0">
                <a:ea typeface="宋体" pitchFamily="2" charset="-122"/>
              </a:rPr>
              <a:t>、流量的最小费用流</a:t>
            </a:r>
            <a:endParaRPr lang="en-US" altLang="zh-CN" smtClean="0">
              <a:ea typeface="宋体" pitchFamily="2" charset="-122"/>
            </a:endParaRPr>
          </a:p>
          <a:p>
            <a:pPr eaLnBrk="1" hangingPunct="1">
              <a:lnSpc>
                <a:spcPct val="90000"/>
              </a:lnSpc>
            </a:pPr>
            <a:r>
              <a:rPr lang="en-US" altLang="zh-CN" smtClean="0">
                <a:ea typeface="宋体" pitchFamily="2" charset="-122"/>
              </a:rPr>
              <a:t>6</a:t>
            </a:r>
            <a:r>
              <a:rPr lang="zh-CN" altLang="en-US" smtClean="0">
                <a:ea typeface="宋体" pitchFamily="2" charset="-122"/>
              </a:rPr>
              <a:t>、图的匹配问题</a:t>
            </a:r>
            <a:endParaRPr lang="zh-CN" altLang="zh-CN" smtClean="0">
              <a:ea typeface="宋体" pitchFamily="2" charset="-122"/>
            </a:endParaRPr>
          </a:p>
          <a:p>
            <a:pPr eaLnBrk="1" hangingPunct="1">
              <a:lnSpc>
                <a:spcPct val="90000"/>
              </a:lnSpc>
            </a:pPr>
            <a:r>
              <a:rPr lang="en-US" altLang="zh-CN" smtClean="0">
                <a:ea typeface="宋体" pitchFamily="2" charset="-122"/>
              </a:rPr>
              <a:t>7</a:t>
            </a:r>
            <a:r>
              <a:rPr lang="zh-CN" altLang="zh-CN" smtClean="0">
                <a:ea typeface="宋体" pitchFamily="2" charset="-122"/>
              </a:rPr>
              <a:t>、</a:t>
            </a:r>
            <a:r>
              <a:rPr lang="zh-CN" altLang="en-US" smtClean="0">
                <a:ea typeface="宋体" pitchFamily="2" charset="-122"/>
              </a:rPr>
              <a:t>欧拉回路</a:t>
            </a:r>
            <a:endParaRPr lang="en-US" altLang="zh-CN" smtClean="0">
              <a:ea typeface="宋体" pitchFamily="2" charset="-122"/>
            </a:endParaRPr>
          </a:p>
          <a:p>
            <a:pPr eaLnBrk="1" hangingPunct="1">
              <a:lnSpc>
                <a:spcPct val="90000"/>
              </a:lnSpc>
            </a:pPr>
            <a:r>
              <a:rPr lang="en-US" altLang="zh-CN" smtClean="0">
                <a:ea typeface="宋体" pitchFamily="2" charset="-122"/>
              </a:rPr>
              <a:t>8</a:t>
            </a:r>
            <a:r>
              <a:rPr lang="zh-CN" altLang="en-US" smtClean="0">
                <a:ea typeface="宋体" pitchFamily="2" charset="-122"/>
              </a:rPr>
              <a:t>、图的连通性和</a:t>
            </a:r>
            <a:r>
              <a:rPr lang="en-US" altLang="zh-CN" smtClean="0">
                <a:ea typeface="宋体" pitchFamily="2" charset="-122"/>
              </a:rPr>
              <a:t>2-SAT</a:t>
            </a:r>
          </a:p>
        </p:txBody>
      </p:sp>
      <p:sp>
        <p:nvSpPr>
          <p:cNvPr id="4" name="矩形 3"/>
          <p:cNvSpPr>
            <a:spLocks noChangeArrowheads="1"/>
          </p:cNvSpPr>
          <p:nvPr/>
        </p:nvSpPr>
        <p:spPr bwMode="auto">
          <a:xfrm>
            <a:off x="7343775" y="5373688"/>
            <a:ext cx="460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a:sym typeface="Wingdings" pitchFamily="2" charset="2"/>
              </a:rPr>
              <a:t></a:t>
            </a:r>
            <a:endParaRPr lang="zh-CN" altLang="en-US" sz="22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50"/>
                            </p:stCondLst>
                            <p:childTnLst>
                              <p:par>
                                <p:cTn id="9" presetID="10" presetClass="entr" presetSubtype="0" fill="hold" grpId="0" nodeType="afterEffect">
                                  <p:stCondLst>
                                    <p:cond delay="0"/>
                                  </p:stCondLst>
                                  <p:iterate type="wd">
                                    <p:tmPct val="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nodeType="afterGroup">
                            <p:stCondLst>
                              <p:cond delay="1090"/>
                            </p:stCondLst>
                            <p:childTnLst>
                              <p:par>
                                <p:cTn id="13" presetID="10" presetClass="entr" presetSubtype="0" fill="hold" grpId="0" nodeType="afterEffect">
                                  <p:stCondLst>
                                    <p:cond delay="0"/>
                                  </p:stCondLst>
                                  <p:iterate type="wd">
                                    <p:tmPct val="2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iterate type="wd">
                                    <p:tmPct val="2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nodeType="afterGroup">
                            <p:stCondLst>
                              <p:cond delay="530"/>
                            </p:stCondLst>
                            <p:childTnLst>
                              <p:par>
                                <p:cTn id="22" presetID="10" presetClass="entr" presetSubtype="0" fill="hold" grpId="0" nodeType="afterEffect">
                                  <p:stCondLst>
                                    <p:cond delay="0"/>
                                  </p:stCondLst>
                                  <p:iterate type="wd">
                                    <p:tmPct val="2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iterate type="wd">
                                    <p:tmPct val="2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nodeType="afterGroup">
                            <p:stCondLst>
                              <p:cond delay="550"/>
                            </p:stCondLst>
                            <p:childTnLst>
                              <p:par>
                                <p:cTn id="31" presetID="10" presetClass="entr" presetSubtype="0" fill="hold" grpId="0" nodeType="afterEffect">
                                  <p:stCondLst>
                                    <p:cond delay="0"/>
                                  </p:stCondLst>
                                  <p:iterate type="wd">
                                    <p:tmPct val="2000"/>
                                  </p:iterate>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nodeType="afterGroup">
                            <p:stCondLst>
                              <p:cond delay="1090"/>
                            </p:stCondLst>
                            <p:childTnLst>
                              <p:par>
                                <p:cTn id="35" presetID="10" presetClass="entr" presetSubtype="0" fill="hold" grpId="0" nodeType="afterEffect">
                                  <p:stCondLst>
                                    <p:cond delay="0"/>
                                  </p:stCondLst>
                                  <p:iterate type="wd">
                                    <p:tmPct val="2000"/>
                                  </p:iterate>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nodeType="afterGroup">
                            <p:stCondLst>
                              <p:cond delay="1650"/>
                            </p:stCondLst>
                            <p:childTnLst>
                              <p:par>
                                <p:cTn id="39" presetID="2" presetClass="entr" presetSubtype="1"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zh-CN" altLang="en-US" smtClean="0">
                <a:ea typeface="宋体" pitchFamily="2" charset="-122"/>
              </a:rPr>
              <a:t>有向图的强连通分量：子图的点两两可达</a:t>
            </a:r>
            <a:endParaRPr lang="en-US" altLang="zh-CN" smtClean="0">
              <a:ea typeface="宋体" pitchFamily="2" charset="-122"/>
            </a:endParaRPr>
          </a:p>
          <a:p>
            <a:pPr eaLnBrk="1" hangingPunct="1"/>
            <a:r>
              <a:rPr lang="zh-CN" altLang="en-US" smtClean="0">
                <a:ea typeface="宋体" pitchFamily="2" charset="-122"/>
              </a:rPr>
              <a:t>求解有向图的强连通分量：</a:t>
            </a:r>
            <a:r>
              <a:rPr lang="en-US" altLang="zh-CN" smtClean="0">
                <a:ea typeface="宋体" pitchFamily="2" charset="-122"/>
              </a:rPr>
              <a:t/>
            </a:r>
            <a:br>
              <a:rPr lang="en-US" altLang="zh-CN" smtClean="0">
                <a:ea typeface="宋体" pitchFamily="2" charset="-122"/>
              </a:rPr>
            </a:br>
            <a:r>
              <a:rPr lang="en-US" altLang="zh-CN" smtClean="0">
                <a:ea typeface="宋体" pitchFamily="2" charset="-122"/>
              </a:rPr>
              <a:t>	Kosaraju</a:t>
            </a:r>
            <a:r>
              <a:rPr lang="zh-CN" altLang="en-US" smtClean="0">
                <a:ea typeface="宋体" pitchFamily="2" charset="-122"/>
              </a:rPr>
              <a:t>算法</a:t>
            </a:r>
            <a:r>
              <a:rPr lang="en-US" altLang="zh-CN" smtClean="0">
                <a:ea typeface="宋体" pitchFamily="2" charset="-122"/>
              </a:rPr>
              <a:t/>
            </a:r>
            <a:br>
              <a:rPr lang="en-US" altLang="zh-CN" smtClean="0">
                <a:ea typeface="宋体" pitchFamily="2" charset="-122"/>
              </a:rPr>
            </a:br>
            <a:r>
              <a:rPr lang="en-US" altLang="zh-CN" smtClean="0">
                <a:ea typeface="宋体" pitchFamily="2" charset="-122"/>
              </a:rPr>
              <a:t>	Tarjan</a:t>
            </a:r>
            <a:r>
              <a:rPr lang="zh-CN" altLang="en-US" smtClean="0">
                <a:ea typeface="宋体" pitchFamily="2" charset="-122"/>
              </a:rPr>
              <a:t>算法</a:t>
            </a:r>
            <a:endParaRPr lang="en-US" altLang="zh-CN" smtClean="0">
              <a:ea typeface="宋体" pitchFamily="2" charset="-122"/>
            </a:endParaRPr>
          </a:p>
          <a:p>
            <a:pPr eaLnBrk="1" hangingPunct="1"/>
            <a:r>
              <a:rPr lang="zh-CN" altLang="en-US" smtClean="0">
                <a:ea typeface="宋体" pitchFamily="2" charset="-122"/>
              </a:rPr>
              <a:t>无向图的点连通度</a:t>
            </a:r>
            <a:endParaRPr lang="en-US" altLang="zh-CN" smtClean="0">
              <a:ea typeface="宋体" pitchFamily="2" charset="-122"/>
            </a:endParaRPr>
          </a:p>
          <a:p>
            <a:pPr eaLnBrk="1" hangingPunct="1"/>
            <a:r>
              <a:rPr lang="zh-CN" altLang="en-US" smtClean="0">
                <a:ea typeface="宋体" pitchFamily="2" charset="-122"/>
              </a:rPr>
              <a:t>无向图的边连通度</a:t>
            </a:r>
            <a:endParaRPr lang="en-US" altLang="zh-CN" smtClean="0">
              <a:ea typeface="宋体" pitchFamily="2" charset="-122"/>
            </a:endParaRPr>
          </a:p>
        </p:txBody>
      </p:sp>
      <p:sp>
        <p:nvSpPr>
          <p:cNvPr id="4" name="标题 1"/>
          <p:cNvSpPr txBox="1">
            <a:spLocks/>
          </p:cNvSpPr>
          <p:nvPr/>
        </p:nvSpPr>
        <p:spPr>
          <a:xfrm>
            <a:off x="2268538" y="476250"/>
            <a:ext cx="4175125" cy="86518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图的连通性</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80000"/>
              </a:lnSpc>
            </a:pPr>
            <a:r>
              <a:rPr lang="en-US" altLang="zh-CN" sz="3000" smtClean="0">
                <a:ea typeface="宋体" pitchFamily="2" charset="-122"/>
              </a:rPr>
              <a:t>dfn</a:t>
            </a:r>
            <a:r>
              <a:rPr lang="zh-CN" altLang="en-US" sz="3000" smtClean="0">
                <a:ea typeface="宋体" pitchFamily="2" charset="-122"/>
              </a:rPr>
              <a:t>：时间戳，代表</a:t>
            </a:r>
            <a:r>
              <a:rPr lang="en-US" altLang="zh-CN" sz="3000" smtClean="0">
                <a:ea typeface="宋体" pitchFamily="2" charset="-122"/>
              </a:rPr>
              <a:t>DFS</a:t>
            </a:r>
            <a:r>
              <a:rPr lang="zh-CN" altLang="en-US" sz="3000" smtClean="0">
                <a:ea typeface="宋体" pitchFamily="2" charset="-122"/>
              </a:rPr>
              <a:t>时的顺序</a:t>
            </a:r>
            <a:endParaRPr lang="en-US" altLang="zh-CN" sz="3000" smtClean="0">
              <a:ea typeface="宋体" pitchFamily="2" charset="-122"/>
            </a:endParaRPr>
          </a:p>
          <a:p>
            <a:pPr eaLnBrk="1" hangingPunct="1">
              <a:lnSpc>
                <a:spcPct val="80000"/>
              </a:lnSpc>
            </a:pPr>
            <a:r>
              <a:rPr lang="en-US" altLang="zh-CN" sz="3000" smtClean="0">
                <a:ea typeface="宋体" pitchFamily="2" charset="-122"/>
              </a:rPr>
              <a:t>Kosaraju</a:t>
            </a:r>
            <a:r>
              <a:rPr lang="zh-CN" altLang="en-US" sz="3000" smtClean="0">
                <a:ea typeface="宋体" pitchFamily="2" charset="-122"/>
              </a:rPr>
              <a:t>算法</a:t>
            </a:r>
            <a:r>
              <a:rPr lang="en-US" altLang="zh-CN" sz="3000" smtClean="0">
                <a:ea typeface="宋体" pitchFamily="2" charset="-122"/>
              </a:rPr>
              <a:t/>
            </a:r>
            <a:br>
              <a:rPr lang="en-US" altLang="zh-CN" sz="3000" smtClean="0">
                <a:ea typeface="宋体" pitchFamily="2" charset="-122"/>
              </a:rPr>
            </a:br>
            <a:r>
              <a:rPr lang="en-US" altLang="zh-CN" sz="3000" smtClean="0">
                <a:ea typeface="宋体" pitchFamily="2" charset="-122"/>
              </a:rPr>
              <a:t>(1)</a:t>
            </a:r>
            <a:r>
              <a:rPr lang="zh-CN" altLang="en-US" sz="3000" smtClean="0">
                <a:ea typeface="宋体" pitchFamily="2" charset="-122"/>
              </a:rPr>
              <a:t>对原图</a:t>
            </a:r>
            <a:r>
              <a:rPr lang="en-US" altLang="zh-CN" sz="3000" smtClean="0">
                <a:ea typeface="宋体" pitchFamily="2" charset="-122"/>
              </a:rPr>
              <a:t>G</a:t>
            </a:r>
            <a:r>
              <a:rPr lang="zh-CN" altLang="en-US" sz="3000" smtClean="0">
                <a:ea typeface="宋体" pitchFamily="2" charset="-122"/>
              </a:rPr>
              <a:t>进行深度优先搜索，并记录每个顶点的</a:t>
            </a:r>
            <a:r>
              <a:rPr lang="en-US" altLang="zh-CN" sz="3000" smtClean="0">
                <a:ea typeface="宋体" pitchFamily="2" charset="-122"/>
              </a:rPr>
              <a:t>dfn</a:t>
            </a:r>
            <a:r>
              <a:rPr lang="zh-CN" altLang="en-US" sz="3000" smtClean="0">
                <a:ea typeface="宋体" pitchFamily="2" charset="-122"/>
              </a:rPr>
              <a:t>值。</a:t>
            </a:r>
            <a:r>
              <a:rPr lang="en-US" altLang="zh-CN" sz="3000" smtClean="0">
                <a:ea typeface="宋体" pitchFamily="2" charset="-122"/>
              </a:rPr>
              <a:t/>
            </a:r>
            <a:br>
              <a:rPr lang="en-US" altLang="zh-CN" sz="3000" smtClean="0">
                <a:ea typeface="宋体" pitchFamily="2" charset="-122"/>
              </a:rPr>
            </a:br>
            <a:r>
              <a:rPr lang="en-US" altLang="zh-CN" sz="3000" smtClean="0">
                <a:ea typeface="宋体" pitchFamily="2" charset="-122"/>
              </a:rPr>
              <a:t>(2)</a:t>
            </a:r>
            <a:r>
              <a:rPr lang="zh-CN" altLang="en-US" sz="3000" smtClean="0">
                <a:ea typeface="宋体" pitchFamily="2" charset="-122"/>
              </a:rPr>
              <a:t>将图</a:t>
            </a:r>
            <a:r>
              <a:rPr lang="en-US" altLang="zh-CN" sz="3000" smtClean="0">
                <a:ea typeface="宋体" pitchFamily="2" charset="-122"/>
              </a:rPr>
              <a:t>G</a:t>
            </a:r>
            <a:r>
              <a:rPr lang="zh-CN" altLang="en-US" sz="3000" smtClean="0">
                <a:ea typeface="宋体" pitchFamily="2" charset="-122"/>
              </a:rPr>
              <a:t>的各边反向，得到其逆图</a:t>
            </a:r>
            <a:r>
              <a:rPr lang="en-US" altLang="zh-CN" sz="3000" smtClean="0">
                <a:ea typeface="宋体" pitchFamily="2" charset="-122"/>
              </a:rPr>
              <a:t>G1</a:t>
            </a:r>
            <a:r>
              <a:rPr lang="zh-CN" altLang="en-US" sz="3000" smtClean="0">
                <a:ea typeface="宋体" pitchFamily="2" charset="-122"/>
              </a:rPr>
              <a:t>。</a:t>
            </a:r>
            <a:r>
              <a:rPr lang="en-US" altLang="zh-CN" sz="3000" smtClean="0">
                <a:ea typeface="宋体" pitchFamily="2" charset="-122"/>
              </a:rPr>
              <a:t/>
            </a:r>
            <a:br>
              <a:rPr lang="en-US" altLang="zh-CN" sz="3000" smtClean="0">
                <a:ea typeface="宋体" pitchFamily="2" charset="-122"/>
              </a:rPr>
            </a:br>
            <a:r>
              <a:rPr lang="en-US" altLang="zh-CN" sz="3000" smtClean="0">
                <a:ea typeface="宋体" pitchFamily="2" charset="-122"/>
              </a:rPr>
              <a:t>(3)</a:t>
            </a:r>
            <a:r>
              <a:rPr lang="zh-CN" altLang="en-US" sz="3000" smtClean="0">
                <a:ea typeface="宋体" pitchFamily="2" charset="-122"/>
              </a:rPr>
              <a:t>选择从当前的</a:t>
            </a:r>
            <a:r>
              <a:rPr lang="en-US" altLang="zh-CN" sz="3000" smtClean="0">
                <a:ea typeface="宋体" pitchFamily="2" charset="-122"/>
              </a:rPr>
              <a:t>dfn</a:t>
            </a:r>
            <a:r>
              <a:rPr lang="zh-CN" altLang="en-US" sz="3000" smtClean="0">
                <a:ea typeface="宋体" pitchFamily="2" charset="-122"/>
              </a:rPr>
              <a:t>值最大的顶点出发，对逆图</a:t>
            </a:r>
            <a:r>
              <a:rPr lang="en-US" altLang="zh-CN" sz="3000" smtClean="0">
                <a:ea typeface="宋体" pitchFamily="2" charset="-122"/>
              </a:rPr>
              <a:t>G1</a:t>
            </a:r>
            <a:r>
              <a:rPr lang="zh-CN" altLang="en-US" sz="3000" smtClean="0">
                <a:ea typeface="宋体" pitchFamily="2" charset="-122"/>
              </a:rPr>
              <a:t>进行</a:t>
            </a:r>
            <a:r>
              <a:rPr lang="en-US" altLang="zh-CN" sz="3000" smtClean="0">
                <a:ea typeface="宋体" pitchFamily="2" charset="-122"/>
              </a:rPr>
              <a:t>DFS</a:t>
            </a:r>
            <a:r>
              <a:rPr lang="zh-CN" altLang="en-US" sz="3000" smtClean="0">
                <a:ea typeface="宋体" pitchFamily="2" charset="-122"/>
              </a:rPr>
              <a:t>，删除能够遍历到的顶点，这些顶点构成一个强连通分量。</a:t>
            </a:r>
            <a:r>
              <a:rPr lang="en-US" altLang="zh-CN" sz="3000" smtClean="0">
                <a:ea typeface="宋体" pitchFamily="2" charset="-122"/>
              </a:rPr>
              <a:t/>
            </a:r>
            <a:br>
              <a:rPr lang="en-US" altLang="zh-CN" sz="3000" smtClean="0">
                <a:ea typeface="宋体" pitchFamily="2" charset="-122"/>
              </a:rPr>
            </a:br>
            <a:r>
              <a:rPr lang="en-US" altLang="zh-CN" sz="3000" smtClean="0">
                <a:ea typeface="宋体" pitchFamily="2" charset="-122"/>
              </a:rPr>
              <a:t>(4)</a:t>
            </a:r>
            <a:r>
              <a:rPr lang="zh-CN" altLang="en-US" sz="3000" smtClean="0">
                <a:ea typeface="宋体" pitchFamily="2" charset="-122"/>
              </a:rPr>
              <a:t>如果还有顶点没有删除，继续执行第三步，否则算法结束。</a:t>
            </a:r>
            <a:r>
              <a:rPr lang="en-US" altLang="zh-CN" sz="3000" smtClean="0">
                <a:ea typeface="宋体" pitchFamily="2" charset="-122"/>
              </a:rPr>
              <a:t/>
            </a:r>
            <a:br>
              <a:rPr lang="en-US" altLang="zh-CN" sz="3000" smtClean="0">
                <a:ea typeface="宋体" pitchFamily="2" charset="-122"/>
              </a:rPr>
            </a:br>
            <a:endParaRPr lang="en-US" altLang="zh-CN" sz="3000" smtClean="0">
              <a:ea typeface="宋体" pitchFamily="2" charset="-122"/>
            </a:endParaRPr>
          </a:p>
          <a:p>
            <a:pPr eaLnBrk="1" hangingPunct="1">
              <a:lnSpc>
                <a:spcPct val="80000"/>
              </a:lnSpc>
            </a:pPr>
            <a:endParaRPr lang="en-US" altLang="zh-CN" sz="3000" smtClean="0">
              <a:ea typeface="宋体" pitchFamily="2" charset="-122"/>
            </a:endParaRPr>
          </a:p>
        </p:txBody>
      </p:sp>
      <p:sp>
        <p:nvSpPr>
          <p:cNvPr id="4" name="标题 1"/>
          <p:cNvSpPr txBox="1">
            <a:spLocks/>
          </p:cNvSpPr>
          <p:nvPr/>
        </p:nvSpPr>
        <p:spPr>
          <a:xfrm>
            <a:off x="2051720" y="404664"/>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fontScale="77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强连通分量</a:t>
            </a:r>
            <a:r>
              <a:rPr lang="en-US" altLang="zh-CN" dirty="0">
                <a:ea typeface="隶书" pitchFamily="49" charset="-122"/>
              </a:rPr>
              <a:t>——</a:t>
            </a:r>
            <a:r>
              <a:rPr lang="en-US" altLang="zh-CN" dirty="0" err="1">
                <a:ea typeface="隶书" pitchFamily="49" charset="-122"/>
              </a:rPr>
              <a:t>Kosaraju</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5257800"/>
          </a:xfrm>
        </p:spPr>
        <p:txBody>
          <a:bodyPr/>
          <a:lstStyle/>
          <a:p>
            <a:pPr eaLnBrk="1" hangingPunct="1">
              <a:lnSpc>
                <a:spcPct val="80000"/>
              </a:lnSpc>
            </a:pPr>
            <a:r>
              <a:rPr lang="en-US" altLang="zh-CN" sz="3000" smtClean="0">
                <a:ea typeface="宋体" pitchFamily="2" charset="-122"/>
              </a:rPr>
              <a:t>low</a:t>
            </a:r>
            <a:r>
              <a:rPr lang="zh-CN" altLang="en-US" sz="3000" smtClean="0">
                <a:ea typeface="宋体" pitchFamily="2" charset="-122"/>
              </a:rPr>
              <a:t>：通过</a:t>
            </a:r>
            <a:r>
              <a:rPr lang="en-US" altLang="zh-CN" sz="3000" smtClean="0">
                <a:ea typeface="宋体" pitchFamily="2" charset="-122"/>
              </a:rPr>
              <a:t>u</a:t>
            </a:r>
            <a:r>
              <a:rPr lang="zh-CN" altLang="en-US" sz="3000" smtClean="0">
                <a:ea typeface="宋体" pitchFamily="2" charset="-122"/>
              </a:rPr>
              <a:t>或</a:t>
            </a:r>
            <a:r>
              <a:rPr lang="en-US" altLang="zh-CN" sz="3000" smtClean="0">
                <a:ea typeface="宋体" pitchFamily="2" charset="-122"/>
              </a:rPr>
              <a:t>u</a:t>
            </a:r>
            <a:r>
              <a:rPr lang="zh-CN" altLang="en-US" sz="3000" smtClean="0">
                <a:ea typeface="宋体" pitchFamily="2" charset="-122"/>
              </a:rPr>
              <a:t>的子孙出发通过回边可以到达的最小</a:t>
            </a:r>
            <a:r>
              <a:rPr lang="en-US" altLang="zh-CN" sz="3000" smtClean="0">
                <a:ea typeface="宋体" pitchFamily="2" charset="-122"/>
              </a:rPr>
              <a:t>dfn</a:t>
            </a:r>
            <a:r>
              <a:rPr lang="zh-CN" altLang="en-US" sz="3000" smtClean="0">
                <a:ea typeface="宋体" pitchFamily="2" charset="-122"/>
              </a:rPr>
              <a:t>。</a:t>
            </a:r>
            <a:endParaRPr lang="en-US" altLang="zh-CN" sz="3000" smtClean="0">
              <a:ea typeface="宋体" pitchFamily="2" charset="-122"/>
            </a:endParaRPr>
          </a:p>
          <a:p>
            <a:pPr eaLnBrk="1" hangingPunct="1">
              <a:lnSpc>
                <a:spcPct val="80000"/>
              </a:lnSpc>
            </a:pPr>
            <a:r>
              <a:rPr lang="en-US" altLang="zh-CN" sz="3000" smtClean="0">
                <a:ea typeface="宋体" pitchFamily="2" charset="-122"/>
              </a:rPr>
              <a:t>low[u]=min{dfn[u], </a:t>
            </a:r>
            <a:br>
              <a:rPr lang="en-US" altLang="zh-CN" sz="3000" smtClean="0">
                <a:ea typeface="宋体" pitchFamily="2" charset="-122"/>
              </a:rPr>
            </a:br>
            <a:r>
              <a:rPr lang="en-US" altLang="zh-CN" sz="3000" smtClean="0">
                <a:ea typeface="宋体" pitchFamily="2" charset="-122"/>
              </a:rPr>
              <a:t>	 min{low[w]|w</a:t>
            </a:r>
            <a:r>
              <a:rPr lang="zh-CN" altLang="en-US" sz="3000" smtClean="0">
                <a:ea typeface="宋体" pitchFamily="2" charset="-122"/>
              </a:rPr>
              <a:t>是</a:t>
            </a:r>
            <a:r>
              <a:rPr lang="en-US" altLang="zh-CN" sz="3000" smtClean="0">
                <a:ea typeface="宋体" pitchFamily="2" charset="-122"/>
              </a:rPr>
              <a:t>u</a:t>
            </a:r>
            <a:r>
              <a:rPr lang="zh-CN" altLang="en-US" sz="3000" smtClean="0">
                <a:ea typeface="宋体" pitchFamily="2" charset="-122"/>
              </a:rPr>
              <a:t>的子女</a:t>
            </a:r>
            <a:r>
              <a:rPr lang="en-US" altLang="zh-CN" sz="3000" smtClean="0">
                <a:ea typeface="宋体" pitchFamily="2" charset="-122"/>
              </a:rPr>
              <a:t>},</a:t>
            </a:r>
            <a:br>
              <a:rPr lang="en-US" altLang="zh-CN" sz="3000" smtClean="0">
                <a:ea typeface="宋体" pitchFamily="2" charset="-122"/>
              </a:rPr>
            </a:br>
            <a:r>
              <a:rPr lang="en-US" altLang="zh-CN" sz="3000" smtClean="0">
                <a:ea typeface="宋体" pitchFamily="2" charset="-122"/>
              </a:rPr>
              <a:t>	 min{dfn[v]|&lt;u,v&gt;</a:t>
            </a:r>
            <a:r>
              <a:rPr lang="zh-CN" altLang="en-US" sz="3000" smtClean="0">
                <a:ea typeface="宋体" pitchFamily="2" charset="-122"/>
              </a:rPr>
              <a:t>属于边集且</a:t>
            </a:r>
            <a:r>
              <a:rPr lang="en-US" altLang="zh-CN" sz="3000" smtClean="0">
                <a:ea typeface="宋体" pitchFamily="2" charset="-122"/>
              </a:rPr>
              <a:t>v</a:t>
            </a:r>
            <a:r>
              <a:rPr lang="zh-CN" altLang="en-US" sz="3000" smtClean="0">
                <a:ea typeface="宋体" pitchFamily="2" charset="-122"/>
              </a:rPr>
              <a:t>已经访问</a:t>
            </a:r>
            <a:r>
              <a:rPr lang="en-US" altLang="zh-CN" sz="3000" smtClean="0">
                <a:ea typeface="宋体" pitchFamily="2" charset="-122"/>
              </a:rPr>
              <a:t>}}</a:t>
            </a:r>
          </a:p>
          <a:p>
            <a:pPr eaLnBrk="1" hangingPunct="1">
              <a:lnSpc>
                <a:spcPct val="80000"/>
              </a:lnSpc>
            </a:pPr>
            <a:r>
              <a:rPr lang="en-US" altLang="zh-CN" sz="3000" smtClean="0">
                <a:ea typeface="宋体" pitchFamily="2" charset="-122"/>
              </a:rPr>
              <a:t>Tarjan</a:t>
            </a:r>
            <a:r>
              <a:rPr lang="zh-CN" altLang="en-US" sz="3000" smtClean="0">
                <a:ea typeface="宋体" pitchFamily="2" charset="-122"/>
              </a:rPr>
              <a:t>算法</a:t>
            </a:r>
            <a:endParaRPr lang="en-US" altLang="zh-CN" sz="3000" smtClean="0">
              <a:ea typeface="宋体" pitchFamily="2" charset="-122"/>
            </a:endParaRPr>
          </a:p>
          <a:p>
            <a:pPr eaLnBrk="1" hangingPunct="1">
              <a:lnSpc>
                <a:spcPct val="80000"/>
              </a:lnSpc>
            </a:pPr>
            <a:r>
              <a:rPr lang="zh-CN" altLang="en-US" sz="3000" smtClean="0">
                <a:ea typeface="宋体" pitchFamily="2" charset="-122"/>
              </a:rPr>
              <a:t>当节点</a:t>
            </a:r>
            <a:r>
              <a:rPr lang="en-US" altLang="zh-CN" sz="3000" smtClean="0">
                <a:ea typeface="宋体" pitchFamily="2" charset="-122"/>
              </a:rPr>
              <a:t>u</a:t>
            </a:r>
            <a:r>
              <a:rPr lang="zh-CN" altLang="en-US" sz="3000" smtClean="0">
                <a:ea typeface="宋体" pitchFamily="2" charset="-122"/>
              </a:rPr>
              <a:t>的</a:t>
            </a:r>
            <a:r>
              <a:rPr lang="en-US" altLang="zh-CN" sz="3000" smtClean="0">
                <a:ea typeface="宋体" pitchFamily="2" charset="-122"/>
              </a:rPr>
              <a:t>low==dfn</a:t>
            </a:r>
            <a:r>
              <a:rPr lang="zh-CN" altLang="en-US" sz="3000" smtClean="0">
                <a:ea typeface="宋体" pitchFamily="2" charset="-122"/>
              </a:rPr>
              <a:t>时，节点</a:t>
            </a:r>
            <a:r>
              <a:rPr lang="en-US" altLang="zh-CN" sz="3000" smtClean="0">
                <a:ea typeface="宋体" pitchFamily="2" charset="-122"/>
              </a:rPr>
              <a:t>u</a:t>
            </a:r>
            <a:r>
              <a:rPr lang="zh-CN" altLang="en-US" sz="3000" smtClean="0">
                <a:ea typeface="宋体" pitchFamily="2" charset="-122"/>
              </a:rPr>
              <a:t>为根的搜索树是一个强连通分量。实际运算时，每次</a:t>
            </a:r>
            <a:r>
              <a:rPr lang="en-US" altLang="zh-CN" sz="3000" smtClean="0">
                <a:ea typeface="宋体" pitchFamily="2" charset="-122"/>
              </a:rPr>
              <a:t>dfs</a:t>
            </a:r>
            <a:r>
              <a:rPr lang="zh-CN" altLang="en-US" sz="3000" smtClean="0">
                <a:ea typeface="宋体" pitchFamily="2" charset="-122"/>
              </a:rPr>
              <a:t>都将点加入栈，不断退栈直到退出</a:t>
            </a:r>
            <a:r>
              <a:rPr lang="en-US" altLang="zh-CN" sz="3000" smtClean="0">
                <a:ea typeface="宋体" pitchFamily="2" charset="-122"/>
              </a:rPr>
              <a:t>u</a:t>
            </a:r>
            <a:r>
              <a:rPr lang="zh-CN" altLang="en-US" sz="3000" smtClean="0">
                <a:ea typeface="宋体" pitchFamily="2" charset="-122"/>
              </a:rPr>
              <a:t>。退栈的节点集就是一个强连通分量。</a:t>
            </a:r>
            <a:endParaRPr lang="en-US" altLang="zh-CN" sz="3000" smtClean="0">
              <a:ea typeface="宋体" pitchFamily="2" charset="-122"/>
            </a:endParaRPr>
          </a:p>
          <a:p>
            <a:pPr eaLnBrk="1" hangingPunct="1">
              <a:lnSpc>
                <a:spcPct val="80000"/>
              </a:lnSpc>
            </a:pPr>
            <a:r>
              <a:rPr lang="en-US" altLang="zh-CN" sz="3000" smtClean="0">
                <a:ea typeface="宋体" pitchFamily="2" charset="-122"/>
              </a:rPr>
              <a:t>Tarjan</a:t>
            </a:r>
            <a:r>
              <a:rPr lang="zh-CN" altLang="en-US" sz="3000" smtClean="0">
                <a:ea typeface="宋体" pitchFamily="2" charset="-122"/>
              </a:rPr>
              <a:t>算法要比</a:t>
            </a:r>
            <a:r>
              <a:rPr lang="en-US" altLang="zh-CN" sz="3000" smtClean="0">
                <a:ea typeface="宋体" pitchFamily="2" charset="-122"/>
              </a:rPr>
              <a:t>Kosaraju</a:t>
            </a:r>
            <a:r>
              <a:rPr lang="zh-CN" altLang="en-US" sz="3000" smtClean="0">
                <a:ea typeface="宋体" pitchFamily="2" charset="-122"/>
              </a:rPr>
              <a:t>算法高效一些。两个算法都是</a:t>
            </a:r>
            <a:r>
              <a:rPr lang="en-US" altLang="zh-CN" sz="3000" smtClean="0">
                <a:ea typeface="宋体" pitchFamily="2" charset="-122"/>
              </a:rPr>
              <a:t>O(V+E)</a:t>
            </a:r>
          </a:p>
          <a:p>
            <a:pPr eaLnBrk="1" hangingPunct="1">
              <a:lnSpc>
                <a:spcPct val="80000"/>
              </a:lnSpc>
            </a:pPr>
            <a:endParaRPr lang="zh-CN" altLang="en-US" sz="3000" smtClean="0">
              <a:ea typeface="宋体" pitchFamily="2" charset="-122"/>
            </a:endParaRPr>
          </a:p>
        </p:txBody>
      </p:sp>
      <p:sp>
        <p:nvSpPr>
          <p:cNvPr id="5" name="标题 1"/>
          <p:cNvSpPr txBox="1">
            <a:spLocks/>
          </p:cNvSpPr>
          <p:nvPr/>
        </p:nvSpPr>
        <p:spPr>
          <a:xfrm>
            <a:off x="2051720" y="404664"/>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fontScale="850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强连通分量</a:t>
            </a:r>
            <a:r>
              <a:rPr lang="en-US" altLang="zh-CN" dirty="0">
                <a:ea typeface="隶书" pitchFamily="49" charset="-122"/>
              </a:rPr>
              <a:t>——</a:t>
            </a:r>
            <a:r>
              <a:rPr lang="en-US" altLang="zh-CN" dirty="0" err="1">
                <a:ea typeface="隶书" pitchFamily="49" charset="-122"/>
              </a:rPr>
              <a:t>Tarjan</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9394" name="内容占位符 2"/>
          <p:cNvSpPr>
            <a:spLocks noGrp="1"/>
          </p:cNvSpPr>
          <p:nvPr>
            <p:ph idx="1"/>
          </p:nvPr>
        </p:nvSpPr>
        <p:spPr>
          <a:xfrm>
            <a:off x="287338" y="1189038"/>
            <a:ext cx="8605837" cy="5408612"/>
          </a:xfrm>
        </p:spPr>
        <p:txBody>
          <a:bodyPr/>
          <a:lstStyle/>
          <a:p>
            <a:pPr eaLnBrk="1" hangingPunct="1"/>
            <a:r>
              <a:rPr lang="zh-CN" altLang="en-US" sz="2500" smtClean="0">
                <a:ea typeface="宋体" pitchFamily="2" charset="-122"/>
              </a:rPr>
              <a:t>一些学校连入一个电脑网络。那些学校已订立了协议：每个学校都会给其它的一些学校分发软件（称作“接受学校”）。注意即使 </a:t>
            </a:r>
            <a:r>
              <a:rPr lang="en-US" altLang="zh-CN" sz="2500" smtClean="0">
                <a:ea typeface="宋体" pitchFamily="2" charset="-122"/>
              </a:rPr>
              <a:t>B </a:t>
            </a:r>
            <a:r>
              <a:rPr lang="zh-CN" altLang="en-US" sz="2500" smtClean="0">
                <a:ea typeface="宋体" pitchFamily="2" charset="-122"/>
              </a:rPr>
              <a:t>在 </a:t>
            </a:r>
            <a:r>
              <a:rPr lang="en-US" altLang="zh-CN" sz="2500" smtClean="0">
                <a:ea typeface="宋体" pitchFamily="2" charset="-122"/>
              </a:rPr>
              <a:t>A </a:t>
            </a:r>
            <a:r>
              <a:rPr lang="zh-CN" altLang="en-US" sz="2500" smtClean="0">
                <a:ea typeface="宋体" pitchFamily="2" charset="-122"/>
              </a:rPr>
              <a:t>学校的分发列表中， </a:t>
            </a:r>
            <a:r>
              <a:rPr lang="en-US" altLang="zh-CN" sz="2500" smtClean="0">
                <a:ea typeface="宋体" pitchFamily="2" charset="-122"/>
              </a:rPr>
              <a:t>A </a:t>
            </a:r>
            <a:r>
              <a:rPr lang="zh-CN" altLang="en-US" sz="2500" smtClean="0">
                <a:ea typeface="宋体" pitchFamily="2" charset="-122"/>
              </a:rPr>
              <a:t>也不一定在 </a:t>
            </a:r>
            <a:r>
              <a:rPr lang="en-US" altLang="zh-CN" sz="2500" smtClean="0">
                <a:ea typeface="宋体" pitchFamily="2" charset="-122"/>
              </a:rPr>
              <a:t>B </a:t>
            </a:r>
            <a:r>
              <a:rPr lang="zh-CN" altLang="en-US" sz="2500" smtClean="0">
                <a:ea typeface="宋体" pitchFamily="2" charset="-122"/>
              </a:rPr>
              <a:t>学校的列表中。</a:t>
            </a:r>
          </a:p>
          <a:p>
            <a:pPr eaLnBrk="1" hangingPunct="1"/>
            <a:r>
              <a:rPr lang="zh-CN" altLang="en-US" sz="2500" smtClean="0">
                <a:ea typeface="宋体" pitchFamily="2" charset="-122"/>
              </a:rPr>
              <a:t>你要写一个程序计算，根据协议，为了让网络中所有的学校都用上新软件，必须接受新软件副本的最少学校数目（子任务 </a:t>
            </a:r>
            <a:r>
              <a:rPr lang="en-US" altLang="zh-CN" sz="2500" smtClean="0">
                <a:ea typeface="宋体" pitchFamily="2" charset="-122"/>
              </a:rPr>
              <a:t>A</a:t>
            </a:r>
            <a:r>
              <a:rPr lang="zh-CN" altLang="en-US" sz="2500" smtClean="0">
                <a:ea typeface="宋体" pitchFamily="2" charset="-122"/>
              </a:rPr>
              <a:t>）。更进一步，我们想要确定通过给任意一个学校发送新软件，这个软件就会分发到网络中的所有学校。为了完成这个任务，我们可能必须扩展接收学校列表，使其加入新成员。计算最少需要增加几个扩展，使得不论我们给哪个学校发送新软件，它都会到达其余所有的学校（子任务 </a:t>
            </a:r>
            <a:r>
              <a:rPr lang="en-US" altLang="zh-CN" sz="2500" smtClean="0">
                <a:ea typeface="宋体" pitchFamily="2" charset="-122"/>
              </a:rPr>
              <a:t>B</a:t>
            </a:r>
            <a:r>
              <a:rPr lang="zh-CN" altLang="en-US" sz="2500" smtClean="0">
                <a:ea typeface="宋体" pitchFamily="2" charset="-122"/>
              </a:rPr>
              <a:t>）。一个扩展就是在一个学校的接收学校列表中引入一个新成员。</a:t>
            </a:r>
            <a:endParaRPr lang="en-US" altLang="zh-CN" sz="2500" smtClean="0">
              <a:ea typeface="宋体" pitchFamily="2" charset="-122"/>
            </a:endParaRPr>
          </a:p>
        </p:txBody>
      </p:sp>
      <p:sp>
        <p:nvSpPr>
          <p:cNvPr id="4" name="标题 1"/>
          <p:cNvSpPr txBox="1">
            <a:spLocks/>
          </p:cNvSpPr>
          <p:nvPr/>
        </p:nvSpPr>
        <p:spPr>
          <a:xfrm>
            <a:off x="0" y="260648"/>
            <a:ext cx="9144000" cy="8640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t="100000" r="100000"/>
            </a:path>
            <a:tileRect l="-100000" b="-100000"/>
          </a:gradFill>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4000" dirty="0">
                <a:ea typeface="隶书" pitchFamily="49" charset="-122"/>
              </a:rPr>
              <a:t>校园网络</a:t>
            </a:r>
            <a:r>
              <a:rPr lang="en-US" altLang="zh-CN" sz="4000" dirty="0">
                <a:ea typeface="隶书" pitchFamily="49" charset="-122"/>
              </a:rPr>
              <a:t>(POJ 1236)</a:t>
            </a:r>
            <a:endParaRPr lang="zh-CN" altLang="en-US" sz="4200" dirty="0">
              <a:ea typeface="华文隶书" pitchFamily="2" charset="-122"/>
            </a:endParaRPr>
          </a:p>
        </p:txBody>
      </p:sp>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25" y="1371600"/>
            <a:ext cx="7315200" cy="3835400"/>
          </a:xfrm>
        </p:spPr>
        <p:txBody>
          <a:bodyPr>
            <a:spAutoFit/>
          </a:bodyPr>
          <a:lstStyle/>
          <a:p>
            <a:pPr eaLnBrk="1" hangingPunct="1"/>
            <a:r>
              <a:rPr lang="zh-CN" altLang="en-US" smtClean="0">
                <a:ea typeface="宋体" pitchFamily="2" charset="-122"/>
              </a:rPr>
              <a:t>一组布尔值</a:t>
            </a:r>
            <a:r>
              <a:rPr lang="en-US" altLang="zh-CN" smtClean="0">
                <a:ea typeface="宋体" pitchFamily="2" charset="-122"/>
              </a:rPr>
              <a:t>(b1,b2,…,bn)</a:t>
            </a:r>
            <a:r>
              <a:rPr lang="zh-CN" altLang="en-US" smtClean="0">
                <a:ea typeface="宋体" pitchFamily="2" charset="-122"/>
              </a:rPr>
              <a:t>，其中有很多对关系</a:t>
            </a:r>
            <a:r>
              <a:rPr lang="en-US" altLang="zh-CN" smtClean="0">
                <a:ea typeface="宋体" pitchFamily="2" charset="-122"/>
              </a:rPr>
              <a:t>bi</a:t>
            </a:r>
            <a:r>
              <a:rPr lang="zh-CN" altLang="en-US" smtClean="0">
                <a:ea typeface="宋体" pitchFamily="2" charset="-122"/>
              </a:rPr>
              <a:t>和</a:t>
            </a:r>
            <a:r>
              <a:rPr lang="en-US" altLang="zh-CN" smtClean="0">
                <a:ea typeface="宋体" pitchFamily="2" charset="-122"/>
              </a:rPr>
              <a:t>bj</a:t>
            </a:r>
            <a:r>
              <a:rPr lang="zh-CN" altLang="en-US" smtClean="0">
                <a:ea typeface="宋体" pitchFamily="2" charset="-122"/>
              </a:rPr>
              <a:t>，关系可以是各种各样的，比如</a:t>
            </a:r>
            <a:r>
              <a:rPr lang="en-US" altLang="zh-CN" smtClean="0">
                <a:ea typeface="宋体" pitchFamily="2" charset="-122"/>
              </a:rPr>
              <a:t>bi==bj,bi!=bj</a:t>
            </a:r>
            <a:r>
              <a:rPr lang="zh-CN" altLang="en-US" smtClean="0">
                <a:ea typeface="宋体" pitchFamily="2" charset="-122"/>
              </a:rPr>
              <a:t>等等。</a:t>
            </a:r>
            <a:endParaRPr lang="en-US" altLang="zh-CN" smtClean="0">
              <a:ea typeface="宋体" pitchFamily="2" charset="-122"/>
            </a:endParaRPr>
          </a:p>
          <a:p>
            <a:pPr eaLnBrk="1" hangingPunct="1"/>
            <a:endParaRPr lang="en-US" altLang="zh-CN" smtClean="0">
              <a:ea typeface="宋体" pitchFamily="2" charset="-122"/>
            </a:endParaRPr>
          </a:p>
          <a:p>
            <a:pPr eaLnBrk="1" hangingPunct="1"/>
            <a:r>
              <a:rPr lang="en-US" altLang="zh-CN" smtClean="0">
                <a:ea typeface="宋体" pitchFamily="2" charset="-122"/>
              </a:rPr>
              <a:t>2-SAT</a:t>
            </a:r>
            <a:r>
              <a:rPr lang="zh-CN" altLang="en-US" smtClean="0">
                <a:ea typeface="宋体" pitchFamily="2" charset="-122"/>
              </a:rPr>
              <a:t>可行性问题：判断有没有这么一组解满足所有的关系</a:t>
            </a:r>
            <a:endParaRPr lang="en-US" altLang="zh-CN" smtClean="0">
              <a:ea typeface="宋体" pitchFamily="2" charset="-122"/>
            </a:endParaRPr>
          </a:p>
          <a:p>
            <a:pPr eaLnBrk="1" hangingPunct="1"/>
            <a:r>
              <a:rPr lang="en-US" altLang="zh-CN" smtClean="0">
                <a:ea typeface="宋体" pitchFamily="2" charset="-122"/>
              </a:rPr>
              <a:t>2-SAT</a:t>
            </a:r>
            <a:r>
              <a:rPr lang="zh-CN" altLang="en-US" smtClean="0">
                <a:ea typeface="宋体" pitchFamily="2" charset="-122"/>
              </a:rPr>
              <a:t>方案求解：求出一组具体的解</a:t>
            </a:r>
            <a:endParaRPr lang="en-US" altLang="zh-CN" smtClean="0">
              <a:ea typeface="宋体" pitchFamily="2" charset="-122"/>
            </a:endParaRPr>
          </a:p>
        </p:txBody>
      </p:sp>
      <p:sp>
        <p:nvSpPr>
          <p:cNvPr id="4" name="标题 1"/>
          <p:cNvSpPr txBox="1">
            <a:spLocks/>
          </p:cNvSpPr>
          <p:nvPr/>
        </p:nvSpPr>
        <p:spPr>
          <a:xfrm>
            <a:off x="2268538" y="476250"/>
            <a:ext cx="4175125" cy="865188"/>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altLang="zh-CN" dirty="0" smtClean="0">
                <a:ea typeface="隶书" pitchFamily="49" charset="-122"/>
              </a:rPr>
              <a:t>2-SAT</a:t>
            </a:r>
            <a:r>
              <a:rPr lang="zh-CN" altLang="en-US" dirty="0" smtClean="0">
                <a:ea typeface="隶书" pitchFamily="49" charset="-122"/>
              </a:rPr>
              <a:t>问题</a:t>
            </a:r>
            <a:endParaRPr lang="zh-CN" altLang="en-US" dirty="0">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en-US" altLang="zh-CN" smtClean="0">
                <a:ea typeface="宋体" pitchFamily="2" charset="-122"/>
              </a:rPr>
              <a:t>Katu</a:t>
            </a:r>
            <a:r>
              <a:rPr lang="zh-CN" altLang="en-US" smtClean="0">
                <a:ea typeface="宋体" pitchFamily="2" charset="-122"/>
              </a:rPr>
              <a:t>谜题</a:t>
            </a:r>
          </a:p>
        </p:txBody>
      </p:sp>
      <p:sp>
        <p:nvSpPr>
          <p:cNvPr id="61443" name="内容占位符 2"/>
          <p:cNvSpPr>
            <a:spLocks noGrp="1"/>
          </p:cNvSpPr>
          <p:nvPr>
            <p:ph idx="1"/>
          </p:nvPr>
        </p:nvSpPr>
        <p:spPr>
          <a:xfrm>
            <a:off x="0" y="1371600"/>
            <a:ext cx="9144000" cy="5486400"/>
          </a:xfrm>
        </p:spPr>
        <p:txBody>
          <a:bodyPr/>
          <a:lstStyle/>
          <a:p>
            <a:pPr eaLnBrk="1" hangingPunct="1">
              <a:lnSpc>
                <a:spcPct val="80000"/>
              </a:lnSpc>
            </a:pPr>
            <a:r>
              <a:rPr lang="en-US" altLang="zh-CN" sz="2500" smtClean="0">
                <a:ea typeface="宋体" pitchFamily="2" charset="-122"/>
              </a:rPr>
              <a:t>Katu</a:t>
            </a:r>
            <a:r>
              <a:rPr lang="zh-CN" altLang="en-US" sz="2500" smtClean="0">
                <a:ea typeface="宋体" pitchFamily="2" charset="-122"/>
              </a:rPr>
              <a:t>的谜题可以表述为：给出一张有向图</a:t>
            </a:r>
            <a:r>
              <a:rPr lang="en-US" altLang="zh-CN" sz="2500" smtClean="0">
                <a:ea typeface="宋体" pitchFamily="2" charset="-122"/>
              </a:rPr>
              <a:t>G(V, E) </a:t>
            </a:r>
            <a:r>
              <a:rPr lang="zh-CN" altLang="en-US" sz="2500" smtClean="0">
                <a:ea typeface="宋体" pitchFamily="2" charset="-122"/>
              </a:rPr>
              <a:t>，每条边</a:t>
            </a:r>
            <a:r>
              <a:rPr lang="en-US" altLang="zh-CN" sz="2500" smtClean="0">
                <a:ea typeface="宋体" pitchFamily="2" charset="-122"/>
              </a:rPr>
              <a:t>(a,b)</a:t>
            </a:r>
            <a:r>
              <a:rPr lang="zh-CN" altLang="en-US" sz="2500" smtClean="0">
                <a:ea typeface="宋体" pitchFamily="2" charset="-122"/>
              </a:rPr>
              <a:t>是一个逻辑操作</a:t>
            </a:r>
            <a:r>
              <a:rPr lang="en-US" altLang="zh-CN" sz="2500" smtClean="0">
                <a:ea typeface="宋体" pitchFamily="2" charset="-122"/>
              </a:rPr>
              <a:t>op(</a:t>
            </a:r>
            <a:r>
              <a:rPr lang="zh-CN" altLang="en-US" sz="2500" smtClean="0">
                <a:ea typeface="宋体" pitchFamily="2" charset="-122"/>
              </a:rPr>
              <a:t>与、或、异或</a:t>
            </a:r>
            <a:r>
              <a:rPr lang="en-US" altLang="zh-CN" sz="2500" smtClean="0">
                <a:ea typeface="宋体" pitchFamily="2" charset="-122"/>
              </a:rPr>
              <a:t>)</a:t>
            </a:r>
            <a:r>
              <a:rPr lang="zh-CN" altLang="en-US" sz="2500" smtClean="0">
                <a:ea typeface="宋体" pitchFamily="2" charset="-122"/>
              </a:rPr>
              <a:t>和一个布尔值</a:t>
            </a:r>
            <a:r>
              <a:rPr lang="en-US" altLang="zh-CN" sz="2500" smtClean="0">
                <a:ea typeface="宋体" pitchFamily="2" charset="-122"/>
              </a:rPr>
              <a:t>c</a:t>
            </a:r>
            <a:r>
              <a:rPr lang="zh-CN" altLang="en-US" sz="2500" smtClean="0">
                <a:ea typeface="宋体" pitchFamily="2" charset="-122"/>
              </a:rPr>
              <a:t>。一个</a:t>
            </a:r>
            <a:r>
              <a:rPr lang="en-US" altLang="zh-CN" sz="2500" smtClean="0">
                <a:ea typeface="宋体" pitchFamily="2" charset="-122"/>
              </a:rPr>
              <a:t>Katu</a:t>
            </a:r>
            <a:r>
              <a:rPr lang="zh-CN" altLang="en-US" sz="2500" smtClean="0">
                <a:ea typeface="宋体" pitchFamily="2" charset="-122"/>
              </a:rPr>
              <a:t>谜题是可解的仅当</a:t>
            </a:r>
            <a:r>
              <a:rPr lang="en-US" altLang="zh-CN" sz="2500" smtClean="0">
                <a:ea typeface="宋体" pitchFamily="2" charset="-122"/>
              </a:rPr>
              <a:t>Xa op Xb = c</a:t>
            </a:r>
            <a:r>
              <a:rPr lang="zh-CN" altLang="en-US" sz="2500" smtClean="0">
                <a:ea typeface="宋体" pitchFamily="2" charset="-122"/>
              </a:rPr>
              <a:t>，其中</a:t>
            </a:r>
            <a:r>
              <a:rPr lang="en-US" altLang="zh-CN" sz="2500" smtClean="0">
                <a:ea typeface="宋体" pitchFamily="2" charset="-122"/>
              </a:rPr>
              <a:t>Xi</a:t>
            </a:r>
            <a:r>
              <a:rPr lang="zh-CN" altLang="en-US" sz="2500" smtClean="0">
                <a:ea typeface="宋体" pitchFamily="2" charset="-122"/>
              </a:rPr>
              <a:t>为布尔值。</a:t>
            </a:r>
            <a:endParaRPr lang="en-US" altLang="zh-CN" sz="2500" smtClean="0">
              <a:ea typeface="宋体" pitchFamily="2" charset="-122"/>
            </a:endParaRPr>
          </a:p>
          <a:p>
            <a:pPr eaLnBrk="1" hangingPunct="1">
              <a:lnSpc>
                <a:spcPct val="80000"/>
              </a:lnSpc>
            </a:pPr>
            <a:endParaRPr lang="en-US" altLang="zh-CN" sz="2500" b="1" smtClean="0">
              <a:ea typeface="宋体" pitchFamily="2" charset="-122"/>
            </a:endParaRPr>
          </a:p>
          <a:p>
            <a:pPr eaLnBrk="1" hangingPunct="1">
              <a:lnSpc>
                <a:spcPct val="80000"/>
              </a:lnSpc>
            </a:pPr>
            <a:r>
              <a:rPr lang="zh-CN" altLang="en-US" sz="2500" b="1" smtClean="0">
                <a:ea typeface="宋体" pitchFamily="2" charset="-122"/>
              </a:rPr>
              <a:t>样例输入</a:t>
            </a:r>
            <a:endParaRPr lang="en-US" altLang="zh-CN" sz="2500" b="1" smtClean="0">
              <a:ea typeface="宋体" pitchFamily="2" charset="-122"/>
            </a:endParaRPr>
          </a:p>
          <a:p>
            <a:pPr eaLnBrk="1" hangingPunct="1">
              <a:lnSpc>
                <a:spcPct val="80000"/>
              </a:lnSpc>
            </a:pPr>
            <a:r>
              <a:rPr lang="en-US" altLang="zh-CN" sz="2500" smtClean="0">
                <a:ea typeface="宋体" pitchFamily="2" charset="-122"/>
              </a:rPr>
              <a:t>4 4 </a:t>
            </a:r>
          </a:p>
          <a:p>
            <a:pPr eaLnBrk="1" hangingPunct="1">
              <a:lnSpc>
                <a:spcPct val="80000"/>
              </a:lnSpc>
            </a:pPr>
            <a:r>
              <a:rPr lang="en-US" altLang="zh-CN" sz="2500" smtClean="0">
                <a:ea typeface="宋体" pitchFamily="2" charset="-122"/>
              </a:rPr>
              <a:t>0 1 1 AND </a:t>
            </a:r>
          </a:p>
          <a:p>
            <a:pPr eaLnBrk="1" hangingPunct="1">
              <a:lnSpc>
                <a:spcPct val="80000"/>
              </a:lnSpc>
            </a:pPr>
            <a:r>
              <a:rPr lang="en-US" altLang="zh-CN" sz="2500" smtClean="0">
                <a:ea typeface="宋体" pitchFamily="2" charset="-122"/>
              </a:rPr>
              <a:t>1 2 1 OR </a:t>
            </a:r>
          </a:p>
          <a:p>
            <a:pPr eaLnBrk="1" hangingPunct="1">
              <a:lnSpc>
                <a:spcPct val="80000"/>
              </a:lnSpc>
            </a:pPr>
            <a:r>
              <a:rPr lang="en-US" altLang="zh-CN" sz="2500" smtClean="0">
                <a:ea typeface="宋体" pitchFamily="2" charset="-122"/>
              </a:rPr>
              <a:t>3 2 0 AND </a:t>
            </a:r>
          </a:p>
          <a:p>
            <a:pPr eaLnBrk="1" hangingPunct="1">
              <a:lnSpc>
                <a:spcPct val="80000"/>
              </a:lnSpc>
            </a:pPr>
            <a:r>
              <a:rPr lang="en-US" altLang="zh-CN" sz="2500" smtClean="0">
                <a:ea typeface="宋体" pitchFamily="2" charset="-122"/>
              </a:rPr>
              <a:t>3 0 0 XOR</a:t>
            </a:r>
          </a:p>
          <a:p>
            <a:pPr eaLnBrk="1" hangingPunct="1">
              <a:lnSpc>
                <a:spcPct val="80000"/>
              </a:lnSpc>
            </a:pPr>
            <a:r>
              <a:rPr lang="zh-CN" altLang="en-US" sz="2500" b="1" smtClean="0">
                <a:ea typeface="宋体" pitchFamily="2" charset="-122"/>
              </a:rPr>
              <a:t>样例输出</a:t>
            </a:r>
            <a:endParaRPr lang="en-US" altLang="zh-CN" sz="2500" b="1" smtClean="0">
              <a:ea typeface="宋体" pitchFamily="2" charset="-122"/>
            </a:endParaRPr>
          </a:p>
          <a:p>
            <a:pPr eaLnBrk="1" hangingPunct="1">
              <a:lnSpc>
                <a:spcPct val="80000"/>
              </a:lnSpc>
            </a:pPr>
            <a:r>
              <a:rPr lang="en-US" altLang="zh-CN" sz="2500" smtClean="0">
                <a:ea typeface="宋体" pitchFamily="2" charset="-122"/>
              </a:rPr>
              <a:t>YES</a:t>
            </a:r>
          </a:p>
          <a:p>
            <a:pPr eaLnBrk="1" hangingPunct="1">
              <a:lnSpc>
                <a:spcPct val="80000"/>
              </a:lnSpc>
            </a:pPr>
            <a:r>
              <a:rPr lang="en-US" altLang="zh-CN" sz="2500" b="1" smtClean="0">
                <a:ea typeface="宋体" pitchFamily="2" charset="-122"/>
              </a:rPr>
              <a:t>Hint</a:t>
            </a:r>
          </a:p>
          <a:p>
            <a:pPr eaLnBrk="1" hangingPunct="1">
              <a:lnSpc>
                <a:spcPct val="80000"/>
              </a:lnSpc>
            </a:pPr>
            <a:r>
              <a:rPr lang="en-US" altLang="zh-CN" sz="2500" i="1" smtClean="0">
                <a:ea typeface="宋体" pitchFamily="2" charset="-122"/>
              </a:rPr>
              <a:t>X</a:t>
            </a:r>
            <a:r>
              <a:rPr lang="en-US" altLang="zh-CN" sz="2500" baseline="-25000" smtClean="0">
                <a:ea typeface="宋体" pitchFamily="2" charset="-122"/>
              </a:rPr>
              <a:t>0</a:t>
            </a:r>
            <a:r>
              <a:rPr lang="en-US" altLang="zh-CN" sz="2500" smtClean="0">
                <a:ea typeface="宋体" pitchFamily="2" charset="-122"/>
              </a:rPr>
              <a:t> = 1, </a:t>
            </a:r>
            <a:r>
              <a:rPr lang="en-US" altLang="zh-CN" sz="2500" i="1" smtClean="0">
                <a:ea typeface="宋体" pitchFamily="2" charset="-122"/>
              </a:rPr>
              <a:t>X</a:t>
            </a:r>
            <a:r>
              <a:rPr lang="en-US" altLang="zh-CN" sz="2500" baseline="-25000" smtClean="0">
                <a:ea typeface="宋体" pitchFamily="2" charset="-122"/>
              </a:rPr>
              <a:t>1</a:t>
            </a:r>
            <a:r>
              <a:rPr lang="en-US" altLang="zh-CN" sz="2500" smtClean="0">
                <a:ea typeface="宋体" pitchFamily="2" charset="-122"/>
              </a:rPr>
              <a:t> = 1, </a:t>
            </a:r>
            <a:r>
              <a:rPr lang="en-US" altLang="zh-CN" sz="2500" i="1" smtClean="0">
                <a:ea typeface="宋体" pitchFamily="2" charset="-122"/>
              </a:rPr>
              <a:t>X</a:t>
            </a:r>
            <a:r>
              <a:rPr lang="en-US" altLang="zh-CN" sz="2500" baseline="-25000" smtClean="0">
                <a:ea typeface="宋体" pitchFamily="2" charset="-122"/>
              </a:rPr>
              <a:t>2</a:t>
            </a:r>
            <a:r>
              <a:rPr lang="en-US" altLang="zh-CN" sz="2500" smtClean="0">
                <a:ea typeface="宋体" pitchFamily="2" charset="-122"/>
              </a:rPr>
              <a:t> = 0, </a:t>
            </a:r>
            <a:r>
              <a:rPr lang="en-US" altLang="zh-CN" sz="2500" i="1" smtClean="0">
                <a:ea typeface="宋体" pitchFamily="2" charset="-122"/>
              </a:rPr>
              <a:t>X</a:t>
            </a:r>
            <a:r>
              <a:rPr lang="en-US" altLang="zh-CN" sz="2500" baseline="-25000" smtClean="0">
                <a:ea typeface="宋体" pitchFamily="2" charset="-122"/>
              </a:rPr>
              <a:t>3</a:t>
            </a:r>
            <a:r>
              <a:rPr lang="en-US" altLang="zh-CN" sz="2500" smtClean="0">
                <a:ea typeface="宋体" pitchFamily="2" charset="-122"/>
              </a:rPr>
              <a:t> = 1.</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zh-CN" altLang="en-US" smtClean="0">
                <a:ea typeface="宋体" pitchFamily="2" charset="-122"/>
              </a:rPr>
              <a:t>建图方法</a:t>
            </a:r>
          </a:p>
        </p:txBody>
      </p:sp>
      <p:sp>
        <p:nvSpPr>
          <p:cNvPr id="62467" name="内容占位符 4"/>
          <p:cNvSpPr>
            <a:spLocks noGrp="1"/>
          </p:cNvSpPr>
          <p:nvPr>
            <p:ph idx="1"/>
          </p:nvPr>
        </p:nvSpPr>
        <p:spPr>
          <a:xfrm>
            <a:off x="0" y="1371600"/>
            <a:ext cx="9144000" cy="5226050"/>
          </a:xfrm>
        </p:spPr>
        <p:txBody>
          <a:bodyPr/>
          <a:lstStyle/>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将原来的每个点</a:t>
            </a:r>
            <a:r>
              <a:rPr lang="en-US" altLang="zh-CN" smtClean="0">
                <a:ea typeface="宋体" pitchFamily="2" charset="-122"/>
              </a:rPr>
              <a:t>bi</a:t>
            </a:r>
            <a:r>
              <a:rPr lang="zh-CN" altLang="en-US" smtClean="0">
                <a:ea typeface="宋体" pitchFamily="2" charset="-122"/>
              </a:rPr>
              <a:t>拆成互斥的两个点</a:t>
            </a:r>
            <a:r>
              <a:rPr lang="en-US" altLang="zh-CN" smtClean="0">
                <a:ea typeface="宋体" pitchFamily="2" charset="-122"/>
              </a:rPr>
              <a:t>(</a:t>
            </a:r>
            <a:r>
              <a:rPr lang="zh-CN" altLang="en-US" smtClean="0">
                <a:ea typeface="宋体" pitchFamily="2" charset="-122"/>
              </a:rPr>
              <a:t>为什么互斥？</a:t>
            </a:r>
            <a:r>
              <a:rPr lang="en-US" altLang="zh-CN" smtClean="0">
                <a:ea typeface="宋体" pitchFamily="2" charset="-122"/>
              </a:rPr>
              <a:t>)</a:t>
            </a:r>
            <a:r>
              <a:rPr lang="zh-CN" altLang="en-US" smtClean="0">
                <a:ea typeface="宋体" pitchFamily="2" charset="-122"/>
              </a:rPr>
              <a:t>，连边的准则是，如果选</a:t>
            </a:r>
            <a:r>
              <a:rPr lang="en-US" altLang="zh-CN" smtClean="0">
                <a:ea typeface="宋体" pitchFamily="2" charset="-122"/>
              </a:rPr>
              <a:t>x</a:t>
            </a:r>
            <a:r>
              <a:rPr lang="zh-CN" altLang="en-US" smtClean="0">
                <a:ea typeface="宋体" pitchFamily="2" charset="-122"/>
              </a:rPr>
              <a:t>则必选</a:t>
            </a:r>
            <a:r>
              <a:rPr lang="en-US" altLang="zh-CN" smtClean="0">
                <a:ea typeface="宋体" pitchFamily="2" charset="-122"/>
              </a:rPr>
              <a:t>y</a:t>
            </a:r>
            <a:r>
              <a:rPr lang="zh-CN" altLang="en-US" smtClean="0">
                <a:ea typeface="宋体" pitchFamily="2" charset="-122"/>
              </a:rPr>
              <a:t>，那么连一条</a:t>
            </a:r>
            <a:r>
              <a:rPr lang="en-US" altLang="zh-CN" smtClean="0">
                <a:ea typeface="宋体" pitchFamily="2" charset="-122"/>
              </a:rPr>
              <a:t>(x,y)</a:t>
            </a:r>
            <a:r>
              <a:rPr lang="zh-CN" altLang="en-US" smtClean="0">
                <a:ea typeface="宋体" pitchFamily="2" charset="-122"/>
              </a:rPr>
              <a:t>的边。</a:t>
            </a:r>
            <a:endParaRPr lang="en-US" altLang="zh-CN" smtClean="0">
              <a:ea typeface="宋体" pitchFamily="2" charset="-122"/>
            </a:endParaRPr>
          </a:p>
          <a:p>
            <a:pPr eaLnBrk="1" hangingPunct="1"/>
            <a:r>
              <a:rPr lang="zh-CN" altLang="en-US" smtClean="0">
                <a:ea typeface="宋体" pitchFamily="2" charset="-122"/>
              </a:rPr>
              <a:t>如果出现环怎么办？</a:t>
            </a:r>
            <a:endParaRPr lang="en-US" altLang="zh-CN" smtClean="0">
              <a:ea typeface="宋体" pitchFamily="2" charset="-122"/>
            </a:endParaRPr>
          </a:p>
          <a:p>
            <a:pPr eaLnBrk="1" hangingPunct="1"/>
            <a:endParaRPr lang="en-US" altLang="zh-CN" smtClean="0">
              <a:ea typeface="宋体" pitchFamily="2" charset="-122"/>
            </a:endParaRPr>
          </a:p>
        </p:txBody>
      </p:sp>
      <p:pic>
        <p:nvPicPr>
          <p:cNvPr id="62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412875"/>
            <a:ext cx="47244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mtClean="0">
                <a:ea typeface="宋体" pitchFamily="2" charset="-122"/>
              </a:rPr>
              <a:t>主要内容</a:t>
            </a:r>
          </a:p>
        </p:txBody>
      </p:sp>
      <p:sp>
        <p:nvSpPr>
          <p:cNvPr id="3" name="内容占位符 2"/>
          <p:cNvSpPr>
            <a:spLocks noGrp="1"/>
          </p:cNvSpPr>
          <p:nvPr>
            <p:ph idx="1"/>
          </p:nvPr>
        </p:nvSpPr>
        <p:spPr>
          <a:xfrm>
            <a:off x="2411413" y="1600200"/>
            <a:ext cx="5267325" cy="4492625"/>
          </a:xfrm>
        </p:spPr>
        <p:txBody>
          <a:bodyPr/>
          <a:lstStyle/>
          <a:p>
            <a:pPr eaLnBrk="1" hangingPunct="1">
              <a:lnSpc>
                <a:spcPct val="90000"/>
              </a:lnSpc>
            </a:pPr>
            <a:r>
              <a:rPr lang="en-US" altLang="zh-CN" smtClean="0">
                <a:ea typeface="宋体" pitchFamily="2" charset="-122"/>
              </a:rPr>
              <a:t>1</a:t>
            </a:r>
            <a:r>
              <a:rPr lang="zh-CN" altLang="zh-CN" smtClean="0">
                <a:ea typeface="宋体" pitchFamily="2" charset="-122"/>
              </a:rPr>
              <a:t>、</a:t>
            </a:r>
            <a:r>
              <a:rPr lang="zh-CN" altLang="en-US" smtClean="0">
                <a:ea typeface="宋体" pitchFamily="2" charset="-122"/>
              </a:rPr>
              <a:t>网络流模型的建立</a:t>
            </a:r>
            <a:endParaRPr lang="en-US" altLang="zh-CN" smtClean="0">
              <a:ea typeface="宋体" pitchFamily="2" charset="-122"/>
            </a:endParaRPr>
          </a:p>
          <a:p>
            <a:pPr eaLnBrk="1" hangingPunct="1">
              <a:lnSpc>
                <a:spcPct val="90000"/>
              </a:lnSpc>
            </a:pPr>
            <a:r>
              <a:rPr lang="en-US" altLang="zh-CN" smtClean="0">
                <a:ea typeface="宋体" pitchFamily="2" charset="-122"/>
              </a:rPr>
              <a:t>2</a:t>
            </a:r>
            <a:r>
              <a:rPr lang="zh-CN" altLang="en-US" smtClean="0">
                <a:ea typeface="宋体" pitchFamily="2" charset="-122"/>
              </a:rPr>
              <a:t>、最大流算法</a:t>
            </a:r>
            <a:endParaRPr lang="zh-CN" altLang="zh-CN" smtClean="0">
              <a:ea typeface="宋体" pitchFamily="2" charset="-122"/>
            </a:endParaRPr>
          </a:p>
          <a:p>
            <a:pPr eaLnBrk="1" hangingPunct="1">
              <a:lnSpc>
                <a:spcPct val="90000"/>
              </a:lnSpc>
            </a:pPr>
            <a:r>
              <a:rPr lang="en-US" altLang="zh-CN" smtClean="0">
                <a:ea typeface="宋体" pitchFamily="2" charset="-122"/>
                <a:sym typeface="Wingdings" pitchFamily="2" charset="2"/>
              </a:rPr>
              <a:t>3</a:t>
            </a:r>
            <a:r>
              <a:rPr lang="zh-CN" altLang="en-US" smtClean="0">
                <a:ea typeface="宋体" pitchFamily="2" charset="-122"/>
                <a:sym typeface="Wingdings" pitchFamily="2" charset="2"/>
              </a:rPr>
              <a:t>、最小割</a:t>
            </a:r>
            <a:endParaRPr lang="en-US" altLang="zh-CN" smtClean="0">
              <a:ea typeface="宋体" pitchFamily="2" charset="-122"/>
              <a:sym typeface="Wingdings" pitchFamily="2" charset="2"/>
            </a:endParaRPr>
          </a:p>
          <a:p>
            <a:pPr eaLnBrk="1" hangingPunct="1">
              <a:lnSpc>
                <a:spcPct val="90000"/>
              </a:lnSpc>
            </a:pPr>
            <a:r>
              <a:rPr lang="en-US" altLang="zh-CN" smtClean="0">
                <a:ea typeface="宋体" pitchFamily="2" charset="-122"/>
                <a:sym typeface="Wingdings" pitchFamily="2" charset="2"/>
              </a:rPr>
              <a:t>4</a:t>
            </a:r>
            <a:r>
              <a:rPr lang="zh-CN" altLang="en-US" smtClean="0">
                <a:ea typeface="宋体" pitchFamily="2" charset="-122"/>
                <a:sym typeface="Wingdings" pitchFamily="2" charset="2"/>
              </a:rPr>
              <a:t>、</a:t>
            </a:r>
            <a:r>
              <a:rPr lang="zh-CN" altLang="en-US" smtClean="0">
                <a:ea typeface="宋体" pitchFamily="2" charset="-122"/>
              </a:rPr>
              <a:t>平面图最大流问题</a:t>
            </a:r>
            <a:endParaRPr lang="zh-CN" altLang="zh-CN" smtClean="0">
              <a:ea typeface="宋体" pitchFamily="2" charset="-122"/>
            </a:endParaRPr>
          </a:p>
          <a:p>
            <a:pPr eaLnBrk="1" hangingPunct="1">
              <a:lnSpc>
                <a:spcPct val="90000"/>
              </a:lnSpc>
            </a:pPr>
            <a:r>
              <a:rPr lang="en-US" altLang="zh-CN" smtClean="0">
                <a:ea typeface="宋体" pitchFamily="2" charset="-122"/>
              </a:rPr>
              <a:t>5</a:t>
            </a:r>
            <a:r>
              <a:rPr lang="zh-CN" altLang="zh-CN" smtClean="0">
                <a:ea typeface="宋体" pitchFamily="2" charset="-122"/>
              </a:rPr>
              <a:t>、流量的最小费用流</a:t>
            </a:r>
            <a:endParaRPr lang="en-US" altLang="zh-CN" smtClean="0">
              <a:ea typeface="宋体" pitchFamily="2" charset="-122"/>
            </a:endParaRPr>
          </a:p>
          <a:p>
            <a:pPr eaLnBrk="1" hangingPunct="1">
              <a:lnSpc>
                <a:spcPct val="90000"/>
              </a:lnSpc>
            </a:pPr>
            <a:r>
              <a:rPr lang="en-US" altLang="zh-CN" smtClean="0">
                <a:ea typeface="宋体" pitchFamily="2" charset="-122"/>
              </a:rPr>
              <a:t>6</a:t>
            </a:r>
            <a:r>
              <a:rPr lang="zh-CN" altLang="en-US" smtClean="0">
                <a:ea typeface="宋体" pitchFamily="2" charset="-122"/>
              </a:rPr>
              <a:t>、图的匹配问题</a:t>
            </a:r>
            <a:endParaRPr lang="zh-CN" altLang="zh-CN" smtClean="0">
              <a:ea typeface="宋体" pitchFamily="2" charset="-122"/>
            </a:endParaRPr>
          </a:p>
          <a:p>
            <a:pPr eaLnBrk="1" hangingPunct="1">
              <a:lnSpc>
                <a:spcPct val="90000"/>
              </a:lnSpc>
            </a:pPr>
            <a:r>
              <a:rPr lang="en-US" altLang="zh-CN" smtClean="0">
                <a:ea typeface="宋体" pitchFamily="2" charset="-122"/>
              </a:rPr>
              <a:t>7</a:t>
            </a:r>
            <a:r>
              <a:rPr lang="zh-CN" altLang="zh-CN" smtClean="0">
                <a:ea typeface="宋体" pitchFamily="2" charset="-122"/>
              </a:rPr>
              <a:t>、</a:t>
            </a:r>
            <a:r>
              <a:rPr lang="zh-CN" altLang="en-US" smtClean="0">
                <a:ea typeface="宋体" pitchFamily="2" charset="-122"/>
              </a:rPr>
              <a:t>欧拉回路</a:t>
            </a:r>
            <a:endParaRPr lang="en-US" altLang="zh-CN" smtClean="0">
              <a:ea typeface="宋体" pitchFamily="2" charset="-122"/>
            </a:endParaRPr>
          </a:p>
          <a:p>
            <a:pPr eaLnBrk="1" hangingPunct="1">
              <a:lnSpc>
                <a:spcPct val="90000"/>
              </a:lnSpc>
            </a:pPr>
            <a:r>
              <a:rPr lang="en-US" altLang="zh-CN" smtClean="0">
                <a:ea typeface="宋体" pitchFamily="2" charset="-122"/>
              </a:rPr>
              <a:t>8</a:t>
            </a:r>
            <a:r>
              <a:rPr lang="zh-CN" altLang="en-US" smtClean="0">
                <a:ea typeface="宋体" pitchFamily="2" charset="-122"/>
              </a:rPr>
              <a:t>、图的连通性和</a:t>
            </a:r>
            <a:r>
              <a:rPr lang="en-US" altLang="zh-CN" smtClean="0">
                <a:ea typeface="宋体" pitchFamily="2" charset="-122"/>
              </a:rPr>
              <a:t>2-SAT</a:t>
            </a:r>
          </a:p>
        </p:txBody>
      </p:sp>
      <p:sp>
        <p:nvSpPr>
          <p:cNvPr id="4" name="矩形 3"/>
          <p:cNvSpPr>
            <a:spLocks noChangeArrowheads="1"/>
          </p:cNvSpPr>
          <p:nvPr/>
        </p:nvSpPr>
        <p:spPr bwMode="auto">
          <a:xfrm>
            <a:off x="7113588" y="2060575"/>
            <a:ext cx="460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a:sym typeface="Wingdings" pitchFamily="2" charset="2"/>
              </a:rPr>
              <a:t></a:t>
            </a:r>
            <a:endParaRPr lang="zh-CN" altLang="en-US" sz="22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nodeType="afterGroup">
                            <p:stCondLst>
                              <p:cond delay="550"/>
                            </p:stCondLst>
                            <p:childTnLst>
                              <p:par>
                                <p:cTn id="9" presetID="10" presetClass="entr" presetSubtype="0" fill="hold" grpId="0" nodeType="afterEffect">
                                  <p:stCondLst>
                                    <p:cond delay="0"/>
                                  </p:stCondLst>
                                  <p:iterate type="wd">
                                    <p:tmPct val="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nodeType="afterGroup">
                            <p:stCondLst>
                              <p:cond delay="1090"/>
                            </p:stCondLst>
                            <p:childTnLst>
                              <p:par>
                                <p:cTn id="13" presetID="10" presetClass="entr" presetSubtype="0" fill="hold" grpId="0" nodeType="afterEffect">
                                  <p:stCondLst>
                                    <p:cond delay="0"/>
                                  </p:stCondLst>
                                  <p:iterate type="wd">
                                    <p:tmPct val="2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iterate type="wd">
                                    <p:tmPct val="2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nodeType="afterGroup">
                            <p:stCondLst>
                              <p:cond delay="530"/>
                            </p:stCondLst>
                            <p:childTnLst>
                              <p:par>
                                <p:cTn id="22" presetID="10" presetClass="entr" presetSubtype="0" fill="hold" grpId="0" nodeType="afterEffect">
                                  <p:stCondLst>
                                    <p:cond delay="0"/>
                                  </p:stCondLst>
                                  <p:iterate type="wd">
                                    <p:tmPct val="2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iterate type="wd">
                                    <p:tmPct val="2000"/>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nodeType="afterGroup">
                            <p:stCondLst>
                              <p:cond delay="550"/>
                            </p:stCondLst>
                            <p:childTnLst>
                              <p:par>
                                <p:cTn id="31" presetID="10" presetClass="entr" presetSubtype="0" fill="hold" grpId="0" nodeType="afterEffect">
                                  <p:stCondLst>
                                    <p:cond delay="0"/>
                                  </p:stCondLst>
                                  <p:iterate type="wd">
                                    <p:tmPct val="2000"/>
                                  </p:iterate>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nodeType="afterGroup">
                            <p:stCondLst>
                              <p:cond delay="1090"/>
                            </p:stCondLst>
                            <p:childTnLst>
                              <p:par>
                                <p:cTn id="35" presetID="10" presetClass="entr" presetSubtype="0" fill="hold" grpId="0" nodeType="afterEffect">
                                  <p:stCondLst>
                                    <p:cond delay="0"/>
                                  </p:stCondLst>
                                  <p:iterate type="wd">
                                    <p:tmPct val="2000"/>
                                  </p:iterate>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nodeType="afterGroup">
                            <p:stCondLst>
                              <p:cond delay="1650"/>
                            </p:stCondLst>
                            <p:childTnLst>
                              <p:par>
                                <p:cTn id="39" presetID="2" presetClass="entr" presetSubtype="1"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en-US" altLang="zh-CN" smtClean="0">
                <a:ea typeface="宋体" pitchFamily="2" charset="-122"/>
              </a:rPr>
              <a:t>2-SAT</a:t>
            </a:r>
            <a:r>
              <a:rPr lang="zh-CN" altLang="en-US" smtClean="0">
                <a:ea typeface="宋体" pitchFamily="2" charset="-122"/>
              </a:rPr>
              <a:t>可行性判定算法</a:t>
            </a:r>
          </a:p>
        </p:txBody>
      </p:sp>
      <p:sp>
        <p:nvSpPr>
          <p:cNvPr id="63491" name="内容占位符 2"/>
          <p:cNvSpPr>
            <a:spLocks noGrp="1"/>
          </p:cNvSpPr>
          <p:nvPr>
            <p:ph idx="1"/>
          </p:nvPr>
        </p:nvSpPr>
        <p:spPr>
          <a:xfrm>
            <a:off x="1000125" y="1371600"/>
            <a:ext cx="7315200" cy="4794250"/>
          </a:xfrm>
        </p:spPr>
        <p:txBody>
          <a:bodyPr/>
          <a:lstStyle/>
          <a:p>
            <a:pPr eaLnBrk="1" hangingPunct="1"/>
            <a:r>
              <a:rPr lang="zh-CN" altLang="en-US" smtClean="0">
                <a:ea typeface="宋体" pitchFamily="2" charset="-122"/>
              </a:rPr>
              <a:t>如果有环，那么环上的所有点要么选，要么不选。</a:t>
            </a:r>
            <a:endParaRPr lang="en-US" altLang="zh-CN" smtClean="0">
              <a:ea typeface="宋体" pitchFamily="2" charset="-122"/>
            </a:endParaRPr>
          </a:p>
          <a:p>
            <a:pPr eaLnBrk="1" hangingPunct="1"/>
            <a:r>
              <a:rPr lang="zh-CN" altLang="en-US" smtClean="0">
                <a:ea typeface="宋体" pitchFamily="2" charset="-122"/>
              </a:rPr>
              <a:t>同一个点拆出的两个点一定是选且仅选一个！</a:t>
            </a:r>
            <a:r>
              <a:rPr lang="en-US" altLang="zh-CN" smtClean="0">
                <a:ea typeface="宋体" pitchFamily="2" charset="-122"/>
              </a:rPr>
              <a:t>(2-SAT</a:t>
            </a:r>
            <a:r>
              <a:rPr lang="zh-CN" altLang="en-US" smtClean="0">
                <a:ea typeface="宋体" pitchFamily="2" charset="-122"/>
              </a:rPr>
              <a:t>问题特性</a:t>
            </a:r>
            <a:r>
              <a:rPr lang="en-US" altLang="zh-CN" smtClean="0">
                <a:ea typeface="宋体" pitchFamily="2" charset="-122"/>
              </a:rPr>
              <a:t>)</a:t>
            </a:r>
          </a:p>
          <a:p>
            <a:pPr eaLnBrk="1" hangingPunct="1"/>
            <a:r>
              <a:rPr lang="zh-CN" altLang="en-US" smtClean="0">
                <a:ea typeface="宋体" pitchFamily="2" charset="-122"/>
              </a:rPr>
              <a:t>如果环上有拆自原来同一个点的两个点的话，则必无解。</a:t>
            </a:r>
            <a:endParaRPr lang="en-US" altLang="zh-CN" smtClean="0">
              <a:ea typeface="宋体" pitchFamily="2" charset="-122"/>
            </a:endParaRPr>
          </a:p>
          <a:p>
            <a:pPr eaLnBrk="1" hangingPunct="1"/>
            <a:r>
              <a:rPr lang="zh-CN" altLang="en-US" smtClean="0">
                <a:ea typeface="宋体" pitchFamily="2" charset="-122"/>
              </a:rPr>
              <a:t>如果没有，则必有一组解满足要求。</a:t>
            </a:r>
            <a:endParaRPr lang="en-US" altLang="zh-CN" smtClean="0">
              <a:ea typeface="宋体" pitchFamily="2" charset="-122"/>
            </a:endParaRPr>
          </a:p>
          <a:p>
            <a:pPr eaLnBrk="1" hangingPunct="1"/>
            <a:r>
              <a:rPr lang="zh-CN" altLang="en-US" smtClean="0">
                <a:ea typeface="宋体" pitchFamily="2" charset="-122"/>
              </a:rPr>
              <a:t>关键问题：找环！怎么找？</a:t>
            </a: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zh-CN" altLang="en-US" smtClean="0">
                <a:ea typeface="宋体" pitchFamily="2" charset="-122"/>
              </a:rPr>
              <a:t>繁忙的牧师</a:t>
            </a:r>
          </a:p>
        </p:txBody>
      </p:sp>
      <p:sp>
        <p:nvSpPr>
          <p:cNvPr id="64515" name="内容占位符 2"/>
          <p:cNvSpPr>
            <a:spLocks noGrp="1"/>
          </p:cNvSpPr>
          <p:nvPr>
            <p:ph idx="1"/>
          </p:nvPr>
        </p:nvSpPr>
        <p:spPr/>
        <p:txBody>
          <a:bodyPr/>
          <a:lstStyle/>
          <a:p>
            <a:pPr eaLnBrk="1" hangingPunct="1"/>
            <a:r>
              <a:rPr lang="zh-CN" altLang="en-US" smtClean="0">
                <a:ea typeface="宋体" pitchFamily="2" charset="-122"/>
              </a:rPr>
              <a:t>有</a:t>
            </a:r>
            <a:r>
              <a:rPr lang="en-US" altLang="zh-CN" smtClean="0">
                <a:ea typeface="宋体" pitchFamily="2" charset="-122"/>
              </a:rPr>
              <a:t>n</a:t>
            </a:r>
            <a:r>
              <a:rPr lang="zh-CN" altLang="en-US" smtClean="0">
                <a:ea typeface="宋体" pitchFamily="2" charset="-122"/>
              </a:rPr>
              <a:t>个婚礼，每个婚礼有起始时间</a:t>
            </a:r>
            <a:r>
              <a:rPr lang="en-US" altLang="zh-CN" smtClean="0">
                <a:ea typeface="宋体" pitchFamily="2" charset="-122"/>
              </a:rPr>
              <a:t>Si</a:t>
            </a:r>
            <a:r>
              <a:rPr lang="zh-CN" altLang="en-US" smtClean="0">
                <a:ea typeface="宋体" pitchFamily="2" charset="-122"/>
              </a:rPr>
              <a:t>，结束时间</a:t>
            </a:r>
            <a:r>
              <a:rPr lang="en-US" altLang="zh-CN" smtClean="0">
                <a:ea typeface="宋体" pitchFamily="2" charset="-122"/>
              </a:rPr>
              <a:t>Ti</a:t>
            </a:r>
            <a:r>
              <a:rPr lang="zh-CN" altLang="en-US" smtClean="0">
                <a:ea typeface="宋体" pitchFamily="2" charset="-122"/>
              </a:rPr>
              <a:t>，还有一个主持时间</a:t>
            </a:r>
            <a:r>
              <a:rPr lang="en-US" altLang="zh-CN" smtClean="0">
                <a:ea typeface="宋体" pitchFamily="2" charset="-122"/>
              </a:rPr>
              <a:t>ti</a:t>
            </a:r>
            <a:r>
              <a:rPr lang="zh-CN" altLang="en-US" smtClean="0">
                <a:ea typeface="宋体" pitchFamily="2" charset="-122"/>
              </a:rPr>
              <a:t>，</a:t>
            </a:r>
            <a:r>
              <a:rPr lang="en-US" altLang="zh-CN" smtClean="0">
                <a:ea typeface="宋体" pitchFamily="2" charset="-122"/>
              </a:rPr>
              <a:t>ti</a:t>
            </a:r>
            <a:r>
              <a:rPr lang="zh-CN" altLang="en-US" smtClean="0">
                <a:ea typeface="宋体" pitchFamily="2" charset="-122"/>
              </a:rPr>
              <a:t>必须安排在婚礼的开始或者结束，主持由祭祀来做，但是只有一个祭祀，所以各个婚礼的主持时间不能重复，问你有没有可能正常的安排主持时间，不能输出</a:t>
            </a:r>
            <a:r>
              <a:rPr lang="en-US" altLang="zh-CN" smtClean="0">
                <a:ea typeface="宋体" pitchFamily="2" charset="-122"/>
              </a:rPr>
              <a:t>no</a:t>
            </a:r>
            <a:r>
              <a:rPr lang="zh-CN" altLang="en-US" smtClean="0">
                <a:ea typeface="宋体" pitchFamily="2" charset="-122"/>
              </a:rPr>
              <a:t>，能的话输出任意一个满足的方案，即每个婚礼的主持时间段。</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smtClean="0">
                <a:ea typeface="宋体" pitchFamily="2" charset="-122"/>
              </a:rPr>
              <a:t>石头剪子布</a:t>
            </a:r>
          </a:p>
        </p:txBody>
      </p:sp>
      <p:sp>
        <p:nvSpPr>
          <p:cNvPr id="65539" name="内容占位符 2"/>
          <p:cNvSpPr>
            <a:spLocks noGrp="1"/>
          </p:cNvSpPr>
          <p:nvPr>
            <p:ph idx="1"/>
          </p:nvPr>
        </p:nvSpPr>
        <p:spPr>
          <a:xfrm>
            <a:off x="323850" y="1371600"/>
            <a:ext cx="8496300" cy="5226050"/>
          </a:xfrm>
        </p:spPr>
        <p:txBody>
          <a:bodyPr/>
          <a:lstStyle/>
          <a:p>
            <a:pPr eaLnBrk="1" hangingPunct="1">
              <a:lnSpc>
                <a:spcPct val="80000"/>
              </a:lnSpc>
            </a:pPr>
            <a:r>
              <a:rPr lang="zh-CN" altLang="en-US" sz="2200" smtClean="0">
                <a:ea typeface="宋体" pitchFamily="2" charset="-122"/>
              </a:rPr>
              <a:t>爱德华发明了一种能够解决所有冲突问题的机器。这个神奇的方法如下：</a:t>
            </a:r>
          </a:p>
          <a:p>
            <a:pPr eaLnBrk="1" hangingPunct="1">
              <a:lnSpc>
                <a:spcPct val="80000"/>
              </a:lnSpc>
            </a:pPr>
            <a:r>
              <a:rPr lang="zh-CN" altLang="en-US" sz="2200" smtClean="0">
                <a:ea typeface="宋体" pitchFamily="2" charset="-122"/>
              </a:rPr>
              <a:t>如果两个人发生了争执，他们只需要各放一只手在机器（这个机器实际上就是一个塑料方块）中，在里面出石头剪刀布，出好后把这个塑料方块打开，败的人就要服输。</a:t>
            </a:r>
          </a:p>
          <a:p>
            <a:pPr eaLnBrk="1" hangingPunct="1">
              <a:lnSpc>
                <a:spcPct val="80000"/>
              </a:lnSpc>
            </a:pPr>
            <a:r>
              <a:rPr lang="zh-CN" altLang="en-US" sz="2200" smtClean="0">
                <a:ea typeface="宋体" pitchFamily="2" charset="-122"/>
              </a:rPr>
              <a:t>但是这个方法不是绝对公平的，因为人们一般玩石头剪刀布的时候都有一些固定的习惯，被对手摸清了的话就杯具了。</a:t>
            </a:r>
          </a:p>
          <a:p>
            <a:pPr eaLnBrk="1" hangingPunct="1">
              <a:lnSpc>
                <a:spcPct val="80000"/>
              </a:lnSpc>
            </a:pPr>
            <a:r>
              <a:rPr lang="en-US" altLang="zh-CN" sz="2200" smtClean="0">
                <a:ea typeface="宋体" pitchFamily="2" charset="-122"/>
              </a:rPr>
              <a:t>Alice </a:t>
            </a:r>
            <a:r>
              <a:rPr lang="zh-CN" altLang="en-US" sz="2200" smtClean="0">
                <a:ea typeface="宋体" pitchFamily="2" charset="-122"/>
              </a:rPr>
              <a:t>和 </a:t>
            </a:r>
            <a:r>
              <a:rPr lang="en-US" altLang="zh-CN" sz="2200" smtClean="0">
                <a:ea typeface="宋体" pitchFamily="2" charset="-122"/>
              </a:rPr>
              <a:t>Bob</a:t>
            </a:r>
            <a:r>
              <a:rPr lang="zh-CN" altLang="en-US" sz="2200" smtClean="0">
                <a:ea typeface="宋体" pitchFamily="2" charset="-122"/>
              </a:rPr>
              <a:t>常常吵架，所以他们就搞了一个解决冲突机。但是</a:t>
            </a:r>
            <a:r>
              <a:rPr lang="en-US" altLang="zh-CN" sz="2200" smtClean="0">
                <a:ea typeface="宋体" pitchFamily="2" charset="-122"/>
              </a:rPr>
              <a:t>Alice</a:t>
            </a:r>
            <a:r>
              <a:rPr lang="zh-CN" altLang="en-US" sz="2200" smtClean="0">
                <a:ea typeface="宋体" pitchFamily="2" charset="-122"/>
              </a:rPr>
              <a:t>总能猜到</a:t>
            </a:r>
            <a:r>
              <a:rPr lang="en-US" altLang="zh-CN" sz="2200" smtClean="0">
                <a:ea typeface="宋体" pitchFamily="2" charset="-122"/>
              </a:rPr>
              <a:t>Bob</a:t>
            </a:r>
            <a:r>
              <a:rPr lang="zh-CN" altLang="en-US" sz="2200" smtClean="0">
                <a:ea typeface="宋体" pitchFamily="2" charset="-122"/>
              </a:rPr>
              <a:t>要出什么，从而各种赢。然而</a:t>
            </a:r>
            <a:r>
              <a:rPr lang="en-US" altLang="zh-CN" sz="2200" smtClean="0">
                <a:ea typeface="宋体" pitchFamily="2" charset="-122"/>
              </a:rPr>
              <a:t>Alice</a:t>
            </a:r>
            <a:r>
              <a:rPr lang="zh-CN" altLang="en-US" sz="2200" smtClean="0">
                <a:ea typeface="宋体" pitchFamily="2" charset="-122"/>
              </a:rPr>
              <a:t>又不是那种喜欢占便宜的人，所以他们决定用一种新方法来解决他们的冲突：</a:t>
            </a:r>
          </a:p>
          <a:p>
            <a:pPr eaLnBrk="1" hangingPunct="1">
              <a:lnSpc>
                <a:spcPct val="80000"/>
              </a:lnSpc>
            </a:pPr>
            <a:r>
              <a:rPr lang="zh-CN" altLang="en-US" sz="2200" smtClean="0">
                <a:ea typeface="宋体" pitchFamily="2" charset="-122"/>
              </a:rPr>
              <a:t>他们会玩</a:t>
            </a:r>
            <a:r>
              <a:rPr lang="en-US" altLang="zh-CN" sz="2200" smtClean="0">
                <a:ea typeface="宋体" pitchFamily="2" charset="-122"/>
              </a:rPr>
              <a:t>N</a:t>
            </a:r>
            <a:r>
              <a:rPr lang="zh-CN" altLang="en-US" sz="2200" smtClean="0">
                <a:ea typeface="宋体" pitchFamily="2" charset="-122"/>
              </a:rPr>
              <a:t>轮石头剪刀布，在这些轮中，</a:t>
            </a:r>
            <a:r>
              <a:rPr lang="en-US" altLang="zh-CN" sz="2200" smtClean="0">
                <a:ea typeface="宋体" pitchFamily="2" charset="-122"/>
              </a:rPr>
              <a:t>Alice</a:t>
            </a:r>
            <a:r>
              <a:rPr lang="zh-CN" altLang="en-US" sz="2200" smtClean="0">
                <a:ea typeface="宋体" pitchFamily="2" charset="-122"/>
              </a:rPr>
              <a:t>必须遵守</a:t>
            </a:r>
            <a:r>
              <a:rPr lang="en-US" altLang="zh-CN" sz="2200" smtClean="0">
                <a:ea typeface="宋体" pitchFamily="2" charset="-122"/>
              </a:rPr>
              <a:t>Bob</a:t>
            </a:r>
            <a:r>
              <a:rPr lang="zh-CN" altLang="en-US" sz="2200" smtClean="0">
                <a:ea typeface="宋体" pitchFamily="2" charset="-122"/>
              </a:rPr>
              <a:t>给定的一些规定：必须在第</a:t>
            </a:r>
            <a:r>
              <a:rPr lang="en-US" altLang="zh-CN" sz="2200" smtClean="0">
                <a:ea typeface="宋体" pitchFamily="2" charset="-122"/>
              </a:rPr>
              <a:t>i</a:t>
            </a:r>
            <a:r>
              <a:rPr lang="zh-CN" altLang="en-US" sz="2200" smtClean="0">
                <a:ea typeface="宋体" pitchFamily="2" charset="-122"/>
              </a:rPr>
              <a:t>轮和第</a:t>
            </a:r>
            <a:r>
              <a:rPr lang="en-US" altLang="zh-CN" sz="2200" smtClean="0">
                <a:ea typeface="宋体" pitchFamily="2" charset="-122"/>
              </a:rPr>
              <a:t>j</a:t>
            </a:r>
            <a:r>
              <a:rPr lang="zh-CN" altLang="en-US" sz="2200" smtClean="0">
                <a:ea typeface="宋体" pitchFamily="2" charset="-122"/>
              </a:rPr>
              <a:t>轮出相同的（或不同的）。</a:t>
            </a:r>
          </a:p>
          <a:p>
            <a:pPr eaLnBrk="1" hangingPunct="1">
              <a:lnSpc>
                <a:spcPct val="80000"/>
              </a:lnSpc>
            </a:pPr>
            <a:r>
              <a:rPr lang="zh-CN" altLang="en-US" sz="2200" smtClean="0">
                <a:ea typeface="宋体" pitchFamily="2" charset="-122"/>
              </a:rPr>
              <a:t>如果</a:t>
            </a:r>
            <a:r>
              <a:rPr lang="en-US" altLang="zh-CN" sz="2200" smtClean="0">
                <a:ea typeface="宋体" pitchFamily="2" charset="-122"/>
              </a:rPr>
              <a:t>Alice</a:t>
            </a:r>
            <a:r>
              <a:rPr lang="zh-CN" altLang="en-US" sz="2200" smtClean="0">
                <a:ea typeface="宋体" pitchFamily="2" charset="-122"/>
              </a:rPr>
              <a:t>在哪一轮里输了，或者没有遵守规定的话，她就输了。反之，她就赢了。</a:t>
            </a:r>
          </a:p>
          <a:p>
            <a:pPr eaLnBrk="1" hangingPunct="1">
              <a:lnSpc>
                <a:spcPct val="80000"/>
              </a:lnSpc>
            </a:pPr>
            <a:endParaRPr lang="zh-CN" altLang="en-US" sz="2200" smtClean="0">
              <a:ea typeface="宋体" pitchFamily="2" charset="-122"/>
            </a:endParaRPr>
          </a:p>
          <a:p>
            <a:pPr eaLnBrk="1" hangingPunct="1">
              <a:lnSpc>
                <a:spcPct val="80000"/>
              </a:lnSpc>
            </a:pPr>
            <a:r>
              <a:rPr lang="zh-CN" altLang="en-US" sz="2200" smtClean="0">
                <a:ea typeface="宋体" pitchFamily="2" charset="-122"/>
              </a:rPr>
              <a:t>那么</a:t>
            </a:r>
            <a:r>
              <a:rPr lang="en-US" altLang="zh-CN" sz="2200" smtClean="0">
                <a:ea typeface="宋体" pitchFamily="2" charset="-122"/>
              </a:rPr>
              <a:t>Alice</a:t>
            </a:r>
            <a:r>
              <a:rPr lang="zh-CN" altLang="en-US" sz="2200" smtClean="0">
                <a:ea typeface="宋体" pitchFamily="2" charset="-122"/>
              </a:rPr>
              <a:t>会赢么？</a:t>
            </a:r>
          </a:p>
          <a:p>
            <a:pPr eaLnBrk="1" hangingPunct="1">
              <a:lnSpc>
                <a:spcPct val="80000"/>
              </a:lnSpc>
            </a:pPr>
            <a:endParaRPr lang="zh-CN" altLang="en-US" sz="2200" smtClean="0">
              <a:ea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r>
              <a:rPr lang="en-US" altLang="zh-CN" smtClean="0">
                <a:ea typeface="宋体" pitchFamily="2" charset="-122"/>
              </a:rPr>
              <a:t>2-SAT</a:t>
            </a:r>
            <a:r>
              <a:rPr lang="zh-CN" altLang="en-US" smtClean="0">
                <a:ea typeface="宋体" pitchFamily="2" charset="-122"/>
              </a:rPr>
              <a:t>求解</a:t>
            </a:r>
          </a:p>
        </p:txBody>
      </p:sp>
      <p:sp>
        <p:nvSpPr>
          <p:cNvPr id="66563" name="内容占位符 2"/>
          <p:cNvSpPr>
            <a:spLocks noGrp="1"/>
          </p:cNvSpPr>
          <p:nvPr>
            <p:ph idx="1"/>
          </p:nvPr>
        </p:nvSpPr>
        <p:spPr/>
        <p:txBody>
          <a:bodyPr/>
          <a:lstStyle/>
          <a:p>
            <a:pPr algn="just" eaLnBrk="1" hangingPunct="1"/>
            <a:r>
              <a:rPr lang="en-US" altLang="zh-CN" i="1" smtClean="0">
                <a:latin typeface="Monotype Corsiva" pitchFamily="66" charset="0"/>
                <a:ea typeface="宋体" pitchFamily="2" charset="-122"/>
              </a:rPr>
              <a:t>1</a:t>
            </a:r>
            <a:r>
              <a:rPr lang="zh-CN" altLang="en-US" i="1" smtClean="0">
                <a:latin typeface="Monotype Corsiva" pitchFamily="66" charset="0"/>
                <a:ea typeface="宋体" pitchFamily="2" charset="-122"/>
              </a:rPr>
              <a:t>．构图</a:t>
            </a:r>
            <a:endParaRPr lang="zh-CN" altLang="en-US" smtClean="0">
              <a:latin typeface="Monotype Corsiva" pitchFamily="66" charset="0"/>
              <a:ea typeface="宋体" pitchFamily="2" charset="-122"/>
            </a:endParaRPr>
          </a:p>
          <a:p>
            <a:pPr algn="just" eaLnBrk="1" hangingPunct="1"/>
            <a:r>
              <a:rPr lang="en-US" altLang="zh-CN" i="1" smtClean="0">
                <a:latin typeface="Monotype Corsiva" pitchFamily="66" charset="0"/>
                <a:ea typeface="宋体" pitchFamily="2" charset="-122"/>
              </a:rPr>
              <a:t>2</a:t>
            </a:r>
            <a:r>
              <a:rPr lang="zh-CN" altLang="en-US" i="1" smtClean="0">
                <a:latin typeface="Monotype Corsiva" pitchFamily="66" charset="0"/>
                <a:ea typeface="宋体" pitchFamily="2" charset="-122"/>
              </a:rPr>
              <a:t>．求图的极大强连通子图</a:t>
            </a:r>
            <a:endParaRPr lang="zh-CN" altLang="en-US" smtClean="0">
              <a:latin typeface="Monotype Corsiva" pitchFamily="66" charset="0"/>
              <a:ea typeface="宋体" pitchFamily="2" charset="-122"/>
            </a:endParaRPr>
          </a:p>
          <a:p>
            <a:pPr algn="just" eaLnBrk="1" hangingPunct="1"/>
            <a:r>
              <a:rPr lang="en-US" altLang="zh-CN" i="1" smtClean="0">
                <a:latin typeface="Monotype Corsiva" pitchFamily="66" charset="0"/>
                <a:ea typeface="宋体" pitchFamily="2" charset="-122"/>
              </a:rPr>
              <a:t>3</a:t>
            </a:r>
            <a:r>
              <a:rPr lang="zh-CN" altLang="en-US" i="1" smtClean="0">
                <a:latin typeface="Monotype Corsiva" pitchFamily="66" charset="0"/>
                <a:ea typeface="宋体" pitchFamily="2" charset="-122"/>
              </a:rPr>
              <a:t>．把每个子图收缩成单个节点，根据原图关系构造一个有向无环图</a:t>
            </a:r>
            <a:endParaRPr lang="zh-CN" altLang="en-US" smtClean="0">
              <a:latin typeface="Monotype Corsiva" pitchFamily="66" charset="0"/>
              <a:ea typeface="宋体" pitchFamily="2" charset="-122"/>
            </a:endParaRPr>
          </a:p>
          <a:p>
            <a:pPr algn="just" eaLnBrk="1" hangingPunct="1"/>
            <a:r>
              <a:rPr lang="en-US" altLang="zh-CN" i="1" smtClean="0">
                <a:latin typeface="Monotype Corsiva" pitchFamily="66" charset="0"/>
                <a:ea typeface="宋体" pitchFamily="2" charset="-122"/>
              </a:rPr>
              <a:t>4</a:t>
            </a:r>
            <a:r>
              <a:rPr lang="zh-CN" altLang="en-US" i="1" smtClean="0">
                <a:latin typeface="Monotype Corsiva" pitchFamily="66" charset="0"/>
                <a:ea typeface="宋体" pitchFamily="2" charset="-122"/>
              </a:rPr>
              <a:t>．判断是否有解，无解则输出（退出）</a:t>
            </a:r>
            <a:endParaRPr lang="zh-CN" altLang="en-US" smtClean="0">
              <a:latin typeface="Monotype Corsiva" pitchFamily="66" charset="0"/>
              <a:ea typeface="宋体" pitchFamily="2" charset="-122"/>
            </a:endParaRPr>
          </a:p>
          <a:p>
            <a:pPr algn="just" eaLnBrk="1" hangingPunct="1"/>
            <a:r>
              <a:rPr lang="en-US" altLang="zh-CN" i="1" smtClean="0">
                <a:latin typeface="Monotype Corsiva" pitchFamily="66" charset="0"/>
                <a:ea typeface="宋体" pitchFamily="2" charset="-122"/>
              </a:rPr>
              <a:t>5</a:t>
            </a:r>
            <a:r>
              <a:rPr lang="zh-CN" altLang="en-US" i="1" smtClean="0">
                <a:latin typeface="Monotype Corsiva" pitchFamily="66" charset="0"/>
                <a:ea typeface="宋体" pitchFamily="2" charset="-122"/>
              </a:rPr>
              <a:t>．对新图进行拓扑排序</a:t>
            </a:r>
            <a:endParaRPr lang="zh-CN" altLang="en-US" smtClean="0">
              <a:latin typeface="Monotype Corsiva" pitchFamily="66" charset="0"/>
              <a:ea typeface="宋体" pitchFamily="2" charset="-122"/>
            </a:endParaRPr>
          </a:p>
          <a:p>
            <a:pPr algn="just" eaLnBrk="1" hangingPunct="1"/>
            <a:r>
              <a:rPr lang="en-US" altLang="zh-CN" i="1" smtClean="0">
                <a:latin typeface="Monotype Corsiva" pitchFamily="66" charset="0"/>
                <a:ea typeface="宋体" pitchFamily="2" charset="-122"/>
              </a:rPr>
              <a:t>6</a:t>
            </a:r>
            <a:r>
              <a:rPr lang="zh-CN" altLang="en-US" i="1" smtClean="0">
                <a:latin typeface="Monotype Corsiva" pitchFamily="66" charset="0"/>
                <a:ea typeface="宋体" pitchFamily="2" charset="-122"/>
              </a:rPr>
              <a:t>．自底向上进行选择、删除</a:t>
            </a:r>
            <a:endParaRPr lang="zh-CN" altLang="en-US" smtClean="0">
              <a:latin typeface="Monotype Corsiva" pitchFamily="66" charset="0"/>
              <a:ea typeface="宋体" pitchFamily="2" charset="-122"/>
            </a:endParaRPr>
          </a:p>
          <a:p>
            <a:pPr algn="just" eaLnBrk="1" hangingPunct="1"/>
            <a:r>
              <a:rPr lang="en-US" altLang="zh-CN" i="1" smtClean="0">
                <a:latin typeface="Monotype Corsiva" pitchFamily="66" charset="0"/>
                <a:ea typeface="宋体" pitchFamily="2" charset="-122"/>
              </a:rPr>
              <a:t>7</a:t>
            </a:r>
            <a:r>
              <a:rPr lang="zh-CN" altLang="en-US" i="1" smtClean="0">
                <a:latin typeface="Monotype Corsiva" pitchFamily="66" charset="0"/>
                <a:ea typeface="宋体" pitchFamily="2" charset="-122"/>
              </a:rPr>
              <a:t>．输出</a:t>
            </a:r>
            <a:endParaRPr lang="zh-CN" altLang="en-US" smtClean="0">
              <a:latin typeface="Monotype Corsiva" pitchFamily="66" charset="0"/>
              <a:ea typeface="宋体" pitchFamily="2" charset="-122"/>
            </a:endParaRPr>
          </a:p>
          <a:p>
            <a:pPr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zh-CN" altLang="en-US" smtClean="0">
                <a:ea typeface="宋体" pitchFamily="2" charset="-122"/>
              </a:rPr>
              <a:t>点连通度：一个图去掉任意</a:t>
            </a:r>
            <a:r>
              <a:rPr lang="en-US" altLang="zh-CN" smtClean="0">
                <a:ea typeface="宋体" pitchFamily="2" charset="-122"/>
              </a:rPr>
              <a:t>K</a:t>
            </a:r>
            <a:r>
              <a:rPr lang="zh-CN" altLang="en-US" smtClean="0">
                <a:ea typeface="宋体" pitchFamily="2" charset="-122"/>
              </a:rPr>
              <a:t>个顶点都能连通，去掉</a:t>
            </a:r>
            <a:r>
              <a:rPr lang="en-US" altLang="zh-CN" smtClean="0">
                <a:ea typeface="宋体" pitchFamily="2" charset="-122"/>
              </a:rPr>
              <a:t>K+1</a:t>
            </a:r>
            <a:r>
              <a:rPr lang="zh-CN" altLang="en-US" smtClean="0">
                <a:ea typeface="宋体" pitchFamily="2" charset="-122"/>
              </a:rPr>
              <a:t>个不连通，则图的点连通度为</a:t>
            </a:r>
            <a:r>
              <a:rPr lang="en-US" altLang="zh-CN" smtClean="0">
                <a:ea typeface="宋体" pitchFamily="2" charset="-122"/>
              </a:rPr>
              <a:t>K</a:t>
            </a:r>
            <a:r>
              <a:rPr lang="zh-CN" altLang="en-US" smtClean="0">
                <a:ea typeface="宋体" pitchFamily="2" charset="-122"/>
              </a:rPr>
              <a:t>。</a:t>
            </a:r>
            <a:endParaRPr lang="en-US" altLang="zh-CN" smtClean="0">
              <a:ea typeface="宋体" pitchFamily="2" charset="-122"/>
            </a:endParaRPr>
          </a:p>
          <a:p>
            <a:pPr eaLnBrk="1" hangingPunct="1"/>
            <a:r>
              <a:rPr lang="zh-CN" altLang="en-US" smtClean="0">
                <a:ea typeface="宋体" pitchFamily="2" charset="-122"/>
              </a:rPr>
              <a:t>边连通度类似。</a:t>
            </a:r>
            <a:endParaRPr lang="en-US" altLang="zh-CN" smtClean="0">
              <a:ea typeface="宋体" pitchFamily="2" charset="-122"/>
            </a:endParaRPr>
          </a:p>
          <a:p>
            <a:pPr eaLnBrk="1" hangingPunct="1"/>
            <a:r>
              <a:rPr lang="zh-CN" altLang="en-US" smtClean="0">
                <a:ea typeface="宋体" pitchFamily="2" charset="-122"/>
              </a:rPr>
              <a:t>如何求解？</a:t>
            </a:r>
            <a:endParaRPr lang="en-US" altLang="zh-CN"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网络流！关键是建图</a:t>
            </a:r>
          </a:p>
        </p:txBody>
      </p:sp>
      <p:sp>
        <p:nvSpPr>
          <p:cNvPr id="5" name="标题 1"/>
          <p:cNvSpPr txBox="1">
            <a:spLocks/>
          </p:cNvSpPr>
          <p:nvPr/>
        </p:nvSpPr>
        <p:spPr>
          <a:xfrm>
            <a:off x="2195736" y="476672"/>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fontScale="850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点连通度和边连通度</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r>
              <a:rPr lang="zh-CN" altLang="en-US" smtClean="0">
                <a:ea typeface="宋体" pitchFamily="2" charset="-122"/>
              </a:rPr>
              <a:t>恐怖的房间</a:t>
            </a:r>
          </a:p>
        </p:txBody>
      </p:sp>
      <p:sp>
        <p:nvSpPr>
          <p:cNvPr id="68611" name="内容占位符 2"/>
          <p:cNvSpPr>
            <a:spLocks noGrp="1"/>
          </p:cNvSpPr>
          <p:nvPr>
            <p:ph idx="1"/>
          </p:nvPr>
        </p:nvSpPr>
        <p:spPr>
          <a:xfrm>
            <a:off x="1000125" y="1371600"/>
            <a:ext cx="7315200" cy="5486400"/>
          </a:xfrm>
        </p:spPr>
        <p:txBody>
          <a:bodyPr/>
          <a:lstStyle/>
          <a:p>
            <a:pPr eaLnBrk="1" hangingPunct="1">
              <a:lnSpc>
                <a:spcPct val="80000"/>
              </a:lnSpc>
            </a:pPr>
            <a:r>
              <a:rPr lang="zh-CN" altLang="en-US" sz="2700" smtClean="0">
                <a:ea typeface="宋体" pitchFamily="2" charset="-122"/>
              </a:rPr>
              <a:t>给出一些房间和房间之间的连接，两个房间之间通过房门连接，只有一端的房间可以控制房门开关。在一些房间里有入侵者，我们的目的是通过控制房门使某一个给定的房间不会被入侵者进入。问是否能够完成这个任务，以及完成任务所需最少的关门数量。</a:t>
            </a:r>
            <a:endParaRPr lang="en-US" altLang="zh-CN" sz="2700" smtClean="0">
              <a:ea typeface="宋体" pitchFamily="2" charset="-122"/>
            </a:endParaRPr>
          </a:p>
          <a:p>
            <a:pPr eaLnBrk="1" hangingPunct="1">
              <a:lnSpc>
                <a:spcPct val="80000"/>
              </a:lnSpc>
            </a:pPr>
            <a:endParaRPr lang="en-US" altLang="zh-CN" sz="2700" smtClean="0">
              <a:ea typeface="宋体" pitchFamily="2" charset="-122"/>
            </a:endParaRPr>
          </a:p>
          <a:p>
            <a:pPr eaLnBrk="1" hangingPunct="1">
              <a:lnSpc>
                <a:spcPct val="80000"/>
              </a:lnSpc>
            </a:pPr>
            <a:endParaRPr lang="en-US" altLang="zh-CN" sz="2700" smtClean="0">
              <a:ea typeface="宋体" pitchFamily="2" charset="-122"/>
            </a:endParaRPr>
          </a:p>
          <a:p>
            <a:pPr eaLnBrk="1" hangingPunct="1">
              <a:lnSpc>
                <a:spcPct val="80000"/>
              </a:lnSpc>
            </a:pPr>
            <a:endParaRPr lang="en-US" altLang="zh-CN" sz="2700" smtClean="0">
              <a:ea typeface="宋体" pitchFamily="2" charset="-122"/>
            </a:endParaRPr>
          </a:p>
          <a:p>
            <a:pPr eaLnBrk="1" hangingPunct="1">
              <a:lnSpc>
                <a:spcPct val="80000"/>
              </a:lnSpc>
            </a:pPr>
            <a:endParaRPr lang="en-US" altLang="zh-CN" sz="2700" smtClean="0">
              <a:ea typeface="宋体" pitchFamily="2" charset="-122"/>
            </a:endParaRPr>
          </a:p>
          <a:p>
            <a:pPr eaLnBrk="1" hangingPunct="1">
              <a:lnSpc>
                <a:spcPct val="80000"/>
              </a:lnSpc>
            </a:pPr>
            <a:endParaRPr lang="en-US" altLang="zh-CN" sz="2700" smtClean="0">
              <a:ea typeface="宋体" pitchFamily="2" charset="-122"/>
            </a:endParaRPr>
          </a:p>
          <a:p>
            <a:pPr eaLnBrk="1" hangingPunct="1">
              <a:lnSpc>
                <a:spcPct val="80000"/>
              </a:lnSpc>
            </a:pPr>
            <a:endParaRPr lang="en-US" altLang="zh-CN" sz="2700" smtClean="0">
              <a:ea typeface="宋体" pitchFamily="2" charset="-122"/>
            </a:endParaRPr>
          </a:p>
          <a:p>
            <a:pPr eaLnBrk="1" hangingPunct="1">
              <a:lnSpc>
                <a:spcPct val="80000"/>
              </a:lnSpc>
            </a:pPr>
            <a:r>
              <a:rPr lang="en-US" altLang="zh-CN" sz="2700" smtClean="0">
                <a:ea typeface="宋体" pitchFamily="2" charset="-122"/>
              </a:rPr>
              <a:t>    </a:t>
            </a:r>
          </a:p>
          <a:p>
            <a:pPr eaLnBrk="1" hangingPunct="1">
              <a:lnSpc>
                <a:spcPct val="80000"/>
              </a:lnSpc>
            </a:pPr>
            <a:r>
              <a:rPr lang="en-US" altLang="zh-CN" sz="2700" smtClean="0">
                <a:ea typeface="宋体" pitchFamily="2" charset="-122"/>
              </a:rPr>
              <a:t>    </a:t>
            </a:r>
          </a:p>
          <a:p>
            <a:pPr eaLnBrk="1" hangingPunct="1">
              <a:lnSpc>
                <a:spcPct val="80000"/>
              </a:lnSpc>
            </a:pPr>
            <a:endParaRPr lang="en-US" altLang="zh-CN" sz="2700" smtClean="0">
              <a:ea typeface="宋体" pitchFamily="2" charset="-122"/>
            </a:endParaRPr>
          </a:p>
          <a:p>
            <a:pPr eaLnBrk="1" hangingPunct="1">
              <a:lnSpc>
                <a:spcPct val="80000"/>
              </a:lnSpc>
            </a:pPr>
            <a:endParaRPr lang="zh-CN" altLang="en-US" sz="2700" smtClean="0">
              <a:ea typeface="宋体" pitchFamily="2" charset="-122"/>
            </a:endParaRPr>
          </a:p>
        </p:txBody>
      </p:sp>
      <p:pic>
        <p:nvPicPr>
          <p:cNvPr id="68612" name="Picture 2" descr="http://poj.org/images/3084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473450"/>
            <a:ext cx="50419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484438" y="476250"/>
            <a:ext cx="4175125" cy="865188"/>
          </a:xfrm>
        </p:spPr>
        <p:style>
          <a:lnRef idx="1">
            <a:schemeClr val="accent1"/>
          </a:lnRef>
          <a:fillRef idx="2">
            <a:schemeClr val="accent1"/>
          </a:fillRef>
          <a:effectRef idx="1">
            <a:schemeClr val="accent1"/>
          </a:effectRef>
          <a:fontRef idx="minor">
            <a:schemeClr val="dk1"/>
          </a:fontRef>
        </p:style>
        <p:txBody>
          <a:bodyPr/>
          <a:lstStyle/>
          <a:p>
            <a:pPr eaLnBrk="1" hangingPunct="1">
              <a:defRPr/>
            </a:pPr>
            <a:r>
              <a:rPr lang="zh-CN" altLang="en-US" dirty="0" smtClean="0">
                <a:ea typeface="隶书" pitchFamily="49" charset="-122"/>
              </a:rPr>
              <a:t>最大流算法</a:t>
            </a:r>
            <a:endParaRPr lang="zh-CN" altLang="en-US" dirty="0">
              <a:ea typeface="隶书" pitchFamily="49" charset="-122"/>
            </a:endParaRPr>
          </a:p>
        </p:txBody>
      </p:sp>
      <p:sp>
        <p:nvSpPr>
          <p:cNvPr id="3" name="内容占位符 2"/>
          <p:cNvSpPr>
            <a:spLocks noGrp="1"/>
          </p:cNvSpPr>
          <p:nvPr>
            <p:ph idx="1"/>
          </p:nvPr>
        </p:nvSpPr>
        <p:spPr>
          <a:xfrm>
            <a:off x="457200" y="1600200"/>
            <a:ext cx="8229600" cy="5068888"/>
          </a:xfrm>
          <a:noFill/>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txBody>
          <a:bodyPr>
            <a:normAutofit/>
          </a:bodyPr>
          <a:lstStyle/>
          <a:p>
            <a:pPr eaLnBrk="1" hangingPunct="1">
              <a:defRPr/>
            </a:pPr>
            <a:r>
              <a:rPr lang="zh-CN" altLang="en-US" sz="3000" smtClean="0">
                <a:solidFill>
                  <a:srgbClr val="4D4D4D"/>
                </a:solidFill>
                <a:ea typeface="宋体" pitchFamily="2" charset="-122"/>
              </a:rPr>
              <a:t>求解最大流</a:t>
            </a:r>
            <a:r>
              <a:rPr lang="en-US" altLang="zh-CN" sz="3000" smtClean="0">
                <a:solidFill>
                  <a:srgbClr val="4D4D4D"/>
                </a:solidFill>
                <a:ea typeface="宋体" pitchFamily="2" charset="-122"/>
              </a:rPr>
              <a:t>2</a:t>
            </a:r>
            <a:r>
              <a:rPr lang="zh-CN" altLang="en-US" sz="3000" smtClean="0">
                <a:solidFill>
                  <a:srgbClr val="4D4D4D"/>
                </a:solidFill>
                <a:ea typeface="宋体" pitchFamily="2" charset="-122"/>
              </a:rPr>
              <a:t>类方法：</a:t>
            </a:r>
            <a:endParaRPr lang="en-US" altLang="zh-CN" sz="3000" smtClean="0">
              <a:solidFill>
                <a:srgbClr val="4D4D4D"/>
              </a:solidFill>
              <a:ea typeface="宋体" pitchFamily="2" charset="-122"/>
            </a:endParaRPr>
          </a:p>
          <a:p>
            <a:pPr eaLnBrk="1" hangingPunct="1">
              <a:buFontTx/>
              <a:buNone/>
              <a:defRPr/>
            </a:pPr>
            <a:r>
              <a:rPr lang="en-US" altLang="zh-CN" sz="3000" smtClean="0">
                <a:solidFill>
                  <a:srgbClr val="4D4D4D"/>
                </a:solidFill>
                <a:ea typeface="宋体" pitchFamily="2" charset="-122"/>
              </a:rPr>
              <a:t>	</a:t>
            </a:r>
            <a:r>
              <a:rPr lang="zh-CN" altLang="en-US" sz="3000" smtClean="0">
                <a:solidFill>
                  <a:srgbClr val="4D4D4D"/>
                </a:solidFill>
                <a:ea typeface="宋体" pitchFamily="2" charset="-122"/>
              </a:rPr>
              <a:t>增广路方法 </a:t>
            </a:r>
            <a:r>
              <a:rPr lang="en-US" altLang="zh-CN" sz="3000" smtClean="0">
                <a:solidFill>
                  <a:srgbClr val="4D4D4D"/>
                </a:solidFill>
                <a:ea typeface="宋体" pitchFamily="2" charset="-122"/>
              </a:rPr>
              <a:t>		</a:t>
            </a:r>
            <a:r>
              <a:rPr lang="zh-CN" altLang="en-US" sz="3000" smtClean="0">
                <a:solidFill>
                  <a:srgbClr val="4D4D4D"/>
                </a:solidFill>
                <a:ea typeface="宋体" pitchFamily="2" charset="-122"/>
              </a:rPr>
              <a:t>预流推进方法</a:t>
            </a:r>
            <a:endParaRPr lang="en-US" altLang="zh-CN" sz="3000" smtClean="0">
              <a:solidFill>
                <a:srgbClr val="4D4D4D"/>
              </a:solidFill>
              <a:ea typeface="宋体" pitchFamily="2" charset="-122"/>
            </a:endParaRPr>
          </a:p>
          <a:p>
            <a:pPr eaLnBrk="1" hangingPunct="1">
              <a:defRPr/>
            </a:pPr>
            <a:r>
              <a:rPr lang="zh-CN" altLang="en-US" sz="3000" smtClean="0">
                <a:solidFill>
                  <a:srgbClr val="4D4D4D"/>
                </a:solidFill>
                <a:ea typeface="宋体" pitchFamily="2" charset="-122"/>
              </a:rPr>
              <a:t>增广路方法：</a:t>
            </a:r>
            <a:endParaRPr lang="en-US" altLang="zh-CN" sz="3000" smtClean="0">
              <a:solidFill>
                <a:srgbClr val="4D4D4D"/>
              </a:solidFill>
              <a:ea typeface="宋体" pitchFamily="2" charset="-122"/>
            </a:endParaRPr>
          </a:p>
          <a:p>
            <a:pPr eaLnBrk="1" hangingPunct="1">
              <a:buFontTx/>
              <a:buNone/>
              <a:defRPr/>
            </a:pPr>
            <a:r>
              <a:rPr lang="en-US" altLang="zh-CN" sz="3000" smtClean="0">
                <a:solidFill>
                  <a:srgbClr val="4D4D4D"/>
                </a:solidFill>
                <a:ea typeface="宋体" pitchFamily="2" charset="-122"/>
              </a:rPr>
              <a:t>	</a:t>
            </a:r>
            <a:r>
              <a:rPr lang="zh-CN" altLang="en-US" sz="3000" smtClean="0">
                <a:solidFill>
                  <a:srgbClr val="0070C0"/>
                </a:solidFill>
                <a:ea typeface="宋体" pitchFamily="2" charset="-122"/>
              </a:rPr>
              <a:t>一般增广路：</a:t>
            </a:r>
            <a:r>
              <a:rPr lang="en-US" altLang="zh-CN" sz="3000" smtClean="0">
                <a:solidFill>
                  <a:srgbClr val="0070C0"/>
                </a:solidFill>
                <a:ea typeface="宋体" pitchFamily="2" charset="-122"/>
              </a:rPr>
              <a:t>Ford-Fulkerson</a:t>
            </a:r>
            <a:br>
              <a:rPr lang="en-US" altLang="zh-CN" sz="3000" smtClean="0">
                <a:solidFill>
                  <a:srgbClr val="0070C0"/>
                </a:solidFill>
                <a:ea typeface="宋体" pitchFamily="2" charset="-122"/>
              </a:rPr>
            </a:br>
            <a:r>
              <a:rPr lang="en-US" altLang="zh-CN" sz="3000" smtClean="0">
                <a:solidFill>
                  <a:srgbClr val="0070C0"/>
                </a:solidFill>
                <a:ea typeface="宋体" pitchFamily="2" charset="-122"/>
              </a:rPr>
              <a:t>	</a:t>
            </a:r>
            <a:r>
              <a:rPr lang="zh-CN" altLang="en-US" sz="3000" smtClean="0">
                <a:solidFill>
                  <a:srgbClr val="0070C0"/>
                </a:solidFill>
                <a:ea typeface="宋体" pitchFamily="2" charset="-122"/>
              </a:rPr>
              <a:t>最短增广路</a:t>
            </a:r>
            <a:r>
              <a:rPr lang="en-US" altLang="zh-CN" sz="3000" smtClean="0">
                <a:solidFill>
                  <a:srgbClr val="0070C0"/>
                </a:solidFill>
                <a:ea typeface="宋体" pitchFamily="2" charset="-122"/>
              </a:rPr>
              <a:t>(SAP)</a:t>
            </a:r>
            <a:r>
              <a:rPr lang="zh-CN" altLang="en-US" sz="3000" smtClean="0">
                <a:solidFill>
                  <a:srgbClr val="0070C0"/>
                </a:solidFill>
                <a:ea typeface="宋体" pitchFamily="2" charset="-122"/>
              </a:rPr>
              <a:t>：</a:t>
            </a:r>
            <a:r>
              <a:rPr lang="en-US" altLang="zh-CN" sz="3000" smtClean="0">
                <a:solidFill>
                  <a:srgbClr val="0070C0"/>
                </a:solidFill>
                <a:ea typeface="宋体" pitchFamily="2" charset="-122"/>
              </a:rPr>
              <a:t>Edmonds-Karp</a:t>
            </a:r>
            <a:br>
              <a:rPr lang="en-US" altLang="zh-CN" sz="3000" smtClean="0">
                <a:solidFill>
                  <a:srgbClr val="0070C0"/>
                </a:solidFill>
                <a:ea typeface="宋体" pitchFamily="2" charset="-122"/>
              </a:rPr>
            </a:br>
            <a:r>
              <a:rPr lang="en-US" altLang="zh-CN" sz="3000" smtClean="0">
                <a:solidFill>
                  <a:srgbClr val="0070C0"/>
                </a:solidFill>
                <a:ea typeface="宋体" pitchFamily="2" charset="-122"/>
              </a:rPr>
              <a:t>	</a:t>
            </a:r>
            <a:r>
              <a:rPr lang="zh-CN" altLang="en-US" sz="3000" smtClean="0">
                <a:solidFill>
                  <a:srgbClr val="0070C0"/>
                </a:solidFill>
                <a:ea typeface="宋体" pitchFamily="2" charset="-122"/>
              </a:rPr>
              <a:t>连续最短增广路：</a:t>
            </a:r>
            <a:r>
              <a:rPr lang="en-US" altLang="zh-CN" sz="3000" smtClean="0">
                <a:solidFill>
                  <a:srgbClr val="0070C0"/>
                </a:solidFill>
                <a:ea typeface="宋体" pitchFamily="2" charset="-122"/>
              </a:rPr>
              <a:t>Dinic,ISAP</a:t>
            </a:r>
          </a:p>
          <a:p>
            <a:pPr eaLnBrk="1" hangingPunct="1">
              <a:defRPr/>
            </a:pPr>
            <a:r>
              <a:rPr lang="zh-CN" altLang="en-US" sz="3000" smtClean="0">
                <a:solidFill>
                  <a:srgbClr val="4D4D4D"/>
                </a:solidFill>
                <a:ea typeface="宋体" pitchFamily="2" charset="-122"/>
              </a:rPr>
              <a:t>预流推进方法：</a:t>
            </a:r>
            <a:endParaRPr lang="en-US" altLang="zh-CN" sz="3000" smtClean="0">
              <a:solidFill>
                <a:srgbClr val="4D4D4D"/>
              </a:solidFill>
              <a:ea typeface="宋体" pitchFamily="2" charset="-122"/>
            </a:endParaRPr>
          </a:p>
          <a:p>
            <a:pPr eaLnBrk="1" hangingPunct="1">
              <a:buFontTx/>
              <a:buNone/>
              <a:defRPr/>
            </a:pPr>
            <a:r>
              <a:rPr lang="en-US" altLang="zh-CN" sz="3000" smtClean="0">
                <a:solidFill>
                  <a:srgbClr val="0070C0"/>
                </a:solidFill>
                <a:ea typeface="宋体" pitchFamily="2" charset="-122"/>
              </a:rPr>
              <a:t>	</a:t>
            </a:r>
            <a:r>
              <a:rPr lang="zh-CN" altLang="en-US" sz="3000" smtClean="0">
                <a:solidFill>
                  <a:srgbClr val="0070C0"/>
                </a:solidFill>
                <a:ea typeface="宋体" pitchFamily="2" charset="-122"/>
              </a:rPr>
              <a:t>一般预流推进算法</a:t>
            </a:r>
            <a:r>
              <a:rPr lang="en-US" altLang="zh-CN" sz="3000" smtClean="0">
                <a:solidFill>
                  <a:srgbClr val="0070C0"/>
                </a:solidFill>
                <a:ea typeface="宋体" pitchFamily="2" charset="-122"/>
              </a:rPr>
              <a:t/>
            </a:r>
            <a:br>
              <a:rPr lang="en-US" altLang="zh-CN" sz="3000" smtClean="0">
                <a:solidFill>
                  <a:srgbClr val="0070C0"/>
                </a:solidFill>
                <a:ea typeface="宋体" pitchFamily="2" charset="-122"/>
              </a:rPr>
            </a:br>
            <a:r>
              <a:rPr lang="en-US" altLang="zh-CN" sz="3000" smtClean="0">
                <a:solidFill>
                  <a:srgbClr val="0070C0"/>
                </a:solidFill>
                <a:ea typeface="宋体" pitchFamily="2" charset="-122"/>
              </a:rPr>
              <a:t>	</a:t>
            </a:r>
            <a:r>
              <a:rPr lang="zh-CN" altLang="en-US" sz="3000" smtClean="0">
                <a:solidFill>
                  <a:srgbClr val="0070C0"/>
                </a:solidFill>
                <a:ea typeface="宋体" pitchFamily="2" charset="-122"/>
              </a:rPr>
              <a:t>最高标号预流推进算法：</a:t>
            </a:r>
            <a:r>
              <a:rPr lang="en-US" altLang="zh-CN" sz="3000" smtClean="0">
                <a:solidFill>
                  <a:srgbClr val="0070C0"/>
                </a:solidFill>
                <a:ea typeface="宋体" pitchFamily="2" charset="-122"/>
              </a:rPr>
              <a:t>HLPP</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iterate type="wd">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iterate type="wd">
                                    <p:tmPct val="1000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4" presetClass="emph" presetSubtype="0" fill="hold" nodeType="clickEffect">
                                  <p:stCondLst>
                                    <p:cond delay="0"/>
                                  </p:stCondLst>
                                  <p:iterate type="wd">
                                    <p:tmPct val="10000"/>
                                  </p:iterate>
                                  <p:childTnLst>
                                    <p:animMotion origin="layout" path="M 0.0 0.0 L 0.0 -0.07213" pathEditMode="relative" ptsTypes="">
                                      <p:cBhvr>
                                        <p:cTn id="24" dur="250" accel="50000" decel="50000" autoRev="1" fill="hold">
                                          <p:stCondLst>
                                            <p:cond delay="0"/>
                                          </p:stCondLst>
                                        </p:cTn>
                                        <p:tgtEl>
                                          <p:spTgt spid="3">
                                            <p:txEl>
                                              <p:pRg st="1" end="1"/>
                                            </p:txEl>
                                          </p:spTgt>
                                        </p:tgtEl>
                                        <p:attrNameLst>
                                          <p:attrName>ppt_x</p:attrName>
                                          <p:attrName>ppt_y</p:attrName>
                                        </p:attrNameLst>
                                      </p:cBhvr>
                                    </p:animMotion>
                                    <p:animRot by="1500000">
                                      <p:cBhvr>
                                        <p:cTn id="25" dur="125" fill="hold">
                                          <p:stCondLst>
                                            <p:cond delay="0"/>
                                          </p:stCondLst>
                                        </p:cTn>
                                        <p:tgtEl>
                                          <p:spTgt spid="3">
                                            <p:txEl>
                                              <p:pRg st="1" end="1"/>
                                            </p:txEl>
                                          </p:spTgt>
                                        </p:tgtEl>
                                        <p:attrNameLst>
                                          <p:attrName>r</p:attrName>
                                        </p:attrNameLst>
                                      </p:cBhvr>
                                    </p:animRot>
                                    <p:animRot by="-1500000">
                                      <p:cBhvr>
                                        <p:cTn id="26" dur="125" fill="hold">
                                          <p:stCondLst>
                                            <p:cond delay="125"/>
                                          </p:stCondLst>
                                        </p:cTn>
                                        <p:tgtEl>
                                          <p:spTgt spid="3">
                                            <p:txEl>
                                              <p:pRg st="1" end="1"/>
                                            </p:txEl>
                                          </p:spTgt>
                                        </p:tgtEl>
                                        <p:attrNameLst>
                                          <p:attrName>r</p:attrName>
                                        </p:attrNameLst>
                                      </p:cBhvr>
                                    </p:animRot>
                                    <p:animRot by="-1500000">
                                      <p:cBhvr>
                                        <p:cTn id="27" dur="125" fill="hold">
                                          <p:stCondLst>
                                            <p:cond delay="250"/>
                                          </p:stCondLst>
                                        </p:cTn>
                                        <p:tgtEl>
                                          <p:spTgt spid="3">
                                            <p:txEl>
                                              <p:pRg st="1" end="1"/>
                                            </p:txEl>
                                          </p:spTgt>
                                        </p:tgtEl>
                                        <p:attrNameLst>
                                          <p:attrName>r</p:attrName>
                                        </p:attrNameLst>
                                      </p:cBhvr>
                                    </p:animRot>
                                    <p:animRot by="1500000">
                                      <p:cBhvr>
                                        <p:cTn id="28" dur="125" fill="hold">
                                          <p:stCondLst>
                                            <p:cond delay="375"/>
                                          </p:stCondLst>
                                        </p:cTn>
                                        <p:tgtEl>
                                          <p:spTgt spid="3">
                                            <p:txEl>
                                              <p:pRg st="1" end="1"/>
                                            </p:txEl>
                                          </p:spTgt>
                                        </p:tgtEl>
                                        <p:attrNameLst>
                                          <p:attrName>r</p:attrName>
                                        </p:attrNameLst>
                                      </p:cBhvr>
                                    </p:animRo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iterate type="wd">
                                    <p:tmPct val="10000"/>
                                  </p:iterate>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iterate type="wd">
                                    <p:tmPct val="10000"/>
                                  </p:iterate>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iterate type="wd">
                                    <p:tmPct val="10000"/>
                                  </p:iterate>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iterate type="wd">
                                    <p:tmPct val="10000"/>
                                  </p:iterate>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additive="base">
                                        <p:cTn id="5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195736" y="260648"/>
            <a:ext cx="4752528" cy="850106"/>
          </a:xfrm>
          <a:solidFill>
            <a:schemeClr val="tx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altLang="zh-CN" dirty="0" smtClean="0">
                <a:solidFill>
                  <a:schemeClr val="accent1">
                    <a:lumMod val="50000"/>
                  </a:schemeClr>
                </a:solidFill>
                <a:ea typeface="隶书" pitchFamily="49" charset="-122"/>
              </a:rPr>
              <a:t>Ford-Fulkerson</a:t>
            </a:r>
            <a:endParaRPr lang="zh-CN" altLang="en-US" dirty="0">
              <a:solidFill>
                <a:schemeClr val="accent1">
                  <a:lumMod val="50000"/>
                </a:schemeClr>
              </a:solidFill>
              <a:ea typeface="隶书" pitchFamily="49" charset="-122"/>
            </a:endParaRPr>
          </a:p>
        </p:txBody>
      </p:sp>
      <p:sp>
        <p:nvSpPr>
          <p:cNvPr id="3" name="内容占位符 2"/>
          <p:cNvSpPr>
            <a:spLocks noGrp="1"/>
          </p:cNvSpPr>
          <p:nvPr>
            <p:ph idx="1"/>
          </p:nvPr>
        </p:nvSpPr>
        <p:spPr>
          <a:xfrm>
            <a:off x="179388" y="1341438"/>
            <a:ext cx="8686800" cy="5257800"/>
          </a:xfrm>
        </p:spPr>
        <p:txBody>
          <a:bodyPr/>
          <a:lstStyle/>
          <a:p>
            <a:pPr eaLnBrk="1" hangingPunct="1"/>
            <a:r>
              <a:rPr lang="zh-CN" altLang="en-US" sz="2700" smtClean="0">
                <a:ea typeface="宋体" pitchFamily="2" charset="-122"/>
              </a:rPr>
              <a:t>寻找增广路的方法为</a:t>
            </a:r>
            <a:r>
              <a:rPr lang="zh-CN" altLang="en-US" sz="2700" b="1" smtClean="0">
                <a:ea typeface="宋体" pitchFamily="2" charset="-122"/>
              </a:rPr>
              <a:t>标号法</a:t>
            </a:r>
            <a:r>
              <a:rPr lang="zh-CN" altLang="en-US" sz="2700" smtClean="0">
                <a:ea typeface="宋体" pitchFamily="2" charset="-122"/>
              </a:rPr>
              <a:t>。</a:t>
            </a:r>
            <a:endParaRPr lang="en-US" altLang="zh-CN" sz="2700" smtClean="0">
              <a:ea typeface="宋体" pitchFamily="2" charset="-122"/>
            </a:endParaRPr>
          </a:p>
          <a:p>
            <a:pPr eaLnBrk="1" hangingPunct="1"/>
            <a:r>
              <a:rPr lang="zh-CN" altLang="en-US" sz="2700" smtClean="0">
                <a:ea typeface="宋体" pitchFamily="2" charset="-122"/>
              </a:rPr>
              <a:t>每个顶点有一组标号</a:t>
            </a:r>
            <a:r>
              <a:rPr lang="en-US" altLang="zh-CN" sz="2700" smtClean="0">
                <a:ea typeface="宋体" pitchFamily="2" charset="-122"/>
              </a:rPr>
              <a:t>(s, f)</a:t>
            </a:r>
            <a:r>
              <a:rPr lang="zh-CN" altLang="en-US" sz="2700" smtClean="0">
                <a:ea typeface="宋体" pitchFamily="2" charset="-122"/>
              </a:rPr>
              <a:t>，</a:t>
            </a:r>
            <a:r>
              <a:rPr lang="en-US" altLang="zh-CN" sz="2700" smtClean="0">
                <a:ea typeface="宋体" pitchFamily="2" charset="-122"/>
              </a:rPr>
              <a:t>s</a:t>
            </a:r>
            <a:r>
              <a:rPr lang="zh-CN" altLang="en-US" sz="2700" smtClean="0">
                <a:ea typeface="宋体" pitchFamily="2" charset="-122"/>
              </a:rPr>
              <a:t>表示从哪个点扩展的，</a:t>
            </a:r>
            <a:r>
              <a:rPr lang="en-US" altLang="zh-CN" sz="2700" smtClean="0">
                <a:ea typeface="宋体" pitchFamily="2" charset="-122"/>
              </a:rPr>
              <a:t>f</a:t>
            </a:r>
            <a:r>
              <a:rPr lang="zh-CN" altLang="en-US" sz="2700" smtClean="0">
                <a:ea typeface="宋体" pitchFamily="2" charset="-122"/>
              </a:rPr>
              <a:t>表示可改进量。</a:t>
            </a:r>
            <a:endParaRPr lang="en-US" altLang="zh-CN" sz="2700" smtClean="0">
              <a:ea typeface="宋体" pitchFamily="2" charset="-122"/>
            </a:endParaRPr>
          </a:p>
          <a:p>
            <a:pPr eaLnBrk="1" hangingPunct="1"/>
            <a:r>
              <a:rPr lang="zh-CN" altLang="en-US" sz="2700" smtClean="0">
                <a:ea typeface="宋体" pitchFamily="2" charset="-122"/>
              </a:rPr>
              <a:t>每次从源点出发</a:t>
            </a:r>
            <a:r>
              <a:rPr lang="en-US" altLang="zh-CN" sz="2700" smtClean="0">
                <a:ea typeface="宋体" pitchFamily="2" charset="-122"/>
              </a:rPr>
              <a:t>BFS</a:t>
            </a:r>
            <a:r>
              <a:rPr lang="zh-CN" altLang="en-US" sz="2700" smtClean="0">
                <a:ea typeface="宋体" pitchFamily="2" charset="-122"/>
              </a:rPr>
              <a:t>，源点标号为</a:t>
            </a:r>
            <a:r>
              <a:rPr lang="en-US" altLang="zh-CN" sz="2700" smtClean="0">
                <a:ea typeface="宋体" pitchFamily="2" charset="-122"/>
              </a:rPr>
              <a:t>(0, +</a:t>
            </a:r>
            <a:r>
              <a:rPr lang="zh-CN" altLang="en-US" sz="2700" smtClean="0">
                <a:ea typeface="宋体" pitchFamily="2" charset="-122"/>
              </a:rPr>
              <a:t>∞</a:t>
            </a:r>
            <a:r>
              <a:rPr lang="en-US" altLang="zh-CN" sz="2700" smtClean="0">
                <a:ea typeface="宋体" pitchFamily="2" charset="-122"/>
              </a:rPr>
              <a:t>)</a:t>
            </a:r>
            <a:r>
              <a:rPr lang="zh-CN" altLang="en-US" sz="2700" smtClean="0">
                <a:ea typeface="宋体" pitchFamily="2" charset="-122"/>
              </a:rPr>
              <a:t>。已经标号的节点不再标号。按照节点从小到大的顺序进行。</a:t>
            </a:r>
            <a:endParaRPr lang="en-US" altLang="zh-CN" sz="2700" smtClean="0">
              <a:ea typeface="宋体" pitchFamily="2" charset="-122"/>
            </a:endParaRPr>
          </a:p>
          <a:p>
            <a:pPr eaLnBrk="1" hangingPunct="1"/>
            <a:r>
              <a:rPr lang="zh-CN" altLang="en-US" sz="2700" smtClean="0">
                <a:ea typeface="宋体" pitchFamily="2" charset="-122"/>
              </a:rPr>
              <a:t>边满足：正向且非满流或反向且有流量。</a:t>
            </a:r>
            <a:endParaRPr lang="en-US" altLang="zh-CN" sz="2700" smtClean="0">
              <a:ea typeface="宋体" pitchFamily="2" charset="-122"/>
            </a:endParaRPr>
          </a:p>
          <a:p>
            <a:pPr eaLnBrk="1" hangingPunct="1"/>
            <a:r>
              <a:rPr lang="zh-CN" altLang="en-US" sz="2700" smtClean="0">
                <a:ea typeface="宋体" pitchFamily="2" charset="-122"/>
              </a:rPr>
              <a:t>每次</a:t>
            </a:r>
            <a:r>
              <a:rPr lang="en-US" altLang="zh-CN" sz="2700" smtClean="0">
                <a:ea typeface="宋体" pitchFamily="2" charset="-122"/>
              </a:rPr>
              <a:t>t</a:t>
            </a:r>
            <a:r>
              <a:rPr lang="zh-CN" altLang="en-US" sz="2700" smtClean="0">
                <a:ea typeface="宋体" pitchFamily="2" charset="-122"/>
              </a:rPr>
              <a:t>获得标号，即得到增广路，采用倒向追踪的方法，可以获得增广路径，将残留网络更新。</a:t>
            </a:r>
            <a:endParaRPr lang="en-US" altLang="zh-CN" sz="2700" smtClean="0">
              <a:ea typeface="宋体" pitchFamily="2" charset="-122"/>
            </a:endParaRPr>
          </a:p>
          <a:p>
            <a:pPr eaLnBrk="1" hangingPunct="1"/>
            <a:r>
              <a:rPr lang="zh-CN" altLang="en-US" sz="2700" smtClean="0">
                <a:ea typeface="宋体" pitchFamily="2" charset="-122"/>
              </a:rPr>
              <a:t>直到</a:t>
            </a:r>
            <a:r>
              <a:rPr lang="en-US" altLang="zh-CN" sz="2700" smtClean="0">
                <a:ea typeface="宋体" pitchFamily="2" charset="-122"/>
              </a:rPr>
              <a:t>t</a:t>
            </a:r>
            <a:r>
              <a:rPr lang="zh-CN" altLang="en-US" sz="2700" smtClean="0">
                <a:ea typeface="宋体" pitchFamily="2" charset="-122"/>
              </a:rPr>
              <a:t>不能获得新标号，算法结束。每次增广路的流量和即为最大流。</a:t>
            </a:r>
            <a:endParaRPr lang="en-US" altLang="zh-CN" sz="2700" smtClean="0">
              <a:ea typeface="宋体" pitchFamily="2" charset="-122"/>
            </a:endParaRPr>
          </a:p>
          <a:p>
            <a:pPr eaLnBrk="1" hangingPunct="1"/>
            <a:r>
              <a:rPr lang="zh-CN" altLang="en-US" sz="2700" smtClean="0">
                <a:ea typeface="宋体" pitchFamily="2" charset="-122"/>
              </a:rPr>
              <a:t>复杂度：</a:t>
            </a:r>
            <a:r>
              <a:rPr lang="en-US" altLang="zh-CN" sz="2700" smtClean="0">
                <a:ea typeface="宋体" pitchFamily="2" charset="-122"/>
              </a:rPr>
              <a:t>O(mnU)   (</a:t>
            </a:r>
            <a:r>
              <a:rPr lang="zh-CN" altLang="en-US" sz="2700" smtClean="0">
                <a:ea typeface="宋体" pitchFamily="2" charset="-122"/>
              </a:rPr>
              <a:t>和容量有关</a:t>
            </a:r>
            <a:r>
              <a:rPr lang="en-US" altLang="zh-CN" sz="2700" smtClean="0">
                <a:ea typeface="宋体" pitchFamily="2" charset="-122"/>
              </a:rPr>
              <a:t>)</a:t>
            </a:r>
            <a:endParaRPr lang="zh-CN" altLang="en-US" sz="2700" smtClean="0">
              <a:ea typeface="宋体"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2413" y="1196975"/>
            <a:ext cx="8567737" cy="5256213"/>
          </a:xfrm>
        </p:spPr>
        <p:txBody>
          <a:bodyPr/>
          <a:lstStyle/>
          <a:p>
            <a:pPr eaLnBrk="1" hangingPunct="1"/>
            <a:r>
              <a:rPr lang="en-US" altLang="zh-CN" sz="2400" dirty="0" smtClean="0">
                <a:ea typeface="宋体" pitchFamily="2" charset="-122"/>
              </a:rPr>
              <a:t>Shortest Augmenting Path(SAP)</a:t>
            </a:r>
            <a:r>
              <a:rPr lang="zh-CN" altLang="en-US" sz="2400" dirty="0" smtClean="0">
                <a:ea typeface="宋体" pitchFamily="2" charset="-122"/>
              </a:rPr>
              <a:t>是每次寻找最短增广路的一类算法，</a:t>
            </a:r>
            <a:r>
              <a:rPr lang="en-US" altLang="zh-CN" sz="2400" dirty="0" smtClean="0">
                <a:ea typeface="宋体" pitchFamily="2" charset="-122"/>
              </a:rPr>
              <a:t>Edmonds-Karp</a:t>
            </a:r>
            <a:r>
              <a:rPr lang="zh-CN" altLang="en-US" sz="2400" dirty="0" smtClean="0">
                <a:ea typeface="宋体" pitchFamily="2" charset="-122"/>
              </a:rPr>
              <a:t>算法以及</a:t>
            </a:r>
            <a:r>
              <a:rPr lang="en-US" altLang="zh-CN" sz="2400" dirty="0" err="1" smtClean="0">
                <a:ea typeface="宋体" pitchFamily="2" charset="-122"/>
              </a:rPr>
              <a:t>Dinic</a:t>
            </a:r>
            <a:r>
              <a:rPr lang="zh-CN" altLang="en-US" sz="2400" dirty="0" smtClean="0">
                <a:ea typeface="宋体" pitchFamily="2" charset="-122"/>
              </a:rPr>
              <a:t>都属于此。</a:t>
            </a:r>
            <a:endParaRPr lang="en-US" altLang="zh-CN" sz="2400" dirty="0" smtClean="0">
              <a:ea typeface="宋体" pitchFamily="2" charset="-122"/>
            </a:endParaRPr>
          </a:p>
          <a:p>
            <a:pPr eaLnBrk="1" hangingPunct="1"/>
            <a:r>
              <a:rPr lang="zh-CN" altLang="en-US" sz="2400" dirty="0" smtClean="0">
                <a:ea typeface="宋体" pitchFamily="2" charset="-122"/>
              </a:rPr>
              <a:t>层次：从源点到</a:t>
            </a:r>
            <a:r>
              <a:rPr lang="en-US" altLang="zh-CN" sz="2400" dirty="0" smtClean="0">
                <a:ea typeface="宋体" pitchFamily="2" charset="-122"/>
              </a:rPr>
              <a:t>u</a:t>
            </a:r>
            <a:r>
              <a:rPr lang="zh-CN" altLang="en-US" sz="2400" dirty="0" smtClean="0">
                <a:ea typeface="宋体" pitchFamily="2" charset="-122"/>
              </a:rPr>
              <a:t>的最短路径长度称为顶点</a:t>
            </a:r>
            <a:r>
              <a:rPr lang="en-US" altLang="zh-CN" sz="2400" dirty="0" smtClean="0">
                <a:ea typeface="宋体" pitchFamily="2" charset="-122"/>
              </a:rPr>
              <a:t>u</a:t>
            </a:r>
            <a:r>
              <a:rPr lang="zh-CN" altLang="en-US" sz="2400" dirty="0" smtClean="0">
                <a:ea typeface="宋体" pitchFamily="2" charset="-122"/>
              </a:rPr>
              <a:t>的层次，记为</a:t>
            </a:r>
            <a:r>
              <a:rPr lang="en-US" altLang="zh-CN" sz="2400" dirty="0" smtClean="0">
                <a:ea typeface="宋体" pitchFamily="2" charset="-122"/>
              </a:rPr>
              <a:t>level(u)</a:t>
            </a:r>
            <a:r>
              <a:rPr lang="zh-CN" altLang="en-US" sz="2400" dirty="0" smtClean="0">
                <a:ea typeface="宋体" pitchFamily="2" charset="-122"/>
              </a:rPr>
              <a:t>。</a:t>
            </a:r>
            <a:endParaRPr lang="en-US" altLang="zh-CN" sz="2400" dirty="0" smtClean="0">
              <a:ea typeface="宋体" pitchFamily="2" charset="-122"/>
            </a:endParaRPr>
          </a:p>
          <a:p>
            <a:pPr eaLnBrk="1" hangingPunct="1"/>
            <a:r>
              <a:rPr lang="zh-CN" altLang="en-US" sz="2400" dirty="0" smtClean="0">
                <a:ea typeface="宋体" pitchFamily="2" charset="-122"/>
              </a:rPr>
              <a:t>分层：将残留网络中所有顶点的层次标注出来的过程称为分层。</a:t>
            </a:r>
            <a:endParaRPr lang="en-US" altLang="zh-CN" sz="2400" dirty="0" smtClean="0">
              <a:ea typeface="宋体" pitchFamily="2" charset="-122"/>
            </a:endParaRPr>
          </a:p>
          <a:p>
            <a:pPr eaLnBrk="1" hangingPunct="1"/>
            <a:r>
              <a:rPr lang="en-US" altLang="zh-CN" sz="2400" dirty="0" smtClean="0">
                <a:ea typeface="宋体" pitchFamily="2" charset="-122"/>
              </a:rPr>
              <a:t>(1)</a:t>
            </a:r>
            <a:r>
              <a:rPr lang="zh-CN" altLang="en-US" sz="2400" dirty="0" smtClean="0">
                <a:ea typeface="宋体" pitchFamily="2" charset="-122"/>
              </a:rPr>
              <a:t>分层以后，弧必然满足：从</a:t>
            </a:r>
            <a:r>
              <a:rPr lang="en-US" altLang="zh-CN" sz="2400" dirty="0" err="1" smtClean="0">
                <a:ea typeface="宋体" pitchFamily="2" charset="-122"/>
              </a:rPr>
              <a:t>i</a:t>
            </a:r>
            <a:r>
              <a:rPr lang="zh-CN" altLang="en-US" sz="2400" dirty="0" smtClean="0">
                <a:ea typeface="宋体" pitchFamily="2" charset="-122"/>
              </a:rPr>
              <a:t>层指向</a:t>
            </a:r>
            <a:r>
              <a:rPr lang="en-US" altLang="zh-CN" sz="2400" dirty="0" smtClean="0">
                <a:ea typeface="宋体" pitchFamily="2" charset="-122"/>
              </a:rPr>
              <a:t>j</a:t>
            </a:r>
            <a:r>
              <a:rPr lang="zh-CN" altLang="en-US" sz="2400" dirty="0" smtClean="0">
                <a:ea typeface="宋体" pitchFamily="2" charset="-122"/>
              </a:rPr>
              <a:t>层</a:t>
            </a:r>
            <a:r>
              <a:rPr lang="en-US" altLang="zh-CN" sz="2400" dirty="0" smtClean="0">
                <a:ea typeface="宋体" pitchFamily="2" charset="-122"/>
              </a:rPr>
              <a:t>(</a:t>
            </a:r>
            <a:r>
              <a:rPr lang="en-US" altLang="zh-CN" sz="2400" dirty="0" smtClean="0">
                <a:ea typeface="宋体" pitchFamily="2" charset="-122"/>
              </a:rPr>
              <a:t>j&lt;=i+1</a:t>
            </a:r>
            <a:r>
              <a:rPr lang="en-US" altLang="zh-CN" sz="2400" dirty="0" smtClean="0">
                <a:ea typeface="宋体" pitchFamily="2" charset="-122"/>
              </a:rPr>
              <a:t>)</a:t>
            </a:r>
          </a:p>
          <a:p>
            <a:pPr eaLnBrk="1" hangingPunct="1"/>
            <a:r>
              <a:rPr lang="en-US" altLang="zh-CN" sz="2400" dirty="0" smtClean="0">
                <a:ea typeface="宋体" pitchFamily="2" charset="-122"/>
              </a:rPr>
              <a:t>(2)</a:t>
            </a:r>
            <a:r>
              <a:rPr lang="zh-CN" altLang="en-US" sz="2400" dirty="0" smtClean="0">
                <a:ea typeface="宋体" pitchFamily="2" charset="-122"/>
              </a:rPr>
              <a:t>并非所有的网络都能分层。</a:t>
            </a:r>
            <a:endParaRPr lang="en-US" altLang="zh-CN" sz="2400" dirty="0" smtClean="0">
              <a:ea typeface="宋体" pitchFamily="2" charset="-122"/>
            </a:endParaRPr>
          </a:p>
          <a:p>
            <a:pPr eaLnBrk="1" hangingPunct="1"/>
            <a:r>
              <a:rPr lang="zh-CN" altLang="en-US" sz="2400" dirty="0" smtClean="0">
                <a:ea typeface="宋体" pitchFamily="2" charset="-122"/>
              </a:rPr>
              <a:t>层次网络：删去层次大于等于</a:t>
            </a:r>
            <a:r>
              <a:rPr lang="en-US" altLang="zh-CN" sz="2400" dirty="0" smtClean="0">
                <a:ea typeface="宋体" pitchFamily="2" charset="-122"/>
              </a:rPr>
              <a:t>t</a:t>
            </a:r>
            <a:r>
              <a:rPr lang="zh-CN" altLang="en-US" sz="2400" dirty="0" smtClean="0">
                <a:ea typeface="宋体" pitchFamily="2" charset="-122"/>
              </a:rPr>
              <a:t>的节点。对于任意点删去指向同层和低一层的边。此子网络即为层次网络。</a:t>
            </a:r>
            <a:endParaRPr lang="en-US" altLang="zh-CN" sz="2400" dirty="0" smtClean="0">
              <a:ea typeface="宋体" pitchFamily="2" charset="-122"/>
            </a:endParaRPr>
          </a:p>
          <a:p>
            <a:pPr eaLnBrk="1" hangingPunct="1"/>
            <a:r>
              <a:rPr lang="zh-CN" altLang="en-US" sz="2400" dirty="0" smtClean="0">
                <a:ea typeface="宋体" pitchFamily="2" charset="-122"/>
              </a:rPr>
              <a:t>允许弧：层次网络中的弧</a:t>
            </a:r>
            <a:endParaRPr lang="en-US" altLang="zh-CN" sz="2400" dirty="0" smtClean="0">
              <a:ea typeface="宋体" pitchFamily="2" charset="-122"/>
            </a:endParaRPr>
          </a:p>
          <a:p>
            <a:pPr eaLnBrk="1" hangingPunct="1"/>
            <a:r>
              <a:rPr lang="zh-CN" altLang="en-US" sz="2400" dirty="0" smtClean="0">
                <a:ea typeface="宋体" pitchFamily="2" charset="-122"/>
              </a:rPr>
              <a:t>阻塞流：一个可行流</a:t>
            </a:r>
            <a:r>
              <a:rPr lang="en-US" altLang="zh-CN" sz="2400" dirty="0" smtClean="0">
                <a:ea typeface="宋体" pitchFamily="2" charset="-122"/>
              </a:rPr>
              <a:t>f</a:t>
            </a:r>
            <a:r>
              <a:rPr lang="zh-CN" altLang="en-US" sz="2400" dirty="0" smtClean="0">
                <a:ea typeface="宋体" pitchFamily="2" charset="-122"/>
              </a:rPr>
              <a:t>在层次网络中不存在增广路，称为</a:t>
            </a:r>
            <a:r>
              <a:rPr lang="en-US" altLang="zh-CN" sz="2400" dirty="0" smtClean="0">
                <a:ea typeface="宋体" pitchFamily="2" charset="-122"/>
              </a:rPr>
              <a:t>f</a:t>
            </a:r>
            <a:r>
              <a:rPr lang="zh-CN" altLang="en-US" sz="2400" dirty="0" smtClean="0">
                <a:ea typeface="宋体" pitchFamily="2" charset="-122"/>
              </a:rPr>
              <a:t>层次网络的阻塞流。</a:t>
            </a:r>
            <a:endParaRPr lang="en-US" altLang="zh-CN" sz="2400" dirty="0" smtClean="0">
              <a:ea typeface="宋体" pitchFamily="2" charset="-122"/>
            </a:endParaRPr>
          </a:p>
        </p:txBody>
      </p:sp>
      <p:sp>
        <p:nvSpPr>
          <p:cNvPr id="4" name="标题 1"/>
          <p:cNvSpPr txBox="1">
            <a:spLocks/>
          </p:cNvSpPr>
          <p:nvPr/>
        </p:nvSpPr>
        <p:spPr>
          <a:xfrm>
            <a:off x="2123728" y="188640"/>
            <a:ext cx="4752528" cy="850106"/>
          </a:xfrm>
          <a:prstGeom prst="rect">
            <a:avLst/>
          </a:prstGeom>
          <a:solidFill>
            <a:schemeClr val="tx2">
              <a:lumMod val="20000"/>
              <a:lumOff val="80000"/>
            </a:schemeClr>
          </a:solidFill>
          <a:ln w="254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zh-CN" altLang="en-US" dirty="0">
                <a:ea typeface="隶书" pitchFamily="49" charset="-122"/>
              </a:rPr>
              <a:t>最短增广路算法</a:t>
            </a:r>
            <a:endParaRPr lang="zh-CN" altLang="en-US" dirty="0">
              <a:solidFill>
                <a:schemeClr val="accent1">
                  <a:lumMod val="50000"/>
                </a:schemeClr>
              </a:solidFill>
              <a:ea typeface="隶书"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北京">
  <a:themeElements>
    <a:clrScheme name="powerpoint-template 6">
      <a:dk1>
        <a:srgbClr val="4D4D4D"/>
      </a:dk1>
      <a:lt1>
        <a:srgbClr val="FFFFFF"/>
      </a:lt1>
      <a:dk2>
        <a:srgbClr val="4D4D4D"/>
      </a:dk2>
      <a:lt2>
        <a:srgbClr val="A1CA66"/>
      </a:lt2>
      <a:accent1>
        <a:srgbClr val="4B782A"/>
      </a:accent1>
      <a:accent2>
        <a:srgbClr val="B1D774"/>
      </a:accent2>
      <a:accent3>
        <a:srgbClr val="FFFFFF"/>
      </a:accent3>
      <a:accent4>
        <a:srgbClr val="404040"/>
      </a:accent4>
      <a:accent5>
        <a:srgbClr val="B1BEAC"/>
      </a:accent5>
      <a:accent6>
        <a:srgbClr val="A0C368"/>
      </a:accent6>
      <a:hlink>
        <a:srgbClr val="9DBC2A"/>
      </a:hlink>
      <a:folHlink>
        <a:srgbClr val="DDDDDD"/>
      </a:folHlink>
    </a:clrScheme>
    <a:fontScheme name="powerpoint-template">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 1">
        <a:dk1>
          <a:srgbClr val="4D4D4D"/>
        </a:dk1>
        <a:lt1>
          <a:srgbClr val="FFFFFF"/>
        </a:lt1>
        <a:dk2>
          <a:srgbClr val="4D4D4D"/>
        </a:dk2>
        <a:lt2>
          <a:srgbClr val="80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2">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3">
        <a:dk1>
          <a:srgbClr val="4D4D4D"/>
        </a:dk1>
        <a:lt1>
          <a:srgbClr val="FFFFFF"/>
        </a:lt1>
        <a:dk2>
          <a:srgbClr val="4D4D4D"/>
        </a:dk2>
        <a:lt2>
          <a:srgbClr val="17593B"/>
        </a:lt2>
        <a:accent1>
          <a:srgbClr val="2167BF"/>
        </a:accent1>
        <a:accent2>
          <a:srgbClr val="7F7863"/>
        </a:accent2>
        <a:accent3>
          <a:srgbClr val="FFFFFF"/>
        </a:accent3>
        <a:accent4>
          <a:srgbClr val="404040"/>
        </a:accent4>
        <a:accent5>
          <a:srgbClr val="ABB8DC"/>
        </a:accent5>
        <a:accent6>
          <a:srgbClr val="726C59"/>
        </a:accent6>
        <a:hlink>
          <a:srgbClr val="45886F"/>
        </a:hlink>
        <a:folHlink>
          <a:srgbClr val="DDDDDD"/>
        </a:folHlink>
      </a:clrScheme>
      <a:clrMap bg1="lt1" tx1="dk1" bg2="lt2" tx2="dk2" accent1="accent1" accent2="accent2" accent3="accent3" accent4="accent4" accent5="accent5" accent6="accent6" hlink="hlink" folHlink="folHlink"/>
    </a:extraClrScheme>
    <a:extraClrScheme>
      <a:clrScheme name="powerpoint-template 4">
        <a:dk1>
          <a:srgbClr val="4D4D4D"/>
        </a:dk1>
        <a:lt1>
          <a:srgbClr val="FFFFFF"/>
        </a:lt1>
        <a:dk2>
          <a:srgbClr val="4D4D4D"/>
        </a:dk2>
        <a:lt2>
          <a:srgbClr val="2C86AA"/>
        </a:lt2>
        <a:accent1>
          <a:srgbClr val="4B782A"/>
        </a:accent1>
        <a:accent2>
          <a:srgbClr val="38AFD0"/>
        </a:accent2>
        <a:accent3>
          <a:srgbClr val="FFFFFF"/>
        </a:accent3>
        <a:accent4>
          <a:srgbClr val="404040"/>
        </a:accent4>
        <a:accent5>
          <a:srgbClr val="B1BEAC"/>
        </a:accent5>
        <a:accent6>
          <a:srgbClr val="329EBC"/>
        </a:accent6>
        <a:hlink>
          <a:srgbClr val="9DBC2A"/>
        </a:hlink>
        <a:folHlink>
          <a:srgbClr val="DDDDDD"/>
        </a:folHlink>
      </a:clrScheme>
      <a:clrMap bg1="lt1" tx1="dk1" bg2="lt2" tx2="dk2" accent1="accent1" accent2="accent2" accent3="accent3" accent4="accent4" accent5="accent5" accent6="accent6" hlink="hlink" folHlink="folHlink"/>
    </a:extraClrScheme>
    <a:extraClrScheme>
      <a:clrScheme name="powerpoint-template 5">
        <a:dk1>
          <a:srgbClr val="4D4D4D"/>
        </a:dk1>
        <a:lt1>
          <a:srgbClr val="FFFFFF"/>
        </a:lt1>
        <a:dk2>
          <a:srgbClr val="4D4D4D"/>
        </a:dk2>
        <a:lt2>
          <a:srgbClr val="A1CA66"/>
        </a:lt2>
        <a:accent1>
          <a:srgbClr val="B1D774"/>
        </a:accent1>
        <a:accent2>
          <a:srgbClr val="C9E784"/>
        </a:accent2>
        <a:accent3>
          <a:srgbClr val="FFFFFF"/>
        </a:accent3>
        <a:accent4>
          <a:srgbClr val="404040"/>
        </a:accent4>
        <a:accent5>
          <a:srgbClr val="D5E8BC"/>
        </a:accent5>
        <a:accent6>
          <a:srgbClr val="B6D177"/>
        </a:accent6>
        <a:hlink>
          <a:srgbClr val="BFE27F"/>
        </a:hlink>
        <a:folHlink>
          <a:srgbClr val="DDDDDD"/>
        </a:folHlink>
      </a:clrScheme>
      <a:clrMap bg1="lt1" tx1="dk1" bg2="lt2" tx2="dk2" accent1="accent1" accent2="accent2" accent3="accent3" accent4="accent4" accent5="accent5" accent6="accent6" hlink="hlink" folHlink="folHlink"/>
    </a:extraClrScheme>
    <a:extraClrScheme>
      <a:clrScheme name="powerpoint-template 6">
        <a:dk1>
          <a:srgbClr val="4D4D4D"/>
        </a:dk1>
        <a:lt1>
          <a:srgbClr val="FFFFFF"/>
        </a:lt1>
        <a:dk2>
          <a:srgbClr val="4D4D4D"/>
        </a:dk2>
        <a:lt2>
          <a:srgbClr val="A1CA66"/>
        </a:lt2>
        <a:accent1>
          <a:srgbClr val="4B782A"/>
        </a:accent1>
        <a:accent2>
          <a:srgbClr val="B1D774"/>
        </a:accent2>
        <a:accent3>
          <a:srgbClr val="FFFFFF"/>
        </a:accent3>
        <a:accent4>
          <a:srgbClr val="404040"/>
        </a:accent4>
        <a:accent5>
          <a:srgbClr val="B1BEAC"/>
        </a:accent5>
        <a:accent6>
          <a:srgbClr val="A0C368"/>
        </a:accent6>
        <a:hlink>
          <a:srgbClr val="9DBC2A"/>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北京</Template>
  <TotalTime>13986</TotalTime>
  <Words>4608</Words>
  <Application>Microsoft Office PowerPoint</Application>
  <PresentationFormat>全屏显示(4:3)</PresentationFormat>
  <Paragraphs>422</Paragraphs>
  <Slides>65</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65</vt:i4>
      </vt:variant>
    </vt:vector>
  </HeadingPairs>
  <TitlesOfParts>
    <vt:vector size="75" baseType="lpstr">
      <vt:lpstr>Microsoft Sans Serif</vt:lpstr>
      <vt:lpstr>宋体</vt:lpstr>
      <vt:lpstr>Arial</vt:lpstr>
      <vt:lpstr>Calibri</vt:lpstr>
      <vt:lpstr>Wingdings</vt:lpstr>
      <vt:lpstr>隶书</vt:lpstr>
      <vt:lpstr>华文隶书</vt:lpstr>
      <vt:lpstr>微软雅黑</vt:lpstr>
      <vt:lpstr>Monotype Corsiva</vt:lpstr>
      <vt:lpstr>北京</vt:lpstr>
      <vt:lpstr>图论</vt:lpstr>
      <vt:lpstr>主要内容</vt:lpstr>
      <vt:lpstr>PowerPoint 演示文稿</vt:lpstr>
      <vt:lpstr>PowerPoint 演示文稿</vt:lpstr>
      <vt:lpstr>排水沟(POJ 1273)</vt:lpstr>
      <vt:lpstr>主要内容</vt:lpstr>
      <vt:lpstr>最大流算法</vt:lpstr>
      <vt:lpstr>Ford-Fulkerson</vt:lpstr>
      <vt:lpstr>PowerPoint 演示文稿</vt:lpstr>
      <vt:lpstr>PowerPoint 演示文稿</vt:lpstr>
      <vt:lpstr>PowerPoint 演示文稿</vt:lpstr>
      <vt:lpstr>PowerPoint 演示文稿</vt:lpstr>
      <vt:lpstr>Improved Shortest Augmenting Path</vt:lpstr>
      <vt:lpstr>增广路算法的缺点</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主要内容</vt:lpstr>
      <vt:lpstr>NOI2010 海拔</vt:lpstr>
      <vt:lpstr>NOI2010海拔</vt:lpstr>
      <vt:lpstr>NOI2010海拔</vt:lpstr>
      <vt:lpstr>PowerPoint 演示文稿</vt:lpstr>
      <vt:lpstr>主要内容</vt:lpstr>
      <vt:lpstr>PowerPoint 演示文稿</vt:lpstr>
      <vt:lpstr>PowerPoint 演示文稿</vt:lpstr>
      <vt:lpstr>PowerPoint 演示文稿</vt:lpstr>
      <vt:lpstr>主要内容</vt:lpstr>
      <vt:lpstr>图的匹配问题</vt:lpstr>
      <vt:lpstr>二分图的匹配问题</vt:lpstr>
      <vt:lpstr>匈牙利算法</vt:lpstr>
      <vt:lpstr>匈牙利算法</vt:lpstr>
      <vt:lpstr>PowerPoint 演示文稿</vt:lpstr>
      <vt:lpstr>一些概念</vt:lpstr>
      <vt:lpstr>PowerPoint 演示文稿</vt:lpstr>
      <vt:lpstr>PowerPoint 演示文稿</vt:lpstr>
      <vt:lpstr>最大-最小性质</vt:lpstr>
      <vt:lpstr>防御导弹(ZOJ 3460)</vt:lpstr>
      <vt:lpstr>机器安排(POJ 1325)</vt:lpstr>
      <vt:lpstr>上午的练习题</vt:lpstr>
      <vt:lpstr>二分图和其他问题的结合</vt:lpstr>
      <vt:lpstr>Team Them Up!(POJ 1112)</vt:lpstr>
      <vt:lpstr>主要内容</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Katu谜题</vt:lpstr>
      <vt:lpstr>建图方法</vt:lpstr>
      <vt:lpstr>2-SAT可行性判定算法</vt:lpstr>
      <vt:lpstr>繁忙的牧师</vt:lpstr>
      <vt:lpstr>石头剪子布</vt:lpstr>
      <vt:lpstr>2-SAT求解</vt:lpstr>
      <vt:lpstr>PowerPoint 演示文稿</vt:lpstr>
      <vt:lpstr>恐怖的房间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Barty</dc:creator>
  <cp:lastModifiedBy>barty</cp:lastModifiedBy>
  <cp:revision>112</cp:revision>
  <dcterms:created xsi:type="dcterms:W3CDTF">2011-04-13T03:35:35Z</dcterms:created>
  <dcterms:modified xsi:type="dcterms:W3CDTF">2013-02-02T18:00:40Z</dcterms:modified>
</cp:coreProperties>
</file>