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6" r:id="rId6"/>
    <p:sldId id="261" r:id="rId7"/>
    <p:sldId id="268" r:id="rId8"/>
    <p:sldId id="281" r:id="rId9"/>
    <p:sldId id="267" r:id="rId10"/>
    <p:sldId id="269" r:id="rId11"/>
    <p:sldId id="263" r:id="rId12"/>
    <p:sldId id="274" r:id="rId13"/>
    <p:sldId id="280" r:id="rId14"/>
    <p:sldId id="273" r:id="rId15"/>
    <p:sldId id="262" r:id="rId16"/>
    <p:sldId id="270" r:id="rId17"/>
    <p:sldId id="271" r:id="rId18"/>
    <p:sldId id="282" r:id="rId19"/>
    <p:sldId id="275" r:id="rId20"/>
    <p:sldId id="276" r:id="rId21"/>
    <p:sldId id="283" r:id="rId22"/>
    <p:sldId id="277" r:id="rId23"/>
    <p:sldId id="278" r:id="rId24"/>
    <p:sldId id="279" r:id="rId25"/>
    <p:sldId id="264" r:id="rId26"/>
    <p:sldId id="265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BF"/>
    <a:srgbClr val="FF6600"/>
    <a:srgbClr val="F14A2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42BC-6699-4549-905F-A6437480079F}" type="datetimeFigureOut">
              <a:rPr lang="es-ES" smtClean="0"/>
              <a:t>17/07/2013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ED796-D899-4E24-8727-4C81C8163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02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D88-399D-4FE5-A6AB-B79D6404B15D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2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450-48A4-4F71-B477-A8E8DA3ABE08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87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78D7-A09A-4BFF-A837-A895A6C31484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034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D9D9D9"/>
          </a:solidFill>
        </p:spPr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rgbClr val="D9D9D9"/>
          </a:solidFill>
        </p:spPr>
        <p:txBody>
          <a:bodyPr/>
          <a:lstStyle/>
          <a:p>
            <a:r>
              <a:rPr lang="es-ES" dirty="0" smtClean="0"/>
              <a:t>HTML5 y el futuro de la Web, </a:t>
            </a:r>
            <a:r>
              <a:rPr lang="es-ES" dirty="0" err="1" smtClean="0"/>
              <a:t>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D9D9D9"/>
          </a:solidFill>
        </p:spPr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1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ACE6-ECB0-4620-961D-6103692AF02E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66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9143-9377-4499-8154-EAAA76D02ADD}" type="datetime1">
              <a:rPr lang="es-ES" smtClean="0"/>
              <a:t>17/07/2013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3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A7D-90AA-4313-9F80-79231C77731E}" type="datetime1">
              <a:rPr lang="es-ES" smtClean="0"/>
              <a:t>17/07/2013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54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4E35-80CF-4097-A8F5-352281B91521}" type="datetime1">
              <a:rPr lang="es-ES" smtClean="0"/>
              <a:t>17/07/2013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65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F32-823C-4190-9AB4-B5D04F05A354}" type="datetime1">
              <a:rPr lang="es-ES" smtClean="0"/>
              <a:t>17/07/2013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87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4B10-2E9D-422D-B3CB-E77D9255327D}" type="datetime1">
              <a:rPr lang="es-ES" smtClean="0"/>
              <a:t>17/07/2013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70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14A29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9F0-02F8-4D54-9431-5924F196375C}" type="datetime1">
              <a:rPr lang="es-ES" smtClean="0"/>
              <a:t>17/07/2013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330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fld id="{F0545FA1-1768-4DFC-B584-311D2A517443}" type="datetime1">
              <a:rPr lang="es-ES" smtClean="0"/>
              <a:t>17/07/2013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s-ES" dirty="0" smtClean="0"/>
              <a:t>HTML5 y el futuro de la Web, </a:t>
            </a:r>
            <a:r>
              <a:rPr lang="es-ES" dirty="0" err="1" smtClean="0"/>
              <a:t>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fld id="{AE45C89B-38B7-47DE-B96A-6D6CD8A9C95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14A29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sarla" TargetMode="External"/><Relationship Id="rId2" Type="http://schemas.openxmlformats.org/officeDocument/2006/relationships/hyperlink" Target="http://www.cesarl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nfo@cesarla.com" TargetMode="External"/><Relationship Id="rId4" Type="http://schemas.openxmlformats.org/officeDocument/2006/relationships/hyperlink" Target="http://www.linkedin.com/in/cesarla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4-differenc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w3.org/html/logo/img/html5-dis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692696"/>
            <a:ext cx="47148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9B0-2A2D-458F-A048-B9CA735402B8}" type="datetime1">
              <a:rPr lang="es-ES" smtClean="0"/>
              <a:t>17/07/2013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6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Geolocation</a:t>
            </a:r>
            <a:r>
              <a:rPr lang="es-ES" dirty="0" smtClean="0"/>
              <a:t> API - </a:t>
            </a:r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>
                <a:solidFill>
                  <a:srgbClr val="009CBF"/>
                </a:solidFill>
                <a:latin typeface="Impact" pitchFamily="34" charset="0"/>
              </a:rPr>
              <a:t>Geolocation</a:t>
            </a:r>
            <a:r>
              <a:rPr lang="es-ES" dirty="0" smtClean="0">
                <a:solidFill>
                  <a:srgbClr val="009CBF"/>
                </a:solidFill>
                <a:latin typeface="Impact" pitchFamily="34" charset="0"/>
              </a:rPr>
              <a:t> 2</a:t>
            </a:r>
          </a:p>
          <a:p>
            <a:r>
              <a:rPr lang="es-ES" dirty="0" smtClean="0"/>
              <a:t>Ampliar ejercicio anterior.</a:t>
            </a:r>
          </a:p>
          <a:p>
            <a:r>
              <a:rPr lang="es-ES" dirty="0" smtClean="0"/>
              <a:t>Mostrar Coordenadas en un “Google </a:t>
            </a:r>
            <a:r>
              <a:rPr lang="es-ES" dirty="0" err="1" smtClean="0"/>
              <a:t>Maps</a:t>
            </a:r>
            <a:r>
              <a:rPr lang="es-ES" dirty="0" smtClean="0"/>
              <a:t>”.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10</a:t>
            </a:fld>
            <a:endParaRPr lang="es-ES"/>
          </a:p>
        </p:txBody>
      </p:sp>
      <p:pic>
        <p:nvPicPr>
          <p:cNvPr id="7" name="Picture 4" descr="C:\Users\César\Desktop\satellite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1184" y="-568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César\Desktop\waldowav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33941"/>
            <a:ext cx="853440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Web </a:t>
            </a:r>
            <a:r>
              <a:rPr lang="es-ES" dirty="0" smtClean="0"/>
              <a:t>Storage API - 1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almacenar información en el lado del cliente:</a:t>
            </a:r>
          </a:p>
          <a:p>
            <a:pPr lvl="1"/>
            <a:r>
              <a:rPr lang="es-ES" b="1" dirty="0" err="1" smtClean="0"/>
              <a:t>Session</a:t>
            </a:r>
            <a:r>
              <a:rPr lang="es-ES" b="1" dirty="0" smtClean="0"/>
              <a:t> Storage: </a:t>
            </a:r>
            <a:r>
              <a:rPr lang="es-ES" dirty="0" smtClean="0"/>
              <a:t>Una vez se cierra la sesión (cierre del navegador), la información se pierde.</a:t>
            </a:r>
          </a:p>
          <a:p>
            <a:pPr lvl="1"/>
            <a:r>
              <a:rPr lang="es-ES" b="1" dirty="0" smtClean="0"/>
              <a:t>Local Storage: </a:t>
            </a:r>
            <a:r>
              <a:rPr lang="es-ES" dirty="0" smtClean="0"/>
              <a:t>La información es persistente, es almacenada indefinidamente.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9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smtClean="0"/>
              <a:t>Storage API - 2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12</a:t>
            </a:fld>
            <a:endParaRPr lang="es-E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80632" y="1595901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Local Storage</a:t>
            </a:r>
          </a:p>
          <a:p>
            <a:pPr lvl="1"/>
            <a:r>
              <a:rPr lang="es-ES" sz="2000"/>
              <a:t>Almacenar un valor:</a:t>
            </a:r>
          </a:p>
          <a:p>
            <a:pPr marL="400050" lvl="1" indent="0">
              <a:buNone/>
            </a:pPr>
            <a:r>
              <a:rPr lang="es-ES" sz="1600">
                <a:solidFill>
                  <a:srgbClr val="F14A29"/>
                </a:solidFill>
              </a:rPr>
              <a:t>localStorage</a:t>
            </a:r>
            <a:r>
              <a:rPr lang="es-ES" sz="1600"/>
              <a:t>.</a:t>
            </a:r>
            <a:r>
              <a:rPr lang="es-ES" sz="1600">
                <a:solidFill>
                  <a:srgbClr val="F14A29"/>
                </a:solidFill>
              </a:rPr>
              <a:t>setItem</a:t>
            </a:r>
            <a:r>
              <a:rPr lang="es-ES" sz="1600"/>
              <a:t>(</a:t>
            </a:r>
            <a:r>
              <a:rPr lang="es-ES" sz="1600">
                <a:solidFill>
                  <a:srgbClr val="009CBF"/>
                </a:solidFill>
              </a:rPr>
              <a:t>clave</a:t>
            </a:r>
            <a:r>
              <a:rPr lang="es-ES" sz="1600"/>
              <a:t>,</a:t>
            </a:r>
            <a:r>
              <a:rPr lang="es-ES" sz="1600">
                <a:solidFill>
                  <a:srgbClr val="009CBF"/>
                </a:solidFill>
              </a:rPr>
              <a:t> valor</a:t>
            </a:r>
            <a:r>
              <a:rPr lang="es-ES" sz="1600"/>
              <a:t>);  </a:t>
            </a:r>
          </a:p>
          <a:p>
            <a:pPr marL="400050" lvl="1" indent="0">
              <a:buNone/>
            </a:pPr>
            <a:r>
              <a:rPr lang="es-ES" sz="1600">
                <a:solidFill>
                  <a:srgbClr val="F14A29"/>
                </a:solidFill>
              </a:rPr>
              <a:t>localStorage</a:t>
            </a:r>
            <a:r>
              <a:rPr lang="es-ES" sz="1600"/>
              <a:t>[</a:t>
            </a:r>
            <a:r>
              <a:rPr lang="es-ES" sz="1600">
                <a:solidFill>
                  <a:srgbClr val="009CBF"/>
                </a:solidFill>
              </a:rPr>
              <a:t>clave</a:t>
            </a:r>
            <a:r>
              <a:rPr lang="es-ES" sz="1600"/>
              <a:t>] = </a:t>
            </a:r>
            <a:r>
              <a:rPr lang="es-ES" sz="1600">
                <a:solidFill>
                  <a:srgbClr val="009CBF"/>
                </a:solidFill>
              </a:rPr>
              <a:t>valor</a:t>
            </a:r>
            <a:r>
              <a:rPr lang="es-ES" sz="1600"/>
              <a:t>;  </a:t>
            </a:r>
          </a:p>
          <a:p>
            <a:pPr lvl="1"/>
            <a:r>
              <a:rPr lang="es-ES" sz="2000"/>
              <a:t>Retornar un valor:</a:t>
            </a:r>
          </a:p>
          <a:p>
            <a:pPr marL="400050" lvl="1" indent="0">
              <a:buNone/>
            </a:pPr>
            <a:r>
              <a:rPr lang="es-ES" sz="1600">
                <a:solidFill>
                  <a:srgbClr val="F14A29"/>
                </a:solidFill>
              </a:rPr>
              <a:t>localStorage</a:t>
            </a:r>
            <a:r>
              <a:rPr lang="es-ES" sz="1600"/>
              <a:t>.</a:t>
            </a:r>
            <a:r>
              <a:rPr lang="es-ES" sz="1600">
                <a:solidFill>
                  <a:srgbClr val="F14A29"/>
                </a:solidFill>
              </a:rPr>
              <a:t>getItem</a:t>
            </a:r>
            <a:r>
              <a:rPr lang="es-ES" sz="1600"/>
              <a:t>(</a:t>
            </a:r>
            <a:r>
              <a:rPr lang="es-ES" sz="1600">
                <a:solidFill>
                  <a:srgbClr val="009CBF"/>
                </a:solidFill>
              </a:rPr>
              <a:t>clave</a:t>
            </a:r>
            <a:r>
              <a:rPr lang="es-ES" sz="1600"/>
              <a:t>);  </a:t>
            </a:r>
          </a:p>
          <a:p>
            <a:pPr marL="400050" lvl="1" indent="0">
              <a:buNone/>
            </a:pPr>
            <a:r>
              <a:rPr lang="es-ES" sz="1600">
                <a:solidFill>
                  <a:srgbClr val="F14A29"/>
                </a:solidFill>
              </a:rPr>
              <a:t>localStorage</a:t>
            </a:r>
            <a:r>
              <a:rPr lang="es-ES" sz="1600"/>
              <a:t>[</a:t>
            </a:r>
            <a:r>
              <a:rPr lang="es-ES" sz="1600">
                <a:solidFill>
                  <a:srgbClr val="009CBF"/>
                </a:solidFill>
              </a:rPr>
              <a:t>clave</a:t>
            </a:r>
            <a:r>
              <a:rPr lang="es-ES" sz="1600"/>
              <a:t>];  </a:t>
            </a:r>
          </a:p>
          <a:p>
            <a:pPr lvl="1"/>
            <a:r>
              <a:rPr lang="es-ES" sz="2000"/>
              <a:t>Borrar un valor:</a:t>
            </a:r>
          </a:p>
          <a:p>
            <a:pPr marL="400050" lvl="1" indent="0">
              <a:buNone/>
            </a:pPr>
            <a:r>
              <a:rPr lang="es-ES" sz="1600">
                <a:solidFill>
                  <a:srgbClr val="F14A29"/>
                </a:solidFill>
              </a:rPr>
              <a:t>localStorage.removeItem</a:t>
            </a:r>
            <a:r>
              <a:rPr lang="es-ES" sz="1600"/>
              <a:t>(</a:t>
            </a:r>
            <a:r>
              <a:rPr lang="es-ES" sz="1600">
                <a:solidFill>
                  <a:srgbClr val="009CBF"/>
                </a:solidFill>
              </a:rPr>
              <a:t>clave</a:t>
            </a:r>
            <a:r>
              <a:rPr lang="es-ES" sz="1600"/>
              <a:t>);  </a:t>
            </a:r>
          </a:p>
          <a:p>
            <a:pPr lvl="1"/>
            <a:r>
              <a:rPr lang="es-ES" sz="2000"/>
              <a:t>Borrar Todos los Valores:</a:t>
            </a:r>
          </a:p>
          <a:p>
            <a:pPr marL="400050" lvl="1" indent="0">
              <a:buNone/>
            </a:pPr>
            <a:r>
              <a:rPr lang="es-ES" sz="1600">
                <a:solidFill>
                  <a:srgbClr val="F14A29"/>
                </a:solidFill>
              </a:rPr>
              <a:t>localStorage</a:t>
            </a:r>
            <a:r>
              <a:rPr lang="es-ES" sz="1600"/>
              <a:t>.</a:t>
            </a:r>
            <a:r>
              <a:rPr lang="es-ES" sz="1600">
                <a:solidFill>
                  <a:srgbClr val="F14A29"/>
                </a:solidFill>
              </a:rPr>
              <a:t>clear</a:t>
            </a:r>
            <a:r>
              <a:rPr lang="es-ES" sz="1600"/>
              <a:t>();  </a:t>
            </a:r>
            <a:endParaRPr lang="es-E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560" y="1595900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Session</a:t>
            </a:r>
            <a:r>
              <a:rPr lang="es-ES" dirty="0"/>
              <a:t> Storage</a:t>
            </a:r>
          </a:p>
          <a:p>
            <a:pPr lvl="1"/>
            <a:r>
              <a:rPr lang="es-ES" sz="2000" dirty="0"/>
              <a:t>Almacenar un valor:</a:t>
            </a:r>
          </a:p>
          <a:p>
            <a:pPr marL="400050" lvl="1" indent="0">
              <a:buNone/>
            </a:pPr>
            <a:r>
              <a:rPr lang="es-ES" sz="1600" dirty="0" err="1">
                <a:solidFill>
                  <a:srgbClr val="F14A29"/>
                </a:solidFill>
              </a:rPr>
              <a:t>sessionStorage</a:t>
            </a:r>
            <a:r>
              <a:rPr lang="es-ES" sz="1600" dirty="0" err="1"/>
              <a:t>.</a:t>
            </a:r>
            <a:r>
              <a:rPr lang="es-ES" sz="1600" dirty="0" err="1">
                <a:solidFill>
                  <a:srgbClr val="F14A29"/>
                </a:solidFill>
              </a:rPr>
              <a:t>setItem</a:t>
            </a:r>
            <a:r>
              <a:rPr lang="es-ES" sz="1600" dirty="0"/>
              <a:t>(</a:t>
            </a:r>
            <a:r>
              <a:rPr lang="es-ES" sz="1600" dirty="0">
                <a:solidFill>
                  <a:srgbClr val="009CBF"/>
                </a:solidFill>
              </a:rPr>
              <a:t>clave</a:t>
            </a:r>
            <a:r>
              <a:rPr lang="es-ES" sz="1600" dirty="0"/>
              <a:t>,</a:t>
            </a:r>
            <a:r>
              <a:rPr lang="es-ES" sz="1600" dirty="0">
                <a:solidFill>
                  <a:srgbClr val="009CBF"/>
                </a:solidFill>
              </a:rPr>
              <a:t> valor</a:t>
            </a:r>
            <a:r>
              <a:rPr lang="es-ES" sz="1600" dirty="0"/>
              <a:t>);  </a:t>
            </a:r>
          </a:p>
          <a:p>
            <a:pPr marL="400050" lvl="1" indent="0">
              <a:buNone/>
            </a:pPr>
            <a:r>
              <a:rPr lang="es-ES" sz="1600" dirty="0" err="1">
                <a:solidFill>
                  <a:srgbClr val="F14A29"/>
                </a:solidFill>
              </a:rPr>
              <a:t>sessionStorage</a:t>
            </a:r>
            <a:r>
              <a:rPr lang="es-ES" sz="1600" dirty="0"/>
              <a:t>[</a:t>
            </a:r>
            <a:r>
              <a:rPr lang="es-ES" sz="1600" dirty="0">
                <a:solidFill>
                  <a:srgbClr val="009CBF"/>
                </a:solidFill>
              </a:rPr>
              <a:t>clave</a:t>
            </a:r>
            <a:r>
              <a:rPr lang="es-ES" sz="1600" dirty="0"/>
              <a:t>] = </a:t>
            </a:r>
            <a:r>
              <a:rPr lang="es-ES" sz="1600" dirty="0">
                <a:solidFill>
                  <a:srgbClr val="009CBF"/>
                </a:solidFill>
              </a:rPr>
              <a:t>valor</a:t>
            </a:r>
            <a:r>
              <a:rPr lang="es-ES" sz="1600" dirty="0"/>
              <a:t>;  </a:t>
            </a:r>
          </a:p>
          <a:p>
            <a:pPr lvl="1"/>
            <a:r>
              <a:rPr lang="es-ES" sz="2000" dirty="0"/>
              <a:t>Retornar un valor:</a:t>
            </a:r>
          </a:p>
          <a:p>
            <a:pPr marL="400050" lvl="1" indent="0">
              <a:buNone/>
            </a:pPr>
            <a:r>
              <a:rPr lang="es-ES" sz="1600" dirty="0" err="1">
                <a:solidFill>
                  <a:srgbClr val="F14A29"/>
                </a:solidFill>
              </a:rPr>
              <a:t>sessionStorage</a:t>
            </a:r>
            <a:r>
              <a:rPr lang="es-ES" sz="1600" dirty="0" err="1"/>
              <a:t>.</a:t>
            </a:r>
            <a:r>
              <a:rPr lang="es-ES" sz="1600" dirty="0" err="1">
                <a:solidFill>
                  <a:srgbClr val="F14A29"/>
                </a:solidFill>
              </a:rPr>
              <a:t>getItem</a:t>
            </a:r>
            <a:r>
              <a:rPr lang="es-ES" sz="1600" dirty="0"/>
              <a:t>(</a:t>
            </a:r>
            <a:r>
              <a:rPr lang="es-ES" sz="1600" dirty="0">
                <a:solidFill>
                  <a:srgbClr val="009CBF"/>
                </a:solidFill>
              </a:rPr>
              <a:t>clave</a:t>
            </a:r>
            <a:r>
              <a:rPr lang="es-ES" sz="1600" dirty="0"/>
              <a:t>);  </a:t>
            </a:r>
          </a:p>
          <a:p>
            <a:pPr marL="400050" lvl="1" indent="0">
              <a:buNone/>
            </a:pPr>
            <a:r>
              <a:rPr lang="es-ES" sz="1600" dirty="0" err="1">
                <a:solidFill>
                  <a:srgbClr val="F14A29"/>
                </a:solidFill>
              </a:rPr>
              <a:t>sessionStorage</a:t>
            </a:r>
            <a:r>
              <a:rPr lang="es-ES" sz="1600" dirty="0"/>
              <a:t>[</a:t>
            </a:r>
            <a:r>
              <a:rPr lang="es-ES" sz="1600" dirty="0">
                <a:solidFill>
                  <a:srgbClr val="009CBF"/>
                </a:solidFill>
              </a:rPr>
              <a:t>clave</a:t>
            </a:r>
            <a:r>
              <a:rPr lang="es-ES" sz="1600" dirty="0"/>
              <a:t>];  </a:t>
            </a:r>
          </a:p>
          <a:p>
            <a:pPr lvl="1"/>
            <a:r>
              <a:rPr lang="es-ES" sz="2000" dirty="0"/>
              <a:t>Borrar un valor:</a:t>
            </a:r>
          </a:p>
          <a:p>
            <a:pPr marL="400050" lvl="1" indent="0">
              <a:buNone/>
            </a:pPr>
            <a:r>
              <a:rPr lang="es-ES" sz="1600" dirty="0" err="1">
                <a:solidFill>
                  <a:srgbClr val="F14A29"/>
                </a:solidFill>
              </a:rPr>
              <a:t>sessionStorage.removeItem</a:t>
            </a:r>
            <a:r>
              <a:rPr lang="es-ES" sz="1600" dirty="0"/>
              <a:t>(</a:t>
            </a:r>
            <a:r>
              <a:rPr lang="es-ES" sz="1600" dirty="0">
                <a:solidFill>
                  <a:srgbClr val="009CBF"/>
                </a:solidFill>
              </a:rPr>
              <a:t>clave</a:t>
            </a:r>
            <a:r>
              <a:rPr lang="es-ES" sz="1600" dirty="0"/>
              <a:t>);  </a:t>
            </a:r>
          </a:p>
          <a:p>
            <a:pPr lvl="1"/>
            <a:r>
              <a:rPr lang="es-ES" sz="2000" dirty="0"/>
              <a:t>Borrar Todos los Valores:</a:t>
            </a:r>
          </a:p>
          <a:p>
            <a:pPr marL="400050" lvl="1" indent="0">
              <a:buNone/>
            </a:pPr>
            <a:r>
              <a:rPr lang="es-ES" sz="1600" dirty="0" err="1">
                <a:solidFill>
                  <a:srgbClr val="F14A29"/>
                </a:solidFill>
              </a:rPr>
              <a:t>sessionStorage</a:t>
            </a:r>
            <a:r>
              <a:rPr lang="es-ES" sz="1600" dirty="0" err="1"/>
              <a:t>.</a:t>
            </a:r>
            <a:r>
              <a:rPr lang="es-ES" sz="1600" dirty="0" err="1">
                <a:solidFill>
                  <a:srgbClr val="F14A29"/>
                </a:solidFill>
              </a:rPr>
              <a:t>clear</a:t>
            </a:r>
            <a:r>
              <a:rPr lang="es-E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767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/>
              <a:t>Storage API - 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13</a:t>
            </a:fld>
            <a:endParaRPr lang="es-E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1589"/>
              </p:ext>
            </p:extLst>
          </p:nvPr>
        </p:nvGraphicFramePr>
        <p:xfrm>
          <a:off x="457200" y="2737485"/>
          <a:ext cx="8229600" cy="13830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Feature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  <a:latin typeface="Bitter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Chrome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Firefox (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Gecko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Internet Explorer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Opera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Safari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</a:rPr>
                        <a:t>Basic 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9C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23.0</a:t>
                      </a:r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16.0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8.0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12.1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5.1</a:t>
                      </a:r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3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Session</a:t>
            </a:r>
            <a:r>
              <a:rPr lang="es-ES" dirty="0" smtClean="0"/>
              <a:t> &amp; Local Storage API - </a:t>
            </a: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>
                <a:solidFill>
                  <a:srgbClr val="009CBF"/>
                </a:solidFill>
                <a:latin typeface="Impact" pitchFamily="34" charset="0"/>
              </a:rPr>
              <a:t>Session</a:t>
            </a:r>
            <a:r>
              <a:rPr lang="es-ES" dirty="0" smtClean="0">
                <a:solidFill>
                  <a:srgbClr val="009CBF"/>
                </a:solidFill>
                <a:latin typeface="Impact" pitchFamily="34" charset="0"/>
              </a:rPr>
              <a:t> Storage</a:t>
            </a:r>
          </a:p>
          <a:p>
            <a:r>
              <a:rPr lang="es-ES" dirty="0" smtClean="0"/>
              <a:t>Realizar un carrito de la compra utilizando </a:t>
            </a:r>
            <a:r>
              <a:rPr lang="es-ES" dirty="0" err="1" smtClean="0"/>
              <a:t>Session</a:t>
            </a:r>
            <a:r>
              <a:rPr lang="es-ES" dirty="0" smtClean="0"/>
              <a:t> Storage.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9CBF"/>
                </a:solidFill>
                <a:latin typeface="Impact" pitchFamily="34" charset="0"/>
              </a:rPr>
              <a:t>Local Storage </a:t>
            </a:r>
          </a:p>
          <a:p>
            <a:r>
              <a:rPr lang="es-ES" dirty="0" smtClean="0"/>
              <a:t>Realizar un carrito de la compra utilizando Local Storage (Reutilizar ejercicio </a:t>
            </a:r>
            <a:r>
              <a:rPr lang="es-ES" dirty="0" err="1" smtClean="0"/>
              <a:t>Session</a:t>
            </a:r>
            <a:r>
              <a:rPr lang="es-ES" dirty="0" smtClean="0"/>
              <a:t> Storage).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Drag</a:t>
            </a:r>
            <a:r>
              <a:rPr lang="es-ES" dirty="0" smtClean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Drop</a:t>
            </a:r>
            <a:r>
              <a:rPr lang="es-ES" dirty="0" smtClean="0"/>
              <a:t> - 1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Drag</a:t>
            </a:r>
            <a:r>
              <a:rPr lang="es-ES" dirty="0" smtClean="0"/>
              <a:t> and </a:t>
            </a:r>
            <a:r>
              <a:rPr lang="es-ES" dirty="0" err="1" smtClean="0"/>
              <a:t>Drop</a:t>
            </a:r>
            <a:r>
              <a:rPr lang="es-ES" dirty="0" smtClean="0"/>
              <a:t> API:</a:t>
            </a:r>
          </a:p>
          <a:p>
            <a:r>
              <a:rPr lang="es-ES" dirty="0" smtClean="0"/>
              <a:t>Permite arrastrar ficheros dentro del navegador.</a:t>
            </a:r>
          </a:p>
          <a:p>
            <a:r>
              <a:rPr lang="es-ES" dirty="0" smtClean="0"/>
              <a:t>Los elemento “</a:t>
            </a:r>
            <a:r>
              <a:rPr lang="es-ES" dirty="0" err="1" smtClean="0"/>
              <a:t>arrastrables</a:t>
            </a:r>
            <a:r>
              <a:rPr lang="es-ES" dirty="0" smtClean="0"/>
              <a:t>” deben tener la propiedad </a:t>
            </a:r>
            <a:r>
              <a:rPr lang="es-ES" dirty="0" err="1" smtClean="0"/>
              <a:t>draggable</a:t>
            </a:r>
            <a:r>
              <a:rPr lang="es-ES" dirty="0" smtClean="0"/>
              <a:t>=“true” en el código HTML.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rgbClr val="009CBF"/>
                </a:solidFill>
                <a:latin typeface="Impact" pitchFamily="34" charset="0"/>
              </a:rPr>
              <a:t>Nota: </a:t>
            </a:r>
            <a:r>
              <a:rPr lang="es-ES" sz="2800" dirty="0" smtClean="0"/>
              <a:t>En navegadores modernos las imágenes suelen ser </a:t>
            </a:r>
            <a:r>
              <a:rPr lang="es-ES" sz="2800" dirty="0" err="1" smtClean="0"/>
              <a:t>draggables</a:t>
            </a:r>
            <a:r>
              <a:rPr lang="es-ES" sz="2800" dirty="0" smtClean="0"/>
              <a:t> por defecto.</a:t>
            </a:r>
            <a:endParaRPr lang="es-E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0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Drag</a:t>
            </a:r>
            <a:r>
              <a:rPr lang="es-ES" dirty="0" smtClean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Drop</a:t>
            </a:r>
            <a:r>
              <a:rPr lang="es-ES" dirty="0" smtClean="0"/>
              <a:t> - 2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Eventos lanzados durante el inicio del agarre:</a:t>
            </a:r>
          </a:p>
          <a:p>
            <a:pPr lvl="1"/>
            <a:r>
              <a:rPr lang="es-ES" sz="3000" b="1" dirty="0" err="1" smtClean="0"/>
              <a:t>dragstart</a:t>
            </a:r>
            <a:r>
              <a:rPr lang="es-ES" sz="3000" b="1" dirty="0" smtClean="0"/>
              <a:t>: </a:t>
            </a:r>
            <a:r>
              <a:rPr lang="es-ES" sz="3000" dirty="0" smtClean="0"/>
              <a:t>Se lanza al iniciar el agarre.</a:t>
            </a:r>
            <a:endParaRPr lang="es-ES" sz="3000" b="1" dirty="0" smtClean="0"/>
          </a:p>
          <a:p>
            <a:pPr lvl="1"/>
            <a:r>
              <a:rPr lang="es-ES" sz="3000" b="1" dirty="0" err="1"/>
              <a:t>d</a:t>
            </a:r>
            <a:r>
              <a:rPr lang="es-ES" sz="3000" b="1" dirty="0" err="1" smtClean="0"/>
              <a:t>rag</a:t>
            </a:r>
            <a:r>
              <a:rPr lang="es-ES" sz="3000" b="1" dirty="0" smtClean="0"/>
              <a:t>: </a:t>
            </a:r>
            <a:r>
              <a:rPr lang="es-ES" sz="3000" dirty="0" smtClean="0"/>
              <a:t>Se lanza periódicamente durante el agarre.</a:t>
            </a:r>
            <a:endParaRPr lang="es-ES" sz="3000" b="1" dirty="0" smtClean="0"/>
          </a:p>
          <a:p>
            <a:pPr lvl="1"/>
            <a:r>
              <a:rPr lang="es-ES" sz="3000" b="1" dirty="0" err="1" smtClean="0"/>
              <a:t>dragend</a:t>
            </a:r>
            <a:r>
              <a:rPr lang="es-ES" sz="3000" b="1" dirty="0" smtClean="0"/>
              <a:t>: </a:t>
            </a:r>
            <a:r>
              <a:rPr lang="es-ES" sz="3000" dirty="0" smtClean="0"/>
              <a:t>Se lanza cuando finaliza el agarre.</a:t>
            </a:r>
          </a:p>
          <a:p>
            <a:r>
              <a:rPr lang="es-ES" dirty="0"/>
              <a:t>Eventos lanzados durante el </a:t>
            </a:r>
            <a:r>
              <a:rPr lang="es-ES" dirty="0" smtClean="0"/>
              <a:t>agarre</a:t>
            </a:r>
            <a:r>
              <a:rPr lang="es-ES" dirty="0"/>
              <a:t>:</a:t>
            </a:r>
          </a:p>
          <a:p>
            <a:pPr lvl="1"/>
            <a:r>
              <a:rPr lang="es-ES" sz="3000" b="1" dirty="0" err="1" smtClean="0"/>
              <a:t>dragcenter</a:t>
            </a:r>
            <a:r>
              <a:rPr lang="es-ES" sz="3000" b="1" dirty="0" smtClean="0"/>
              <a:t>: </a:t>
            </a:r>
            <a:r>
              <a:rPr lang="es-ES" sz="3000" dirty="0" smtClean="0"/>
              <a:t>Se lanzar al entrar dentro de un “objetivo” válido</a:t>
            </a:r>
            <a:endParaRPr lang="es-ES" sz="3000" b="1" dirty="0"/>
          </a:p>
          <a:p>
            <a:pPr lvl="1"/>
            <a:r>
              <a:rPr lang="es-ES" sz="3000" b="1" dirty="0" err="1" smtClean="0"/>
              <a:t>dragover</a:t>
            </a:r>
            <a:r>
              <a:rPr lang="es-ES" sz="3000" b="1" dirty="0" smtClean="0"/>
              <a:t>: </a:t>
            </a:r>
            <a:r>
              <a:rPr lang="es-ES" sz="3000" dirty="0" smtClean="0"/>
              <a:t>Se lanza periódicamente mientras se apunte al elemento.</a:t>
            </a:r>
            <a:endParaRPr lang="es-ES" sz="3000" dirty="0"/>
          </a:p>
          <a:p>
            <a:pPr lvl="1"/>
            <a:r>
              <a:rPr lang="es-ES" sz="3000" b="1" dirty="0" err="1" smtClean="0"/>
              <a:t>dragleave</a:t>
            </a:r>
            <a:r>
              <a:rPr lang="es-ES" sz="3000" b="1" dirty="0" smtClean="0"/>
              <a:t>: </a:t>
            </a:r>
            <a:r>
              <a:rPr lang="es-ES" sz="3000" dirty="0" smtClean="0"/>
              <a:t>Se lanza cuando se mueve fuera del elemento</a:t>
            </a:r>
            <a:r>
              <a:rPr lang="es-ES" sz="3000" dirty="0" smtClean="0"/>
              <a:t>.</a:t>
            </a:r>
            <a:endParaRPr lang="es-ES" sz="3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8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Drag</a:t>
            </a:r>
            <a:r>
              <a:rPr lang="es-ES" dirty="0" smtClean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Drop</a:t>
            </a:r>
            <a:r>
              <a:rPr lang="es-ES" dirty="0" smtClean="0"/>
              <a:t> - 3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Eventos lanzados en el objeto de destino:</a:t>
            </a:r>
          </a:p>
          <a:p>
            <a:pPr lvl="1"/>
            <a:r>
              <a:rPr lang="es-ES" b="1" dirty="0" err="1" smtClean="0"/>
              <a:t>drop</a:t>
            </a:r>
            <a:r>
              <a:rPr lang="es-ES" b="1" dirty="0" smtClean="0"/>
              <a:t>: </a:t>
            </a:r>
            <a:r>
              <a:rPr lang="es-ES" dirty="0" smtClean="0"/>
              <a:t>Se lanza cuando se suelta el objeto dentro del elemento.</a:t>
            </a:r>
            <a:r>
              <a:rPr lang="es-ES" b="1" dirty="0" smtClean="0"/>
              <a:t> 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rgbClr val="009CBF"/>
                </a:solidFill>
                <a:latin typeface="Impact" pitchFamily="34" charset="0"/>
              </a:rPr>
              <a:t>Nota</a:t>
            </a:r>
            <a:r>
              <a:rPr lang="es-ES" sz="2800" dirty="0">
                <a:solidFill>
                  <a:srgbClr val="009CBF"/>
                </a:solidFill>
                <a:latin typeface="Impact" pitchFamily="34" charset="0"/>
              </a:rPr>
              <a:t>: </a:t>
            </a:r>
            <a:r>
              <a:rPr lang="es-ES" sz="2800" dirty="0" smtClean="0"/>
              <a:t>En los navegadores </a:t>
            </a:r>
            <a:r>
              <a:rPr lang="es-ES" sz="2800" dirty="0" err="1" smtClean="0"/>
              <a:t>WebKit</a:t>
            </a:r>
            <a:r>
              <a:rPr lang="es-ES" sz="2800" dirty="0" smtClean="0"/>
              <a:t> (Chrome, Safari, Opera…) es necesario cancelar el evento </a:t>
            </a:r>
            <a:r>
              <a:rPr lang="es-ES" sz="2800" b="1" dirty="0" err="1" smtClean="0"/>
              <a:t>dragover</a:t>
            </a:r>
            <a:r>
              <a:rPr lang="es-ES" sz="2800" dirty="0" smtClean="0"/>
              <a:t>, para que pueda lanzarse el evento </a:t>
            </a:r>
            <a:r>
              <a:rPr lang="es-ES" sz="2800" b="1" dirty="0" err="1" smtClean="0"/>
              <a:t>drop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0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Drag</a:t>
            </a:r>
            <a:r>
              <a:rPr lang="es-ES" dirty="0"/>
              <a:t> and </a:t>
            </a:r>
            <a:r>
              <a:rPr lang="es-ES" dirty="0" err="1"/>
              <a:t>Drop</a:t>
            </a:r>
            <a:r>
              <a:rPr lang="es-ES" dirty="0"/>
              <a:t> - </a:t>
            </a: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4E35-80CF-4097-A8F5-352281B91521}" type="datetime1">
              <a:rPr lang="es-ES" smtClean="0"/>
              <a:t>17/07/2013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63077"/>
              </p:ext>
            </p:extLst>
          </p:nvPr>
        </p:nvGraphicFramePr>
        <p:xfrm>
          <a:off x="457200" y="2737485"/>
          <a:ext cx="8229600" cy="13830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Feature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  <a:latin typeface="Bitter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Chrome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Firefox (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Gecko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Internet Explorer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Opera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Safari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</a:rPr>
                        <a:t>Basic 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9C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4.0</a:t>
                      </a:r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3.5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8.0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12.0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3.1</a:t>
                      </a:r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4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Drag</a:t>
            </a:r>
            <a:r>
              <a:rPr lang="es-ES" dirty="0"/>
              <a:t> and </a:t>
            </a:r>
            <a:r>
              <a:rPr lang="es-ES" dirty="0" err="1"/>
              <a:t>Drop</a:t>
            </a:r>
            <a:r>
              <a:rPr lang="es-ES" dirty="0"/>
              <a:t> - 5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>
                <a:solidFill>
                  <a:srgbClr val="009CBF"/>
                </a:solidFill>
                <a:latin typeface="Impact" pitchFamily="34" charset="0"/>
              </a:rPr>
              <a:t>Drag</a:t>
            </a:r>
            <a:r>
              <a:rPr lang="es-ES" dirty="0" smtClean="0">
                <a:solidFill>
                  <a:srgbClr val="009CBF"/>
                </a:solidFill>
                <a:latin typeface="Impact" pitchFamily="34" charset="0"/>
              </a:rPr>
              <a:t> and </a:t>
            </a:r>
            <a:r>
              <a:rPr lang="es-ES" dirty="0" err="1" smtClean="0">
                <a:solidFill>
                  <a:srgbClr val="009CBF"/>
                </a:solidFill>
                <a:latin typeface="Impact" pitchFamily="34" charset="0"/>
              </a:rPr>
              <a:t>Drop</a:t>
            </a:r>
            <a:endParaRPr lang="es-ES" dirty="0">
              <a:solidFill>
                <a:srgbClr val="009CBF"/>
              </a:solidFill>
              <a:latin typeface="Impact" pitchFamily="34" charset="0"/>
            </a:endParaRPr>
          </a:p>
          <a:p>
            <a:r>
              <a:rPr lang="es-ES" dirty="0" smtClean="0"/>
              <a:t>Realizar Ejercicio </a:t>
            </a:r>
            <a:r>
              <a:rPr lang="es-ES" dirty="0" err="1" smtClean="0"/>
              <a:t>Drag</a:t>
            </a:r>
            <a:r>
              <a:rPr lang="es-ES" dirty="0" smtClean="0"/>
              <a:t> and </a:t>
            </a:r>
            <a:r>
              <a:rPr lang="es-ES" dirty="0" err="1" smtClean="0"/>
              <a:t>Drop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76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s-ES" sz="2800" dirty="0" smtClean="0"/>
              <a:t>¿</a:t>
            </a:r>
            <a:r>
              <a:rPr lang="es-ES" sz="3000" dirty="0" smtClean="0"/>
              <a:t>Qué es una API?</a:t>
            </a:r>
          </a:p>
          <a:p>
            <a:pPr>
              <a:buBlip>
                <a:blip r:embed="rId2"/>
              </a:buBlip>
            </a:pPr>
            <a:r>
              <a:rPr lang="es-ES" sz="3000" dirty="0" err="1" smtClean="0"/>
              <a:t>APIs</a:t>
            </a:r>
            <a:r>
              <a:rPr lang="es-ES" sz="3000" dirty="0" smtClean="0"/>
              <a:t> HTML5</a:t>
            </a:r>
          </a:p>
          <a:p>
            <a:pPr>
              <a:buBlip>
                <a:blip r:embed="rId2"/>
              </a:buBlip>
            </a:pPr>
            <a:r>
              <a:rPr lang="es-ES" sz="3000" dirty="0" err="1" smtClean="0"/>
              <a:t>Geolocation</a:t>
            </a:r>
            <a:r>
              <a:rPr lang="es-ES" sz="3000" dirty="0" smtClean="0"/>
              <a:t> API</a:t>
            </a:r>
          </a:p>
          <a:p>
            <a:pPr lvl="1">
              <a:buBlip>
                <a:blip r:embed="rId3"/>
              </a:buBlip>
            </a:pPr>
            <a:r>
              <a:rPr lang="es-ES" sz="2600" dirty="0" smtClean="0"/>
              <a:t>Ejercicios Prácticos</a:t>
            </a:r>
          </a:p>
          <a:p>
            <a:r>
              <a:rPr lang="es-ES" sz="3000" dirty="0" smtClean="0"/>
              <a:t>Local &amp; </a:t>
            </a:r>
            <a:r>
              <a:rPr lang="es-ES" sz="3000" dirty="0" err="1" smtClean="0"/>
              <a:t>Session</a:t>
            </a:r>
            <a:r>
              <a:rPr lang="es-ES" sz="3000" dirty="0" smtClean="0"/>
              <a:t> </a:t>
            </a:r>
            <a:r>
              <a:rPr lang="es-ES" sz="3000" dirty="0"/>
              <a:t>Storage API</a:t>
            </a:r>
          </a:p>
          <a:p>
            <a:pPr lvl="1"/>
            <a:r>
              <a:rPr lang="es-ES" sz="2600" dirty="0"/>
              <a:t>Ejercicios </a:t>
            </a:r>
            <a:r>
              <a:rPr lang="es-ES" sz="2600" dirty="0" smtClean="0"/>
              <a:t>Prácticos</a:t>
            </a:r>
          </a:p>
          <a:p>
            <a:pPr>
              <a:buBlip>
                <a:blip r:embed="rId2"/>
              </a:buBlip>
            </a:pPr>
            <a:r>
              <a:rPr lang="es-ES" sz="3000" dirty="0" err="1" smtClean="0"/>
              <a:t>Drag</a:t>
            </a:r>
            <a:r>
              <a:rPr lang="es-ES" sz="3000" dirty="0" smtClean="0"/>
              <a:t> and </a:t>
            </a:r>
            <a:r>
              <a:rPr lang="es-ES" sz="3000" dirty="0" err="1" smtClean="0"/>
              <a:t>Drop</a:t>
            </a:r>
            <a:endParaRPr lang="es-ES" sz="3000" dirty="0" smtClean="0"/>
          </a:p>
          <a:p>
            <a:pPr lvl="1">
              <a:buBlip>
                <a:blip r:embed="rId3"/>
              </a:buBlip>
            </a:pPr>
            <a:r>
              <a:rPr lang="es-ES" sz="2600" dirty="0" smtClean="0"/>
              <a:t>Ejercicios Prácticos</a:t>
            </a:r>
          </a:p>
          <a:p>
            <a:pPr>
              <a:buBlip>
                <a:blip r:embed="rId3"/>
              </a:buBlip>
            </a:pPr>
            <a:r>
              <a:rPr lang="es-ES" sz="3000" dirty="0" smtClean="0"/>
              <a:t>File API, Full </a:t>
            </a:r>
            <a:r>
              <a:rPr lang="es-ES" sz="3000" dirty="0" err="1" smtClean="0"/>
              <a:t>Screen</a:t>
            </a:r>
            <a:r>
              <a:rPr lang="es-ES" sz="3000" dirty="0" smtClean="0"/>
              <a:t> API</a:t>
            </a:r>
          </a:p>
          <a:p>
            <a:pPr lvl="1"/>
            <a:r>
              <a:rPr lang="es-ES" sz="2600" dirty="0"/>
              <a:t>Ejercicios </a:t>
            </a:r>
            <a:r>
              <a:rPr lang="es-ES" sz="2600" dirty="0" smtClean="0"/>
              <a:t>Prácticos</a:t>
            </a:r>
          </a:p>
          <a:p>
            <a:pPr>
              <a:buBlip>
                <a:blip r:embed="rId3"/>
              </a:buBlip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A98D-C8D6-4212-840A-DC61F707E285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3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File API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6600"/>
                </a:solidFill>
              </a:rPr>
              <a:t>FileReader</a:t>
            </a:r>
            <a:r>
              <a:rPr lang="es-ES" dirty="0" smtClean="0"/>
              <a:t>()</a:t>
            </a:r>
            <a:endParaRPr lang="es-ES" dirty="0" smtClean="0">
              <a:solidFill>
                <a:srgbClr val="FF6600"/>
              </a:solidFill>
            </a:endParaRPr>
          </a:p>
          <a:p>
            <a:pPr lvl="1"/>
            <a:r>
              <a:rPr lang="es-ES" dirty="0" err="1" smtClean="0">
                <a:solidFill>
                  <a:srgbClr val="FF6600"/>
                </a:solidFill>
              </a:rPr>
              <a:t>readAsText</a:t>
            </a:r>
            <a:r>
              <a:rPr lang="es-ES" dirty="0" smtClean="0"/>
              <a:t> (</a:t>
            </a:r>
            <a:r>
              <a:rPr lang="es-ES" dirty="0" smtClean="0">
                <a:solidFill>
                  <a:srgbClr val="009CBF"/>
                </a:solidFill>
              </a:rPr>
              <a:t>blob</a:t>
            </a:r>
            <a:r>
              <a:rPr lang="es-ES" dirty="0" smtClean="0"/>
              <a:t>, [</a:t>
            </a:r>
            <a:r>
              <a:rPr lang="es-ES" dirty="0" smtClean="0">
                <a:solidFill>
                  <a:srgbClr val="009CBF"/>
                </a:solidFill>
              </a:rPr>
              <a:t>opciones</a:t>
            </a:r>
            <a:r>
              <a:rPr lang="es-ES" dirty="0" smtClean="0"/>
              <a:t>])</a:t>
            </a:r>
          </a:p>
          <a:p>
            <a:pPr marL="457200" lvl="1" indent="0">
              <a:buNone/>
            </a:pPr>
            <a:endParaRPr lang="es-ES" dirty="0" smtClean="0">
              <a:solidFill>
                <a:srgbClr val="FF6600"/>
              </a:solidFill>
            </a:endParaRPr>
          </a:p>
          <a:p>
            <a:r>
              <a:rPr lang="es-ES" dirty="0" smtClean="0">
                <a:solidFill>
                  <a:srgbClr val="FF6600"/>
                </a:solidFill>
              </a:rPr>
              <a:t>Blob</a:t>
            </a:r>
            <a:r>
              <a:rPr lang="es-ES" dirty="0" smtClean="0"/>
              <a:t> (</a:t>
            </a:r>
            <a:r>
              <a:rPr lang="es-ES" dirty="0" err="1" smtClean="0">
                <a:solidFill>
                  <a:srgbClr val="009CBF"/>
                </a:solidFill>
              </a:rPr>
              <a:t>parts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009CBF"/>
                </a:solidFill>
              </a:rPr>
              <a:t>properties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5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File API - 2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4E35-80CF-4097-A8F5-352281B91521}" type="datetime1">
              <a:rPr lang="es-ES" smtClean="0"/>
              <a:t>17/07/2013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21</a:t>
            </a:fld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47685"/>
              </p:ext>
            </p:extLst>
          </p:nvPr>
        </p:nvGraphicFramePr>
        <p:xfrm>
          <a:off x="457200" y="2737485"/>
          <a:ext cx="8229600" cy="13830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Feature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  <a:latin typeface="Bitter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Chrome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Firefox (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Gecko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Internet Explorer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Opera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Safari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</a:rPr>
                        <a:t>Basic 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9C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22.0</a:t>
                      </a:r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15.0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10.0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12.1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6.0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3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Full </a:t>
            </a:r>
            <a:r>
              <a:rPr lang="es-ES" dirty="0" err="1" smtClean="0"/>
              <a:t>Screen</a:t>
            </a:r>
            <a:r>
              <a:rPr lang="es-ES" dirty="0" smtClean="0"/>
              <a:t> API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Full </a:t>
            </a:r>
            <a:r>
              <a:rPr lang="es-ES" dirty="0" err="1" smtClean="0"/>
              <a:t>Screen</a:t>
            </a:r>
            <a:r>
              <a:rPr lang="es-ES" dirty="0" smtClean="0"/>
              <a:t> API:</a:t>
            </a:r>
          </a:p>
          <a:p>
            <a:pPr lvl="0"/>
            <a:r>
              <a:rPr lang="es-ES" dirty="0" smtClean="0">
                <a:solidFill>
                  <a:prstClr val="black"/>
                </a:solidFill>
              </a:rPr>
              <a:t>Transforma elemento a Pantalla Completa</a:t>
            </a:r>
          </a:p>
          <a:p>
            <a:pPr lvl="0"/>
            <a:endParaRPr lang="es-ES" dirty="0">
              <a:solidFill>
                <a:prstClr val="black"/>
              </a:solidFill>
            </a:endParaRPr>
          </a:p>
          <a:p>
            <a:pPr lvl="0"/>
            <a:r>
              <a:rPr lang="es-ES" b="1" dirty="0" err="1" smtClean="0">
                <a:solidFill>
                  <a:srgbClr val="009CBF"/>
                </a:solidFill>
              </a:rPr>
              <a:t>element</a:t>
            </a:r>
            <a:r>
              <a:rPr lang="es-ES" b="1" dirty="0" err="1" smtClean="0"/>
              <a:t>.</a:t>
            </a:r>
            <a:r>
              <a:rPr lang="es-ES" b="1" dirty="0" err="1" smtClean="0">
                <a:solidFill>
                  <a:srgbClr val="FF6600"/>
                </a:solidFill>
              </a:rPr>
              <a:t>requestFullScreen</a:t>
            </a:r>
            <a:r>
              <a:rPr lang="es-ES" b="1" dirty="0" smtClean="0"/>
              <a:t>(): </a:t>
            </a:r>
            <a:r>
              <a:rPr lang="es-ES" dirty="0" smtClean="0"/>
              <a:t>Entra en modo pantalla completa</a:t>
            </a:r>
          </a:p>
          <a:p>
            <a:pPr lvl="0"/>
            <a:r>
              <a:rPr lang="es-ES" b="1" dirty="0" err="1" smtClean="0">
                <a:solidFill>
                  <a:srgbClr val="009CBF"/>
                </a:solidFill>
              </a:rPr>
              <a:t>element</a:t>
            </a:r>
            <a:r>
              <a:rPr lang="es-ES" b="1" dirty="0" err="1" smtClean="0"/>
              <a:t>.</a:t>
            </a:r>
            <a:r>
              <a:rPr lang="es-ES" b="1" dirty="0" err="1" smtClean="0">
                <a:solidFill>
                  <a:srgbClr val="FF6600"/>
                </a:solidFill>
              </a:rPr>
              <a:t>exitFullScreen</a:t>
            </a:r>
            <a:r>
              <a:rPr lang="es-ES" b="1" dirty="0" smtClean="0"/>
              <a:t>(): </a:t>
            </a:r>
            <a:r>
              <a:rPr lang="es-ES" dirty="0" smtClean="0"/>
              <a:t>Sale de modo pantalla completa</a:t>
            </a:r>
            <a:endParaRPr lang="es-E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9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Full </a:t>
            </a:r>
            <a:r>
              <a:rPr lang="es-ES" dirty="0" err="1" smtClean="0"/>
              <a:t>Screen</a:t>
            </a:r>
            <a:r>
              <a:rPr lang="es-ES" dirty="0" smtClean="0"/>
              <a:t> API - 2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18484"/>
              </p:ext>
            </p:extLst>
          </p:nvPr>
        </p:nvGraphicFramePr>
        <p:xfrm>
          <a:off x="457200" y="2737485"/>
          <a:ext cx="8229600" cy="13830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Feature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  <a:latin typeface="Bitter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Chrome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Firefox (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Gecko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Internet Explorer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Opera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Safari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</a:rPr>
                        <a:t>Basic 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9C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?21.0 </a:t>
                      </a:r>
                      <a:endParaRPr lang="es-ES" b="1" dirty="0" smtClean="0">
                        <a:solidFill>
                          <a:srgbClr val="009CBF"/>
                        </a:solidFill>
                        <a:effectLst/>
                      </a:endParaRPr>
                    </a:p>
                    <a:p>
                      <a:r>
                        <a:rPr lang="es-ES" b="0" dirty="0" smtClean="0">
                          <a:solidFill>
                            <a:srgbClr val="009CBF"/>
                          </a:solidFill>
                          <a:effectLst/>
                          <a:latin typeface="Gudea"/>
                        </a:rPr>
                        <a:t>-</a:t>
                      </a:r>
                      <a:r>
                        <a:rPr lang="es-ES" b="0" dirty="0" err="1">
                          <a:solidFill>
                            <a:srgbClr val="009CBF"/>
                          </a:solidFill>
                          <a:effectLst/>
                          <a:latin typeface="Gudea"/>
                        </a:rPr>
                        <a:t>webkit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?14.0 </a:t>
                      </a:r>
                      <a:endParaRPr lang="es-ES" b="1" dirty="0" smtClean="0">
                        <a:solidFill>
                          <a:srgbClr val="009CBF"/>
                        </a:solidFill>
                        <a:effectLst/>
                      </a:endParaRPr>
                    </a:p>
                    <a:p>
                      <a:r>
                        <a:rPr lang="es-ES" b="0" dirty="0" smtClean="0">
                          <a:solidFill>
                            <a:srgbClr val="009CBF"/>
                          </a:solidFill>
                          <a:effectLst/>
                          <a:latin typeface="Gudea"/>
                        </a:rPr>
                        <a:t>-</a:t>
                      </a:r>
                      <a:r>
                        <a:rPr lang="es-ES" b="0" dirty="0" err="1">
                          <a:solidFill>
                            <a:srgbClr val="009CBF"/>
                          </a:solidFill>
                          <a:effectLst/>
                          <a:latin typeface="Gudea"/>
                        </a:rPr>
                        <a:t>moz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?</a:t>
                      </a:r>
                    </a:p>
                    <a:p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12.1</a:t>
                      </a:r>
                    </a:p>
                    <a:p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?5.1 </a:t>
                      </a:r>
                      <a:endParaRPr lang="es-ES" b="1" dirty="0" smtClean="0">
                        <a:solidFill>
                          <a:srgbClr val="009CBF"/>
                        </a:solidFill>
                        <a:effectLst/>
                      </a:endParaRPr>
                    </a:p>
                    <a:p>
                      <a:r>
                        <a:rPr lang="es-ES" b="0" dirty="0" smtClean="0">
                          <a:solidFill>
                            <a:srgbClr val="009CBF"/>
                          </a:solidFill>
                          <a:effectLst/>
                          <a:latin typeface="Gudea"/>
                        </a:rPr>
                        <a:t>-</a:t>
                      </a:r>
                      <a:r>
                        <a:rPr lang="es-ES" b="0" dirty="0" err="1" smtClean="0">
                          <a:solidFill>
                            <a:srgbClr val="009CBF"/>
                          </a:solidFill>
                          <a:effectLst/>
                          <a:latin typeface="Gudea"/>
                        </a:rPr>
                        <a:t>webkit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7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Full </a:t>
            </a:r>
            <a:r>
              <a:rPr lang="es-ES" dirty="0" err="1"/>
              <a:t>Screen</a:t>
            </a:r>
            <a:r>
              <a:rPr lang="es-ES" dirty="0"/>
              <a:t> API - 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9CBF"/>
                </a:solidFill>
                <a:latin typeface="Impact" pitchFamily="34" charset="0"/>
              </a:rPr>
              <a:t>Full </a:t>
            </a:r>
            <a:r>
              <a:rPr lang="es-ES" dirty="0" err="1">
                <a:solidFill>
                  <a:srgbClr val="009CBF"/>
                </a:solidFill>
                <a:latin typeface="Impact" pitchFamily="34" charset="0"/>
              </a:rPr>
              <a:t>Screen</a:t>
            </a:r>
            <a:r>
              <a:rPr lang="es-ES" dirty="0">
                <a:solidFill>
                  <a:srgbClr val="009CBF"/>
                </a:solidFill>
                <a:latin typeface="Impact" pitchFamily="34" charset="0"/>
              </a:rPr>
              <a:t> </a:t>
            </a:r>
            <a:r>
              <a:rPr lang="es-ES" dirty="0" smtClean="0">
                <a:solidFill>
                  <a:srgbClr val="009CBF"/>
                </a:solidFill>
                <a:latin typeface="Impact" pitchFamily="34" charset="0"/>
              </a:rPr>
              <a:t>API</a:t>
            </a:r>
            <a:endParaRPr lang="es-ES" dirty="0">
              <a:solidFill>
                <a:srgbClr val="009CBF"/>
              </a:solidFill>
              <a:latin typeface="Impact" pitchFamily="34" charset="0"/>
            </a:endParaRPr>
          </a:p>
          <a:p>
            <a:r>
              <a:rPr lang="es-ES" dirty="0"/>
              <a:t>Ampliar Ejercicio File API con Full </a:t>
            </a:r>
            <a:r>
              <a:rPr lang="es-ES" dirty="0" err="1"/>
              <a:t>Screen</a:t>
            </a:r>
            <a:r>
              <a:rPr lang="es-ES" dirty="0"/>
              <a:t> API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4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About</a:t>
            </a:r>
            <a:r>
              <a:rPr lang="es-ES" dirty="0" smtClean="0"/>
              <a:t> Me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Mi nombre es César L.A., soy ingeniero </a:t>
            </a:r>
            <a:r>
              <a:rPr lang="es-ES" sz="2800" dirty="0" smtClean="0"/>
              <a:t>Investigador en el </a:t>
            </a:r>
            <a:r>
              <a:rPr lang="es-ES" sz="2800" dirty="0" smtClean="0">
                <a:solidFill>
                  <a:srgbClr val="009CBF"/>
                </a:solidFill>
              </a:rPr>
              <a:t>WESO RG </a:t>
            </a:r>
            <a:r>
              <a:rPr lang="es-ES" sz="2800" dirty="0" smtClean="0"/>
              <a:t>(Web </a:t>
            </a:r>
            <a:r>
              <a:rPr lang="es-ES" sz="2800" dirty="0" err="1" smtClean="0"/>
              <a:t>Semantics</a:t>
            </a:r>
            <a:r>
              <a:rPr lang="es-ES" sz="2800" dirty="0" smtClean="0"/>
              <a:t> Oviedo </a:t>
            </a:r>
            <a:r>
              <a:rPr lang="es-ES" sz="2800" dirty="0" err="1" smtClean="0"/>
              <a:t>Research</a:t>
            </a:r>
            <a:r>
              <a:rPr lang="es-ES" sz="2800" dirty="0" smtClean="0"/>
              <a:t> </a:t>
            </a:r>
            <a:r>
              <a:rPr lang="es-ES" sz="2800" dirty="0" err="1" smtClean="0"/>
              <a:t>Group</a:t>
            </a:r>
            <a:r>
              <a:rPr lang="es-ES" sz="2800" dirty="0" smtClean="0"/>
              <a:t>), puede contactar conmigo en:</a:t>
            </a:r>
            <a:endParaRPr lang="es-ES" sz="2800" dirty="0" smtClean="0"/>
          </a:p>
          <a:p>
            <a:r>
              <a:rPr lang="es-ES" sz="2800" dirty="0" smtClean="0">
                <a:solidFill>
                  <a:srgbClr val="009CBF"/>
                </a:solidFill>
              </a:rPr>
              <a:t>Web: </a:t>
            </a:r>
            <a:r>
              <a:rPr lang="es-ES" sz="2800" dirty="0" smtClean="0">
                <a:hlinkClick r:id="rId2"/>
              </a:rPr>
              <a:t>http://www.cesarla.com</a:t>
            </a:r>
            <a:r>
              <a:rPr lang="es-ES" sz="2800" dirty="0" smtClean="0"/>
              <a:t> </a:t>
            </a:r>
            <a:endParaRPr lang="es-ES" sz="2800" dirty="0"/>
          </a:p>
          <a:p>
            <a:r>
              <a:rPr lang="es-ES" sz="2800" dirty="0" err="1" smtClean="0">
                <a:solidFill>
                  <a:srgbClr val="009CBF"/>
                </a:solidFill>
              </a:rPr>
              <a:t>GitHub</a:t>
            </a:r>
            <a:r>
              <a:rPr lang="es-ES" sz="2800" dirty="0" smtClean="0">
                <a:solidFill>
                  <a:srgbClr val="009CBF"/>
                </a:solidFill>
              </a:rPr>
              <a:t>: </a:t>
            </a:r>
            <a:r>
              <a:rPr lang="es-ES" sz="2800" dirty="0" smtClean="0">
                <a:hlinkClick r:id="rId3"/>
              </a:rPr>
              <a:t>https://github.com/Cesarla</a:t>
            </a:r>
            <a:endParaRPr lang="es-ES" sz="2800" dirty="0" smtClean="0"/>
          </a:p>
          <a:p>
            <a:r>
              <a:rPr lang="es-ES" sz="2800" dirty="0" err="1" smtClean="0">
                <a:solidFill>
                  <a:srgbClr val="009CBF"/>
                </a:solidFill>
              </a:rPr>
              <a:t>Linkedin</a:t>
            </a:r>
            <a:r>
              <a:rPr lang="es-ES" sz="2800" dirty="0" smtClean="0">
                <a:solidFill>
                  <a:srgbClr val="009CBF"/>
                </a:solidFill>
              </a:rPr>
              <a:t>: </a:t>
            </a:r>
            <a:r>
              <a:rPr lang="es-ES" sz="2800" dirty="0">
                <a:hlinkClick r:id="rId4"/>
              </a:rPr>
              <a:t>http://www.linkedin.com/in/cesarla</a:t>
            </a:r>
            <a:endParaRPr lang="es-ES" sz="2800" dirty="0" smtClean="0"/>
          </a:p>
          <a:p>
            <a:r>
              <a:rPr lang="es-ES" sz="2800" dirty="0" smtClean="0">
                <a:solidFill>
                  <a:srgbClr val="009CBF"/>
                </a:solidFill>
              </a:rPr>
              <a:t>Email: </a:t>
            </a:r>
            <a:r>
              <a:rPr lang="es-ES" sz="2800" dirty="0" smtClean="0">
                <a:hlinkClick r:id="rId5"/>
              </a:rPr>
              <a:t>mailto</a:t>
            </a:r>
            <a:r>
              <a:rPr lang="es-ES" sz="2800" dirty="0" smtClean="0">
                <a:solidFill>
                  <a:srgbClr val="009CBF"/>
                </a:solidFill>
                <a:hlinkClick r:id="rId5"/>
              </a:rPr>
              <a:t>:</a:t>
            </a:r>
            <a:r>
              <a:rPr lang="es-ES" sz="2800" dirty="0" smtClean="0">
                <a:hlinkClick r:id="rId5"/>
              </a:rPr>
              <a:t>info@cesarla.com</a:t>
            </a:r>
            <a:r>
              <a:rPr lang="es-ES" sz="2800" dirty="0" smtClean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2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26</a:t>
            </a:fld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6595"/>
            <a:ext cx="7543800" cy="5686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06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una API?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Acrónimo de:</a:t>
            </a:r>
          </a:p>
          <a:p>
            <a:pPr marL="457200" lvl="1" indent="0">
              <a:buNone/>
            </a:pPr>
            <a:r>
              <a:rPr lang="es-ES" b="1" i="1" dirty="0" smtClean="0"/>
              <a:t>“</a:t>
            </a:r>
            <a:r>
              <a:rPr lang="es-ES" b="1" i="1" dirty="0" err="1" smtClean="0"/>
              <a:t>Application</a:t>
            </a:r>
            <a:r>
              <a:rPr lang="es-ES" b="1" i="1" dirty="0" smtClean="0"/>
              <a:t> </a:t>
            </a:r>
            <a:r>
              <a:rPr lang="es-ES" b="1" i="1" dirty="0" err="1" smtClean="0"/>
              <a:t>Programming</a:t>
            </a:r>
            <a:r>
              <a:rPr lang="es-ES" b="1" i="1" dirty="0" smtClean="0"/>
              <a:t> Interface”</a:t>
            </a:r>
          </a:p>
          <a:p>
            <a:pPr marL="57150" indent="0">
              <a:buNone/>
            </a:pPr>
            <a:r>
              <a:rPr lang="es-ES" i="1" dirty="0" smtClean="0"/>
              <a:t>Una API:</a:t>
            </a:r>
          </a:p>
          <a:p>
            <a:pPr marL="914400" lvl="1" indent="-457200">
              <a:buBlip>
                <a:blip r:embed="rId2"/>
              </a:buBlip>
            </a:pPr>
            <a:r>
              <a:rPr lang="es-ES" i="1" dirty="0" smtClean="0"/>
              <a:t>Es un conjunto de Funciones y/o Métodos que son utilizado por otro software.</a:t>
            </a:r>
          </a:p>
          <a:p>
            <a:pPr lvl="1">
              <a:buBlip>
                <a:blip r:embed="rId2"/>
              </a:buBlip>
            </a:pPr>
            <a:r>
              <a:rPr lang="es-ES" i="1" dirty="0" smtClean="0"/>
              <a:t>Mejora la productividad.</a:t>
            </a:r>
          </a:p>
          <a:p>
            <a:pPr lvl="1">
              <a:buBlip>
                <a:blip r:embed="rId2"/>
              </a:buBlip>
            </a:pPr>
            <a:r>
              <a:rPr lang="es-ES" i="1" dirty="0" smtClean="0"/>
              <a:t>Abstrae al Programador.</a:t>
            </a:r>
            <a:endParaRPr lang="es-E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DD95-CD7E-43A3-AD20-766976D00A96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0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APIs</a:t>
            </a:r>
            <a:r>
              <a:rPr lang="es-ES" dirty="0" smtClean="0"/>
              <a:t> HTML5 - 1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Próximas Clases</a:t>
            </a:r>
          </a:p>
          <a:p>
            <a:pPr>
              <a:buBlip>
                <a:blip r:embed="rId2"/>
              </a:buBlip>
            </a:pPr>
            <a:r>
              <a:rPr lang="es-ES" dirty="0" err="1" smtClean="0"/>
              <a:t>Canvas</a:t>
            </a:r>
            <a:r>
              <a:rPr lang="es-ES" dirty="0" smtClean="0"/>
              <a:t> 2D </a:t>
            </a:r>
            <a:r>
              <a:rPr lang="es-ES" dirty="0" smtClean="0"/>
              <a:t>API 13h-15h</a:t>
            </a:r>
            <a:endParaRPr lang="es-ES" dirty="0" smtClean="0"/>
          </a:p>
          <a:p>
            <a:pPr>
              <a:buBlip>
                <a:blip r:embed="rId2"/>
              </a:buBlip>
            </a:pPr>
            <a:r>
              <a:rPr lang="es-ES" dirty="0" smtClean="0"/>
              <a:t>Media API (Audio y Video</a:t>
            </a:r>
            <a:r>
              <a:rPr lang="es-ES" dirty="0" smtClean="0"/>
              <a:t>) – Mañana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Otras </a:t>
            </a:r>
            <a:r>
              <a:rPr lang="es-ES" dirty="0" err="1" smtClean="0"/>
              <a:t>APIs</a:t>
            </a:r>
            <a:endParaRPr lang="es-ES" dirty="0" smtClean="0"/>
          </a:p>
          <a:p>
            <a:pPr>
              <a:buBlip>
                <a:blip r:embed="rId2"/>
              </a:buBlip>
            </a:pPr>
            <a:r>
              <a:rPr lang="es-ES" dirty="0" err="1" smtClean="0"/>
              <a:t>WebSocket</a:t>
            </a:r>
            <a:r>
              <a:rPr lang="es-ES" dirty="0" smtClean="0"/>
              <a:t> API</a:t>
            </a:r>
          </a:p>
          <a:p>
            <a:pPr>
              <a:buBlip>
                <a:blip r:embed="rId2"/>
              </a:buBlip>
            </a:pPr>
            <a:r>
              <a:rPr lang="es-ES" dirty="0" smtClean="0"/>
              <a:t>Web Audio API</a:t>
            </a:r>
          </a:p>
          <a:p>
            <a:pPr>
              <a:buBlip>
                <a:blip r:embed="rId2"/>
              </a:buBlip>
            </a:pPr>
            <a:r>
              <a:rPr lang="es-ES" dirty="0" err="1" smtClean="0"/>
              <a:t>Print</a:t>
            </a:r>
            <a:r>
              <a:rPr lang="es-ES" dirty="0" smtClean="0"/>
              <a:t> API</a:t>
            </a:r>
          </a:p>
          <a:p>
            <a:pPr>
              <a:buBlip>
                <a:blip r:embed="rId2"/>
              </a:buBlip>
            </a:pPr>
            <a:r>
              <a:rPr lang="es-ES" dirty="0" err="1" smtClean="0"/>
              <a:t>Canvas</a:t>
            </a:r>
            <a:r>
              <a:rPr lang="es-ES" dirty="0" smtClean="0"/>
              <a:t> 3D</a:t>
            </a:r>
          </a:p>
          <a:p>
            <a:pPr>
              <a:buBlip>
                <a:blip r:embed="rId2"/>
              </a:buBlip>
            </a:pPr>
            <a:r>
              <a:rPr lang="es-ES" dirty="0" smtClean="0"/>
              <a:t>Muchas mas… </a:t>
            </a:r>
            <a:r>
              <a:rPr lang="es-ES" dirty="0" smtClean="0">
                <a:solidFill>
                  <a:srgbClr val="F14A29"/>
                </a:solidFill>
              </a:rPr>
              <a:t>(</a:t>
            </a:r>
            <a:r>
              <a:rPr lang="es-ES" sz="2400" dirty="0" smtClean="0">
                <a:solidFill>
                  <a:srgbClr val="FF6600"/>
                </a:solidFill>
                <a:hlinkClick r:id="rId3"/>
              </a:rPr>
              <a:t>Lista Nuevas </a:t>
            </a:r>
            <a:r>
              <a:rPr lang="es-ES" sz="2400" dirty="0" err="1" smtClean="0">
                <a:solidFill>
                  <a:srgbClr val="FF6600"/>
                </a:solidFill>
                <a:hlinkClick r:id="rId3"/>
              </a:rPr>
              <a:t>APIs</a:t>
            </a:r>
            <a:r>
              <a:rPr lang="es-ES" sz="2400" dirty="0" smtClean="0">
                <a:solidFill>
                  <a:srgbClr val="FF6600"/>
                </a:solidFill>
                <a:hlinkClick r:id="rId3"/>
              </a:rPr>
              <a:t> HTML5</a:t>
            </a:r>
            <a:r>
              <a:rPr lang="es-ES" sz="2400" dirty="0" smtClean="0">
                <a:solidFill>
                  <a:srgbClr val="F14A29"/>
                </a:solidFill>
              </a:rPr>
              <a:t>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9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APIs</a:t>
            </a:r>
            <a:r>
              <a:rPr lang="es-ES" dirty="0" smtClean="0"/>
              <a:t> HTML5 </a:t>
            </a:r>
            <a:r>
              <a:rPr lang="es-ES" smtClean="0"/>
              <a:t>- 2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esta clase:</a:t>
            </a:r>
          </a:p>
          <a:p>
            <a:r>
              <a:rPr lang="es-ES" dirty="0" err="1" smtClean="0"/>
              <a:t>Geolocation</a:t>
            </a:r>
            <a:r>
              <a:rPr lang="es-ES" dirty="0" smtClean="0"/>
              <a:t> API</a:t>
            </a:r>
          </a:p>
          <a:p>
            <a:r>
              <a:rPr lang="es-ES" dirty="0" smtClean="0"/>
              <a:t>Web Storage </a:t>
            </a:r>
            <a:r>
              <a:rPr lang="es-ES" dirty="0"/>
              <a:t>API</a:t>
            </a:r>
          </a:p>
          <a:p>
            <a:r>
              <a:rPr lang="es-ES" dirty="0" err="1" smtClean="0"/>
              <a:t>Drag</a:t>
            </a:r>
            <a:r>
              <a:rPr lang="es-ES" dirty="0" smtClean="0"/>
              <a:t> &amp; </a:t>
            </a:r>
            <a:r>
              <a:rPr lang="es-ES" dirty="0" err="1" smtClean="0"/>
              <a:t>Drop</a:t>
            </a:r>
            <a:r>
              <a:rPr lang="es-ES" dirty="0" smtClean="0"/>
              <a:t> API</a:t>
            </a:r>
          </a:p>
          <a:p>
            <a:r>
              <a:rPr lang="es-ES" dirty="0" smtClean="0"/>
              <a:t>File API</a:t>
            </a:r>
          </a:p>
          <a:p>
            <a:r>
              <a:rPr lang="es-ES" dirty="0" smtClean="0"/>
              <a:t>Full </a:t>
            </a:r>
            <a:r>
              <a:rPr lang="es-ES" dirty="0" err="1" smtClean="0"/>
              <a:t>Screen</a:t>
            </a:r>
            <a:r>
              <a:rPr lang="es-ES" dirty="0" smtClean="0"/>
              <a:t> API</a:t>
            </a:r>
          </a:p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Geolocation</a:t>
            </a:r>
            <a:r>
              <a:rPr lang="es-ES" dirty="0" smtClean="0"/>
              <a:t> API - 1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obtener la localización a través del navegador.</a:t>
            </a:r>
          </a:p>
          <a:p>
            <a:pPr marL="0" indent="0">
              <a:buNone/>
            </a:pPr>
            <a:r>
              <a:rPr lang="es-ES" sz="2000" dirty="0" err="1" smtClean="0">
                <a:solidFill>
                  <a:srgbClr val="F14A29"/>
                </a:solidFill>
                <a:latin typeface="Consolas" pitchFamily="49" charset="0"/>
                <a:cs typeface="Consolas" pitchFamily="49" charset="0"/>
              </a:rPr>
              <a:t>navigator</a:t>
            </a:r>
            <a:r>
              <a:rPr lang="es-ES" sz="20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2000" dirty="0" err="1" smtClean="0">
                <a:solidFill>
                  <a:srgbClr val="F14A29"/>
                </a:solidFill>
                <a:latin typeface="Consolas" pitchFamily="49" charset="0"/>
                <a:cs typeface="Consolas" pitchFamily="49" charset="0"/>
              </a:rPr>
              <a:t>geolocation</a:t>
            </a:r>
            <a:r>
              <a:rPr lang="es-ES" sz="20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2000" dirty="0" err="1" smtClean="0">
                <a:solidFill>
                  <a:srgbClr val="F14A29"/>
                </a:solidFill>
                <a:latin typeface="Consolas" pitchFamily="49" charset="0"/>
                <a:cs typeface="Consolas" pitchFamily="49" charset="0"/>
              </a:rPr>
              <a:t>getCurrentPosition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 err="1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successCallback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, [</a:t>
            </a:r>
            <a:r>
              <a:rPr lang="es-ES" sz="2000" dirty="0" err="1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errorCallback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, [</a:t>
            </a:r>
            <a:r>
              <a:rPr lang="es-ES" sz="2000" dirty="0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opciones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s-ES" sz="2000" dirty="0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685800" lvl="1"/>
            <a:r>
              <a:rPr lang="es-ES" sz="1600" dirty="0" err="1" smtClean="0">
                <a:solidFill>
                  <a:srgbClr val="F14A29"/>
                </a:solidFill>
                <a:latin typeface="Consolas" pitchFamily="49" charset="0"/>
                <a:cs typeface="Consolas" pitchFamily="49" charset="0"/>
              </a:rPr>
              <a:t>successCallback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): Función que 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 llamada 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si todo funciona correctamente.</a:t>
            </a:r>
          </a:p>
          <a:p>
            <a:pPr marL="685800" lvl="1"/>
            <a:r>
              <a:rPr lang="es-ES" sz="1600" dirty="0" err="1" smtClean="0">
                <a:solidFill>
                  <a:srgbClr val="F14A29"/>
                </a:solidFill>
                <a:latin typeface="Consolas" pitchFamily="49" charset="0"/>
                <a:cs typeface="Consolas" pitchFamily="49" charset="0"/>
              </a:rPr>
              <a:t>errorCallback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 err="1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positionError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): Función que 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 llamada en el 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caso de que se produzca un error.</a:t>
            </a:r>
          </a:p>
          <a:p>
            <a:pPr marL="685800" lvl="1"/>
            <a:r>
              <a:rPr lang="es-ES" sz="1600" dirty="0" smtClean="0">
                <a:latin typeface="Consolas" pitchFamily="49" charset="0"/>
                <a:cs typeface="Consolas" pitchFamily="49" charset="0"/>
              </a:rPr>
              <a:t>Opciones (</a:t>
            </a:r>
            <a:r>
              <a:rPr lang="es-ES" sz="1600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es-ES" sz="1600" dirty="0" smtClean="0">
                <a:latin typeface="Consolas" pitchFamily="49" charset="0"/>
                <a:cs typeface="Consolas" pitchFamily="49" charset="0"/>
              </a:rPr>
              <a:t>), acepta:</a:t>
            </a:r>
          </a:p>
          <a:p>
            <a:pPr marL="1085850" lvl="2"/>
            <a:r>
              <a:rPr lang="es-ES" sz="1200" dirty="0" err="1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enableHighAccuracy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: Retorna mejores resultados a costa de ser más lento (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bolean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).</a:t>
            </a:r>
          </a:p>
          <a:p>
            <a:pPr marL="1085850" lvl="2"/>
            <a:r>
              <a:rPr lang="es-ES" sz="1200" dirty="0" err="1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s-ES" sz="1200" dirty="0" err="1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imeout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: Tiempo máximo que puede tardar la localización en realizarse, ms (</a:t>
            </a:r>
            <a:r>
              <a:rPr lang="es-ES" sz="1200" dirty="0" err="1" smtClean="0">
                <a:latin typeface="Consolas" pitchFamily="49" charset="0"/>
                <a:cs typeface="Consolas" pitchFamily="49" charset="0"/>
              </a:rPr>
              <a:t>long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).</a:t>
            </a:r>
          </a:p>
          <a:p>
            <a:pPr marL="1085850" lvl="2"/>
            <a:r>
              <a:rPr lang="es-ES" sz="1200" dirty="0" err="1" smtClean="0">
                <a:solidFill>
                  <a:srgbClr val="009CBF"/>
                </a:solidFill>
                <a:latin typeface="Consolas" pitchFamily="49" charset="0"/>
                <a:cs typeface="Consolas" pitchFamily="49" charset="0"/>
              </a:rPr>
              <a:t>maximunAge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: Antigüedad máxima permitida de una localización cacheada, ms (</a:t>
            </a:r>
            <a:r>
              <a:rPr lang="es-ES" sz="1200" dirty="0" err="1" smtClean="0">
                <a:latin typeface="Consolas" pitchFamily="49" charset="0"/>
                <a:cs typeface="Consolas" pitchFamily="49" charset="0"/>
              </a:rPr>
              <a:t>long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).</a:t>
            </a:r>
          </a:p>
          <a:p>
            <a:pPr marL="685800" lvl="1"/>
            <a:endParaRPr lang="es-E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6</a:t>
            </a:fld>
            <a:endParaRPr lang="es-ES"/>
          </a:p>
        </p:txBody>
      </p:sp>
      <p:pic>
        <p:nvPicPr>
          <p:cNvPr id="5124" name="Picture 4" descr="C:\Users\César\Desktop\satellite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1" y="18864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César\Desktop\waldowav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941168"/>
            <a:ext cx="853440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Geolocation</a:t>
            </a:r>
            <a:r>
              <a:rPr lang="es-ES" dirty="0" smtClean="0"/>
              <a:t> API - 2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ln w="3175"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s-ES" sz="1800" dirty="0"/>
              <a:t>p</a:t>
            </a:r>
            <a:r>
              <a:rPr lang="es-ES" sz="1800" dirty="0" smtClean="0"/>
              <a:t>osition {</a:t>
            </a:r>
          </a:p>
          <a:p>
            <a:pPr lvl="1"/>
            <a:r>
              <a:rPr lang="es-ES" sz="1400" b="1" dirty="0" err="1" smtClean="0"/>
              <a:t>coords</a:t>
            </a:r>
            <a:r>
              <a:rPr lang="es-ES" sz="1400" b="1" dirty="0" smtClean="0"/>
              <a:t>: </a:t>
            </a:r>
            <a:r>
              <a:rPr lang="es-ES" sz="1400" dirty="0" smtClean="0"/>
              <a:t>Coordenadas.</a:t>
            </a:r>
          </a:p>
          <a:p>
            <a:pPr lvl="1"/>
            <a:r>
              <a:rPr lang="es-ES" sz="1400" b="1" dirty="0" err="1" smtClean="0"/>
              <a:t>timestamp</a:t>
            </a:r>
            <a:r>
              <a:rPr lang="es-ES" sz="1400" b="1" dirty="0" smtClean="0"/>
              <a:t>: </a:t>
            </a:r>
            <a:r>
              <a:rPr lang="es-ES" sz="1400" dirty="0" smtClean="0"/>
              <a:t>Hora en que se realizó la geo-localización.</a:t>
            </a:r>
          </a:p>
          <a:p>
            <a:pPr marL="400050" lvl="1" indent="0">
              <a:buNone/>
            </a:pPr>
            <a:r>
              <a:rPr lang="es-ES" sz="1400" dirty="0" smtClean="0"/>
              <a:t>}</a:t>
            </a:r>
          </a:p>
          <a:p>
            <a:endParaRPr lang="es-ES" sz="1800" dirty="0"/>
          </a:p>
          <a:p>
            <a:r>
              <a:rPr lang="es-ES" sz="1800" dirty="0" err="1"/>
              <a:t>c</a:t>
            </a:r>
            <a:r>
              <a:rPr lang="es-ES" sz="1800" dirty="0" err="1" smtClean="0"/>
              <a:t>oords</a:t>
            </a:r>
            <a:r>
              <a:rPr lang="es-ES" sz="1800" dirty="0" smtClean="0"/>
              <a:t> {</a:t>
            </a:r>
          </a:p>
          <a:p>
            <a:pPr lvl="1"/>
            <a:r>
              <a:rPr lang="es-ES" sz="1400" b="1" dirty="0" err="1" smtClean="0"/>
              <a:t>latitude</a:t>
            </a:r>
            <a:r>
              <a:rPr lang="es-ES" sz="1400" b="1" dirty="0" smtClean="0"/>
              <a:t>:</a:t>
            </a:r>
            <a:r>
              <a:rPr lang="es-ES" sz="1400" dirty="0" smtClean="0"/>
              <a:t>  Latitud , en grados.</a:t>
            </a:r>
          </a:p>
          <a:p>
            <a:pPr lvl="1"/>
            <a:r>
              <a:rPr lang="es-ES" sz="1400" b="1" dirty="0" err="1"/>
              <a:t>l</a:t>
            </a:r>
            <a:r>
              <a:rPr lang="es-ES" sz="1400" b="1" dirty="0" err="1" smtClean="0"/>
              <a:t>ongitude</a:t>
            </a:r>
            <a:r>
              <a:rPr lang="es-ES" sz="1400" b="1" dirty="0" smtClean="0"/>
              <a:t>:</a:t>
            </a:r>
            <a:r>
              <a:rPr lang="es-ES" sz="1400" dirty="0" smtClean="0"/>
              <a:t>  Longitud , en grados.</a:t>
            </a:r>
          </a:p>
          <a:p>
            <a:pPr lvl="1"/>
            <a:r>
              <a:rPr lang="es-ES" sz="1400" b="1" dirty="0" err="1"/>
              <a:t>q</a:t>
            </a:r>
            <a:r>
              <a:rPr lang="es-ES" sz="1400" b="1" dirty="0" err="1" smtClean="0"/>
              <a:t>ccuracy</a:t>
            </a:r>
            <a:r>
              <a:rPr lang="es-ES" sz="1400" dirty="0"/>
              <a:t>:</a:t>
            </a:r>
            <a:r>
              <a:rPr lang="es-ES" sz="1400" dirty="0" smtClean="0"/>
              <a:t> Precisión de la geo-localización, en metros.</a:t>
            </a:r>
          </a:p>
          <a:p>
            <a:pPr lvl="1"/>
            <a:r>
              <a:rPr lang="es-ES" sz="1400" b="1" dirty="0" smtClean="0"/>
              <a:t>¿</a:t>
            </a:r>
            <a:r>
              <a:rPr lang="es-ES" sz="1400" b="1" dirty="0" err="1" smtClean="0"/>
              <a:t>altitude</a:t>
            </a:r>
            <a:r>
              <a:rPr lang="es-ES" sz="1400" b="1" dirty="0" smtClean="0"/>
              <a:t>?</a:t>
            </a:r>
            <a:r>
              <a:rPr lang="es-ES" sz="1400" b="1" dirty="0" smtClean="0">
                <a:solidFill>
                  <a:srgbClr val="009CBF"/>
                </a:solidFill>
              </a:rPr>
              <a:t>*</a:t>
            </a:r>
            <a:r>
              <a:rPr lang="es-ES" sz="1400" b="1" dirty="0" smtClean="0"/>
              <a:t>:</a:t>
            </a:r>
            <a:r>
              <a:rPr lang="es-ES" sz="1400" dirty="0" smtClean="0"/>
              <a:t> Altitud, en metros.</a:t>
            </a:r>
            <a:endParaRPr lang="es-ES" sz="1400" dirty="0" smtClean="0">
              <a:solidFill>
                <a:srgbClr val="009CBF"/>
              </a:solidFill>
            </a:endParaRPr>
          </a:p>
          <a:p>
            <a:pPr lvl="1"/>
            <a:r>
              <a:rPr lang="es-ES" sz="1400" b="1" dirty="0" smtClean="0"/>
              <a:t>¿</a:t>
            </a:r>
            <a:r>
              <a:rPr lang="es-ES" sz="1400" b="1" dirty="0" err="1" smtClean="0"/>
              <a:t>altitudeAccuracy</a:t>
            </a:r>
            <a:r>
              <a:rPr lang="es-ES" sz="1400" b="1" dirty="0" smtClean="0"/>
              <a:t>?</a:t>
            </a:r>
            <a:r>
              <a:rPr lang="es-ES" sz="1400" b="1" dirty="0" smtClean="0">
                <a:solidFill>
                  <a:srgbClr val="009CBF"/>
                </a:solidFill>
              </a:rPr>
              <a:t>*</a:t>
            </a:r>
            <a:r>
              <a:rPr lang="es-ES" sz="1400" b="1" dirty="0" smtClean="0"/>
              <a:t>:</a:t>
            </a:r>
            <a:r>
              <a:rPr lang="es-ES" sz="1400" dirty="0" smtClean="0"/>
              <a:t> Precisión de la altitud, en metros.</a:t>
            </a:r>
            <a:endParaRPr lang="es-ES" sz="1400" dirty="0" smtClean="0">
              <a:solidFill>
                <a:srgbClr val="009CBF"/>
              </a:solidFill>
            </a:endParaRPr>
          </a:p>
          <a:p>
            <a:pPr lvl="1"/>
            <a:r>
              <a:rPr lang="es-ES" sz="1400" b="1" dirty="0" smtClean="0"/>
              <a:t>¿</a:t>
            </a:r>
            <a:r>
              <a:rPr lang="es-ES" sz="1400" b="1" dirty="0" err="1" smtClean="0"/>
              <a:t>heading</a:t>
            </a:r>
            <a:r>
              <a:rPr lang="es-ES" sz="1400" b="1" dirty="0" smtClean="0"/>
              <a:t>?</a:t>
            </a:r>
            <a:r>
              <a:rPr lang="es-ES" sz="1400" b="1" dirty="0" smtClean="0">
                <a:solidFill>
                  <a:srgbClr val="009CBF"/>
                </a:solidFill>
              </a:rPr>
              <a:t>*</a:t>
            </a:r>
            <a:r>
              <a:rPr lang="es-ES" sz="1400" b="1" dirty="0" smtClean="0"/>
              <a:t>: </a:t>
            </a:r>
            <a:r>
              <a:rPr lang="es-ES" sz="1400" dirty="0" smtClean="0"/>
              <a:t>Dirección del dispositivo, en grados.</a:t>
            </a:r>
            <a:endParaRPr lang="es-ES" sz="1400" dirty="0" smtClean="0">
              <a:solidFill>
                <a:srgbClr val="009CBF"/>
              </a:solidFill>
            </a:endParaRPr>
          </a:p>
          <a:p>
            <a:pPr lvl="1"/>
            <a:r>
              <a:rPr lang="es-ES" sz="1400" b="1" dirty="0" smtClean="0"/>
              <a:t>¿</a:t>
            </a:r>
            <a:r>
              <a:rPr lang="es-ES" sz="1400" b="1" dirty="0" err="1" smtClean="0"/>
              <a:t>speed</a:t>
            </a:r>
            <a:r>
              <a:rPr lang="es-ES" sz="1400" b="1" dirty="0" smtClean="0"/>
              <a:t>?</a:t>
            </a:r>
            <a:r>
              <a:rPr lang="es-ES" sz="1400" b="1" dirty="0" smtClean="0">
                <a:solidFill>
                  <a:srgbClr val="009CBF"/>
                </a:solidFill>
              </a:rPr>
              <a:t>*</a:t>
            </a:r>
            <a:r>
              <a:rPr lang="es-ES" sz="1400" b="1" dirty="0" smtClean="0"/>
              <a:t>:</a:t>
            </a:r>
            <a:r>
              <a:rPr lang="es-ES" sz="1400" b="1" dirty="0" smtClean="0">
                <a:solidFill>
                  <a:srgbClr val="009CBF"/>
                </a:solidFill>
              </a:rPr>
              <a:t> </a:t>
            </a:r>
            <a:r>
              <a:rPr lang="es-ES" sz="1400" dirty="0" smtClean="0"/>
              <a:t>Velocidad, en metros/segundo.</a:t>
            </a:r>
            <a:endParaRPr lang="es-ES" sz="1400" dirty="0" smtClean="0">
              <a:solidFill>
                <a:srgbClr val="009CBF"/>
              </a:solidFill>
            </a:endParaRPr>
          </a:p>
          <a:p>
            <a:pPr marL="400050" lvl="1" indent="0">
              <a:buNone/>
            </a:pPr>
            <a:r>
              <a:rPr lang="es-ES" sz="1800" dirty="0" smtClean="0"/>
              <a:t>}</a:t>
            </a:r>
            <a:endParaRPr lang="es-ES" sz="1800" dirty="0"/>
          </a:p>
          <a:p>
            <a:pPr marL="400050" lvl="1" indent="0">
              <a:buNone/>
            </a:pPr>
            <a:r>
              <a:rPr lang="es-ES" sz="1800" dirty="0" smtClean="0">
                <a:solidFill>
                  <a:srgbClr val="009CBF"/>
                </a:solidFill>
              </a:rPr>
              <a:t>*</a:t>
            </a:r>
            <a:r>
              <a:rPr lang="es-ES" sz="1800" dirty="0" smtClean="0"/>
              <a:t> Pueden no estar presentes.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7</a:t>
            </a:fld>
            <a:endParaRPr lang="es-E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556792"/>
            <a:ext cx="33843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positionError</a:t>
            </a:r>
            <a:r>
              <a:rPr lang="es-ES" sz="1800" dirty="0" smtClean="0"/>
              <a:t> {</a:t>
            </a:r>
          </a:p>
          <a:p>
            <a:pPr lvl="1"/>
            <a:r>
              <a:rPr lang="es-ES" sz="1400" b="1" dirty="0" err="1"/>
              <a:t>c</a:t>
            </a:r>
            <a:r>
              <a:rPr lang="es-ES" sz="1400" b="1" dirty="0" err="1" smtClean="0"/>
              <a:t>ode</a:t>
            </a:r>
            <a:r>
              <a:rPr lang="es-ES" sz="1400" b="1" dirty="0" smtClean="0"/>
              <a:t>: </a:t>
            </a:r>
            <a:r>
              <a:rPr lang="es-ES" sz="1400" dirty="0" smtClean="0"/>
              <a:t>Código de Error:</a:t>
            </a:r>
          </a:p>
          <a:p>
            <a:pPr lvl="1"/>
            <a:r>
              <a:rPr lang="es-ES" sz="1400" b="1" dirty="0" err="1" smtClean="0"/>
              <a:t>message</a:t>
            </a:r>
            <a:r>
              <a:rPr lang="es-ES" sz="1400" b="1" dirty="0" smtClean="0"/>
              <a:t>: </a:t>
            </a:r>
            <a:r>
              <a:rPr lang="es-ES" sz="1400" dirty="0" smtClean="0"/>
              <a:t>Mensaje del Error:</a:t>
            </a:r>
          </a:p>
          <a:p>
            <a:pPr marL="400050" lvl="1" indent="0">
              <a:buFontTx/>
              <a:buNone/>
            </a:pPr>
            <a:r>
              <a:rPr lang="es-ES" sz="1800" dirty="0" smtClean="0"/>
              <a:t>}</a:t>
            </a:r>
          </a:p>
          <a:p>
            <a:pPr marL="400050" lvl="1" indent="0">
              <a:buFontTx/>
              <a:buNone/>
            </a:pPr>
            <a:endParaRPr lang="es-ES" sz="1800" dirty="0"/>
          </a:p>
          <a:p>
            <a:r>
              <a:rPr lang="es-ES" sz="1800" dirty="0" smtClean="0"/>
              <a:t>Error </a:t>
            </a:r>
            <a:r>
              <a:rPr lang="es-ES" sz="1800" dirty="0" err="1" smtClean="0"/>
              <a:t>Codes</a:t>
            </a:r>
            <a:r>
              <a:rPr lang="es-ES" sz="1800" dirty="0" smtClean="0"/>
              <a:t>:</a:t>
            </a:r>
          </a:p>
          <a:p>
            <a:pPr lvl="1"/>
            <a:r>
              <a:rPr lang="es-ES" sz="1400" b="1" dirty="0" smtClean="0"/>
              <a:t>PERMISSION_DENIED: </a:t>
            </a:r>
            <a:r>
              <a:rPr lang="es-ES" sz="1400" dirty="0" smtClean="0"/>
              <a:t>No se dispone de permisos para calcular la geo-localización.</a:t>
            </a:r>
            <a:endParaRPr lang="es-ES" sz="1400" b="1" dirty="0" smtClean="0"/>
          </a:p>
          <a:p>
            <a:pPr lvl="1"/>
            <a:r>
              <a:rPr lang="es-ES" sz="1400" b="1" dirty="0" smtClean="0"/>
              <a:t>POSITION_UNAVAILABLE: </a:t>
            </a:r>
            <a:r>
              <a:rPr lang="es-ES" sz="1400" dirty="0" smtClean="0"/>
              <a:t> No es posible calcular la </a:t>
            </a:r>
            <a:r>
              <a:rPr lang="es-ES" sz="1400" dirty="0" err="1" smtClean="0"/>
              <a:t>geolocalización</a:t>
            </a:r>
            <a:r>
              <a:rPr lang="es-ES" sz="1400" dirty="0" smtClean="0"/>
              <a:t>.</a:t>
            </a:r>
            <a:endParaRPr lang="es-ES" sz="1400" b="1" dirty="0" smtClean="0"/>
          </a:p>
          <a:p>
            <a:pPr lvl="1"/>
            <a:r>
              <a:rPr lang="es-ES" sz="1400" b="1" dirty="0" smtClean="0"/>
              <a:t>TIMOUT: </a:t>
            </a:r>
            <a:r>
              <a:rPr lang="es-ES" sz="1400" dirty="0" smtClean="0"/>
              <a:t>Se ha tardado más tiempo que el </a:t>
            </a:r>
            <a:r>
              <a:rPr lang="es-ES" sz="1400" dirty="0" err="1" smtClean="0"/>
              <a:t>timeout</a:t>
            </a:r>
            <a:r>
              <a:rPr lang="es-ES" sz="1400" dirty="0" smtClean="0"/>
              <a:t> suministrado.</a:t>
            </a:r>
            <a:endParaRPr lang="es-ES" sz="1400" b="1" dirty="0"/>
          </a:p>
        </p:txBody>
      </p:sp>
      <p:pic>
        <p:nvPicPr>
          <p:cNvPr id="8" name="Picture 4" descr="C:\Users\César\Desktop\satellite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1184" y="-568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César\Desktop\waldowaving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33941"/>
            <a:ext cx="853440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Geolocation</a:t>
            </a:r>
            <a:r>
              <a:rPr lang="es-ES" dirty="0"/>
              <a:t> API - 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21073"/>
              </p:ext>
            </p:extLst>
          </p:nvPr>
        </p:nvGraphicFramePr>
        <p:xfrm>
          <a:off x="457200" y="2737485"/>
          <a:ext cx="8229600" cy="13830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Feature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  <a:latin typeface="Bitter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Chrome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Firefox (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Gecko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Internet Explorer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Opera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  <a:latin typeface="Bitter"/>
                        </a:rPr>
                        <a:t>Safari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  <a:effectLst/>
                        </a:rPr>
                        <a:t>Basic 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9C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23.0</a:t>
                      </a:r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16.0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9.0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12.1</a:t>
                      </a:r>
                      <a:endParaRPr lang="es-ES" b="1" dirty="0">
                        <a:solidFill>
                          <a:srgbClr val="009CBF"/>
                        </a:solidFill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009CBF"/>
                          </a:solidFill>
                          <a:effectLst/>
                        </a:rPr>
                        <a:t>5.1</a:t>
                      </a:r>
                      <a:r>
                        <a:rPr lang="es-ES" b="1" dirty="0">
                          <a:solidFill>
                            <a:srgbClr val="009CBF"/>
                          </a:solidFill>
                          <a:effectLst/>
                        </a:rPr>
                        <a:t>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7E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4" descr="C:\Users\César\Desktop\satellite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1184" y="-568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César\Desktop\waldowav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33941"/>
            <a:ext cx="853440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Geolocation</a:t>
            </a:r>
            <a:r>
              <a:rPr lang="es-ES" dirty="0" smtClean="0"/>
              <a:t> API - </a:t>
            </a:r>
            <a:r>
              <a:rPr lang="es-ES" dirty="0"/>
              <a:t>4</a:t>
            </a:r>
            <a:endParaRPr lang="es-ES" dirty="0">
              <a:solidFill>
                <a:srgbClr val="009C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>
                <a:solidFill>
                  <a:srgbClr val="009CBF"/>
                </a:solidFill>
                <a:latin typeface="Impact" pitchFamily="34" charset="0"/>
              </a:rPr>
              <a:t>Geolocation</a:t>
            </a:r>
            <a:r>
              <a:rPr lang="es-ES" dirty="0" smtClean="0">
                <a:solidFill>
                  <a:srgbClr val="009CBF"/>
                </a:solidFill>
                <a:latin typeface="Impact" pitchFamily="34" charset="0"/>
              </a:rPr>
              <a:t> 1</a:t>
            </a:r>
          </a:p>
          <a:p>
            <a:r>
              <a:rPr lang="es-ES" dirty="0" smtClean="0"/>
              <a:t>Obtener las coordenadas.</a:t>
            </a:r>
          </a:p>
          <a:p>
            <a:r>
              <a:rPr lang="es-ES" dirty="0" smtClean="0"/>
              <a:t>Mostrarlas en un “</a:t>
            </a:r>
            <a:r>
              <a:rPr lang="es-ES" dirty="0" err="1" smtClean="0"/>
              <a:t>alert</a:t>
            </a:r>
            <a:r>
              <a:rPr lang="es-ES" dirty="0" smtClean="0"/>
              <a:t>” o por consola.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2A3B-3801-4FB5-A5F5-33BF2A2AC0F9}" type="datetime1">
              <a:rPr lang="es-ES" smtClean="0"/>
              <a:t>17/07/2013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HTML5 y el futuro de la Web, APIs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89B-38B7-47DE-B96A-6D6CD8A9C95B}" type="slidenum">
              <a:rPr lang="es-ES" smtClean="0"/>
              <a:t>9</a:t>
            </a:fld>
            <a:endParaRPr lang="es-ES"/>
          </a:p>
        </p:txBody>
      </p:sp>
      <p:pic>
        <p:nvPicPr>
          <p:cNvPr id="7" name="Picture 4" descr="C:\Users\César\Desktop\satellite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1" y="18864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César\Desktop\waldowav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941168"/>
            <a:ext cx="853440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1216</Words>
  <Application>Microsoft Office PowerPoint</Application>
  <PresentationFormat>Presentación en pantalla (4:3)</PresentationFormat>
  <Paragraphs>299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Bitter</vt:lpstr>
      <vt:lpstr>Calibri</vt:lpstr>
      <vt:lpstr>Consolas</vt:lpstr>
      <vt:lpstr>Gudea</vt:lpstr>
      <vt:lpstr>Impact</vt:lpstr>
      <vt:lpstr>Office Theme</vt:lpstr>
      <vt:lpstr>Presentación de PowerPoint</vt:lpstr>
      <vt:lpstr>Índice</vt:lpstr>
      <vt:lpstr>¿Qué es una API?</vt:lpstr>
      <vt:lpstr>APIs HTML5 - 1</vt:lpstr>
      <vt:lpstr>APIs HTML5 - 2</vt:lpstr>
      <vt:lpstr>Geolocation API - 1</vt:lpstr>
      <vt:lpstr>Geolocation API - 2</vt:lpstr>
      <vt:lpstr>Geolocation API - 3</vt:lpstr>
      <vt:lpstr>Geolocation API - 4</vt:lpstr>
      <vt:lpstr>Geolocation API - 5</vt:lpstr>
      <vt:lpstr>Web Storage API - 1</vt:lpstr>
      <vt:lpstr>Web Storage API - 2</vt:lpstr>
      <vt:lpstr>Web Storage API - 3</vt:lpstr>
      <vt:lpstr>Session &amp; Local Storage API - 4</vt:lpstr>
      <vt:lpstr>Drag and Drop - 1</vt:lpstr>
      <vt:lpstr>Drag and Drop - 2</vt:lpstr>
      <vt:lpstr>Drag and Drop - 3</vt:lpstr>
      <vt:lpstr>Drag and Drop - 4</vt:lpstr>
      <vt:lpstr>Drag and Drop - 5</vt:lpstr>
      <vt:lpstr>File API</vt:lpstr>
      <vt:lpstr>File API - 2</vt:lpstr>
      <vt:lpstr>Full Screen API</vt:lpstr>
      <vt:lpstr>Full Screen API - 2</vt:lpstr>
      <vt:lpstr>Full Screen API - 3</vt:lpstr>
      <vt:lpstr>About Me</vt:lpstr>
      <vt:lpstr>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Luis Alvargonzález</dc:creator>
  <cp:lastModifiedBy>César Luis Alvargonzález</cp:lastModifiedBy>
  <cp:revision>52</cp:revision>
  <dcterms:created xsi:type="dcterms:W3CDTF">2012-07-17T17:10:59Z</dcterms:created>
  <dcterms:modified xsi:type="dcterms:W3CDTF">2013-07-17T07:35:55Z</dcterms:modified>
</cp:coreProperties>
</file>