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57" r:id="rId5"/>
    <p:sldId id="258" r:id="rId6"/>
    <p:sldId id="256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ZANO DIAZ, CESAR" initials="LDC" lastIdx="1" clrIdx="0">
    <p:extLst>
      <p:ext uri="{19B8F6BF-5375-455C-9EA6-DF929625EA0E}">
        <p15:presenceInfo xmlns:p15="http://schemas.microsoft.com/office/powerpoint/2012/main" userId="LOZANO DIAZ, CES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03T14:14:33.962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07F15-08A8-4DD1-85A8-FA944249A860}" type="datetimeFigureOut">
              <a:rPr lang="es-MX" smtClean="0"/>
              <a:t>03/02/2020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8B7E-AB2E-4323-A642-82DE3544F6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867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07F15-08A8-4DD1-85A8-FA944249A860}" type="datetimeFigureOut">
              <a:rPr lang="es-MX" smtClean="0"/>
              <a:t>03/02/2020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8B7E-AB2E-4323-A642-82DE3544F6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3441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07F15-08A8-4DD1-85A8-FA944249A860}" type="datetimeFigureOut">
              <a:rPr lang="es-MX" smtClean="0"/>
              <a:t>03/02/2020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8B7E-AB2E-4323-A642-82DE3544F6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9565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07F15-08A8-4DD1-85A8-FA944249A860}" type="datetimeFigureOut">
              <a:rPr lang="es-MX" smtClean="0"/>
              <a:t>03/02/2020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8B7E-AB2E-4323-A642-82DE3544F6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6290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07F15-08A8-4DD1-85A8-FA944249A860}" type="datetimeFigureOut">
              <a:rPr lang="es-MX" smtClean="0"/>
              <a:t>03/02/2020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8B7E-AB2E-4323-A642-82DE3544F6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6850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07F15-08A8-4DD1-85A8-FA944249A860}" type="datetimeFigureOut">
              <a:rPr lang="es-MX" smtClean="0"/>
              <a:t>03/02/2020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8B7E-AB2E-4323-A642-82DE3544F6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476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07F15-08A8-4DD1-85A8-FA944249A860}" type="datetimeFigureOut">
              <a:rPr lang="es-MX" smtClean="0"/>
              <a:t>03/02/2020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8B7E-AB2E-4323-A642-82DE3544F6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9568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07F15-08A8-4DD1-85A8-FA944249A860}" type="datetimeFigureOut">
              <a:rPr lang="es-MX" smtClean="0"/>
              <a:t>03/02/2020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8B7E-AB2E-4323-A642-82DE3544F6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0459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07F15-08A8-4DD1-85A8-FA944249A860}" type="datetimeFigureOut">
              <a:rPr lang="es-MX" smtClean="0"/>
              <a:t>03/02/2020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8B7E-AB2E-4323-A642-82DE3544F6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1845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07F15-08A8-4DD1-85A8-FA944249A860}" type="datetimeFigureOut">
              <a:rPr lang="es-MX" smtClean="0"/>
              <a:t>03/02/2020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8B7E-AB2E-4323-A642-82DE3544F6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1316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07F15-08A8-4DD1-85A8-FA944249A860}" type="datetimeFigureOut">
              <a:rPr lang="es-MX" smtClean="0"/>
              <a:t>03/02/2020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8B7E-AB2E-4323-A642-82DE3544F6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7712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07F15-08A8-4DD1-85A8-FA944249A860}" type="datetimeFigureOut">
              <a:rPr lang="es-MX" smtClean="0"/>
              <a:t>03/02/2020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F8B7E-AB2E-4323-A642-82DE3544F6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208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0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gif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985" y="1988661"/>
            <a:ext cx="4109663" cy="3051425"/>
          </a:xfrm>
          <a:prstGeom prst="rect">
            <a:avLst/>
          </a:prstGeom>
        </p:spPr>
      </p:pic>
      <p:sp>
        <p:nvSpPr>
          <p:cNvPr id="7" name="Rectangle 5"/>
          <p:cNvSpPr/>
          <p:nvPr/>
        </p:nvSpPr>
        <p:spPr>
          <a:xfrm>
            <a:off x="0" y="38605"/>
            <a:ext cx="12192000" cy="63086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6000">
                <a:schemeClr val="accent1">
                  <a:tint val="44500"/>
                  <a:satMod val="160000"/>
                </a:schemeClr>
              </a:gs>
              <a:gs pos="56000">
                <a:schemeClr val="accent1">
                  <a:tint val="23500"/>
                  <a:satMod val="160000"/>
                </a:schemeClr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9443" y="214312"/>
            <a:ext cx="1587500" cy="158750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2835841" y="5409418"/>
            <a:ext cx="66414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3600" dirty="0" smtClean="0"/>
              <a:t>https://colab.research.google.com</a:t>
            </a:r>
            <a:endParaRPr lang="es-MX" sz="3600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496" y="2326341"/>
            <a:ext cx="2429715" cy="242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53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t="66320" b="23965"/>
          <a:stretch/>
        </p:blipFill>
        <p:spPr>
          <a:xfrm>
            <a:off x="5979942" y="2272936"/>
            <a:ext cx="5185463" cy="32657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77" y="1328192"/>
            <a:ext cx="5185463" cy="336137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8333" l="0" r="9911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8430">
            <a:off x="6733167" y="1029944"/>
            <a:ext cx="7997315" cy="4854699"/>
          </a:xfrm>
          <a:prstGeom prst="rect">
            <a:avLst/>
          </a:prstGeom>
        </p:spPr>
      </p:pic>
      <p:cxnSp>
        <p:nvCxnSpPr>
          <p:cNvPr id="9" name="Conector recto de flecha 8"/>
          <p:cNvCxnSpPr/>
          <p:nvPr/>
        </p:nvCxnSpPr>
        <p:spPr>
          <a:xfrm flipV="1">
            <a:off x="5069541" y="2436222"/>
            <a:ext cx="1102659" cy="1140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5"/>
          <p:cNvSpPr/>
          <p:nvPr/>
        </p:nvSpPr>
        <p:spPr>
          <a:xfrm>
            <a:off x="0" y="38605"/>
            <a:ext cx="12192000" cy="63086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6000">
                <a:schemeClr val="accent1">
                  <a:tint val="44500"/>
                  <a:satMod val="160000"/>
                </a:schemeClr>
              </a:gs>
              <a:gs pos="56000">
                <a:schemeClr val="accent1">
                  <a:tint val="23500"/>
                  <a:satMod val="160000"/>
                </a:schemeClr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9443" y="214312"/>
            <a:ext cx="1587500" cy="1587500"/>
          </a:xfrm>
          <a:prstGeom prst="rect">
            <a:avLst/>
          </a:prstGeom>
        </p:spPr>
      </p:pic>
      <p:cxnSp>
        <p:nvCxnSpPr>
          <p:cNvPr id="13" name="Conector recto de flecha 12"/>
          <p:cNvCxnSpPr/>
          <p:nvPr/>
        </p:nvCxnSpPr>
        <p:spPr>
          <a:xfrm>
            <a:off x="3039035" y="3845859"/>
            <a:ext cx="3423417" cy="1385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6279777" y="5198987"/>
            <a:ext cx="181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Evalúa la función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4123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39634" y="1677164"/>
            <a:ext cx="964909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0" i="0" u="none" strike="noStrike" dirty="0" smtClean="0">
                <a:solidFill>
                  <a:srgbClr val="585858"/>
                </a:solidFill>
                <a:effectLst/>
                <a:latin typeface="&amp;quot"/>
              </a:rPr>
              <a:t>Python es un lenguaje </a:t>
            </a:r>
            <a:r>
              <a:rPr lang="es-MX" b="0" i="0" u="none" strike="noStrike" dirty="0" err="1" smtClean="0">
                <a:solidFill>
                  <a:srgbClr val="585858"/>
                </a:solidFill>
                <a:effectLst/>
                <a:latin typeface="&amp;quot"/>
              </a:rPr>
              <a:t>multiparadigma</a:t>
            </a:r>
            <a:r>
              <a:rPr lang="es-MX" b="0" i="0" u="none" strike="noStrike" dirty="0" smtClean="0">
                <a:solidFill>
                  <a:srgbClr val="585858"/>
                </a:solidFill>
                <a:effectLst/>
                <a:latin typeface="Graphik"/>
              </a:rPr>
              <a:t>, esto significa que </a:t>
            </a:r>
            <a:r>
              <a:rPr lang="es-MX" b="0" i="0" u="none" strike="noStrike" dirty="0" smtClean="0">
                <a:solidFill>
                  <a:srgbClr val="585858"/>
                </a:solidFill>
                <a:effectLst/>
                <a:latin typeface="&amp;quot"/>
              </a:rPr>
              <a:t>combina propiedades de diferentes paradigmas de programación</a:t>
            </a:r>
            <a:r>
              <a:rPr lang="es-MX" b="0" i="0" u="none" strike="noStrike" dirty="0" smtClean="0">
                <a:solidFill>
                  <a:srgbClr val="585858"/>
                </a:solidFill>
                <a:effectLst/>
                <a:latin typeface="Graphik"/>
              </a:rPr>
              <a:t>. </a:t>
            </a:r>
          </a:p>
          <a:p>
            <a:endParaRPr lang="es-MX" dirty="0">
              <a:solidFill>
                <a:srgbClr val="585858"/>
              </a:solidFill>
              <a:latin typeface="Graphik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solidFill>
                <a:srgbClr val="585858"/>
              </a:solidFill>
              <a:latin typeface="Graphik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0" i="0" u="none" strike="noStrike" dirty="0" smtClean="0">
                <a:solidFill>
                  <a:srgbClr val="585858"/>
                </a:solidFill>
                <a:effectLst/>
                <a:latin typeface="Graphik"/>
              </a:rPr>
              <a:t>Principalmente es un lenguaje </a:t>
            </a:r>
            <a:r>
              <a:rPr lang="es-MX" b="0" i="0" u="none" strike="noStrike" dirty="0" smtClean="0">
                <a:solidFill>
                  <a:srgbClr val="585858"/>
                </a:solidFill>
                <a:effectLst/>
                <a:latin typeface="&amp;quot"/>
              </a:rPr>
              <a:t>orientado a objetos</a:t>
            </a:r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426933" y="3843004"/>
            <a:ext cx="4448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585858"/>
                </a:solidFill>
                <a:latin typeface="Graphik"/>
              </a:rPr>
              <a:t>E</a:t>
            </a:r>
            <a:r>
              <a:rPr lang="es-MX" b="0" i="0" u="none" strike="noStrike" dirty="0" smtClean="0">
                <a:solidFill>
                  <a:srgbClr val="585858"/>
                </a:solidFill>
                <a:effectLst/>
                <a:latin typeface="Graphik"/>
              </a:rPr>
              <a:t>s interpretado en tiempo de ejecución</a:t>
            </a:r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167" y="2939465"/>
            <a:ext cx="5462033" cy="3108529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6940731" y="6062966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sz="1100" b="0" i="0" u="none" strike="noStrike" dirty="0" smtClean="0">
                <a:solidFill>
                  <a:srgbClr val="585858"/>
                </a:solidFill>
                <a:effectLst/>
                <a:latin typeface="Graphik"/>
              </a:rPr>
              <a:t>Encuesta plataforma para Machine </a:t>
            </a:r>
            <a:r>
              <a:rPr lang="es-MX" sz="1100" b="0" i="0" u="none" strike="noStrike" dirty="0" err="1" smtClean="0">
                <a:solidFill>
                  <a:srgbClr val="585858"/>
                </a:solidFill>
                <a:effectLst/>
                <a:latin typeface="Graphik"/>
              </a:rPr>
              <a:t>Learning</a:t>
            </a:r>
            <a:r>
              <a:rPr lang="es-MX" sz="1100" b="0" i="0" u="none" strike="noStrike" dirty="0" smtClean="0">
                <a:solidFill>
                  <a:srgbClr val="585858"/>
                </a:solidFill>
                <a:effectLst/>
                <a:latin typeface="Graphik"/>
              </a:rPr>
              <a:t> y Data </a:t>
            </a:r>
            <a:r>
              <a:rPr lang="es-MX" sz="1100" b="0" i="0" u="none" strike="noStrike" dirty="0" err="1" smtClean="0">
                <a:solidFill>
                  <a:srgbClr val="585858"/>
                </a:solidFill>
                <a:effectLst/>
                <a:latin typeface="Graphik"/>
              </a:rPr>
              <a:t>Science</a:t>
            </a:r>
            <a:r>
              <a:rPr lang="es-MX" sz="1100" b="0" i="0" u="none" strike="noStrike" dirty="0" smtClean="0">
                <a:solidFill>
                  <a:srgbClr val="585858"/>
                </a:solidFill>
                <a:effectLst/>
                <a:latin typeface="Graphik"/>
              </a:rPr>
              <a:t> de Google</a:t>
            </a:r>
            <a:endParaRPr lang="es-MX" sz="1100" dirty="0"/>
          </a:p>
        </p:txBody>
      </p:sp>
      <p:sp>
        <p:nvSpPr>
          <p:cNvPr id="9" name="Rectangle 5"/>
          <p:cNvSpPr/>
          <p:nvPr/>
        </p:nvSpPr>
        <p:spPr>
          <a:xfrm>
            <a:off x="0" y="38605"/>
            <a:ext cx="12192000" cy="63086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6000">
                <a:schemeClr val="accent1">
                  <a:tint val="44500"/>
                  <a:satMod val="160000"/>
                </a:schemeClr>
              </a:gs>
              <a:gs pos="56000">
                <a:schemeClr val="accent1">
                  <a:tint val="23500"/>
                  <a:satMod val="160000"/>
                </a:schemeClr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9443" y="214312"/>
            <a:ext cx="1587500" cy="158750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092" y="5085516"/>
            <a:ext cx="1547460" cy="1547460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2415521" y="4716182"/>
            <a:ext cx="1810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Indentación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692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6940731" y="6062966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sz="1100" b="0" i="0" u="none" strike="noStrike" dirty="0" smtClean="0">
                <a:solidFill>
                  <a:srgbClr val="585858"/>
                </a:solidFill>
                <a:effectLst/>
                <a:latin typeface="Graphik"/>
              </a:rPr>
              <a:t>Encuesta plataforma para Machine </a:t>
            </a:r>
            <a:r>
              <a:rPr lang="es-MX" sz="1100" b="0" i="0" u="none" strike="noStrike" dirty="0" err="1" smtClean="0">
                <a:solidFill>
                  <a:srgbClr val="585858"/>
                </a:solidFill>
                <a:effectLst/>
                <a:latin typeface="Graphik"/>
              </a:rPr>
              <a:t>Learning</a:t>
            </a:r>
            <a:r>
              <a:rPr lang="es-MX" sz="1100" b="0" i="0" u="none" strike="noStrike" dirty="0" smtClean="0">
                <a:solidFill>
                  <a:srgbClr val="585858"/>
                </a:solidFill>
                <a:effectLst/>
                <a:latin typeface="Graphik"/>
              </a:rPr>
              <a:t> y Data </a:t>
            </a:r>
            <a:r>
              <a:rPr lang="es-MX" sz="1100" b="0" i="0" u="none" strike="noStrike" dirty="0" err="1" smtClean="0">
                <a:solidFill>
                  <a:srgbClr val="585858"/>
                </a:solidFill>
                <a:effectLst/>
                <a:latin typeface="Graphik"/>
              </a:rPr>
              <a:t>Science</a:t>
            </a:r>
            <a:r>
              <a:rPr lang="es-MX" sz="1100" b="0" i="0" u="none" strike="noStrike" dirty="0" smtClean="0">
                <a:solidFill>
                  <a:srgbClr val="585858"/>
                </a:solidFill>
                <a:effectLst/>
                <a:latin typeface="Graphik"/>
              </a:rPr>
              <a:t> de Google</a:t>
            </a:r>
            <a:endParaRPr lang="es-MX" sz="1100" dirty="0"/>
          </a:p>
        </p:txBody>
      </p:sp>
      <p:sp>
        <p:nvSpPr>
          <p:cNvPr id="9" name="Rectangle 5"/>
          <p:cNvSpPr/>
          <p:nvPr/>
        </p:nvSpPr>
        <p:spPr>
          <a:xfrm>
            <a:off x="0" y="38605"/>
            <a:ext cx="12192000" cy="63086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6000">
                <a:schemeClr val="accent1">
                  <a:tint val="44500"/>
                  <a:satMod val="160000"/>
                </a:schemeClr>
              </a:gs>
              <a:gs pos="56000">
                <a:schemeClr val="accent1">
                  <a:tint val="23500"/>
                  <a:satMod val="160000"/>
                </a:schemeClr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9443" y="214312"/>
            <a:ext cx="1587500" cy="1587500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980902" y="1346662"/>
            <a:ext cx="5595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¿Cuál es el “algoritmo” mental para graficar una función? </a:t>
            </a: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100" y="1113508"/>
            <a:ext cx="2492777" cy="137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50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781" y="1146265"/>
            <a:ext cx="4362450" cy="4800600"/>
          </a:xfrm>
          <a:prstGeom prst="rect">
            <a:avLst/>
          </a:prstGeom>
        </p:spPr>
      </p:pic>
      <p:cxnSp>
        <p:nvCxnSpPr>
          <p:cNvPr id="6" name="Conector recto de flecha 5"/>
          <p:cNvCxnSpPr/>
          <p:nvPr/>
        </p:nvCxnSpPr>
        <p:spPr>
          <a:xfrm flipV="1">
            <a:off x="2429691" y="1815737"/>
            <a:ext cx="4219303" cy="418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929174"/>
              </p:ext>
            </p:extLst>
          </p:nvPr>
        </p:nvGraphicFramePr>
        <p:xfrm>
          <a:off x="6792684" y="1006203"/>
          <a:ext cx="182880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1">
                  <a:extLst>
                    <a:ext uri="{9D8B030D-6E8A-4147-A177-3AD203B41FA5}">
                      <a16:colId xmlns:a16="http://schemas.microsoft.com/office/drawing/2014/main" val="1707533540"/>
                    </a:ext>
                  </a:extLst>
                </a:gridCol>
                <a:gridCol w="914401">
                  <a:extLst>
                    <a:ext uri="{9D8B030D-6E8A-4147-A177-3AD203B41FA5}">
                      <a16:colId xmlns:a16="http://schemas.microsoft.com/office/drawing/2014/main" val="1548625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Y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835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967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522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979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792045"/>
                  </a:ext>
                </a:extLst>
              </a:tr>
            </a:tbl>
          </a:graphicData>
        </a:graphic>
      </p:graphicFrame>
      <p:cxnSp>
        <p:nvCxnSpPr>
          <p:cNvPr id="9" name="Conector recto de flecha 8"/>
          <p:cNvCxnSpPr/>
          <p:nvPr/>
        </p:nvCxnSpPr>
        <p:spPr>
          <a:xfrm>
            <a:off x="2625635" y="2721973"/>
            <a:ext cx="261256" cy="2032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flipH="1" flipV="1">
            <a:off x="5003074" y="3435531"/>
            <a:ext cx="1436915" cy="287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6463363" y="3595857"/>
            <a:ext cx="65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error</a:t>
            </a:r>
            <a:endParaRPr lang="es-MX" dirty="0"/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3984306" y="4383201"/>
            <a:ext cx="4049351" cy="371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8033657" y="457021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(3,6)</a:t>
            </a:r>
            <a:endParaRPr lang="es-MX" dirty="0"/>
          </a:p>
        </p:txBody>
      </p:sp>
      <p:sp>
        <p:nvSpPr>
          <p:cNvPr id="20" name="Rectangle 5"/>
          <p:cNvSpPr/>
          <p:nvPr/>
        </p:nvSpPr>
        <p:spPr>
          <a:xfrm>
            <a:off x="0" y="38605"/>
            <a:ext cx="12192000" cy="63086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6000">
                <a:schemeClr val="accent1">
                  <a:tint val="44500"/>
                  <a:satMod val="160000"/>
                </a:schemeClr>
              </a:gs>
              <a:gs pos="56000">
                <a:schemeClr val="accent1">
                  <a:tint val="23500"/>
                  <a:satMod val="160000"/>
                </a:schemeClr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9443" y="214312"/>
            <a:ext cx="15875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4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061" y="1142863"/>
            <a:ext cx="4514850" cy="4676775"/>
          </a:xfrm>
          <a:prstGeom prst="rect">
            <a:avLst/>
          </a:prstGeom>
        </p:spPr>
      </p:pic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929174"/>
              </p:ext>
            </p:extLst>
          </p:nvPr>
        </p:nvGraphicFramePr>
        <p:xfrm>
          <a:off x="6792684" y="1006203"/>
          <a:ext cx="182880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1">
                  <a:extLst>
                    <a:ext uri="{9D8B030D-6E8A-4147-A177-3AD203B41FA5}">
                      <a16:colId xmlns:a16="http://schemas.microsoft.com/office/drawing/2014/main" val="1707533540"/>
                    </a:ext>
                  </a:extLst>
                </a:gridCol>
                <a:gridCol w="914401">
                  <a:extLst>
                    <a:ext uri="{9D8B030D-6E8A-4147-A177-3AD203B41FA5}">
                      <a16:colId xmlns:a16="http://schemas.microsoft.com/office/drawing/2014/main" val="1548625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Y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835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967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522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979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792045"/>
                  </a:ext>
                </a:extLst>
              </a:tr>
            </a:tbl>
          </a:graphicData>
        </a:graphic>
      </p:graphicFrame>
      <p:cxnSp>
        <p:nvCxnSpPr>
          <p:cNvPr id="9" name="Conector recto de flecha 8"/>
          <p:cNvCxnSpPr/>
          <p:nvPr/>
        </p:nvCxnSpPr>
        <p:spPr>
          <a:xfrm>
            <a:off x="2847703" y="2573383"/>
            <a:ext cx="888274" cy="1345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/>
          <p:cNvCxnSpPr/>
          <p:nvPr/>
        </p:nvCxnSpPr>
        <p:spPr>
          <a:xfrm>
            <a:off x="2664823" y="2860403"/>
            <a:ext cx="470263" cy="1620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 flipH="1">
            <a:off x="1267097" y="3187337"/>
            <a:ext cx="1031966" cy="39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925" y="1185182"/>
            <a:ext cx="5553075" cy="546735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978" y="4339115"/>
            <a:ext cx="1149532" cy="1149532"/>
          </a:xfrm>
          <a:prstGeom prst="rect">
            <a:avLst/>
          </a:prstGeom>
        </p:spPr>
      </p:pic>
      <p:sp>
        <p:nvSpPr>
          <p:cNvPr id="13" name="Rectangle 5"/>
          <p:cNvSpPr/>
          <p:nvPr/>
        </p:nvSpPr>
        <p:spPr>
          <a:xfrm>
            <a:off x="0" y="38605"/>
            <a:ext cx="12192000" cy="63086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6000">
                <a:schemeClr val="accent1">
                  <a:tint val="44500"/>
                  <a:satMod val="160000"/>
                </a:schemeClr>
              </a:gs>
              <a:gs pos="56000">
                <a:schemeClr val="accent1">
                  <a:tint val="23500"/>
                  <a:satMod val="160000"/>
                </a:schemeClr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9443" y="214312"/>
            <a:ext cx="15875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58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r="53179" b="50982"/>
          <a:stretch/>
        </p:blipFill>
        <p:spPr>
          <a:xfrm>
            <a:off x="831396" y="659675"/>
            <a:ext cx="8743677" cy="514660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Llamada con línea 2 5"/>
          <p:cNvSpPr/>
          <p:nvPr/>
        </p:nvSpPr>
        <p:spPr>
          <a:xfrm>
            <a:off x="7236823" y="1593669"/>
            <a:ext cx="3840480" cy="1071154"/>
          </a:xfrm>
          <a:prstGeom prst="border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Nuevo renglón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023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441383"/>
              </p:ext>
            </p:extLst>
          </p:nvPr>
        </p:nvGraphicFramePr>
        <p:xfrm>
          <a:off x="6734629" y="1872773"/>
          <a:ext cx="29607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736">
                  <a:extLst>
                    <a:ext uri="{9D8B030D-6E8A-4147-A177-3AD203B41FA5}">
                      <a16:colId xmlns:a16="http://schemas.microsoft.com/office/drawing/2014/main" val="3930719725"/>
                    </a:ext>
                  </a:extLst>
                </a:gridCol>
                <a:gridCol w="1532964">
                  <a:extLst>
                    <a:ext uri="{9D8B030D-6E8A-4147-A177-3AD203B41FA5}">
                      <a16:colId xmlns:a16="http://schemas.microsoft.com/office/drawing/2014/main" val="22928397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Y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205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?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380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?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7586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?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570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?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067879"/>
                  </a:ext>
                </a:extLst>
              </a:tr>
            </a:tbl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75" y="1241892"/>
            <a:ext cx="5096674" cy="3572156"/>
          </a:xfrm>
          <a:prstGeom prst="rect">
            <a:avLst/>
          </a:prstGeom>
        </p:spPr>
      </p:pic>
      <p:cxnSp>
        <p:nvCxnSpPr>
          <p:cNvPr id="8" name="Conector recto de flecha 7"/>
          <p:cNvCxnSpPr/>
          <p:nvPr/>
        </p:nvCxnSpPr>
        <p:spPr>
          <a:xfrm>
            <a:off x="2959312" y="2487706"/>
            <a:ext cx="3602853" cy="312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8214979" y="1241892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x=</a:t>
            </a:r>
            <a:r>
              <a:rPr lang="es-MX" b="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np.array</a:t>
            </a:r>
            <a:r>
              <a:rPr lang="es-MX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(x)</a:t>
            </a:r>
            <a:endParaRPr lang="es-MX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0" name="Rectangle 5"/>
          <p:cNvSpPr/>
          <p:nvPr/>
        </p:nvSpPr>
        <p:spPr>
          <a:xfrm>
            <a:off x="0" y="38605"/>
            <a:ext cx="12192000" cy="63086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6000">
                <a:schemeClr val="accent1">
                  <a:tint val="44500"/>
                  <a:satMod val="160000"/>
                </a:schemeClr>
              </a:gs>
              <a:gs pos="56000">
                <a:schemeClr val="accent1">
                  <a:tint val="23500"/>
                  <a:satMod val="160000"/>
                </a:schemeClr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9443" y="214312"/>
            <a:ext cx="15875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65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8112044" y="1503441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x=</a:t>
            </a:r>
            <a:r>
              <a:rPr lang="es-MX" b="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np.array</a:t>
            </a:r>
            <a:r>
              <a:rPr lang="es-MX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(x)</a:t>
            </a:r>
            <a:endParaRPr lang="es-MX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00" y="1142047"/>
            <a:ext cx="5235988" cy="4997496"/>
          </a:xfrm>
          <a:prstGeom prst="rect">
            <a:avLst/>
          </a:prstGeom>
        </p:spPr>
      </p:pic>
      <p:cxnSp>
        <p:nvCxnSpPr>
          <p:cNvPr id="7" name="Conector recto de flecha 6"/>
          <p:cNvCxnSpPr/>
          <p:nvPr/>
        </p:nvCxnSpPr>
        <p:spPr>
          <a:xfrm>
            <a:off x="2704011" y="1284906"/>
            <a:ext cx="3683726" cy="101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/>
              <p:cNvSpPr txBox="1"/>
              <p:nvPr/>
            </p:nvSpPr>
            <p:spPr>
              <a:xfrm>
                <a:off x="6631432" y="1109548"/>
                <a:ext cx="8869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−5)</m:t>
                          </m:r>
                        </m:e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432" y="1109548"/>
                <a:ext cx="886973" cy="276999"/>
              </a:xfrm>
              <a:prstGeom prst="rect">
                <a:avLst/>
              </a:prstGeom>
              <a:blipFill>
                <a:blip r:embed="rId3"/>
                <a:stretch>
                  <a:fillRect l="-8966" t="-4444" r="-2759" b="-3555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36273"/>
              </p:ext>
            </p:extLst>
          </p:nvPr>
        </p:nvGraphicFramePr>
        <p:xfrm>
          <a:off x="6734629" y="1872773"/>
          <a:ext cx="29607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736">
                  <a:extLst>
                    <a:ext uri="{9D8B030D-6E8A-4147-A177-3AD203B41FA5}">
                      <a16:colId xmlns:a16="http://schemas.microsoft.com/office/drawing/2014/main" val="3930719725"/>
                    </a:ext>
                  </a:extLst>
                </a:gridCol>
                <a:gridCol w="1532964">
                  <a:extLst>
                    <a:ext uri="{9D8B030D-6E8A-4147-A177-3AD203B41FA5}">
                      <a16:colId xmlns:a16="http://schemas.microsoft.com/office/drawing/2014/main" val="22928397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Y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205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16</a:t>
                      </a:r>
                      <a:endParaRPr lang="es-MX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380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9</a:t>
                      </a:r>
                      <a:endParaRPr lang="es-MX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7586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4</a:t>
                      </a:r>
                      <a:endParaRPr lang="es-MX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570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1</a:t>
                      </a:r>
                      <a:endParaRPr lang="es-MX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067879"/>
                  </a:ext>
                </a:extLst>
              </a:tr>
            </a:tbl>
          </a:graphicData>
        </a:graphic>
      </p:graphicFrame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1075" y="5140526"/>
            <a:ext cx="3590925" cy="31432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455" y="4096428"/>
            <a:ext cx="2662648" cy="266264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ángulo 12"/>
              <p:cNvSpPr/>
              <p:nvPr/>
            </p:nvSpPr>
            <p:spPr>
              <a:xfrm>
                <a:off x="7498085" y="5588304"/>
                <a:ext cx="923523" cy="4075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+5</m:t>
                          </m:r>
                        </m:e>
                      </m:rad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13" name="Rectángu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085" y="5588304"/>
                <a:ext cx="923523" cy="4075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5"/>
          <p:cNvSpPr/>
          <p:nvPr/>
        </p:nvSpPr>
        <p:spPr>
          <a:xfrm>
            <a:off x="0" y="38605"/>
            <a:ext cx="12192000" cy="63086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6000">
                <a:schemeClr val="accent1">
                  <a:tint val="44500"/>
                  <a:satMod val="160000"/>
                </a:schemeClr>
              </a:gs>
              <a:gs pos="56000">
                <a:schemeClr val="accent1">
                  <a:tint val="23500"/>
                  <a:satMod val="160000"/>
                </a:schemeClr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9443" y="214312"/>
            <a:ext cx="15875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50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42" y="2099276"/>
            <a:ext cx="5872472" cy="3400571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040213" y="983657"/>
            <a:ext cx="55778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</a:t>
            </a:r>
            <a:r>
              <a:rPr lang="es-MX" dirty="0" smtClean="0"/>
              <a:t> en un rango de 0 a 10 </a:t>
            </a:r>
          </a:p>
          <a:p>
            <a:endParaRPr lang="es-MX" dirty="0" smtClean="0"/>
          </a:p>
          <a:p>
            <a:r>
              <a:rPr lang="es-MX" dirty="0"/>
              <a:t> </a:t>
            </a:r>
            <a:r>
              <a:rPr lang="es-MX" dirty="0" smtClean="0"/>
              <a:t>  	por cada vuelta </a:t>
            </a:r>
            <a:r>
              <a:rPr lang="es-MX" dirty="0" err="1" smtClean="0"/>
              <a:t>append</a:t>
            </a:r>
            <a:r>
              <a:rPr lang="es-MX" dirty="0" smtClean="0"/>
              <a:t> agrega a la    	 	variable tiempo el valor de a</a:t>
            </a:r>
          </a:p>
          <a:p>
            <a:endParaRPr lang="es-MX" dirty="0"/>
          </a:p>
          <a:p>
            <a:r>
              <a:rPr lang="es-MX" dirty="0" smtClean="0"/>
              <a:t>	por cada vuelta </a:t>
            </a:r>
            <a:r>
              <a:rPr lang="es-MX" dirty="0" err="1" smtClean="0"/>
              <a:t>append</a:t>
            </a:r>
            <a:r>
              <a:rPr lang="es-MX" dirty="0" smtClean="0"/>
              <a:t> agrega a la    	 	variable tiempo el valor de a</a:t>
            </a:r>
          </a:p>
          <a:p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66" y="1100887"/>
            <a:ext cx="1466850" cy="676275"/>
          </a:xfrm>
          <a:prstGeom prst="rect">
            <a:avLst/>
          </a:prstGeom>
        </p:spPr>
      </p:pic>
      <p:cxnSp>
        <p:nvCxnSpPr>
          <p:cNvPr id="8" name="Conector recto de flecha 7"/>
          <p:cNvCxnSpPr/>
          <p:nvPr/>
        </p:nvCxnSpPr>
        <p:spPr>
          <a:xfrm flipV="1">
            <a:off x="3852378" y="1439025"/>
            <a:ext cx="2936236" cy="1696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>
            <a:off x="4793403" y="2365971"/>
            <a:ext cx="2985247" cy="926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mtClean="0"/>
              <a:t>Bloque 1</a:t>
            </a:r>
            <a:endParaRPr lang="es-MX" dirty="0"/>
          </a:p>
        </p:txBody>
      </p:sp>
      <p:sp>
        <p:nvSpPr>
          <p:cNvPr id="11" name="Rectángulo 10"/>
          <p:cNvSpPr/>
          <p:nvPr/>
        </p:nvSpPr>
        <p:spPr>
          <a:xfrm>
            <a:off x="5665209" y="3291981"/>
            <a:ext cx="2985247" cy="855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Bloque 2</a:t>
            </a:r>
            <a:endParaRPr lang="es-MX" dirty="0"/>
          </a:p>
        </p:txBody>
      </p:sp>
      <p:sp>
        <p:nvSpPr>
          <p:cNvPr id="12" name="Rectángulo 11"/>
          <p:cNvSpPr/>
          <p:nvPr/>
        </p:nvSpPr>
        <p:spPr>
          <a:xfrm>
            <a:off x="4793403" y="4147946"/>
            <a:ext cx="2985247" cy="926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Bloque 1 continua </a:t>
            </a:r>
            <a:endParaRPr lang="es-MX" dirty="0"/>
          </a:p>
        </p:txBody>
      </p:sp>
      <p:sp>
        <p:nvSpPr>
          <p:cNvPr id="16" name="Rectangle 5"/>
          <p:cNvSpPr/>
          <p:nvPr/>
        </p:nvSpPr>
        <p:spPr>
          <a:xfrm>
            <a:off x="0" y="38605"/>
            <a:ext cx="12192000" cy="63086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6000">
                <a:schemeClr val="accent1">
                  <a:tint val="44500"/>
                  <a:satMod val="160000"/>
                </a:schemeClr>
              </a:gs>
              <a:gs pos="56000">
                <a:schemeClr val="accent1">
                  <a:tint val="23500"/>
                  <a:satMod val="160000"/>
                </a:schemeClr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9443" y="214312"/>
            <a:ext cx="15875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04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12826</TotalTime>
  <Words>136</Words>
  <Application>Microsoft Office PowerPoint</Application>
  <PresentationFormat>Panorámica</PresentationFormat>
  <Paragraphs>66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8" baseType="lpstr">
      <vt:lpstr>&amp;quot</vt:lpstr>
      <vt:lpstr>Arial</vt:lpstr>
      <vt:lpstr>Calibri</vt:lpstr>
      <vt:lpstr>Calibri Light</vt:lpstr>
      <vt:lpstr>Cambria Math</vt:lpstr>
      <vt:lpstr>Courier New</vt:lpstr>
      <vt:lpstr>Graphik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ITESO A.C.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LOZANO DIAZ, CESAR</dc:creator>
  <cp:lastModifiedBy>LOZANO DIAZ, CESAR</cp:lastModifiedBy>
  <cp:revision>13</cp:revision>
  <dcterms:created xsi:type="dcterms:W3CDTF">2020-02-03T20:03:35Z</dcterms:created>
  <dcterms:modified xsi:type="dcterms:W3CDTF">2020-02-12T17:50:31Z</dcterms:modified>
</cp:coreProperties>
</file>