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BC214-60DA-4B04-ACC8-E875AFE1B845}">
  <a:tblStyle styleId="{6D3BC214-60DA-4B04-ACC8-E875AFE1B8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323964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602208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45720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5" type="body"/>
          </p:nvPr>
        </p:nvSpPr>
        <p:spPr>
          <a:xfrm>
            <a:off x="323964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body"/>
          </p:nvPr>
        </p:nvSpPr>
        <p:spPr>
          <a:xfrm>
            <a:off x="602208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3"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3"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3"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57200" y="148104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4"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323964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body"/>
          </p:nvPr>
        </p:nvSpPr>
        <p:spPr>
          <a:xfrm>
            <a:off x="6022080" y="148104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4" type="body"/>
          </p:nvPr>
        </p:nvSpPr>
        <p:spPr>
          <a:xfrm>
            <a:off x="45720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5" type="body"/>
          </p:nvPr>
        </p:nvSpPr>
        <p:spPr>
          <a:xfrm>
            <a:off x="323964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6" type="body"/>
          </p:nvPr>
        </p:nvSpPr>
        <p:spPr>
          <a:xfrm>
            <a:off x="6022080" y="384516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7424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45720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48104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74240" y="384516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48104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84516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-9000" y="5787720"/>
            <a:ext cx="3405240" cy="1084320"/>
          </a:xfrm>
          <a:prstGeom prst="straightConnector1">
            <a:avLst/>
          </a:prstGeom>
          <a:noFill/>
          <a:ln cap="flat" cmpd="sng" w="12225">
            <a:solidFill>
              <a:srgbClr val="196F8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 scaled="0"/>
          </a:gradFill>
          <a:ln>
            <a:noFill/>
          </a:ln>
          <a:effectLst>
            <a:outerShdw dir="5400000" dist="3816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-2880" y="4952880"/>
            <a:ext cx="9146880" cy="1911240"/>
            <a:chOff x="-2880" y="4952880"/>
            <a:chExt cx="9146880" cy="1911240"/>
          </a:xfrm>
        </p:grpSpPr>
        <p:sp>
          <p:nvSpPr>
            <p:cNvPr id="9" name="Google Shape;9;p1"/>
            <p:cNvSpPr/>
            <p:nvPr/>
          </p:nvSpPr>
          <p:spPr>
            <a:xfrm>
              <a:off x="1687680" y="4952880"/>
              <a:ext cx="7455960" cy="487080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36000" y="5237640"/>
              <a:ext cx="9107640" cy="78804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720" y="5001120"/>
              <a:ext cx="9142920" cy="18630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l" flip="none" tx="0" sx="75000" ty="0" sy="75000"/>
            </a:blipFill>
            <a:ln>
              <a:noFill/>
            </a:ln>
            <a:effectLst>
              <a:outerShdw dir="5400000" dist="38160">
                <a:srgbClr val="000000">
                  <a:alpha val="34901"/>
                </a:srgbClr>
              </a:outerShdw>
            </a:effectLst>
          </p:spPr>
        </p:sp>
        <p:cxnSp>
          <p:nvCxnSpPr>
            <p:cNvPr id="12" name="Google Shape;12;p1"/>
            <p:cNvCxnSpPr/>
            <p:nvPr/>
          </p:nvCxnSpPr>
          <p:spPr>
            <a:xfrm>
              <a:off x="-2880" y="4997520"/>
              <a:ext cx="9146880" cy="789840"/>
            </a:xfrm>
            <a:prstGeom prst="straightConnector1">
              <a:avLst/>
            </a:prstGeom>
            <a:noFill/>
            <a:ln cap="flat" cmpd="sng" w="12225">
              <a:solidFill>
                <a:srgbClr val="196F8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500040" y="5945040"/>
            <a:ext cx="4939920" cy="92052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68" name="Google Shape;68;p14"/>
          <p:cNvSpPr/>
          <p:nvPr/>
        </p:nvSpPr>
        <p:spPr>
          <a:xfrm>
            <a:off x="485640" y="5938920"/>
            <a:ext cx="3690720" cy="93312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l" flip="none" tx="0" sx="75000" ty="0" sy="75000"/>
          </a:blipFill>
          <a:ln>
            <a:noFill/>
          </a:ln>
          <a:effectLst>
            <a:outerShdw dir="5400000" dist="3816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-9000" y="5787720"/>
            <a:ext cx="3405240" cy="1084320"/>
          </a:xfrm>
          <a:prstGeom prst="straightConnector1">
            <a:avLst/>
          </a:prstGeom>
          <a:noFill/>
          <a:ln cap="flat" cmpd="sng" w="12225">
            <a:solidFill>
              <a:srgbClr val="196F8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PROGRAMACIÓN MULTIPROCESO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685800" y="3611520"/>
            <a:ext cx="7772040" cy="11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7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Evaluación de conocimientos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8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40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13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DIFERENCIA ENTRE PROGRAMA Y PROCESO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Un programa son una o mútliples líneas de codigo 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desarrolladas con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la intención de resolver una tarea. El proceso sería este programa en ejecución.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0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¿EN QUÉ CONSISTE LA PROGRAMACIÓN MULTIPROCESO?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La programación multiproceso permite varios procesos sobre el mismo programa funcionando de forma paralela.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10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¿QUIÉN ES EL ENCARGADO DE LA GESTIÓN DE LOS PROCESOS EN LOS EQUIPOS INFORMÁTICOS?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El sistema operativo.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71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ps EN GNU/LINUX?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mostrar información sobre los procesos en ejecución.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7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top EN GNU/LINUX?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mostrar información actualizada en tiempo real sobre los procesos en ejecución. 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9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42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107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free EN GNU/LINUX?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ver información detallada sobre la memoria del ordenador, la capacidad total, utilizada y libre.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07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APLICACIÓN GRÁFICA CONOCES EN UBUNTU PARA VER EL ESTADO DE LOS PROCESOS?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Monitor del sistema.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107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APLICACIÓN GRÁFICA CONOCES EN WINDOWS PARA VER EL ESTADO DE LOS PROCESOS?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Administrador de tareas.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74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tasklist DE MS-DOS?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mostrar una lista de todos los procesos en ejecución.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107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DIFERENTES ESTADOS TIENEN LOS PROCESOS GESTIONADOS POR LOS SISTEMAS OPERATIVOS?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En ejecución, preparado para comenzar su ejecución o bloqueado.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30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157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DIFERENCIA HAY ENTRE UN PROCESO PADRE Y UN PROCESO HIJO?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El p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roceso hijo sería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una copia del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proceso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padre cuya intención sería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ayudar a resolver 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un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 tarea mayor resolviendo una subtarea. Tendrán diferentes identificadores.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6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FUNCIÓN fork() EN C?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intentar crear un proceso hijo.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6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FUNCIÓN exec() EN C?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 diferencia de fork, el programa resultante no es una copia del proceso padre. Sería un nuevo programa que reemplazaría al que se encuentra en ejecución.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27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¿CÓMO SE LLAMA AL NÚMERO ENTERO POSITIVO QUE IDENTIFICA DE FORMA UNÍVOCA A CADA PROCESO EN LOS SISTEMAS OPERATIVOS?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PID.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6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SIRVEN LOS PIPES O TUBERÍAS EN LINUX?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Nos permiten comunicarnos entre procesos, escribiendo y recibiendo datos.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3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1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39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kill EN GNU/LINUX?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enviar señales entre procesos.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99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¿CON QUÉ COMANDO DE GNU/LINUX SE PUEDEN 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COMPILAR PROGRAMAS ESCRITOS EN LENGUAJE C?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gcc EJEMPLO.c -o </a:t>
                      </a:r>
                      <a:r>
                        <a:rPr b="1" lang="es-ES" sz="18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EJEMPLO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9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ENTIENDE POR PROCESO ZOMBIE?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Un proceso cuya ejecución ha terminado pero sigue teniendo una entrada en la tabla de procesos. Generalmente este tipo de procesos son consecuencia de un malfuncionamiento o bug y la aparición continua de estos podría ralentizar el ordenador.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3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EL COMANDO kill EN GNU/LINUX? 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Pregunta repetida.</a:t>
                      </a:r>
                      <a:endParaRPr b="1" sz="18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6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¿CON QUÉ COMANDO DE GNU/LINUX SE PUEDEN COMPILAR PROGRAMAS ESCRITOS EN LENGUAJE C? 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Pregunta repetida.</a:t>
                      </a:r>
                      <a:endParaRPr b="1" sz="18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ENTIENDE POR PROCESO ZOMBIE? 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Pregunta repetida.</a:t>
                      </a:r>
                      <a:endParaRPr b="1" sz="18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6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SENTENCIA </a:t>
                      </a:r>
                      <a:r>
                        <a:rPr b="1" i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fork () 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EN C?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Pregunta repetida.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97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SENTENCIA </a:t>
                      </a:r>
                      <a:r>
                        <a:rPr b="1" i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wait NULL) 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EN C Y DÓNDE SE SUELE UBICAR DENTRO DE LOS PROGRAMAS EN C?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esperar a que termine la ejecución de los procesos hijo y se suele situar dentro del código que vaya a ser ejecutado por el proceso padre.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97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CONSIGUE EN C CON EL USO DE LA SENTENCIA </a:t>
                      </a:r>
                      <a:r>
                        <a:rPr b="1" i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exit(0)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errar el programa.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3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3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40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10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CONSIGUE EN C CON LA EJECUCIÓN DE LA SENTENCIA </a:t>
                      </a:r>
                      <a:r>
                        <a:rPr b="1" i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printf()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Mostrar en pantalla el String escrito entre las 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paréntesis.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0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¿CONOCES ALGUNA SENTENCIA EN C PARA GESTIONAR BUCLES?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While, for, do while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102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SENTENCIA S CONOCES EN PARA HACER SELECCIÓN DE VALORES?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71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¿CÓMO SE INDICAN LOS COMENTARIOS EN C?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/*Comentario_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*/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//Comentario_2</a:t>
                      </a:r>
                      <a:endParaRPr b="1" sz="18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7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¿SABRÍAS INDICAR QUÉ HACE LA SENTENCIA EN C </a:t>
                      </a:r>
                      <a:r>
                        <a:rPr b="1" i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pipe()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 crear tuberías.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3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4"/>
          <p:cNvGraphicFramePr/>
          <p:nvPr/>
        </p:nvGraphicFramePr>
        <p:xfrm>
          <a:off x="457200" y="1481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{6D3BC214-60DA-4B04-ACC8-E875AFE1B845}</a:tableStyleId>
              </a:tblPr>
              <a:tblGrid>
                <a:gridCol w="1378450"/>
                <a:gridCol w="6912725"/>
              </a:tblGrid>
              <a:tr h="41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ALUMNO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CONCEPTO + RESPUESTA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639D"/>
                    </a:solidFill>
                  </a:tcPr>
                </a:tc>
              </a:tr>
              <a:tr h="104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CLASE ABSTRACTA DE JAVA DE NOMBRE Process?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La clase nos permitirá gestionar, comprobar y alterar el estado del proceso instanciado.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36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¿PARA QUÉ SIRVE LA CLASE DE JAVA DE NOMBRE Runtime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?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 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Todas 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las clases de Java tienen una instancia del Runtime que permite a la aplicación interactuar con el entorno donde se está ejecutando.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6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ENTIENDE POR PROGRAMACIÓN CONCURRENTE?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Se trataría de la realización de múltiples tareas no realizadas de forma paralela. Es decir, se ejecuta parte de un proceso, seguido de parte de otro y así sucesivamente hasta que todos los procesos finalicen sue ejecución.</a:t>
                      </a:r>
                      <a:endParaRPr b="1" sz="1800"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  <a:tr h="16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ENTIENDE POR PROGRAMACIÓN PARALELA?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Se trataría de la realización de múltiples tareas 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al mismo tiempo de forma p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aralela. Es decir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, </a:t>
                      </a: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no hay que esperar </a:t>
                      </a: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 que una ejecución termine para ejecutar otra.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F"/>
                    </a:solidFill>
                  </a:tcPr>
                </a:tc>
              </a:tr>
              <a:tr h="136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¿QUÉ SE ENTIENDE POR PROGRAMACIÓN DISTRIBUIDA?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Un sistema distribuido se trata de aquel cuyos componentes hardware o software, encontrados en diferentes ordenadores unidos por red, se comunican mediante mensajes.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2DE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3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PREGUNTAS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379760" y="6408720"/>
            <a:ext cx="2350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multiproceso - Evaluación de conocimientos</a:t>
            </a:r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8647200" y="64087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52560" y="-13644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