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1"/>
  </p:notesMasterIdLst>
  <p:handoutMasterIdLst>
    <p:handoutMasterId r:id="rId12"/>
  </p:handoutMasterIdLst>
  <p:sldIdLst>
    <p:sldId id="256" r:id="rId5"/>
    <p:sldId id="283" r:id="rId6"/>
    <p:sldId id="285" r:id="rId7"/>
    <p:sldId id="286" r:id="rId8"/>
    <p:sldId id="287" r:id="rId9"/>
    <p:sldId id="276"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11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8/31/2024</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8/31/2024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normAutofit/>
          </a:bodyPr>
          <a:lstStyle/>
          <a:p>
            <a:r>
              <a:rPr lang="en-US" sz="3200" dirty="0"/>
              <a:t>Predictive Modeling for Customer Churn in SyriaTel: Developing a Classification </a:t>
            </a:r>
            <a:r>
              <a:rPr lang="en-US" sz="3200" dirty="0" smtClean="0"/>
              <a:t>Model </a:t>
            </a:r>
            <a:r>
              <a:rPr lang="en-US" sz="3200" dirty="0"/>
              <a:t>to </a:t>
            </a:r>
            <a:r>
              <a:rPr lang="en-US" sz="3200" dirty="0" smtClean="0"/>
              <a:t>Predict Customer Churn</a:t>
            </a:r>
            <a:endParaRPr lang="ru-RU" sz="3200"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smtClean="0"/>
              <a:t>By Cecilia </a:t>
            </a:r>
            <a:r>
              <a:rPr lang="en-US" dirty="0" err="1" smtClean="0"/>
              <a:t>Ngunjiri</a:t>
            </a:r>
            <a:endParaRPr lang="ru-RU" dirty="0"/>
          </a:p>
        </p:txBody>
      </p:sp>
      <p:pic>
        <p:nvPicPr>
          <p:cNvPr id="8" name="Picture Placeholder 7"/>
          <p:cNvPicPr>
            <a:picLocks noGrp="1" noChangeAspect="1"/>
          </p:cNvPicPr>
          <p:nvPr>
            <p:ph type="pic" sz="quarter" idx="13"/>
          </p:nvPr>
        </p:nvPicPr>
        <p:blipFill>
          <a:blip r:embed="rId2"/>
          <a:srcRect t="24411" b="24411"/>
          <a:stretch>
            <a:fillRect/>
          </a:stretch>
        </p:blipFill>
        <p:spPr>
          <a:xfrm>
            <a:off x="4680065" y="1172981"/>
            <a:ext cx="2360815" cy="1004953"/>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44823"/>
          </a:xfrm>
        </p:spPr>
        <p:txBody>
          <a:bodyPr>
            <a:noAutofit/>
          </a:bodyPr>
          <a:lstStyle/>
          <a:p>
            <a:pPr algn="ctr"/>
            <a:r>
              <a:rPr lang="en-US" sz="6000" dirty="0"/>
              <a:t>Project </a:t>
            </a:r>
            <a:r>
              <a:rPr lang="en-US" sz="6000" dirty="0" smtClean="0"/>
              <a:t>Overview and Analysis Goals</a:t>
            </a:r>
            <a:endParaRPr lang="en-US" sz="6000" dirty="0"/>
          </a:p>
        </p:txBody>
      </p:sp>
      <p:sp>
        <p:nvSpPr>
          <p:cNvPr id="3" name="Date Placeholder 2"/>
          <p:cNvSpPr>
            <a:spLocks noGrp="1"/>
          </p:cNvSpPr>
          <p:nvPr>
            <p:ph type="dt" sz="half" idx="10"/>
          </p:nvPr>
        </p:nvSpPr>
        <p:spPr/>
        <p:txBody>
          <a:bodyPr/>
          <a:lstStyle/>
          <a:p>
            <a:r>
              <a:rPr lang="en-US" noProof="0" dirty="0" smtClean="0"/>
              <a:t>29.08.2024</a:t>
            </a:r>
            <a:endParaRPr lang="en-US" noProof="0" dirty="0"/>
          </a:p>
        </p:txBody>
      </p:sp>
      <p:sp>
        <p:nvSpPr>
          <p:cNvPr id="4" name="Footer Placeholder 3"/>
          <p:cNvSpPr>
            <a:spLocks noGrp="1"/>
          </p:cNvSpPr>
          <p:nvPr>
            <p:ph type="ftr" sz="quarter" idx="11"/>
          </p:nvPr>
        </p:nvSpPr>
        <p:spPr/>
        <p:txBody>
          <a:bodyPr/>
          <a:lstStyle/>
          <a:p>
            <a:r>
              <a:rPr lang="en-US" noProof="0" dirty="0" smtClean="0"/>
              <a:t>Cecilia </a:t>
            </a:r>
            <a:r>
              <a:rPr lang="en-US" noProof="0" dirty="0" err="1" smtClean="0"/>
              <a:t>Ngunjiri</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2</a:t>
            </a:fld>
            <a:endParaRPr lang="en-US" noProof="0" dirty="0"/>
          </a:p>
        </p:txBody>
      </p:sp>
      <p:sp>
        <p:nvSpPr>
          <p:cNvPr id="6" name="Content Placeholder 5"/>
          <p:cNvSpPr>
            <a:spLocks noGrp="1"/>
          </p:cNvSpPr>
          <p:nvPr>
            <p:ph idx="1"/>
          </p:nvPr>
        </p:nvSpPr>
        <p:spPr>
          <a:xfrm>
            <a:off x="838200" y="3117273"/>
            <a:ext cx="10515600" cy="2604797"/>
          </a:xfrm>
        </p:spPr>
        <p:txBody>
          <a:bodyPr>
            <a:normAutofit fontScale="77500" lnSpcReduction="20000"/>
          </a:bodyPr>
          <a:lstStyle/>
          <a:p>
            <a:pPr marL="0" indent="0" algn="ctr">
              <a:buNone/>
            </a:pPr>
            <a:r>
              <a:rPr lang="en-US" dirty="0"/>
              <a:t>Customer churn, or the rate at which customers discontinue their subscription or service, is a critical issue for telecommunications companies. High churn rates can significantly impact revenue and operational efficiency. Understanding and predicting churn is crucial for implementing effective retention strategies and improving customer satisfaction.</a:t>
            </a:r>
            <a:endParaRPr lang="en-US" dirty="0" smtClean="0"/>
          </a:p>
          <a:p>
            <a:pPr marL="0" indent="0" algn="ctr">
              <a:buNone/>
            </a:pPr>
            <a:endParaRPr lang="en-US" dirty="0"/>
          </a:p>
          <a:p>
            <a:pPr marL="0" indent="0" algn="ctr">
              <a:buNone/>
            </a:pPr>
            <a:r>
              <a:rPr lang="en-US" dirty="0" smtClean="0"/>
              <a:t>This project aims </a:t>
            </a:r>
            <a:r>
              <a:rPr lang="en-US" dirty="0"/>
              <a:t>to build a classification model </a:t>
            </a:r>
            <a:r>
              <a:rPr lang="en-US" dirty="0" smtClean="0"/>
              <a:t>for SyriaTel Company ,that </a:t>
            </a:r>
            <a:r>
              <a:rPr lang="en-US" dirty="0"/>
              <a:t>can predict whether a customer will churn soon </a:t>
            </a:r>
            <a:r>
              <a:rPr lang="en-US" dirty="0" smtClean="0"/>
              <a:t>based on th</a:t>
            </a:r>
            <a:r>
              <a:rPr lang="en-US" dirty="0"/>
              <a:t>e</a:t>
            </a:r>
            <a:r>
              <a:rPr lang="en-US" dirty="0" smtClean="0"/>
              <a:t> </a:t>
            </a:r>
            <a:r>
              <a:rPr lang="en-US" dirty="0"/>
              <a:t>historical </a:t>
            </a:r>
            <a:r>
              <a:rPr lang="en-US" dirty="0" smtClean="0"/>
              <a:t>data provided.</a:t>
            </a:r>
            <a:endParaRPr lang="en-US" dirty="0"/>
          </a:p>
        </p:txBody>
      </p:sp>
    </p:spTree>
    <p:extLst>
      <p:ext uri="{BB962C8B-B14F-4D97-AF65-F5344CB8AC3E}">
        <p14:creationId xmlns:p14="http://schemas.microsoft.com/office/powerpoint/2010/main" val="17571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a:t>
            </a: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3</a:t>
            </a:fld>
            <a:endParaRPr lang="en-US" noProof="0" dirty="0"/>
          </a:p>
        </p:txBody>
      </p:sp>
      <p:sp>
        <p:nvSpPr>
          <p:cNvPr id="6" name="Content Placeholder 5"/>
          <p:cNvSpPr>
            <a:spLocks noGrp="1"/>
          </p:cNvSpPr>
          <p:nvPr>
            <p:ph sz="half" idx="1"/>
          </p:nvPr>
        </p:nvSpPr>
        <p:spPr/>
        <p:txBody>
          <a:bodyPr>
            <a:normAutofit fontScale="70000" lnSpcReduction="20000"/>
          </a:bodyPr>
          <a:lstStyle/>
          <a:p>
            <a:r>
              <a:rPr lang="en-US" dirty="0"/>
              <a:t>The classification report indicates:</a:t>
            </a:r>
          </a:p>
          <a:p>
            <a:r>
              <a:rPr lang="en-US" dirty="0"/>
              <a:t>Non-Churners (False): The model performs very well at identifying non-churners, with a high precision of 0.86 and recall of 0.99, leading to an excellent F1-score of 0.92. This means the model accurately identifies almost all customers who are not likely to churn.</a:t>
            </a:r>
          </a:p>
          <a:p>
            <a:r>
              <a:rPr lang="en-US" dirty="0"/>
              <a:t>Churners (True): The model's performance in identifying churners is much weaker. Precision is 0.62, recall is only 0.10, and the F1-score is 0.17. This indicates that the model misses a significant number of churners, meaning it fails to identify most customers who are likely to leave.</a:t>
            </a:r>
          </a:p>
          <a:p>
            <a:r>
              <a:rPr lang="en-US" dirty="0"/>
              <a:t>Overall Accuracy: The model has an overall accuracy of 85%, which is good but somewhat misleading given the imbalance between classes. The high accuracy is driven primarily by the model’s strong performance on non-churners.</a:t>
            </a:r>
          </a:p>
          <a:p>
            <a:r>
              <a:rPr lang="en-US" dirty="0"/>
              <a:t>Macro Average: The macro average metrics reflect the performance across both classes, showing a balanced view but still highlighting weaker performance in identifying churners (recall of 0.54).</a:t>
            </a:r>
          </a:p>
          <a:p>
            <a:r>
              <a:rPr lang="en-US" dirty="0"/>
              <a:t>Weighted Average: The weighted average metrics adjust for class imbalance, giving a more nuanced view of performance with an F1-score of 0.81, suggesting better overall performance when considering class proportions.</a:t>
            </a:r>
          </a:p>
        </p:txBody>
      </p:sp>
      <p:sp>
        <p:nvSpPr>
          <p:cNvPr id="7" name="Content Placeholder 6"/>
          <p:cNvSpPr>
            <a:spLocks noGrp="1"/>
          </p:cNvSpPr>
          <p:nvPr>
            <p:ph sz="half" idx="2"/>
          </p:nvPr>
        </p:nvSpPr>
        <p:spPr/>
        <p:txBody>
          <a:bodyPr>
            <a:normAutofit fontScale="77500" lnSpcReduction="20000"/>
          </a:bodyPr>
          <a:lstStyle/>
          <a:p>
            <a:r>
              <a:rPr lang="en-US" b="1" dirty="0"/>
              <a:t>Strengths:</a:t>
            </a:r>
            <a:endParaRPr lang="en-US" dirty="0"/>
          </a:p>
          <a:p>
            <a:r>
              <a:rPr lang="en-US" b="1" dirty="0"/>
              <a:t>Good at Identifying Non-Churners:</a:t>
            </a:r>
            <a:r>
              <a:rPr lang="en-US" dirty="0"/>
              <a:t> The logistic regression model performs well in predicting customers who are not likely to churn, with high precision and recall for the non-churn class. This means it is effective at ensuring that most customers who will stay are correctly classified.</a:t>
            </a:r>
          </a:p>
          <a:p>
            <a:r>
              <a:rPr lang="en-US" b="1" dirty="0"/>
              <a:t>Limitations:</a:t>
            </a:r>
            <a:endParaRPr lang="en-US" dirty="0"/>
          </a:p>
          <a:p>
            <a:r>
              <a:rPr lang="en-US" b="1" dirty="0"/>
              <a:t>Poor at Identifying Churners:</a:t>
            </a:r>
            <a:r>
              <a:rPr lang="en-US" dirty="0"/>
              <a:t> The model struggles significantly with identifying churners, exhibiting low precision and recall for the churn class. This means it misses a large portion of customers who are likely to churn, which can lead to missed opportunities for targeted retention strategies.</a:t>
            </a:r>
          </a:p>
          <a:p>
            <a:r>
              <a:rPr lang="en-US" b="1" dirty="0"/>
              <a:t>Overall Assessment:</a:t>
            </a:r>
            <a:endParaRPr lang="en-US" dirty="0"/>
          </a:p>
          <a:p>
            <a:r>
              <a:rPr lang="en-US" dirty="0"/>
              <a:t>The logistic regression model is not ideal for applications where accurate identification of churners is crucial, as it fails to capture many churners. It is better suited for understanding and managing non-churners, but improvements or alternative models are needed to effectively address and reduce customer churn.</a:t>
            </a:r>
            <a:endParaRPr lang="en-US" dirty="0"/>
          </a:p>
        </p:txBody>
      </p:sp>
    </p:spTree>
    <p:extLst>
      <p:ext uri="{BB962C8B-B14F-4D97-AF65-F5344CB8AC3E}">
        <p14:creationId xmlns:p14="http://schemas.microsoft.com/office/powerpoint/2010/main" val="11069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Model</a:t>
            </a:r>
            <a:endParaRPr lang="en-US" dirty="0"/>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dirty="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4</a:t>
            </a:fld>
            <a:endParaRPr lang="en-US" noProof="0" dirty="0"/>
          </a:p>
        </p:txBody>
      </p:sp>
      <p:sp>
        <p:nvSpPr>
          <p:cNvPr id="6" name="Content Placeholder 5"/>
          <p:cNvSpPr>
            <a:spLocks noGrp="1"/>
          </p:cNvSpPr>
          <p:nvPr>
            <p:ph sz="half" idx="1"/>
          </p:nvPr>
        </p:nvSpPr>
        <p:spPr/>
        <p:txBody>
          <a:bodyPr>
            <a:normAutofit fontScale="70000" lnSpcReduction="20000"/>
          </a:bodyPr>
          <a:lstStyle/>
          <a:p>
            <a:r>
              <a:rPr lang="en-US" dirty="0"/>
              <a:t>The classification report for the Decision Tree model indicates:</a:t>
            </a:r>
          </a:p>
          <a:p>
            <a:endParaRPr lang="en-US" dirty="0"/>
          </a:p>
          <a:p>
            <a:r>
              <a:rPr lang="en-US" dirty="0"/>
              <a:t>- </a:t>
            </a:r>
            <a:r>
              <a:rPr lang="en-US" dirty="0" smtClean="0"/>
              <a:t>Non-Churners </a:t>
            </a:r>
            <a:r>
              <a:rPr lang="en-US" dirty="0"/>
              <a:t>(False</a:t>
            </a:r>
            <a:r>
              <a:rPr lang="en-US" dirty="0" smtClean="0"/>
              <a:t>): </a:t>
            </a:r>
            <a:r>
              <a:rPr lang="en-US" dirty="0"/>
              <a:t>The model performs well at identifying non-churners, with a high precision of 0.91 and recall of 0.90, resulting in an F1-score of 0.91. This shows that it accurately identifies most customers who are not likely to churn</a:t>
            </a:r>
            <a:r>
              <a:rPr lang="en-US" dirty="0" smtClean="0"/>
              <a:t>.</a:t>
            </a:r>
            <a:endParaRPr lang="en-US" dirty="0"/>
          </a:p>
          <a:p>
            <a:r>
              <a:rPr lang="en-US" dirty="0"/>
              <a:t>- </a:t>
            </a:r>
            <a:r>
              <a:rPr lang="en-US" dirty="0" smtClean="0"/>
              <a:t>Churners </a:t>
            </a:r>
            <a:r>
              <a:rPr lang="en-US" dirty="0"/>
              <a:t>(True</a:t>
            </a:r>
            <a:r>
              <a:rPr lang="en-US" dirty="0" smtClean="0"/>
              <a:t>): </a:t>
            </a:r>
            <a:r>
              <a:rPr lang="en-US" dirty="0"/>
              <a:t>The model's performance in identifying churners is weaker, with a precision of 0.47, recall of 0.50, and an F1-score of 0.48. This indicates that it misses a significant portion of churners, making it less effective at detecting customers likely to leave</a:t>
            </a:r>
            <a:r>
              <a:rPr lang="en-US" dirty="0" smtClean="0"/>
              <a:t>.</a:t>
            </a:r>
            <a:endParaRPr lang="en-US" dirty="0"/>
          </a:p>
          <a:p>
            <a:r>
              <a:rPr lang="en-US" dirty="0"/>
              <a:t>- </a:t>
            </a:r>
            <a:r>
              <a:rPr lang="en-US" dirty="0" smtClean="0"/>
              <a:t>Overall </a:t>
            </a:r>
            <a:r>
              <a:rPr lang="en-US" dirty="0"/>
              <a:t>Accuracy</a:t>
            </a:r>
            <a:r>
              <a:rPr lang="en-US" dirty="0" smtClean="0"/>
              <a:t>: </a:t>
            </a:r>
            <a:r>
              <a:rPr lang="en-US" dirty="0"/>
              <a:t>The model has an overall accuracy of 84%, which reflects its ability to correctly classify both churners and non-churners. However, this high accuracy is primarily due to the strong performance on non-churners</a:t>
            </a:r>
            <a:r>
              <a:rPr lang="en-US" dirty="0" smtClean="0"/>
              <a:t>.</a:t>
            </a:r>
            <a:endParaRPr lang="en-US" dirty="0"/>
          </a:p>
          <a:p>
            <a:r>
              <a:rPr lang="en-US" dirty="0"/>
              <a:t>- </a:t>
            </a:r>
            <a:r>
              <a:rPr lang="en-US" dirty="0" smtClean="0"/>
              <a:t>Macro Average: The </a:t>
            </a:r>
            <a:r>
              <a:rPr lang="en-US" dirty="0"/>
              <a:t>macro average metrics show a balanced view of performance across both classes, with an F1-score of 0.69, highlighting the weaker performance in identifying churners</a:t>
            </a:r>
            <a:r>
              <a:rPr lang="en-US" dirty="0" smtClean="0"/>
              <a:t>.</a:t>
            </a:r>
            <a:endParaRPr lang="en-US" dirty="0"/>
          </a:p>
          <a:p>
            <a:r>
              <a:rPr lang="en-US" dirty="0"/>
              <a:t>- </a:t>
            </a:r>
            <a:r>
              <a:rPr lang="en-US" dirty="0" smtClean="0"/>
              <a:t>Weighted Average :The </a:t>
            </a:r>
            <a:r>
              <a:rPr lang="en-US" dirty="0"/>
              <a:t>weighted average metrics, with an F1-score of 0.84, account for class imbalance and provide a more comprehensive view of the model’s performance, indicating that it performs better when considering the proportions of each class.</a:t>
            </a:r>
          </a:p>
        </p:txBody>
      </p:sp>
      <p:sp>
        <p:nvSpPr>
          <p:cNvPr id="7" name="Content Placeholder 6"/>
          <p:cNvSpPr>
            <a:spLocks noGrp="1"/>
          </p:cNvSpPr>
          <p:nvPr>
            <p:ph sz="half" idx="2"/>
          </p:nvPr>
        </p:nvSpPr>
        <p:spPr/>
        <p:txBody>
          <a:bodyPr>
            <a:normAutofit fontScale="55000" lnSpcReduction="20000"/>
          </a:bodyPr>
          <a:lstStyle/>
          <a:p>
            <a:r>
              <a:rPr lang="en-US" b="1" dirty="0"/>
              <a:t>Strengths:</a:t>
            </a:r>
            <a:endParaRPr lang="en-US" dirty="0"/>
          </a:p>
          <a:p>
            <a:r>
              <a:rPr lang="en-US" b="1" dirty="0"/>
              <a:t>Decent Balance for Non-Churners:</a:t>
            </a:r>
            <a:r>
              <a:rPr lang="en-US" dirty="0"/>
              <a:t> The Decision Tree model performs reasonably well with a precision of 0.91 and recall of 0.90 for non-churners, resulting in a solid F1-score of 0.90. This indicates that the model is effective at identifying customers who are not likely to churn.</a:t>
            </a:r>
          </a:p>
          <a:p>
            <a:r>
              <a:rPr lang="en-US" b="1" dirty="0"/>
              <a:t>Limitations:</a:t>
            </a:r>
            <a:endParaRPr lang="en-US" dirty="0"/>
          </a:p>
          <a:p>
            <a:r>
              <a:rPr lang="en-US" b="1" dirty="0"/>
              <a:t>Moderate Performance for Churners:</a:t>
            </a:r>
            <a:r>
              <a:rPr lang="en-US" dirty="0"/>
              <a:t> The model has lower precision (0.47) and recall (0.51) for churners, with an F1-score of 0.49. This suggests that it only moderately identifies customers who are likely to churn and may miss many potential churners.</a:t>
            </a:r>
          </a:p>
          <a:p>
            <a:r>
              <a:rPr lang="en-US" b="1" dirty="0"/>
              <a:t>Overall Assessment:</a:t>
            </a:r>
            <a:endParaRPr lang="en-US" dirty="0"/>
          </a:p>
          <a:p>
            <a:r>
              <a:rPr lang="en-US" b="1" dirty="0"/>
              <a:t>Overall Accuracy:</a:t>
            </a:r>
            <a:r>
              <a:rPr lang="en-US" dirty="0"/>
              <a:t> The model's accuracy of 84% is reasonable but can be misleading due to class imbalance. While it performs well on the non-churn class, its effectiveness at identifying churners is limited.</a:t>
            </a:r>
          </a:p>
          <a:p>
            <a:r>
              <a:rPr lang="en-US" b="1" dirty="0"/>
              <a:t>Macro Average:</a:t>
            </a:r>
            <a:r>
              <a:rPr lang="en-US" dirty="0"/>
              <a:t> The macro average metrics (precision: 0.69, recall: 0.71, F1-score: 0.70) indicate a more balanced view of performance across both classes but still reflect some weaknesses in churn prediction.</a:t>
            </a:r>
          </a:p>
          <a:p>
            <a:r>
              <a:rPr lang="en-US" b="1" dirty="0"/>
              <a:t>Weighted Average:</a:t>
            </a:r>
            <a:r>
              <a:rPr lang="en-US" dirty="0"/>
              <a:t> The weighted average metrics (precision: 0.85, recall: 0.84, F1-score: 0.84) provide a better overall perspective, considering class proportions.</a:t>
            </a:r>
          </a:p>
          <a:p>
            <a:r>
              <a:rPr lang="en-US" b="1" dirty="0"/>
              <a:t>Conclusion:</a:t>
            </a:r>
            <a:endParaRPr lang="en-US" dirty="0"/>
          </a:p>
          <a:p>
            <a:r>
              <a:rPr lang="en-US" dirty="0"/>
              <a:t>The Decision Tree model offers a good balance for identifying non-churners and has reasonable performance overall. However, it has limitations in accurately predicting churners, which could impact the effectiveness of retention strategies. Improvements or alternative models might be necessary to enhance the identification of potential churners.</a:t>
            </a:r>
          </a:p>
        </p:txBody>
      </p:sp>
    </p:spTree>
    <p:extLst>
      <p:ext uri="{BB962C8B-B14F-4D97-AF65-F5344CB8AC3E}">
        <p14:creationId xmlns:p14="http://schemas.microsoft.com/office/powerpoint/2010/main" val="112470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t>
            </a:r>
            <a:r>
              <a:rPr lang="en-US" dirty="0" err="1" smtClean="0"/>
              <a:t>Fores</a:t>
            </a:r>
            <a:r>
              <a:rPr lang="en-US" dirty="0" smtClean="0"/>
              <a:t> Classifier</a:t>
            </a:r>
            <a:endParaRPr lang="en-US" dirty="0"/>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dirty="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5</a:t>
            </a:fld>
            <a:endParaRPr lang="en-US" noProof="0" dirty="0"/>
          </a:p>
        </p:txBody>
      </p:sp>
      <p:sp>
        <p:nvSpPr>
          <p:cNvPr id="6" name="Content Placeholder 5"/>
          <p:cNvSpPr>
            <a:spLocks noGrp="1"/>
          </p:cNvSpPr>
          <p:nvPr>
            <p:ph sz="half" idx="1"/>
          </p:nvPr>
        </p:nvSpPr>
        <p:spPr/>
        <p:txBody>
          <a:bodyPr>
            <a:normAutofit fontScale="62500" lnSpcReduction="20000"/>
          </a:bodyPr>
          <a:lstStyle/>
          <a:p>
            <a:r>
              <a:rPr lang="en-US" dirty="0"/>
              <a:t>The classification report for the Random Forest model indicates:</a:t>
            </a:r>
          </a:p>
          <a:p>
            <a:endParaRPr lang="en-US" dirty="0"/>
          </a:p>
          <a:p>
            <a:r>
              <a:rPr lang="en-US" dirty="0"/>
              <a:t>- </a:t>
            </a:r>
            <a:r>
              <a:rPr lang="en-US" dirty="0" smtClean="0"/>
              <a:t>Non-Churners </a:t>
            </a:r>
            <a:r>
              <a:rPr lang="en-US" dirty="0"/>
              <a:t>(False</a:t>
            </a:r>
            <a:r>
              <a:rPr lang="en-US" dirty="0" smtClean="0"/>
              <a:t>): </a:t>
            </a:r>
            <a:r>
              <a:rPr lang="en-US" dirty="0"/>
              <a:t>The model performs exceptionally well at identifying non-churners, with a precision of 0.97 and a perfect recall of 1.00, resulting in an F1-score of 0.98. This means it correctly classifies almost all customers who are not likely to churn.</a:t>
            </a:r>
          </a:p>
          <a:p>
            <a:endParaRPr lang="en-US" dirty="0"/>
          </a:p>
          <a:p>
            <a:r>
              <a:rPr lang="en-US" dirty="0"/>
              <a:t>- </a:t>
            </a:r>
            <a:r>
              <a:rPr lang="en-US" dirty="0" smtClean="0"/>
              <a:t>Churners </a:t>
            </a:r>
            <a:r>
              <a:rPr lang="en-US" dirty="0"/>
              <a:t>(True</a:t>
            </a:r>
            <a:r>
              <a:rPr lang="en-US" dirty="0" smtClean="0"/>
              <a:t>): </a:t>
            </a:r>
            <a:r>
              <a:rPr lang="en-US" dirty="0"/>
              <a:t>The model is very effective at identifying churners, with a precision of 1.00 and a recall of 0.81, resulting in an F1-score of 0.90. This indicates it accurately identifies most churners while maintaining a high level of precision.</a:t>
            </a:r>
          </a:p>
          <a:p>
            <a:endParaRPr lang="en-US" dirty="0"/>
          </a:p>
          <a:p>
            <a:r>
              <a:rPr lang="en-US" dirty="0"/>
              <a:t>- </a:t>
            </a:r>
            <a:r>
              <a:rPr lang="en-US" dirty="0" smtClean="0"/>
              <a:t>Overall Accuracy: The </a:t>
            </a:r>
            <a:r>
              <a:rPr lang="en-US" dirty="0"/>
              <a:t>model achieves a high accuracy of 97%, reflecting its strong performance in correctly classifying both churners and non-churners.</a:t>
            </a:r>
          </a:p>
          <a:p>
            <a:endParaRPr lang="en-US" dirty="0"/>
          </a:p>
          <a:p>
            <a:r>
              <a:rPr lang="en-US" dirty="0"/>
              <a:t>- </a:t>
            </a:r>
            <a:r>
              <a:rPr lang="en-US" dirty="0" smtClean="0"/>
              <a:t>Macro </a:t>
            </a:r>
            <a:r>
              <a:rPr lang="en-US" dirty="0"/>
              <a:t>Average</a:t>
            </a:r>
            <a:r>
              <a:rPr lang="en-US" dirty="0" smtClean="0"/>
              <a:t>: </a:t>
            </a:r>
            <a:r>
              <a:rPr lang="en-US" dirty="0"/>
              <a:t>The macro average metrics show a high F1-score of 0.94, indicating balanced performance across both classes.</a:t>
            </a:r>
          </a:p>
          <a:p>
            <a:r>
              <a:rPr lang="en-US" dirty="0" smtClean="0"/>
              <a:t> </a:t>
            </a:r>
            <a:endParaRPr lang="en-US" dirty="0"/>
          </a:p>
          <a:p>
            <a:r>
              <a:rPr lang="en-US" dirty="0"/>
              <a:t>- </a:t>
            </a:r>
            <a:r>
              <a:rPr lang="en-US" dirty="0" smtClean="0"/>
              <a:t>Weighted Average :The </a:t>
            </a:r>
            <a:r>
              <a:rPr lang="en-US" dirty="0"/>
              <a:t>weighted average metrics, with an F1-score of 0.97, account for class imbalance and show that the model performs very well overall, considering the proportion of each class.</a:t>
            </a:r>
          </a:p>
        </p:txBody>
      </p:sp>
      <p:sp>
        <p:nvSpPr>
          <p:cNvPr id="7" name="Content Placeholder 6"/>
          <p:cNvSpPr>
            <a:spLocks noGrp="1"/>
          </p:cNvSpPr>
          <p:nvPr>
            <p:ph sz="half" idx="2"/>
          </p:nvPr>
        </p:nvSpPr>
        <p:spPr/>
        <p:txBody>
          <a:bodyPr>
            <a:normAutofit fontScale="55000" lnSpcReduction="20000"/>
          </a:bodyPr>
          <a:lstStyle/>
          <a:p>
            <a:r>
              <a:rPr lang="en-US" dirty="0"/>
              <a:t>Strengths</a:t>
            </a:r>
            <a:r>
              <a:rPr lang="en-US" dirty="0" smtClean="0"/>
              <a:t>:</a:t>
            </a:r>
          </a:p>
          <a:p>
            <a:r>
              <a:rPr lang="en-US" dirty="0"/>
              <a:t>Excellent Performance for Non-Churners: The Random Forest model excels at identifying non-churners, with a precision of 0.97 and recall of 1.00, leading to an F1-score of 0.98. This indicates a highly effective ability to correctly classify customers who are not likely to churn</a:t>
            </a:r>
            <a:r>
              <a:rPr lang="en-US" dirty="0" smtClean="0"/>
              <a:t>.</a:t>
            </a:r>
            <a:endParaRPr lang="en-US" dirty="0"/>
          </a:p>
          <a:p>
            <a:r>
              <a:rPr lang="en-US" dirty="0"/>
              <a:t>Strong Performance for Churners: The model also performs well in identifying churners, achieving a precision of 1.00 and recall of 0.81, resulting in an F1-score of 0.90. This suggests that the model is very effective at detecting customers who are likely to churn</a:t>
            </a:r>
            <a:r>
              <a:rPr lang="en-US" dirty="0" smtClean="0"/>
              <a:t>.</a:t>
            </a:r>
            <a:endParaRPr lang="en-US" dirty="0"/>
          </a:p>
          <a:p>
            <a:r>
              <a:rPr lang="en-US" dirty="0"/>
              <a:t>Overall Assessment</a:t>
            </a:r>
            <a:r>
              <a:rPr lang="en-US" dirty="0" smtClean="0"/>
              <a:t>:</a:t>
            </a:r>
            <a:endParaRPr lang="en-US" dirty="0"/>
          </a:p>
          <a:p>
            <a:r>
              <a:rPr lang="en-US" dirty="0"/>
              <a:t>Accuracy: The model has a high overall accuracy of 97%, reflecting its strong performance across both classes.</a:t>
            </a:r>
          </a:p>
          <a:p>
            <a:r>
              <a:rPr lang="en-US" dirty="0"/>
              <a:t>Macro Average: The macro average metrics (precision: 0.98, recall: 0.91, F1-score: 0.94) indicate a well-balanced performance, showing that the model performs very well across both churn and non-churn classes.</a:t>
            </a:r>
          </a:p>
          <a:p>
            <a:r>
              <a:rPr lang="en-US" dirty="0"/>
              <a:t>Weighted Average: The weighted average metrics (precision: 0.97, recall: 0.97, F1-score: 0.97) demonstrate that the model handles the class imbalance effectively and maintains high performance overall.</a:t>
            </a:r>
          </a:p>
          <a:p>
            <a:r>
              <a:rPr lang="en-US" dirty="0"/>
              <a:t>Conclusion</a:t>
            </a:r>
            <a:r>
              <a:rPr lang="en-US" dirty="0" smtClean="0"/>
              <a:t>:</a:t>
            </a:r>
            <a:endParaRPr lang="en-US" dirty="0"/>
          </a:p>
          <a:p>
            <a:r>
              <a:rPr lang="en-US" dirty="0"/>
              <a:t>Highly Effective Model: The Random Forest model is highly effective in both predicting non-churners and churners, with strong precision, recall, and F1-scores for both classes. This makes it a robust choice for identifying and addressing customer churn, as it accurately captures most churners while maintaining high accuracy for non-churners.</a:t>
            </a:r>
          </a:p>
        </p:txBody>
      </p:sp>
    </p:spTree>
    <p:extLst>
      <p:ext uri="{BB962C8B-B14F-4D97-AF65-F5344CB8AC3E}">
        <p14:creationId xmlns:p14="http://schemas.microsoft.com/office/powerpoint/2010/main" val="283151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smtClean="0"/>
              <a:t>DECISION TREE MODEL ANDRANDOMM FOREST CLASSIFIER </a:t>
            </a:r>
            <a:endParaRPr lang="en-US" dirty="0"/>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smtClean="0"/>
              <a:t>In Summary, the decision tree model and random forest classifier are the better models to use for predicting churn for customers at </a:t>
            </a:r>
            <a:r>
              <a:rPr lang="en-US" dirty="0" err="1" smtClean="0"/>
              <a:t>SyriaTel</a:t>
            </a:r>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pic>
        <p:nvPicPr>
          <p:cNvPr id="7" name="Picture 6"/>
          <p:cNvPicPr>
            <a:picLocks noChangeAspect="1"/>
          </p:cNvPicPr>
          <p:nvPr/>
        </p:nvPicPr>
        <p:blipFill>
          <a:blip r:embed="rId5"/>
          <a:stretch>
            <a:fillRect/>
          </a:stretch>
        </p:blipFill>
        <p:spPr>
          <a:xfrm>
            <a:off x="389589" y="631021"/>
            <a:ext cx="2359356" cy="1005927"/>
          </a:xfrm>
          <a:prstGeom prst="rect">
            <a:avLst/>
          </a:prstGeom>
        </p:spPr>
      </p:pic>
    </p:spTree>
    <p:extLst>
      <p:ext uri="{BB962C8B-B14F-4D97-AF65-F5344CB8AC3E}">
        <p14:creationId xmlns:p14="http://schemas.microsoft.com/office/powerpoint/2010/main" val="202239174"/>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D726A944-A9F4-4295-9B5E-C397EB1318B9}">
  <ds:schemaRefs>
    <ds:schemaRef ds:uri="http://schemas.microsoft.com/office/infopath/2007/PartnerControls"/>
    <ds:schemaRef ds:uri="http://purl.org/dc/dcmitype/"/>
    <ds:schemaRef ds:uri="http://purl.org/dc/elements/1.1/"/>
    <ds:schemaRef ds:uri="http://schemas.openxmlformats.org/package/2006/metadata/core-properties"/>
    <ds:schemaRef ds:uri="71af3243-3dd4-4a8d-8c0d-dd76da1f02a5"/>
    <ds:schemaRef ds:uri="http://schemas.microsoft.com/office/2006/documentManagement/types"/>
    <ds:schemaRef ds:uri="http://purl.org/dc/terms/"/>
    <ds:schemaRef ds:uri="http://www.w3.org/XML/1998/namespace"/>
    <ds:schemaRef ds:uri="http://schemas.microsoft.com/office/2006/metadata/properties"/>
    <ds:schemaRef ds:uri="16c05727-aa75-4e4a-9b5f-8a80a1165891"/>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1055</Words>
  <Application>Microsoft Office PowerPoint</Application>
  <PresentationFormat>Widescreen</PresentationFormat>
  <Paragraphs>76</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Courier New</vt:lpstr>
      <vt:lpstr>Gill Sans MT</vt:lpstr>
      <vt:lpstr>Segoe UI</vt:lpstr>
      <vt:lpstr>Segoe UI Light</vt:lpstr>
      <vt:lpstr>Segoe UI Semibold</vt:lpstr>
      <vt:lpstr>Tahoma</vt:lpstr>
      <vt:lpstr>Office Theme</vt:lpstr>
      <vt:lpstr>Predictive Modeling for Customer Churn in SyriaTel: Developing a Classification Model to Predict Customer Churn</vt:lpstr>
      <vt:lpstr>Project Overview and Analysis Goals</vt:lpstr>
      <vt:lpstr>Logistic Regression Model</vt:lpstr>
      <vt:lpstr>Decision Tree Model</vt:lpstr>
      <vt:lpstr>Random Fores Classifier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2024-08-29T12:10:31Z</dcterms:created>
  <dcterms:modified xsi:type="dcterms:W3CDTF">2024-09-01T05:06:34Z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