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828" r:id="rId4"/>
  </p:sldMasterIdLst>
  <p:notesMasterIdLst>
    <p:notesMasterId r:id="rId17"/>
  </p:notesMasterIdLst>
  <p:handoutMasterIdLst>
    <p:handoutMasterId r:id="rId18"/>
  </p:handoutMasterIdLst>
  <p:sldIdLst>
    <p:sldId id="256" r:id="rId5"/>
    <p:sldId id="261" r:id="rId6"/>
    <p:sldId id="272" r:id="rId7"/>
    <p:sldId id="262" r:id="rId8"/>
    <p:sldId id="263" r:id="rId9"/>
    <p:sldId id="264" r:id="rId10"/>
    <p:sldId id="265" r:id="rId11"/>
    <p:sldId id="266" r:id="rId12"/>
    <p:sldId id="257" r:id="rId13"/>
    <p:sldId id="267" r:id="rId14"/>
    <p:sldId id="270" r:id="rId15"/>
    <p:sldId id="26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svg"/><Relationship Id="rId1" Type="http://schemas.openxmlformats.org/officeDocument/2006/relationships/image" Target="../media/image9.png"/><Relationship Id="rId6" Type="http://schemas.openxmlformats.org/officeDocument/2006/relationships/image" Target="../media/image8.svg"/><Relationship Id="rId5" Type="http://schemas.openxmlformats.org/officeDocument/2006/relationships/image" Target="../media/image11.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svg"/><Relationship Id="rId1" Type="http://schemas.openxmlformats.org/officeDocument/2006/relationships/image" Target="../media/image9.png"/><Relationship Id="rId6" Type="http://schemas.openxmlformats.org/officeDocument/2006/relationships/image" Target="../media/image8.svg"/><Relationship Id="rId5" Type="http://schemas.openxmlformats.org/officeDocument/2006/relationships/image" Target="../media/image11.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B432F4-5FDB-4518-9272-2F3934AC6AA2}"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a:lstStyle/>
        <a:p>
          <a:endParaRPr lang="en-US"/>
        </a:p>
      </dgm:t>
    </dgm:pt>
    <dgm:pt modelId="{14BC708E-A0A1-4102-88E4-E75128B4E51E}">
      <dgm:prSet custT="1"/>
      <dgm:spPr/>
      <dgm:t>
        <a:bodyPr/>
        <a:lstStyle/>
        <a:p>
          <a:pPr>
            <a:lnSpc>
              <a:spcPct val="100000"/>
            </a:lnSpc>
          </a:pPr>
          <a:r>
            <a:rPr lang="en-US" sz="1050" b="0" i="0" dirty="0" smtClean="0">
              <a:solidFill>
                <a:schemeClr val="bg1"/>
              </a:solidFill>
            </a:rPr>
            <a:t>Content based model based on content. </a:t>
          </a:r>
          <a:r>
            <a:rPr lang="en-US" sz="1050" b="0" i="0" dirty="0" smtClean="0">
              <a:solidFill>
                <a:schemeClr val="bg1"/>
              </a:solidFill>
            </a:rPr>
            <a:t>By analyzing the combined features of genres and tags, you find movies that are similar to one another. This is useful in scenarios where you want to recommend movies to a user based on a movie they liked or are currently viewing</a:t>
          </a:r>
          <a:endParaRPr lang="en-US" sz="1050" noProof="0" dirty="0">
            <a:solidFill>
              <a:schemeClr val="bg1"/>
            </a:solidFill>
            <a:effectLst>
              <a:glow rad="152400">
                <a:schemeClr val="bg1">
                  <a:alpha val="19000"/>
                </a:schemeClr>
              </a:glow>
            </a:effectLst>
          </a:endParaRPr>
        </a:p>
      </dgm:t>
    </dgm:pt>
    <dgm:pt modelId="{CF221EFF-354A-47A9-A498-1F0BBF01ECB8}" type="parTrans" cxnId="{EB9839C5-F324-41C4-8950-5284E09FB71E}">
      <dgm:prSet/>
      <dgm:spPr/>
      <dgm:t>
        <a:bodyPr/>
        <a:lstStyle/>
        <a:p>
          <a:endParaRPr lang="en-US" noProof="0">
            <a:solidFill>
              <a:schemeClr val="bg1"/>
            </a:solidFill>
            <a:effectLst>
              <a:glow rad="152400">
                <a:schemeClr val="bg1">
                  <a:alpha val="19000"/>
                </a:schemeClr>
              </a:glow>
            </a:effectLst>
          </a:endParaRPr>
        </a:p>
      </dgm:t>
    </dgm:pt>
    <dgm:pt modelId="{7519C821-85FB-4CA3-BEB5-E4BFBC529B83}" type="sibTrans" cxnId="{EB9839C5-F324-41C4-8950-5284E09FB71E}">
      <dgm:prSet/>
      <dgm:spPr/>
      <dgm:t>
        <a:bodyPr/>
        <a:lstStyle/>
        <a:p>
          <a:endParaRPr lang="en-US" noProof="0">
            <a:solidFill>
              <a:schemeClr val="bg1"/>
            </a:solidFill>
            <a:effectLst>
              <a:glow rad="152400">
                <a:schemeClr val="bg1">
                  <a:alpha val="19000"/>
                </a:schemeClr>
              </a:glow>
            </a:effectLst>
          </a:endParaRPr>
        </a:p>
      </dgm:t>
    </dgm:pt>
    <dgm:pt modelId="{C6D21269-399B-4BA2-8621-C7B9DA1E1B8F}">
      <dgm:prSet custT="1"/>
      <dgm:spPr/>
      <dgm:t>
        <a:bodyPr/>
        <a:lstStyle/>
        <a:p>
          <a:pPr>
            <a:lnSpc>
              <a:spcPct val="100000"/>
            </a:lnSpc>
          </a:pPr>
          <a:r>
            <a:rPr lang="en-US" sz="1050" b="0" i="0" dirty="0" smtClean="0">
              <a:solidFill>
                <a:schemeClr val="bg1"/>
              </a:solidFill>
            </a:rPr>
            <a:t>A collaborative filtering recommendation system based on user similarity. By calculating the cosine similarity between users and setting up a nearest neighbors model, you can easily find users who have similar rating patterns. This information can then be used to recommend items based on what similar users have liked or rated highly</a:t>
          </a:r>
          <a:endParaRPr lang="en-US" sz="1050" noProof="0" dirty="0">
            <a:solidFill>
              <a:schemeClr val="bg1"/>
            </a:solidFill>
            <a:effectLst>
              <a:glow rad="152400">
                <a:schemeClr val="bg1">
                  <a:alpha val="19000"/>
                </a:schemeClr>
              </a:glow>
            </a:effectLst>
          </a:endParaRPr>
        </a:p>
      </dgm:t>
    </dgm:pt>
    <dgm:pt modelId="{AA3929B3-1058-4240-AD5D-9518D4976567}" type="parTrans" cxnId="{E4AD895B-72A4-4A6B-A7F4-C77A53EC51BC}">
      <dgm:prSet/>
      <dgm:spPr/>
      <dgm:t>
        <a:bodyPr/>
        <a:lstStyle/>
        <a:p>
          <a:endParaRPr lang="en-US" noProof="0">
            <a:solidFill>
              <a:schemeClr val="bg1"/>
            </a:solidFill>
            <a:effectLst>
              <a:glow rad="152400">
                <a:schemeClr val="bg1">
                  <a:alpha val="19000"/>
                </a:schemeClr>
              </a:glow>
            </a:effectLst>
          </a:endParaRPr>
        </a:p>
      </dgm:t>
    </dgm:pt>
    <dgm:pt modelId="{C79B0F2C-DDB4-44EB-89F7-717146B88B10}" type="sibTrans" cxnId="{E4AD895B-72A4-4A6B-A7F4-C77A53EC51BC}">
      <dgm:prSet/>
      <dgm:spPr/>
      <dgm:t>
        <a:bodyPr/>
        <a:lstStyle/>
        <a:p>
          <a:endParaRPr lang="en-US" noProof="0">
            <a:solidFill>
              <a:schemeClr val="bg1"/>
            </a:solidFill>
            <a:effectLst>
              <a:glow rad="152400">
                <a:schemeClr val="bg1">
                  <a:alpha val="19000"/>
                </a:schemeClr>
              </a:glow>
            </a:effectLst>
          </a:endParaRPr>
        </a:p>
      </dgm:t>
    </dgm:pt>
    <dgm:pt modelId="{B633A646-2062-4841-AF18-847B074C6716}">
      <dgm:prSet custT="1"/>
      <dgm:spPr/>
      <dgm:t>
        <a:bodyPr/>
        <a:lstStyle/>
        <a:p>
          <a:pPr>
            <a:lnSpc>
              <a:spcPct val="100000"/>
            </a:lnSpc>
          </a:pPr>
          <a:r>
            <a:rPr lang="en-US" sz="1050" b="0" i="0" dirty="0" smtClean="0">
              <a:solidFill>
                <a:schemeClr val="bg1"/>
              </a:solidFill>
            </a:rPr>
            <a:t>Baseline model </a:t>
          </a:r>
          <a:r>
            <a:rPr lang="en-US" sz="1050" b="0" i="0" dirty="0" smtClean="0">
              <a:solidFill>
                <a:schemeClr val="bg1"/>
              </a:solidFill>
            </a:rPr>
            <a:t>that serves as a point of reference for evaluating the performance of more complex models</a:t>
          </a:r>
        </a:p>
        <a:p>
          <a:pPr>
            <a:lnSpc>
              <a:spcPct val="100000"/>
            </a:lnSpc>
          </a:pPr>
          <a:r>
            <a:rPr lang="en-US" sz="1050" b="0" i="0" dirty="0" smtClean="0">
              <a:solidFill>
                <a:schemeClr val="bg1"/>
              </a:solidFill>
            </a:rPr>
            <a:t>Collaborative filtering recommendation system using SVD to predict how users might rate movies they haven’t seen based on patterns in the existing ratings.</a:t>
          </a:r>
        </a:p>
        <a:p>
          <a:pPr>
            <a:lnSpc>
              <a:spcPct val="100000"/>
            </a:lnSpc>
          </a:pPr>
          <a:r>
            <a:rPr lang="en-US" sz="1050" b="0" i="0" dirty="0" smtClean="0">
              <a:solidFill>
                <a:schemeClr val="bg1"/>
              </a:solidFill>
            </a:rPr>
            <a:t>Baseline SVD RMSE: 0.306 meaning the predicted ratings deviate from the actual ratings by about 0.306 points</a:t>
          </a:r>
          <a:endParaRPr lang="en-US" sz="1050" noProof="0" dirty="0">
            <a:solidFill>
              <a:schemeClr val="bg1"/>
            </a:solidFill>
            <a:effectLst>
              <a:glow rad="152400">
                <a:schemeClr val="bg1">
                  <a:alpha val="19000"/>
                </a:schemeClr>
              </a:glow>
            </a:effectLst>
          </a:endParaRPr>
        </a:p>
      </dgm:t>
    </dgm:pt>
    <dgm:pt modelId="{1397C75F-5FD8-4120-9A24-A246D042942B}" type="sibTrans" cxnId="{56ADA02B-9055-4F39-B74D-2D556F11DDB6}">
      <dgm:prSet/>
      <dgm:spPr/>
      <dgm:t>
        <a:bodyPr/>
        <a:lstStyle/>
        <a:p>
          <a:endParaRPr lang="en-US" noProof="0">
            <a:solidFill>
              <a:schemeClr val="bg1"/>
            </a:solidFill>
            <a:effectLst>
              <a:glow rad="152400">
                <a:schemeClr val="bg1">
                  <a:alpha val="19000"/>
                </a:schemeClr>
              </a:glow>
            </a:effectLst>
          </a:endParaRPr>
        </a:p>
      </dgm:t>
    </dgm:pt>
    <dgm:pt modelId="{DB4A5689-BD48-4D3D-8017-D1E3C49B0DDB}" type="parTrans" cxnId="{56ADA02B-9055-4F39-B74D-2D556F11DDB6}">
      <dgm:prSet/>
      <dgm:spPr/>
      <dgm:t>
        <a:bodyPr/>
        <a:lstStyle/>
        <a:p>
          <a:endParaRPr lang="en-US" noProof="0">
            <a:solidFill>
              <a:schemeClr val="bg1"/>
            </a:solidFill>
            <a:effectLst>
              <a:glow rad="152400">
                <a:schemeClr val="bg1">
                  <a:alpha val="19000"/>
                </a:schemeClr>
              </a:glow>
            </a:effectLst>
          </a:endParaRPr>
        </a:p>
      </dgm:t>
    </dgm:pt>
    <dgm:pt modelId="{D40A0249-41A7-44A6-A657-361E8C18FD42}" type="pres">
      <dgm:prSet presAssocID="{E1B432F4-5FDB-4518-9272-2F3934AC6AA2}" presName="root" presStyleCnt="0">
        <dgm:presLayoutVars>
          <dgm:dir/>
          <dgm:resizeHandles val="exact"/>
        </dgm:presLayoutVars>
      </dgm:prSet>
      <dgm:spPr/>
      <dgm:t>
        <a:bodyPr/>
        <a:lstStyle/>
        <a:p>
          <a:endParaRPr lang="en-US"/>
        </a:p>
      </dgm:t>
    </dgm:pt>
    <dgm:pt modelId="{7D1F47A2-8F6C-4C7F-B3B3-2100C986DE32}" type="pres">
      <dgm:prSet presAssocID="{B633A646-2062-4841-AF18-847B074C6716}" presName="compNode" presStyleCnt="0"/>
      <dgm:spPr/>
    </dgm:pt>
    <dgm:pt modelId="{EC4D957C-BFAC-446D-9573-48333BEC34E6}" type="pres">
      <dgm:prSet presAssocID="{B633A646-2062-4841-AF18-847B074C6716}" presName="bgRect" presStyleLbl="bgShp" presStyleIdx="0" presStyleCnt="3"/>
      <dgm:spPr>
        <a:prstGeom prst="rect">
          <a:avLst/>
        </a:prstGeom>
        <a:solidFill>
          <a:schemeClr val="tx1">
            <a:alpha val="70000"/>
          </a:schemeClr>
        </a:solidFill>
      </dgm:spPr>
    </dgm:pt>
    <dgm:pt modelId="{BE6B2CCF-B717-4C6F-9115-44EF0ECE6018}" type="pres">
      <dgm:prSet presAssocID="{B633A646-2062-4841-AF18-847B074C6716}" presName="iconRect" presStyleLbl="node1" presStyleIdx="0" presStyleCnt="3" custScaleX="75132" custScaleY="75132"/>
      <dgm:spPr>
        <a:blipFill>
          <a:blip xmlns:r="http://schemas.openxmlformats.org/officeDocument/2006/relationships" r:embed="rId1">
            <a:extLst>
              <a:ext uri="{28A0092B-C50C-407E-A947-70E740481C1C}">
                <a14:useLocalDpi xmlns:a14="http://schemas.microsoft.com/office/drawing/2010/main"/>
              </a:ext>
              <a:ext uri="{96DAC541-7B7A-43D3-8B79-37D633B846F1}">
                <asvg:svgBlip xmlns="" xmlns:asvg="http://schemas.microsoft.com/office/drawing/2016/SVG/main"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Shopping cart"/>
        </a:ext>
      </dgm:extLst>
    </dgm:pt>
    <dgm:pt modelId="{95420642-092B-41B9-94FA-E0EC36F9AF7E}" type="pres">
      <dgm:prSet presAssocID="{B633A646-2062-4841-AF18-847B074C6716}" presName="spaceRect" presStyleCnt="0"/>
      <dgm:spPr/>
    </dgm:pt>
    <dgm:pt modelId="{C95AF6F0-F4DA-48FE-85EB-61ADFB42AA13}" type="pres">
      <dgm:prSet presAssocID="{B633A646-2062-4841-AF18-847B074C6716}" presName="parTx" presStyleLbl="revTx" presStyleIdx="0" presStyleCnt="3" custScaleX="100000">
        <dgm:presLayoutVars>
          <dgm:chMax val="0"/>
          <dgm:chPref val="0"/>
        </dgm:presLayoutVars>
      </dgm:prSet>
      <dgm:spPr/>
      <dgm:t>
        <a:bodyPr/>
        <a:lstStyle/>
        <a:p>
          <a:endParaRPr lang="en-US"/>
        </a:p>
      </dgm:t>
    </dgm:pt>
    <dgm:pt modelId="{51DD96AA-8DD7-4B07-A561-5C9B41ACFA3C}" type="pres">
      <dgm:prSet presAssocID="{1397C75F-5FD8-4120-9A24-A246D042942B}" presName="sibTrans" presStyleCnt="0"/>
      <dgm:spPr/>
    </dgm:pt>
    <dgm:pt modelId="{38E06421-A6BB-4D10-8565-2812C2C5C6B3}" type="pres">
      <dgm:prSet presAssocID="{14BC708E-A0A1-4102-88E4-E75128B4E51E}" presName="compNode" presStyleCnt="0"/>
      <dgm:spPr/>
    </dgm:pt>
    <dgm:pt modelId="{79919C57-A32A-40F6-B106-B4E0CE644E4C}" type="pres">
      <dgm:prSet presAssocID="{14BC708E-A0A1-4102-88E4-E75128B4E51E}" presName="bgRect" presStyleLbl="bgShp" presStyleIdx="1" presStyleCnt="3"/>
      <dgm:spPr>
        <a:xfrm>
          <a:off x="0" y="1760029"/>
          <a:ext cx="5607050" cy="1407541"/>
        </a:xfrm>
        <a:prstGeom prst="rect">
          <a:avLst/>
        </a:prstGeom>
        <a:solidFill>
          <a:srgbClr val="000000">
            <a:alpha val="70000"/>
          </a:srgbClr>
        </a:solidFill>
        <a:ln>
          <a:noFill/>
        </a:ln>
        <a:effectLst/>
      </dgm:spPr>
    </dgm:pt>
    <dgm:pt modelId="{99FDF55F-B3E9-423D-AD21-A6446C5D7455}" type="pres">
      <dgm:prSet presAssocID="{14BC708E-A0A1-4102-88E4-E75128B4E51E}" presName="iconRect" presStyleLbl="node1" presStyleIdx="1" presStyleCnt="3" custScaleX="75132" custScaleY="7513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Handshake"/>
        </a:ext>
      </dgm:extLst>
    </dgm:pt>
    <dgm:pt modelId="{E98BD5F1-E6F1-491F-A8EE-6A9AD649521E}" type="pres">
      <dgm:prSet presAssocID="{14BC708E-A0A1-4102-88E4-E75128B4E51E}" presName="spaceRect" presStyleCnt="0"/>
      <dgm:spPr/>
    </dgm:pt>
    <dgm:pt modelId="{80F6AD63-74FB-40E4-9D40-4178AFD87F60}" type="pres">
      <dgm:prSet presAssocID="{14BC708E-A0A1-4102-88E4-E75128B4E51E}" presName="parTx" presStyleLbl="revTx" presStyleIdx="1" presStyleCnt="3">
        <dgm:presLayoutVars>
          <dgm:chMax val="0"/>
          <dgm:chPref val="0"/>
        </dgm:presLayoutVars>
      </dgm:prSet>
      <dgm:spPr/>
      <dgm:t>
        <a:bodyPr/>
        <a:lstStyle/>
        <a:p>
          <a:endParaRPr lang="en-US"/>
        </a:p>
      </dgm:t>
    </dgm:pt>
    <dgm:pt modelId="{1375F890-B8F8-4966-ABCD-B672FD4512B7}" type="pres">
      <dgm:prSet presAssocID="{7519C821-85FB-4CA3-BEB5-E4BFBC529B83}" presName="sibTrans" presStyleCnt="0"/>
      <dgm:spPr/>
    </dgm:pt>
    <dgm:pt modelId="{9887B295-B446-4B8E-AEA4-76754DE9DD89}" type="pres">
      <dgm:prSet presAssocID="{C6D21269-399B-4BA2-8621-C7B9DA1E1B8F}" presName="compNode" presStyleCnt="0"/>
      <dgm:spPr/>
    </dgm:pt>
    <dgm:pt modelId="{436A8B1C-2D30-44BB-9150-7099503C8960}" type="pres">
      <dgm:prSet presAssocID="{C6D21269-399B-4BA2-8621-C7B9DA1E1B8F}" presName="bgRect" presStyleLbl="bgShp" presStyleIdx="2" presStyleCnt="3"/>
      <dgm:spPr>
        <a:xfrm>
          <a:off x="0" y="3519456"/>
          <a:ext cx="5607050" cy="1407541"/>
        </a:xfrm>
        <a:prstGeom prst="rect">
          <a:avLst/>
        </a:prstGeom>
        <a:solidFill>
          <a:srgbClr val="000000">
            <a:alpha val="70000"/>
          </a:srgbClr>
        </a:solidFill>
        <a:ln>
          <a:noFill/>
        </a:ln>
        <a:effectLst/>
      </dgm:spPr>
    </dgm:pt>
    <dgm:pt modelId="{1A8B8B62-3037-4506-89D7-28710774070B}" type="pres">
      <dgm:prSet presAssocID="{C6D21269-399B-4BA2-8621-C7B9DA1E1B8F}" presName="iconRect" presStyleLbl="node1" presStyleIdx="2" presStyleCnt="3" custScaleX="68302" custScaleY="68302"/>
      <dgm:spPr>
        <a:blipFill>
          <a:blip xmlns:r="http://schemas.openxmlformats.org/officeDocument/2006/relationships" r:embed="rId5">
            <a:extLst>
              <a:ext uri="{28A0092B-C50C-407E-A947-70E740481C1C}">
                <a14:useLocalDpi xmlns:a14="http://schemas.microsoft.com/office/drawing/2010/main"/>
              </a:ext>
              <a:ext uri="{96DAC541-7B7A-43D3-8B79-37D633B846F1}">
                <asvg:svgBlip xmlns="" xmlns:asvg="http://schemas.microsoft.com/office/drawing/2016/SVG/main"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Close"/>
        </a:ext>
      </dgm:extLst>
    </dgm:pt>
    <dgm:pt modelId="{2FFC6342-A780-4396-8FAC-8E7FAE77A6E2}" type="pres">
      <dgm:prSet presAssocID="{C6D21269-399B-4BA2-8621-C7B9DA1E1B8F}" presName="spaceRect" presStyleCnt="0"/>
      <dgm:spPr/>
    </dgm:pt>
    <dgm:pt modelId="{D5847293-6F0A-4807-B203-585610F4F535}" type="pres">
      <dgm:prSet presAssocID="{C6D21269-399B-4BA2-8621-C7B9DA1E1B8F}" presName="parTx" presStyleLbl="revTx" presStyleIdx="2" presStyleCnt="3">
        <dgm:presLayoutVars>
          <dgm:chMax val="0"/>
          <dgm:chPref val="0"/>
        </dgm:presLayoutVars>
      </dgm:prSet>
      <dgm:spPr/>
      <dgm:t>
        <a:bodyPr/>
        <a:lstStyle/>
        <a:p>
          <a:endParaRPr lang="en-US"/>
        </a:p>
      </dgm:t>
    </dgm:pt>
  </dgm:ptLst>
  <dgm:cxnLst>
    <dgm:cxn modelId="{0F0438E4-D0CA-47DC-8484-BFD8CF753812}" type="presOf" srcId="{C6D21269-399B-4BA2-8621-C7B9DA1E1B8F}" destId="{D5847293-6F0A-4807-B203-585610F4F535}" srcOrd="0" destOrd="0" presId="urn:microsoft.com/office/officeart/2018/2/layout/IconVerticalSolidList"/>
    <dgm:cxn modelId="{EB9839C5-F324-41C4-8950-5284E09FB71E}" srcId="{E1B432F4-5FDB-4518-9272-2F3934AC6AA2}" destId="{14BC708E-A0A1-4102-88E4-E75128B4E51E}" srcOrd="1" destOrd="0" parTransId="{CF221EFF-354A-47A9-A498-1F0BBF01ECB8}" sibTransId="{7519C821-85FB-4CA3-BEB5-E4BFBC529B83}"/>
    <dgm:cxn modelId="{E4AD895B-72A4-4A6B-A7F4-C77A53EC51BC}" srcId="{E1B432F4-5FDB-4518-9272-2F3934AC6AA2}" destId="{C6D21269-399B-4BA2-8621-C7B9DA1E1B8F}" srcOrd="2" destOrd="0" parTransId="{AA3929B3-1058-4240-AD5D-9518D4976567}" sibTransId="{C79B0F2C-DDB4-44EB-89F7-717146B88B10}"/>
    <dgm:cxn modelId="{282E4C31-D2E4-4F2E-B7E4-7F072B61355B}" type="presOf" srcId="{E1B432F4-5FDB-4518-9272-2F3934AC6AA2}" destId="{D40A0249-41A7-44A6-A657-361E8C18FD42}" srcOrd="0" destOrd="0" presId="urn:microsoft.com/office/officeart/2018/2/layout/IconVerticalSolidList"/>
    <dgm:cxn modelId="{944ABB28-0B7D-40F0-8726-3385D62BD567}" type="presOf" srcId="{B633A646-2062-4841-AF18-847B074C6716}" destId="{C95AF6F0-F4DA-48FE-85EB-61ADFB42AA13}" srcOrd="0" destOrd="0" presId="urn:microsoft.com/office/officeart/2018/2/layout/IconVerticalSolidList"/>
    <dgm:cxn modelId="{56ADA02B-9055-4F39-B74D-2D556F11DDB6}" srcId="{E1B432F4-5FDB-4518-9272-2F3934AC6AA2}" destId="{B633A646-2062-4841-AF18-847B074C6716}" srcOrd="0" destOrd="0" parTransId="{DB4A5689-BD48-4D3D-8017-D1E3C49B0DDB}" sibTransId="{1397C75F-5FD8-4120-9A24-A246D042942B}"/>
    <dgm:cxn modelId="{4A4BD2E1-F579-4CB0-A349-6E4A603D3C1F}" type="presOf" srcId="{14BC708E-A0A1-4102-88E4-E75128B4E51E}" destId="{80F6AD63-74FB-40E4-9D40-4178AFD87F60}" srcOrd="0" destOrd="0" presId="urn:microsoft.com/office/officeart/2018/2/layout/IconVerticalSolidList"/>
    <dgm:cxn modelId="{07CEADA1-F123-4E4C-9E9E-EDC53C6A9D42}" type="presParOf" srcId="{D40A0249-41A7-44A6-A657-361E8C18FD42}" destId="{7D1F47A2-8F6C-4C7F-B3B3-2100C986DE32}" srcOrd="0" destOrd="0" presId="urn:microsoft.com/office/officeart/2018/2/layout/IconVerticalSolidList"/>
    <dgm:cxn modelId="{F2FB5DCA-E48C-4F18-9E21-40A8BA4E97C5}" type="presParOf" srcId="{7D1F47A2-8F6C-4C7F-B3B3-2100C986DE32}" destId="{EC4D957C-BFAC-446D-9573-48333BEC34E6}" srcOrd="0" destOrd="0" presId="urn:microsoft.com/office/officeart/2018/2/layout/IconVerticalSolidList"/>
    <dgm:cxn modelId="{A830D3AF-7E56-4163-A545-B5B0E5253A32}" type="presParOf" srcId="{7D1F47A2-8F6C-4C7F-B3B3-2100C986DE32}" destId="{BE6B2CCF-B717-4C6F-9115-44EF0ECE6018}" srcOrd="1" destOrd="0" presId="urn:microsoft.com/office/officeart/2018/2/layout/IconVerticalSolidList"/>
    <dgm:cxn modelId="{C133A968-EF32-4D7B-99AB-467DBC63AA65}" type="presParOf" srcId="{7D1F47A2-8F6C-4C7F-B3B3-2100C986DE32}" destId="{95420642-092B-41B9-94FA-E0EC36F9AF7E}" srcOrd="2" destOrd="0" presId="urn:microsoft.com/office/officeart/2018/2/layout/IconVerticalSolidList"/>
    <dgm:cxn modelId="{D41F3259-A36F-405E-9981-26F5153F9ECE}" type="presParOf" srcId="{7D1F47A2-8F6C-4C7F-B3B3-2100C986DE32}" destId="{C95AF6F0-F4DA-48FE-85EB-61ADFB42AA13}" srcOrd="3" destOrd="0" presId="urn:microsoft.com/office/officeart/2018/2/layout/IconVerticalSolidList"/>
    <dgm:cxn modelId="{23EAD705-80C2-4A13-8B46-0FDB076A4FC2}" type="presParOf" srcId="{D40A0249-41A7-44A6-A657-361E8C18FD42}" destId="{51DD96AA-8DD7-4B07-A561-5C9B41ACFA3C}" srcOrd="1" destOrd="0" presId="urn:microsoft.com/office/officeart/2018/2/layout/IconVerticalSolidList"/>
    <dgm:cxn modelId="{37270FB1-E3CB-4E7A-934D-8AD3CE1A6A9C}" type="presParOf" srcId="{D40A0249-41A7-44A6-A657-361E8C18FD42}" destId="{38E06421-A6BB-4D10-8565-2812C2C5C6B3}" srcOrd="2" destOrd="0" presId="urn:microsoft.com/office/officeart/2018/2/layout/IconVerticalSolidList"/>
    <dgm:cxn modelId="{A2720370-712D-409A-A691-A76A6B58E669}" type="presParOf" srcId="{38E06421-A6BB-4D10-8565-2812C2C5C6B3}" destId="{79919C57-A32A-40F6-B106-B4E0CE644E4C}" srcOrd="0" destOrd="0" presId="urn:microsoft.com/office/officeart/2018/2/layout/IconVerticalSolidList"/>
    <dgm:cxn modelId="{7F0D094D-67F9-4096-8C3F-6FB86443B146}" type="presParOf" srcId="{38E06421-A6BB-4D10-8565-2812C2C5C6B3}" destId="{99FDF55F-B3E9-423D-AD21-A6446C5D7455}" srcOrd="1" destOrd="0" presId="urn:microsoft.com/office/officeart/2018/2/layout/IconVerticalSolidList"/>
    <dgm:cxn modelId="{A46EF107-6809-4A78-A437-DA4FD0910124}" type="presParOf" srcId="{38E06421-A6BB-4D10-8565-2812C2C5C6B3}" destId="{E98BD5F1-E6F1-491F-A8EE-6A9AD649521E}" srcOrd="2" destOrd="0" presId="urn:microsoft.com/office/officeart/2018/2/layout/IconVerticalSolidList"/>
    <dgm:cxn modelId="{A2F04EF7-8EDA-4B91-A3BA-95A8C47F2083}" type="presParOf" srcId="{38E06421-A6BB-4D10-8565-2812C2C5C6B3}" destId="{80F6AD63-74FB-40E4-9D40-4178AFD87F60}" srcOrd="3" destOrd="0" presId="urn:microsoft.com/office/officeart/2018/2/layout/IconVerticalSolidList"/>
    <dgm:cxn modelId="{600447EF-7DA9-4818-8D45-C741C5E6B34A}" type="presParOf" srcId="{D40A0249-41A7-44A6-A657-361E8C18FD42}" destId="{1375F890-B8F8-4966-ABCD-B672FD4512B7}" srcOrd="3" destOrd="0" presId="urn:microsoft.com/office/officeart/2018/2/layout/IconVerticalSolidList"/>
    <dgm:cxn modelId="{678E6197-2DF8-487D-80B8-DC5109CCDD3F}" type="presParOf" srcId="{D40A0249-41A7-44A6-A657-361E8C18FD42}" destId="{9887B295-B446-4B8E-AEA4-76754DE9DD89}" srcOrd="4" destOrd="0" presId="urn:microsoft.com/office/officeart/2018/2/layout/IconVerticalSolidList"/>
    <dgm:cxn modelId="{27C0A3EB-AFC3-4068-98D6-97C2AE9FB8D1}" type="presParOf" srcId="{9887B295-B446-4B8E-AEA4-76754DE9DD89}" destId="{436A8B1C-2D30-44BB-9150-7099503C8960}" srcOrd="0" destOrd="0" presId="urn:microsoft.com/office/officeart/2018/2/layout/IconVerticalSolidList"/>
    <dgm:cxn modelId="{3914B107-20DC-4ED8-B86C-19F61BC45DBB}" type="presParOf" srcId="{9887B295-B446-4B8E-AEA4-76754DE9DD89}" destId="{1A8B8B62-3037-4506-89D7-28710774070B}" srcOrd="1" destOrd="0" presId="urn:microsoft.com/office/officeart/2018/2/layout/IconVerticalSolidList"/>
    <dgm:cxn modelId="{8C250632-60D4-4813-9B7E-F468D972396C}" type="presParOf" srcId="{9887B295-B446-4B8E-AEA4-76754DE9DD89}" destId="{2FFC6342-A780-4396-8FAC-8E7FAE77A6E2}" srcOrd="2" destOrd="0" presId="urn:microsoft.com/office/officeart/2018/2/layout/IconVerticalSolidList"/>
    <dgm:cxn modelId="{84E4FB42-7EF6-4E5B-9E43-2F003B8E5D13}" type="presParOf" srcId="{9887B295-B446-4B8E-AEA4-76754DE9DD89}" destId="{D5847293-6F0A-4807-B203-585610F4F535}"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4D957C-BFAC-446D-9573-48333BEC34E6}">
      <dsp:nvSpPr>
        <dsp:cNvPr id="0" name=""/>
        <dsp:cNvSpPr/>
      </dsp:nvSpPr>
      <dsp:spPr>
        <a:xfrm>
          <a:off x="0" y="632"/>
          <a:ext cx="5607050" cy="1434220"/>
        </a:xfrm>
        <a:prstGeom prst="rect">
          <a:avLst/>
        </a:prstGeom>
        <a:solidFill>
          <a:schemeClr val="tx1">
            <a:alpha val="70000"/>
          </a:schemeClr>
        </a:solidFill>
        <a:ln>
          <a:noFill/>
        </a:ln>
        <a:effectLst/>
      </dsp:spPr>
      <dsp:style>
        <a:lnRef idx="0">
          <a:scrgbClr r="0" g="0" b="0"/>
        </a:lnRef>
        <a:fillRef idx="1">
          <a:scrgbClr r="0" g="0" b="0"/>
        </a:fillRef>
        <a:effectRef idx="2">
          <a:scrgbClr r="0" g="0" b="0"/>
        </a:effectRef>
        <a:fontRef idx="minor"/>
      </dsp:style>
    </dsp:sp>
    <dsp:sp modelId="{BE6B2CCF-B717-4C6F-9115-44EF0ECE6018}">
      <dsp:nvSpPr>
        <dsp:cNvPr id="0" name=""/>
        <dsp:cNvSpPr/>
      </dsp:nvSpPr>
      <dsp:spPr>
        <a:xfrm>
          <a:off x="272970" y="565676"/>
          <a:ext cx="304131" cy="304131"/>
        </a:xfrm>
        <a:prstGeom prst="rect">
          <a:avLst/>
        </a:prstGeom>
        <a:blipFill>
          <a:blip xmlns:r="http://schemas.openxmlformats.org/officeDocument/2006/relationships" r:embed="rId1">
            <a:extLst>
              <a:ext uri="{28A0092B-C50C-407E-A947-70E740481C1C}">
                <a14:useLocalDpi xmlns:a14="http://schemas.microsoft.com/office/drawing/2010/main"/>
              </a:ext>
              <a:ext uri="{96DAC541-7B7A-43D3-8B79-37D633B846F1}">
                <asvg:svgBlip xmlns=""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C95AF6F0-F4DA-48FE-85EB-61ADFB42AA13}">
      <dsp:nvSpPr>
        <dsp:cNvPr id="0" name=""/>
        <dsp:cNvSpPr/>
      </dsp:nvSpPr>
      <dsp:spPr>
        <a:xfrm>
          <a:off x="850073" y="632"/>
          <a:ext cx="4744326" cy="1479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532" tIns="156532" rIns="156532" bIns="156532" numCol="1" spcCol="1270" anchor="ctr" anchorCtr="0">
          <a:noAutofit/>
        </a:bodyPr>
        <a:lstStyle/>
        <a:p>
          <a:pPr lvl="0" algn="l" defTabSz="466725">
            <a:lnSpc>
              <a:spcPct val="100000"/>
            </a:lnSpc>
            <a:spcBef>
              <a:spcPct val="0"/>
            </a:spcBef>
            <a:spcAft>
              <a:spcPct val="35000"/>
            </a:spcAft>
          </a:pPr>
          <a:r>
            <a:rPr lang="en-US" sz="1050" b="0" i="0" kern="1200" dirty="0" smtClean="0">
              <a:solidFill>
                <a:schemeClr val="bg1"/>
              </a:solidFill>
            </a:rPr>
            <a:t>Baseline model </a:t>
          </a:r>
          <a:r>
            <a:rPr lang="en-US" sz="1050" b="0" i="0" kern="1200" dirty="0" smtClean="0">
              <a:solidFill>
                <a:schemeClr val="bg1"/>
              </a:solidFill>
            </a:rPr>
            <a:t>that serves as a point of reference for evaluating the performance of more complex models</a:t>
          </a:r>
        </a:p>
        <a:p>
          <a:pPr lvl="0" algn="l" defTabSz="466725">
            <a:lnSpc>
              <a:spcPct val="100000"/>
            </a:lnSpc>
            <a:spcBef>
              <a:spcPct val="0"/>
            </a:spcBef>
            <a:spcAft>
              <a:spcPct val="35000"/>
            </a:spcAft>
          </a:pPr>
          <a:r>
            <a:rPr lang="en-US" sz="1050" b="0" i="0" kern="1200" dirty="0" smtClean="0">
              <a:solidFill>
                <a:schemeClr val="bg1"/>
              </a:solidFill>
            </a:rPr>
            <a:t>Collaborative filtering recommendation system using SVD to predict how users might rate movies they haven’t seen based on patterns in the existing ratings.</a:t>
          </a:r>
        </a:p>
        <a:p>
          <a:pPr lvl="0" algn="l" defTabSz="466725">
            <a:lnSpc>
              <a:spcPct val="100000"/>
            </a:lnSpc>
            <a:spcBef>
              <a:spcPct val="0"/>
            </a:spcBef>
            <a:spcAft>
              <a:spcPct val="35000"/>
            </a:spcAft>
          </a:pPr>
          <a:r>
            <a:rPr lang="en-US" sz="1050" b="0" i="0" kern="1200" dirty="0" smtClean="0">
              <a:solidFill>
                <a:schemeClr val="bg1"/>
              </a:solidFill>
            </a:rPr>
            <a:t>Baseline SVD RMSE: 0.306 meaning the predicted ratings deviate from the actual ratings by about 0.306 points</a:t>
          </a:r>
          <a:endParaRPr lang="en-US" sz="1050" kern="1200" noProof="0" dirty="0">
            <a:solidFill>
              <a:schemeClr val="bg1"/>
            </a:solidFill>
            <a:effectLst>
              <a:glow rad="152400">
                <a:schemeClr val="bg1">
                  <a:alpha val="19000"/>
                </a:schemeClr>
              </a:glow>
            </a:effectLst>
          </a:endParaRPr>
        </a:p>
      </dsp:txBody>
      <dsp:txXfrm>
        <a:off x="850073" y="632"/>
        <a:ext cx="4744326" cy="1479040"/>
      </dsp:txXfrm>
    </dsp:sp>
    <dsp:sp modelId="{79919C57-A32A-40F6-B106-B4E0CE644E4C}">
      <dsp:nvSpPr>
        <dsp:cNvPr id="0" name=""/>
        <dsp:cNvSpPr/>
      </dsp:nvSpPr>
      <dsp:spPr>
        <a:xfrm>
          <a:off x="0" y="1849432"/>
          <a:ext cx="5607050" cy="1434220"/>
        </a:xfrm>
        <a:prstGeom prst="rect">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99FDF55F-B3E9-423D-AD21-A6446C5D7455}">
      <dsp:nvSpPr>
        <dsp:cNvPr id="0" name=""/>
        <dsp:cNvSpPr/>
      </dsp:nvSpPr>
      <dsp:spPr>
        <a:xfrm>
          <a:off x="272970" y="2414476"/>
          <a:ext cx="304131" cy="30413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80F6AD63-74FB-40E4-9D40-4178AFD87F60}">
      <dsp:nvSpPr>
        <dsp:cNvPr id="0" name=""/>
        <dsp:cNvSpPr/>
      </dsp:nvSpPr>
      <dsp:spPr>
        <a:xfrm>
          <a:off x="850073" y="1849432"/>
          <a:ext cx="4744326" cy="1479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532" tIns="156532" rIns="156532" bIns="156532" numCol="1" spcCol="1270" anchor="ctr" anchorCtr="0">
          <a:noAutofit/>
        </a:bodyPr>
        <a:lstStyle/>
        <a:p>
          <a:pPr lvl="0" algn="l" defTabSz="466725">
            <a:lnSpc>
              <a:spcPct val="100000"/>
            </a:lnSpc>
            <a:spcBef>
              <a:spcPct val="0"/>
            </a:spcBef>
            <a:spcAft>
              <a:spcPct val="35000"/>
            </a:spcAft>
          </a:pPr>
          <a:r>
            <a:rPr lang="en-US" sz="1050" b="0" i="0" kern="1200" dirty="0" smtClean="0">
              <a:solidFill>
                <a:schemeClr val="bg1"/>
              </a:solidFill>
            </a:rPr>
            <a:t>Content based model based on content. </a:t>
          </a:r>
          <a:r>
            <a:rPr lang="en-US" sz="1050" b="0" i="0" kern="1200" dirty="0" smtClean="0">
              <a:solidFill>
                <a:schemeClr val="bg1"/>
              </a:solidFill>
            </a:rPr>
            <a:t>By analyzing the combined features of genres and tags, you find movies that are similar to one another. This is useful in scenarios where you want to recommend movies to a user based on a movie they liked or are currently viewing</a:t>
          </a:r>
          <a:endParaRPr lang="en-US" sz="1050" kern="1200" noProof="0" dirty="0">
            <a:solidFill>
              <a:schemeClr val="bg1"/>
            </a:solidFill>
            <a:effectLst>
              <a:glow rad="152400">
                <a:schemeClr val="bg1">
                  <a:alpha val="19000"/>
                </a:schemeClr>
              </a:glow>
            </a:effectLst>
          </a:endParaRPr>
        </a:p>
      </dsp:txBody>
      <dsp:txXfrm>
        <a:off x="850073" y="1849432"/>
        <a:ext cx="4744326" cy="1479040"/>
      </dsp:txXfrm>
    </dsp:sp>
    <dsp:sp modelId="{436A8B1C-2D30-44BB-9150-7099503C8960}">
      <dsp:nvSpPr>
        <dsp:cNvPr id="0" name=""/>
        <dsp:cNvSpPr/>
      </dsp:nvSpPr>
      <dsp:spPr>
        <a:xfrm>
          <a:off x="0" y="3698232"/>
          <a:ext cx="5607050" cy="1434220"/>
        </a:xfrm>
        <a:prstGeom prst="rect">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1A8B8B62-3037-4506-89D7-28710774070B}">
      <dsp:nvSpPr>
        <dsp:cNvPr id="0" name=""/>
        <dsp:cNvSpPr/>
      </dsp:nvSpPr>
      <dsp:spPr>
        <a:xfrm>
          <a:off x="286794" y="4277100"/>
          <a:ext cx="276484" cy="276484"/>
        </a:xfrm>
        <a:prstGeom prst="rect">
          <a:avLst/>
        </a:prstGeom>
        <a:blipFill>
          <a:blip xmlns:r="http://schemas.openxmlformats.org/officeDocument/2006/relationships" r:embed="rId5">
            <a:extLst>
              <a:ext uri="{28A0092B-C50C-407E-A947-70E740481C1C}">
                <a14:useLocalDpi xmlns:a14="http://schemas.microsoft.com/office/drawing/2010/main"/>
              </a:ext>
              <a:ext uri="{96DAC541-7B7A-43D3-8B79-37D633B846F1}">
                <asvg:svgBlip xmlns=""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5847293-6F0A-4807-B203-585610F4F535}">
      <dsp:nvSpPr>
        <dsp:cNvPr id="0" name=""/>
        <dsp:cNvSpPr/>
      </dsp:nvSpPr>
      <dsp:spPr>
        <a:xfrm>
          <a:off x="850073" y="3698232"/>
          <a:ext cx="4744326" cy="1479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532" tIns="156532" rIns="156532" bIns="156532" numCol="1" spcCol="1270" anchor="ctr" anchorCtr="0">
          <a:noAutofit/>
        </a:bodyPr>
        <a:lstStyle/>
        <a:p>
          <a:pPr lvl="0" algn="l" defTabSz="466725">
            <a:lnSpc>
              <a:spcPct val="100000"/>
            </a:lnSpc>
            <a:spcBef>
              <a:spcPct val="0"/>
            </a:spcBef>
            <a:spcAft>
              <a:spcPct val="35000"/>
            </a:spcAft>
          </a:pPr>
          <a:r>
            <a:rPr lang="en-US" sz="1050" b="0" i="0" kern="1200" dirty="0" smtClean="0">
              <a:solidFill>
                <a:schemeClr val="bg1"/>
              </a:solidFill>
            </a:rPr>
            <a:t>A collaborative filtering recommendation system based on user similarity. By calculating the cosine similarity between users and setting up a nearest neighbors model, you can easily find users who have similar rating patterns. This information can then be used to recommend items based on what similar users have liked or rated highly</a:t>
          </a:r>
          <a:endParaRPr lang="en-US" sz="1050" kern="1200" noProof="0" dirty="0">
            <a:solidFill>
              <a:schemeClr val="bg1"/>
            </a:solidFill>
            <a:effectLst>
              <a:glow rad="152400">
                <a:schemeClr val="bg1">
                  <a:alpha val="19000"/>
                </a:schemeClr>
              </a:glow>
            </a:effectLst>
          </a:endParaRPr>
        </a:p>
      </dsp:txBody>
      <dsp:txXfrm>
        <a:off x="850073" y="3698232"/>
        <a:ext cx="4744326" cy="147904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3A62EC2-9403-4E3F-B9EE-AC16CAC60F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E89550C-613B-478E-B802-C73E6285242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69C108-6DA3-45F2-AE7E-50E80854775B}" type="datetimeFigureOut">
              <a:rPr lang="en-US" smtClean="0"/>
              <a:t>10/13/2024</a:t>
            </a:fld>
            <a:endParaRPr lang="en-US" dirty="0"/>
          </a:p>
        </p:txBody>
      </p:sp>
      <p:sp>
        <p:nvSpPr>
          <p:cNvPr id="4" name="Footer Placeholder 3">
            <a:extLst>
              <a:ext uri="{FF2B5EF4-FFF2-40B4-BE49-F238E27FC236}">
                <a16:creationId xmlns:a16="http://schemas.microsoft.com/office/drawing/2014/main" id="{D4013C7E-277B-477F-B8EF-FBEECB8A1F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6496058-9ECC-48B6-8A85-7E3A3E39E82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6ED09B-8056-4B81-BB5B-ECA7E0231E72}" type="slidenum">
              <a:rPr lang="en-US" smtClean="0"/>
              <a:t>‹#›</a:t>
            </a:fld>
            <a:endParaRPr lang="en-US" dirty="0"/>
          </a:p>
        </p:txBody>
      </p:sp>
    </p:spTree>
    <p:extLst>
      <p:ext uri="{BB962C8B-B14F-4D97-AF65-F5344CB8AC3E}">
        <p14:creationId xmlns:p14="http://schemas.microsoft.com/office/powerpoint/2010/main" val="2475300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6A73B2-5605-4CC4-ADC6-622651651079}" type="datetimeFigureOut">
              <a:rPr lang="en-US" smtClean="0"/>
              <a:t>10/13/2024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ED664B-377C-4B68-AF4E-EBDA643118DF}" type="slidenum">
              <a:rPr lang="en-US" smtClean="0"/>
              <a:t>‹#›</a:t>
            </a:fld>
            <a:endParaRPr lang="en-US" dirty="0"/>
          </a:p>
        </p:txBody>
      </p:sp>
    </p:spTree>
    <p:extLst>
      <p:ext uri="{BB962C8B-B14F-4D97-AF65-F5344CB8AC3E}">
        <p14:creationId xmlns:p14="http://schemas.microsoft.com/office/powerpoint/2010/main" val="367245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a:t>
            </a:fld>
            <a:endParaRPr lang="en-US" dirty="0"/>
          </a:p>
        </p:txBody>
      </p:sp>
    </p:spTree>
    <p:extLst>
      <p:ext uri="{BB962C8B-B14F-4D97-AF65-F5344CB8AC3E}">
        <p14:creationId xmlns:p14="http://schemas.microsoft.com/office/powerpoint/2010/main" val="1636299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9</a:t>
            </a:fld>
            <a:endParaRPr lang="en-US" dirty="0"/>
          </a:p>
        </p:txBody>
      </p:sp>
    </p:spTree>
    <p:extLst>
      <p:ext uri="{BB962C8B-B14F-4D97-AF65-F5344CB8AC3E}">
        <p14:creationId xmlns:p14="http://schemas.microsoft.com/office/powerpoint/2010/main" val="2647748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12</a:t>
            </a:fld>
            <a:endParaRPr lang="en-US" dirty="0"/>
          </a:p>
        </p:txBody>
      </p:sp>
    </p:spTree>
    <p:extLst>
      <p:ext uri="{BB962C8B-B14F-4D97-AF65-F5344CB8AC3E}">
        <p14:creationId xmlns:p14="http://schemas.microsoft.com/office/powerpoint/2010/main" val="3050018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9AB3A824-1A51-4B26-AD58-A6D8E14F6C04}" type="datetimeFigureOut">
              <a:rPr lang="en-US" smtClean="0"/>
              <a:t>10/13/2024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270778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10/13/2024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38428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10/13/2024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22238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D162C4-EDD9-4389-A98B-B87ECEA2A816}" type="datetimeFigureOut">
              <a:rPr lang="en-US" smtClean="0"/>
              <a:t>10/13/2024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82275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3E5059C3-6A89-4494-99FF-5A4D6FFD50EB}" type="datetimeFigureOut">
              <a:rPr lang="en-US" smtClean="0"/>
              <a:t>10/13/2024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2856116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CA954B2F-12DE-47F5-8894-472B206D2E1E}" type="datetimeFigureOut">
              <a:rPr lang="en-US" smtClean="0"/>
              <a:t>10/13/2024</a:t>
            </a:fld>
            <a:endParaRPr lang="en-US" dirty="0"/>
          </a:p>
        </p:txBody>
      </p:sp>
      <p:sp>
        <p:nvSpPr>
          <p:cNvPr id="9" name="Footer Placeholder 8"/>
          <p:cNvSpPr>
            <a:spLocks noGrp="1"/>
          </p:cNvSpPr>
          <p:nvPr>
            <p:ph type="ftr" sz="quarter" idx="11"/>
          </p:nvPr>
        </p:nvSpPr>
        <p:spPr/>
        <p:txBody>
          <a:bodyPr/>
          <a:lstStyle/>
          <a:p>
            <a:r>
              <a:rPr lang="en-US" dirty="0"/>
              <a:t>
              </a:t>
            </a:r>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66587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3CBC1C18-307B-4F68-A007-B5B542270E8D}" type="datetimeFigureOut">
              <a:rPr lang="en-US" smtClean="0"/>
              <a:t>10/13/2024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55889930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10/13/2024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077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10/13/2024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59989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37D525BB-DA17-4BA0-B3C8-3AC3ABC827E6}" type="datetimeFigureOut">
              <a:rPr lang="en-US" smtClean="0"/>
              <a:t>10/13/2024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dirty="0"/>
              <a:t>
              </a:t>
            </a:r>
          </a:p>
        </p:txBody>
      </p:sp>
      <p:sp>
        <p:nvSpPr>
          <p:cNvPr id="11" name="Slide Number Placeholder 10"/>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05352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16C4C9A-3960-41CF-A4E9-2A8FB932454B}" type="datetimeFigureOut">
              <a:rPr lang="en-US" smtClean="0"/>
              <a:t>10/13/2024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dirty="0"/>
              <a:t>
              </a:t>
            </a:r>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47789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CBC1C18-307B-4F68-A007-B5B542270E8D}" type="datetimeFigureOut">
              <a:rPr lang="en-US" smtClean="0"/>
              <a:t>10/13/2024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en-US" dirty="0"/>
              <a:t>
              </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65901181"/>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8.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981E6A2-4656-4CFE-9BF4-39D81EE2CA9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050E78D6-F072-48E7-8270-20EFBDD26F36}"/>
              </a:ext>
            </a:extLst>
          </p:cNvPr>
          <p:cNvSpPr>
            <a:spLocks noGrp="1"/>
          </p:cNvSpPr>
          <p:nvPr>
            <p:ph type="ctrTitle"/>
          </p:nvPr>
        </p:nvSpPr>
        <p:spPr>
          <a:xfrm>
            <a:off x="804672" y="2286000"/>
            <a:ext cx="4486656" cy="1539259"/>
          </a:xfrm>
          <a:noFill/>
          <a:ln>
            <a:solidFill>
              <a:schemeClr val="tx1"/>
            </a:solidFill>
          </a:ln>
          <a:effectLst>
            <a:glow rad="152400">
              <a:schemeClr val="tx1">
                <a:alpha val="13000"/>
              </a:schemeClr>
            </a:glow>
          </a:effectLst>
        </p:spPr>
        <p:txBody>
          <a:bodyPr>
            <a:normAutofit fontScale="90000"/>
          </a:bodyPr>
          <a:lstStyle/>
          <a:p>
            <a:r>
              <a:rPr lang="en-US" sz="3000" dirty="0" smtClean="0">
                <a:solidFill>
                  <a:schemeClr val="tx1"/>
                </a:solidFill>
              </a:rPr>
              <a:t>MOVIELENS RECOMMENDATION SYSTEM</a:t>
            </a:r>
            <a:endParaRPr lang="en-US" sz="3000" dirty="0">
              <a:solidFill>
                <a:schemeClr val="tx1"/>
              </a:solidFill>
            </a:endParaRPr>
          </a:p>
        </p:txBody>
      </p:sp>
      <p:sp>
        <p:nvSpPr>
          <p:cNvPr id="3" name="Subtitle 2">
            <a:extLst>
              <a:ext uri="{FF2B5EF4-FFF2-40B4-BE49-F238E27FC236}">
                <a16:creationId xmlns:a16="http://schemas.microsoft.com/office/drawing/2014/main" id="{3FC7BD98-5486-489C-BAA0-A69CEFF691B3}"/>
              </a:ext>
            </a:extLst>
          </p:cNvPr>
          <p:cNvSpPr>
            <a:spLocks noGrp="1"/>
          </p:cNvSpPr>
          <p:nvPr>
            <p:ph type="subTitle" idx="1"/>
          </p:nvPr>
        </p:nvSpPr>
        <p:spPr>
          <a:xfrm>
            <a:off x="804672" y="3981815"/>
            <a:ext cx="4486656" cy="2061538"/>
          </a:xfrm>
        </p:spPr>
        <p:txBody>
          <a:bodyPr>
            <a:normAutofit/>
          </a:bodyPr>
          <a:lstStyle/>
          <a:p>
            <a:r>
              <a:rPr lang="en-US" b="1" dirty="0" smtClean="0"/>
              <a:t>By Cecilia </a:t>
            </a:r>
            <a:r>
              <a:rPr lang="en-US" b="1" dirty="0" err="1" smtClean="0"/>
              <a:t>Ngunjiri</a:t>
            </a:r>
            <a:endParaRPr lang="en-US" dirty="0"/>
          </a:p>
        </p:txBody>
      </p:sp>
      <p:pic>
        <p:nvPicPr>
          <p:cNvPr id="5" name="Picture 4">
            <a:extLst>
              <a:ext uri="{FF2B5EF4-FFF2-40B4-BE49-F238E27FC236}">
                <a16:creationId xmlns:a16="http://schemas.microsoft.com/office/drawing/2014/main" id="{112B9624-F8A1-4831-AE43-1D9E266CFF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4218" y="0"/>
            <a:ext cx="6497781" cy="6858000"/>
          </a:xfrm>
          <a:prstGeom prst="rect">
            <a:avLst/>
          </a:prstGeom>
        </p:spPr>
      </p:pic>
    </p:spTree>
    <p:extLst>
      <p:ext uri="{BB962C8B-B14F-4D97-AF65-F5344CB8AC3E}">
        <p14:creationId xmlns:p14="http://schemas.microsoft.com/office/powerpoint/2010/main" val="8340504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Conclusions</a:t>
            </a:r>
          </a:p>
        </p:txBody>
      </p:sp>
      <p:sp>
        <p:nvSpPr>
          <p:cNvPr id="3" name="Content Placeholder 2"/>
          <p:cNvSpPr>
            <a:spLocks noGrp="1"/>
          </p:cNvSpPr>
          <p:nvPr>
            <p:ph idx="1"/>
          </p:nvPr>
        </p:nvSpPr>
        <p:spPr/>
        <p:txBody>
          <a:bodyPr>
            <a:normAutofit/>
          </a:bodyPr>
          <a:lstStyle/>
          <a:p>
            <a:r>
              <a:rPr lang="en-US" sz="1400" dirty="0" smtClean="0"/>
              <a:t>Effective </a:t>
            </a:r>
            <a:r>
              <a:rPr lang="en-US" sz="1400" dirty="0"/>
              <a:t>Use of Collaborative Filtering: The collaborative filtering method leverages user-item interactions to suggest movies based on </a:t>
            </a:r>
            <a:r>
              <a:rPr lang="en-US" sz="1400" dirty="0" smtClean="0"/>
              <a:t>similar users’ preferences. </a:t>
            </a:r>
            <a:r>
              <a:rPr lang="en-US" sz="1400" dirty="0"/>
              <a:t>This method can yield personalized recommendations for known users effectively.</a:t>
            </a:r>
          </a:p>
          <a:p>
            <a:r>
              <a:rPr lang="en-US" sz="1400" dirty="0"/>
              <a:t>Handling New Users with Popular Movies: For new users, who lack interaction history, the system utilizes popular movies instead of random selections. This approach increases the likelihood of user engagement by recommending well-received films.</a:t>
            </a:r>
          </a:p>
          <a:p>
            <a:r>
              <a:rPr lang="en-US" sz="1400" dirty="0"/>
              <a:t>Content-Based Filtering for Specific Recommendations: Content-based filtering provides recommendations based on the characteristics of movies (e.g., genres, tags). This is especially useful when a specific movie is provided, allowing for targeted suggestions.</a:t>
            </a:r>
          </a:p>
          <a:p>
            <a:r>
              <a:rPr lang="en-US" sz="1400" dirty="0"/>
              <a:t>RMSE as an Evaluation Metric: The use of RMSE (Root Mean Squared Error) provides a quantitative measure of the prediction accuracy of the model. This is essential for assessing the effectiveness of the recommendation system.</a:t>
            </a:r>
          </a:p>
        </p:txBody>
      </p:sp>
      <p:sp>
        <p:nvSpPr>
          <p:cNvPr id="4" name="Text Placeholder 3"/>
          <p:cNvSpPr>
            <a:spLocks noGrp="1"/>
          </p:cNvSpPr>
          <p:nvPr>
            <p:ph type="body" sz="half" idx="2"/>
          </p:nvPr>
        </p:nvSpPr>
        <p:spPr/>
        <p:txBody>
          <a:bodyPr/>
          <a:lstStyle/>
          <a:p>
            <a:endParaRPr lang="en-US" dirty="0"/>
          </a:p>
        </p:txBody>
      </p:sp>
      <p:pic>
        <p:nvPicPr>
          <p:cNvPr id="5" name="Picture 4" descr="Free illustration: Film, &lt;strong&gt;Cinema&lt;/strong&gt;, Video, Camera - Free Image on Pixabay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568" y="3549918"/>
            <a:ext cx="3794760" cy="2194036"/>
          </a:xfrm>
          <a:prstGeom prst="rect">
            <a:avLst/>
          </a:prstGeom>
        </p:spPr>
      </p:pic>
    </p:spTree>
    <p:extLst>
      <p:ext uri="{BB962C8B-B14F-4D97-AF65-F5344CB8AC3E}">
        <p14:creationId xmlns:p14="http://schemas.microsoft.com/office/powerpoint/2010/main" val="39446324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Recommendations</a:t>
            </a:r>
          </a:p>
        </p:txBody>
      </p:sp>
      <p:sp>
        <p:nvSpPr>
          <p:cNvPr id="3" name="Content Placeholder 2"/>
          <p:cNvSpPr>
            <a:spLocks noGrp="1"/>
          </p:cNvSpPr>
          <p:nvPr>
            <p:ph idx="1"/>
          </p:nvPr>
        </p:nvSpPr>
        <p:spPr/>
        <p:txBody>
          <a:bodyPr>
            <a:normAutofit/>
          </a:bodyPr>
          <a:lstStyle/>
          <a:p>
            <a:r>
              <a:rPr lang="en-US" sz="1400" dirty="0" smtClean="0"/>
              <a:t>Refine </a:t>
            </a:r>
            <a:r>
              <a:rPr lang="en-US" sz="1400" dirty="0"/>
              <a:t>Collaborative Filtering: Continuously update the user-item matrix to incorporate new user interactions. This ensures that the model remains accurate and reflective of current preferences.</a:t>
            </a:r>
          </a:p>
          <a:p>
            <a:r>
              <a:rPr lang="en-US" sz="1400" dirty="0"/>
              <a:t>Enhance Content Features: Consider expanding the features used in content-based filtering. Incorporating additional metadata such as director, actors, or reviews could improve the quality of recommendations.</a:t>
            </a:r>
          </a:p>
          <a:p>
            <a:r>
              <a:rPr lang="en-US" sz="1400" dirty="0"/>
              <a:t>Dynamic Popular Movie List: Regularly update the list of popular movies based on recent trends, seasonal releases, or user feedback to keep the recommendations relevant.</a:t>
            </a:r>
          </a:p>
          <a:p>
            <a:r>
              <a:rPr lang="en-US" sz="1400" dirty="0"/>
              <a:t>Location-Based Profiles: Integrate location as a factor in user profiles. This could allow for more refined recommendations, combining both the user’s historical preferences and regional popularity.</a:t>
            </a:r>
          </a:p>
        </p:txBody>
      </p:sp>
      <p:sp>
        <p:nvSpPr>
          <p:cNvPr id="4" name="Text Placeholder 3"/>
          <p:cNvSpPr>
            <a:spLocks noGrp="1"/>
          </p:cNvSpPr>
          <p:nvPr>
            <p:ph type="body" sz="half" idx="2"/>
          </p:nvPr>
        </p:nvSpPr>
        <p:spPr/>
        <p:txBody>
          <a:bodyPr/>
          <a:lstStyle/>
          <a:p>
            <a:endParaRPr lang="en-US" dirty="0"/>
          </a:p>
        </p:txBody>
      </p:sp>
      <p:pic>
        <p:nvPicPr>
          <p:cNvPr id="5" name="Picture 4" descr="Free Images : hand, screen, photography, vintage, old, film, curve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673" y="3549918"/>
            <a:ext cx="4486656" cy="2503410"/>
          </a:xfrm>
          <a:prstGeom prst="rect">
            <a:avLst/>
          </a:prstGeom>
        </p:spPr>
      </p:pic>
    </p:spTree>
    <p:extLst>
      <p:ext uri="{BB962C8B-B14F-4D97-AF65-F5344CB8AC3E}">
        <p14:creationId xmlns:p14="http://schemas.microsoft.com/office/powerpoint/2010/main" val="27374763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70220-677A-411B-B416-94321A555329}"/>
              </a:ext>
            </a:extLst>
          </p:cNvPr>
          <p:cNvSpPr>
            <a:spLocks noGrp="1"/>
          </p:cNvSpPr>
          <p:nvPr>
            <p:ph type="title"/>
          </p:nvPr>
        </p:nvSpPr>
        <p:spPr>
          <a:xfrm>
            <a:off x="6182265" y="978776"/>
            <a:ext cx="4451773" cy="1174991"/>
          </a:xfrm>
          <a:noFill/>
          <a:ln w="31750" cap="sq">
            <a:solidFill>
              <a:schemeClr val="bg1"/>
            </a:solidFill>
            <a:miter lim="800000"/>
          </a:ln>
          <a:effectLst>
            <a:glow rad="152400">
              <a:schemeClr val="bg1">
                <a:alpha val="13000"/>
              </a:schemeClr>
            </a:glow>
          </a:effectLst>
        </p:spPr>
        <p:txBody>
          <a:bodyPr vert="horz" wrap="square" lIns="182880" tIns="182880" rIns="182880" bIns="182880" rtlCol="0" anchor="ctr">
            <a:normAutofit/>
          </a:bodyPr>
          <a:lstStyle/>
          <a:p>
            <a:r>
              <a:rPr lang="en-US" dirty="0">
                <a:solidFill>
                  <a:schemeClr val="bg1"/>
                </a:solidFill>
              </a:rPr>
              <a:t>Thank you</a:t>
            </a:r>
          </a:p>
        </p:txBody>
      </p:sp>
      <p:sp>
        <p:nvSpPr>
          <p:cNvPr id="3" name="Content Placeholder 2">
            <a:extLst>
              <a:ext uri="{FF2B5EF4-FFF2-40B4-BE49-F238E27FC236}">
                <a16:creationId xmlns:a16="http://schemas.microsoft.com/office/drawing/2014/main" id="{667D1328-A694-4327-A93A-3D919FD65B27}"/>
              </a:ext>
            </a:extLst>
          </p:cNvPr>
          <p:cNvSpPr>
            <a:spLocks noGrp="1"/>
          </p:cNvSpPr>
          <p:nvPr>
            <p:ph idx="1"/>
          </p:nvPr>
        </p:nvSpPr>
        <p:spPr>
          <a:xfrm>
            <a:off x="6182264" y="2638044"/>
            <a:ext cx="4451773" cy="3101983"/>
          </a:xfrm>
        </p:spPr>
        <p:txBody>
          <a:bodyPr/>
          <a:lstStyle/>
          <a:p>
            <a:pPr marL="0" indent="0" algn="ctr">
              <a:buNone/>
            </a:pPr>
            <a:r>
              <a:rPr lang="en-US" dirty="0" smtClean="0">
                <a:solidFill>
                  <a:schemeClr val="bg1"/>
                </a:solidFill>
              </a:rPr>
              <a:t>Cecilia </a:t>
            </a:r>
            <a:r>
              <a:rPr lang="en-US" dirty="0" err="1" smtClean="0">
                <a:solidFill>
                  <a:schemeClr val="bg1"/>
                </a:solidFill>
              </a:rPr>
              <a:t>Ngunjiri</a:t>
            </a:r>
            <a:endParaRPr lang="en-US" dirty="0">
              <a:solidFill>
                <a:schemeClr val="bg1"/>
              </a:solidFill>
            </a:endParaRPr>
          </a:p>
          <a:p>
            <a:endParaRPr lang="en-US" dirty="0">
              <a:solidFill>
                <a:schemeClr val="bg1"/>
              </a:solidFill>
            </a:endParaRPr>
          </a:p>
        </p:txBody>
      </p:sp>
      <p:pic>
        <p:nvPicPr>
          <p:cNvPr id="5" name="Picture 4" descr="Free illustration: Film, Projector, &lt;strong&gt;Movie&lt;/strong&gt; Projector - Free Image on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5710844" cy="6858000"/>
          </a:xfrm>
          <a:prstGeom prst="rect">
            <a:avLst/>
          </a:prstGeom>
        </p:spPr>
      </p:pic>
    </p:spTree>
    <p:extLst>
      <p:ext uri="{BB962C8B-B14F-4D97-AF65-F5344CB8AC3E}">
        <p14:creationId xmlns:p14="http://schemas.microsoft.com/office/powerpoint/2010/main" val="26738491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2372" y="756873"/>
            <a:ext cx="7729728" cy="1188720"/>
          </a:xfrm>
        </p:spPr>
        <p:txBody>
          <a:bodyPr/>
          <a:lstStyle/>
          <a:p>
            <a:r>
              <a:rPr lang="en-US" dirty="0" smtClean="0"/>
              <a:t>PROBLEM STATEMENT AND OBJECTIVES</a:t>
            </a:r>
            <a:endParaRPr lang="en-US" dirty="0"/>
          </a:p>
        </p:txBody>
      </p:sp>
      <p:sp>
        <p:nvSpPr>
          <p:cNvPr id="3" name="Content Placeholder 2"/>
          <p:cNvSpPr>
            <a:spLocks noGrp="1"/>
          </p:cNvSpPr>
          <p:nvPr>
            <p:ph sz="half" idx="1"/>
          </p:nvPr>
        </p:nvSpPr>
        <p:spPr>
          <a:xfrm>
            <a:off x="1399031" y="2297222"/>
            <a:ext cx="4271771" cy="3101982"/>
          </a:xfrm>
        </p:spPr>
        <p:txBody>
          <a:bodyPr>
            <a:normAutofit/>
          </a:bodyPr>
          <a:lstStyle/>
          <a:p>
            <a:pPr marL="0" indent="0">
              <a:buNone/>
            </a:pPr>
            <a:r>
              <a:rPr lang="en-US" sz="1400" dirty="0" smtClean="0"/>
              <a:t>Problem Statement;</a:t>
            </a:r>
          </a:p>
          <a:p>
            <a:r>
              <a:rPr lang="en-US" sz="1400" dirty="0" smtClean="0"/>
              <a:t>This project aims </a:t>
            </a:r>
            <a:r>
              <a:rPr lang="en-US" sz="1400" dirty="0"/>
              <a:t>to design and implement a data-driven movie recommendation system using the </a:t>
            </a:r>
            <a:r>
              <a:rPr lang="en-US" sz="1400" dirty="0" err="1"/>
              <a:t>MovieLens</a:t>
            </a:r>
            <a:r>
              <a:rPr lang="en-US" sz="1400" dirty="0"/>
              <a:t> dataset. The system will utilize collaborative filtering techniques to suggest movies to users based on their preferences and viewing patterns. By analyzing user behavior and movie attributes, the goal is to provide accurate and personalized recommendations that enhance the user experience</a:t>
            </a:r>
            <a:r>
              <a:rPr lang="en-US" sz="1400" dirty="0" smtClean="0"/>
              <a:t>.</a:t>
            </a:r>
          </a:p>
          <a:p>
            <a:endParaRPr lang="en-US" dirty="0"/>
          </a:p>
        </p:txBody>
      </p:sp>
      <p:sp>
        <p:nvSpPr>
          <p:cNvPr id="4" name="Content Placeholder 3"/>
          <p:cNvSpPr>
            <a:spLocks noGrp="1"/>
          </p:cNvSpPr>
          <p:nvPr>
            <p:ph sz="half" idx="2"/>
          </p:nvPr>
        </p:nvSpPr>
        <p:spPr>
          <a:xfrm>
            <a:off x="6180373" y="2297222"/>
            <a:ext cx="4270247" cy="4776909"/>
          </a:xfrm>
        </p:spPr>
        <p:txBody>
          <a:bodyPr>
            <a:noAutofit/>
          </a:bodyPr>
          <a:lstStyle/>
          <a:p>
            <a:pPr marL="0" indent="0">
              <a:buNone/>
            </a:pPr>
            <a:r>
              <a:rPr lang="en-US" sz="1400" dirty="0" smtClean="0"/>
              <a:t>Objectives;</a:t>
            </a:r>
          </a:p>
          <a:p>
            <a:r>
              <a:rPr lang="en-US" sz="1400" dirty="0"/>
              <a:t>Build a collaborative filtering model that can provide the top 5 recommendations for a user.</a:t>
            </a:r>
          </a:p>
          <a:p>
            <a:r>
              <a:rPr lang="en-US" sz="1400" dirty="0"/>
              <a:t>Use matrix factorization techniques such as Singular Value Decomposition (SVD) to capture latent features of users and movies.</a:t>
            </a:r>
          </a:p>
          <a:p>
            <a:r>
              <a:rPr lang="en-US" sz="1400" dirty="0"/>
              <a:t>Address the cold start problem (when new users or movies enter the system) through a hybrid approach.</a:t>
            </a:r>
          </a:p>
          <a:p>
            <a:r>
              <a:rPr lang="en-US" sz="1400" dirty="0"/>
              <a:t>Evaluate the system using RMSE and MAE to ensure the quality of predictions.</a:t>
            </a:r>
          </a:p>
        </p:txBody>
      </p:sp>
    </p:spTree>
    <p:extLst>
      <p:ext uri="{BB962C8B-B14F-4D97-AF65-F5344CB8AC3E}">
        <p14:creationId xmlns:p14="http://schemas.microsoft.com/office/powerpoint/2010/main" val="39499614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Limitations</a:t>
            </a:r>
            <a:endParaRPr lang="en-US" b="1" dirty="0"/>
          </a:p>
        </p:txBody>
      </p:sp>
      <p:sp>
        <p:nvSpPr>
          <p:cNvPr id="3" name="Content Placeholder 2"/>
          <p:cNvSpPr>
            <a:spLocks noGrp="1"/>
          </p:cNvSpPr>
          <p:nvPr>
            <p:ph idx="1"/>
          </p:nvPr>
        </p:nvSpPr>
        <p:spPr/>
        <p:txBody>
          <a:bodyPr>
            <a:normAutofit/>
          </a:bodyPr>
          <a:lstStyle/>
          <a:p>
            <a:r>
              <a:rPr lang="en-US" sz="1400" dirty="0" smtClean="0"/>
              <a:t>Cold </a:t>
            </a:r>
            <a:r>
              <a:rPr lang="en-US" sz="1400" dirty="0"/>
              <a:t>Start Problem: New Users: For users with no prior ratings or interactions, relying on popular movies may not align with their actual preferences, leading to potentially irrelevant recommendations.</a:t>
            </a:r>
          </a:p>
          <a:p>
            <a:r>
              <a:rPr lang="en-US" sz="1400" dirty="0"/>
              <a:t>Limited Contextual Understanding: The system may not consider contextual factors (e.g., time of year, user mood, or current events) that influence movie preferences, limiting the relevance of recommendations.</a:t>
            </a:r>
          </a:p>
          <a:p>
            <a:r>
              <a:rPr lang="en-US" sz="1400" dirty="0"/>
              <a:t>Limited Feedback Loop: The system may lack a robust mechanism for incorporating user feedback into the recommendation process, potentially leading to stagnation in improvement.</a:t>
            </a:r>
          </a:p>
          <a:p>
            <a:r>
              <a:rPr lang="en-US" sz="1400" dirty="0"/>
              <a:t>User Behavior Dynamics: Changing Preferences: User tastes can change over time due to various factors (life changes, exposure to new genres), making static models less effective at capturing current interests.</a:t>
            </a:r>
          </a:p>
          <a:p>
            <a:endParaRPr lang="en-US" dirty="0"/>
          </a:p>
        </p:txBody>
      </p:sp>
      <p:sp>
        <p:nvSpPr>
          <p:cNvPr id="4" name="Text Placeholder 3"/>
          <p:cNvSpPr>
            <a:spLocks noGrp="1"/>
          </p:cNvSpPr>
          <p:nvPr>
            <p:ph type="body" sz="half" idx="2"/>
          </p:nvPr>
        </p:nvSpPr>
        <p:spPr/>
        <p:txBody>
          <a:bodyPr/>
          <a:lstStyle/>
          <a:p>
            <a:endParaRPr lang="en-US" dirty="0"/>
          </a:p>
        </p:txBody>
      </p:sp>
      <p:pic>
        <p:nvPicPr>
          <p:cNvPr id="5" name="Picture 4" descr="&lt;strong&gt;Movie&lt;/strong&gt; Theater Free Stock Photo - Public Domain Picture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568" y="3549918"/>
            <a:ext cx="3794760" cy="2194036"/>
          </a:xfrm>
          <a:prstGeom prst="rect">
            <a:avLst/>
          </a:prstGeom>
        </p:spPr>
      </p:pic>
    </p:spTree>
    <p:extLst>
      <p:ext uri="{BB962C8B-B14F-4D97-AF65-F5344CB8AC3E}">
        <p14:creationId xmlns:p14="http://schemas.microsoft.com/office/powerpoint/2010/main" val="17439666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 of ratings</a:t>
            </a:r>
            <a:endParaRPr lang="en-US" dirty="0"/>
          </a:p>
        </p:txBody>
      </p:sp>
      <p:sp>
        <p:nvSpPr>
          <p:cNvPr id="4" name="Text Placeholder 3"/>
          <p:cNvSpPr>
            <a:spLocks noGrp="1"/>
          </p:cNvSpPr>
          <p:nvPr>
            <p:ph type="body" sz="half" idx="2"/>
          </p:nvPr>
        </p:nvSpPr>
        <p:spPr/>
        <p:txBody>
          <a:bodyPr/>
          <a:lstStyle/>
          <a:p>
            <a:r>
              <a:rPr lang="en-US" dirty="0">
                <a:solidFill>
                  <a:schemeClr val="tx1"/>
                </a:solidFill>
              </a:rPr>
              <a:t>Visual representation of how ratings are distributed in the dataset, making it easy to identify patterns</a:t>
            </a:r>
          </a:p>
        </p:txBody>
      </p:sp>
      <p:sp>
        <p:nvSpPr>
          <p:cNvPr id="8" name="Picture Placeholder 7"/>
          <p:cNvSpPr>
            <a:spLocks noGrp="1"/>
          </p:cNvSpPr>
          <p:nvPr>
            <p:ph type="pic" idx="1"/>
          </p:nvPr>
        </p:nvSpPr>
        <p:spPr/>
      </p:sp>
      <p:pic>
        <p:nvPicPr>
          <p:cNvPr id="9" name="Picture 8"/>
          <p:cNvPicPr>
            <a:picLocks noChangeAspect="1"/>
          </p:cNvPicPr>
          <p:nvPr/>
        </p:nvPicPr>
        <p:blipFill>
          <a:blip r:embed="rId2"/>
          <a:stretch>
            <a:fillRect/>
          </a:stretch>
        </p:blipFill>
        <p:spPr>
          <a:xfrm>
            <a:off x="6095998" y="0"/>
            <a:ext cx="6096001" cy="6858000"/>
          </a:xfrm>
          <a:prstGeom prst="rect">
            <a:avLst/>
          </a:prstGeom>
        </p:spPr>
      </p:pic>
    </p:spTree>
    <p:extLst>
      <p:ext uri="{BB962C8B-B14F-4D97-AF65-F5344CB8AC3E}">
        <p14:creationId xmlns:p14="http://schemas.microsoft.com/office/powerpoint/2010/main" val="16996987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Most popular genres</a:t>
            </a:r>
            <a:endParaRPr lang="en-US" dirty="0"/>
          </a:p>
        </p:txBody>
      </p:sp>
      <p:sp>
        <p:nvSpPr>
          <p:cNvPr id="4" name="Text Placeholder 3"/>
          <p:cNvSpPr>
            <a:spLocks noGrp="1"/>
          </p:cNvSpPr>
          <p:nvPr>
            <p:ph type="body" sz="half" idx="2"/>
          </p:nvPr>
        </p:nvSpPr>
        <p:spPr/>
        <p:txBody>
          <a:bodyPr>
            <a:normAutofit/>
          </a:bodyPr>
          <a:lstStyle/>
          <a:p>
            <a:pPr algn="l"/>
            <a:r>
              <a:rPr lang="en-US" sz="1400" dirty="0" smtClean="0">
                <a:solidFill>
                  <a:schemeClr val="tx1"/>
                </a:solidFill>
              </a:rPr>
              <a:t>- Visual </a:t>
            </a:r>
            <a:r>
              <a:rPr lang="en-US" sz="1400" dirty="0">
                <a:solidFill>
                  <a:schemeClr val="tx1"/>
                </a:solidFill>
              </a:rPr>
              <a:t>representation of the counts of different movie genres, helping to identify which genres are the most popular based on the number of movies in each genre within the </a:t>
            </a:r>
            <a:r>
              <a:rPr lang="en-US" sz="1400" dirty="0" smtClean="0">
                <a:solidFill>
                  <a:schemeClr val="tx1"/>
                </a:solidFill>
              </a:rPr>
              <a:t>dataset</a:t>
            </a:r>
            <a:endParaRPr lang="en-US" sz="1400" dirty="0">
              <a:solidFill>
                <a:schemeClr val="tx1"/>
              </a:solidFill>
            </a:endParaRPr>
          </a:p>
          <a:p>
            <a:pPr algn="l"/>
            <a:r>
              <a:rPr lang="en-US" sz="1400" dirty="0" smtClean="0">
                <a:solidFill>
                  <a:schemeClr val="tx1"/>
                </a:solidFill>
              </a:rPr>
              <a:t>- Drama is the most popular genre, meaning that most movies released are in the drama genre and the second most popular genre is comedy.</a:t>
            </a:r>
          </a:p>
          <a:p>
            <a:pPr algn="l"/>
            <a:endParaRPr lang="en-US" dirty="0">
              <a:solidFill>
                <a:schemeClr val="tx1"/>
              </a:solidFill>
            </a:endParaRPr>
          </a:p>
        </p:txBody>
      </p:sp>
      <p:sp>
        <p:nvSpPr>
          <p:cNvPr id="8" name="Picture Placeholder 7"/>
          <p:cNvSpPr>
            <a:spLocks noGrp="1"/>
          </p:cNvSpPr>
          <p:nvPr>
            <p:ph type="pic" idx="1"/>
          </p:nvPr>
        </p:nvSpPr>
        <p:spPr/>
      </p:sp>
      <p:pic>
        <p:nvPicPr>
          <p:cNvPr id="9" name="Picture 8"/>
          <p:cNvPicPr>
            <a:picLocks noChangeAspect="1"/>
          </p:cNvPicPr>
          <p:nvPr/>
        </p:nvPicPr>
        <p:blipFill>
          <a:blip r:embed="rId2"/>
          <a:stretch>
            <a:fillRect/>
          </a:stretch>
        </p:blipFill>
        <p:spPr>
          <a:xfrm>
            <a:off x="6095999" y="-12906"/>
            <a:ext cx="6096002" cy="6782747"/>
          </a:xfrm>
          <a:prstGeom prst="rect">
            <a:avLst/>
          </a:prstGeom>
        </p:spPr>
      </p:pic>
    </p:spTree>
    <p:extLst>
      <p:ext uri="{BB962C8B-B14F-4D97-AF65-F5344CB8AC3E}">
        <p14:creationId xmlns:p14="http://schemas.microsoft.com/office/powerpoint/2010/main" val="40781304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 OF MOVIES BY RELEASE YEAR</a:t>
            </a:r>
            <a:endParaRPr lang="en-US" dirty="0"/>
          </a:p>
        </p:txBody>
      </p:sp>
      <p:sp>
        <p:nvSpPr>
          <p:cNvPr id="4" name="Text Placeholder 3"/>
          <p:cNvSpPr>
            <a:spLocks noGrp="1"/>
          </p:cNvSpPr>
          <p:nvPr>
            <p:ph type="body" sz="half" idx="2"/>
          </p:nvPr>
        </p:nvSpPr>
        <p:spPr/>
        <p:txBody>
          <a:bodyPr>
            <a:normAutofit/>
          </a:bodyPr>
          <a:lstStyle/>
          <a:p>
            <a:pPr algn="l"/>
            <a:r>
              <a:rPr lang="en-US" sz="1400" dirty="0" smtClean="0">
                <a:solidFill>
                  <a:schemeClr val="tx1"/>
                </a:solidFill>
              </a:rPr>
              <a:t>- Visualizes </a:t>
            </a:r>
            <a:r>
              <a:rPr lang="en-US" sz="1400" dirty="0">
                <a:solidFill>
                  <a:schemeClr val="tx1"/>
                </a:solidFill>
              </a:rPr>
              <a:t>the distribution of movie releases over the years, helping to identify trends in film </a:t>
            </a:r>
            <a:r>
              <a:rPr lang="en-US" sz="1400" dirty="0" smtClean="0">
                <a:solidFill>
                  <a:schemeClr val="tx1"/>
                </a:solidFill>
              </a:rPr>
              <a:t>production</a:t>
            </a:r>
          </a:p>
          <a:p>
            <a:pPr algn="l"/>
            <a:r>
              <a:rPr lang="en-US" sz="1400" dirty="0" smtClean="0">
                <a:solidFill>
                  <a:schemeClr val="tx1"/>
                </a:solidFill>
              </a:rPr>
              <a:t>- Most movies seem to have been produced around the 19880s to 2000s</a:t>
            </a:r>
          </a:p>
          <a:p>
            <a:pPr algn="l"/>
            <a:r>
              <a:rPr lang="en-US" sz="1400" dirty="0" smtClean="0">
                <a:solidFill>
                  <a:schemeClr val="tx1"/>
                </a:solidFill>
              </a:rPr>
              <a:t>- However, there is a decline in the  production of movies towards the year 2010s to 2018</a:t>
            </a:r>
            <a:endParaRPr lang="en-US" sz="1400" dirty="0">
              <a:solidFill>
                <a:schemeClr val="tx1"/>
              </a:solidFill>
            </a:endParaRPr>
          </a:p>
        </p:txBody>
      </p:sp>
      <p:sp>
        <p:nvSpPr>
          <p:cNvPr id="6" name="Picture Placeholder 5"/>
          <p:cNvSpPr>
            <a:spLocks noGrp="1"/>
          </p:cNvSpPr>
          <p:nvPr>
            <p:ph type="pic" idx="1"/>
          </p:nvPr>
        </p:nvSpPr>
        <p:spPr/>
      </p:sp>
      <p:pic>
        <p:nvPicPr>
          <p:cNvPr id="7" name="Picture 6"/>
          <p:cNvPicPr>
            <a:picLocks noChangeAspect="1"/>
          </p:cNvPicPr>
          <p:nvPr/>
        </p:nvPicPr>
        <p:blipFill>
          <a:blip r:embed="rId2"/>
          <a:stretch>
            <a:fillRect/>
          </a:stretch>
        </p:blipFill>
        <p:spPr>
          <a:xfrm>
            <a:off x="6095999" y="0"/>
            <a:ext cx="6102097" cy="6858000"/>
          </a:xfrm>
          <a:prstGeom prst="rect">
            <a:avLst/>
          </a:prstGeom>
        </p:spPr>
      </p:pic>
    </p:spTree>
    <p:extLst>
      <p:ext uri="{BB962C8B-B14F-4D97-AF65-F5344CB8AC3E}">
        <p14:creationId xmlns:p14="http://schemas.microsoft.com/office/powerpoint/2010/main" val="21786504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AVERAGE RATING BY YEAR</a:t>
            </a:r>
            <a:endParaRPr lang="en-US" dirty="0"/>
          </a:p>
        </p:txBody>
      </p:sp>
      <p:sp>
        <p:nvSpPr>
          <p:cNvPr id="4" name="Text Placeholder 3"/>
          <p:cNvSpPr>
            <a:spLocks noGrp="1"/>
          </p:cNvSpPr>
          <p:nvPr>
            <p:ph type="body" sz="half" idx="2"/>
          </p:nvPr>
        </p:nvSpPr>
        <p:spPr/>
        <p:txBody>
          <a:bodyPr>
            <a:normAutofit fontScale="92500"/>
          </a:bodyPr>
          <a:lstStyle/>
          <a:p>
            <a:pPr algn="l"/>
            <a:r>
              <a:rPr lang="en-US" dirty="0" smtClean="0">
                <a:solidFill>
                  <a:schemeClr val="tx1"/>
                </a:solidFill>
              </a:rPr>
              <a:t>- Fluctuations </a:t>
            </a:r>
            <a:r>
              <a:rPr lang="en-US" dirty="0">
                <a:solidFill>
                  <a:schemeClr val="tx1"/>
                </a:solidFill>
              </a:rPr>
              <a:t>in Average Ratings: fluctuations in average ratings from 1995 to 2015. It appears that there are peaks and troughs, indicating varying levels of user satisfaction with movies over </a:t>
            </a:r>
            <a:r>
              <a:rPr lang="en-US" dirty="0" smtClean="0">
                <a:solidFill>
                  <a:schemeClr val="tx1"/>
                </a:solidFill>
              </a:rPr>
              <a:t>time</a:t>
            </a:r>
          </a:p>
          <a:p>
            <a:pPr algn="l"/>
            <a:r>
              <a:rPr lang="en-US" dirty="0" smtClean="0">
                <a:solidFill>
                  <a:schemeClr val="tx1"/>
                </a:solidFill>
              </a:rPr>
              <a:t>- High </a:t>
            </a:r>
            <a:r>
              <a:rPr lang="en-US" dirty="0">
                <a:solidFill>
                  <a:schemeClr val="tx1"/>
                </a:solidFill>
              </a:rPr>
              <a:t>Points: Around 2014s, there are high points in the average ratings, reaching almost 3.8. This suggests that users rated movies higher during these years compared to other periods.</a:t>
            </a:r>
          </a:p>
          <a:p>
            <a:pPr algn="l"/>
            <a:endParaRPr lang="en-US" dirty="0"/>
          </a:p>
        </p:txBody>
      </p:sp>
      <p:sp>
        <p:nvSpPr>
          <p:cNvPr id="6" name="Picture Placeholder 5"/>
          <p:cNvSpPr>
            <a:spLocks noGrp="1"/>
          </p:cNvSpPr>
          <p:nvPr>
            <p:ph type="pic" idx="1"/>
          </p:nvPr>
        </p:nvSpPr>
        <p:spPr/>
      </p:sp>
      <p:pic>
        <p:nvPicPr>
          <p:cNvPr id="7" name="Picture 6"/>
          <p:cNvPicPr>
            <a:picLocks noChangeAspect="1"/>
          </p:cNvPicPr>
          <p:nvPr/>
        </p:nvPicPr>
        <p:blipFill>
          <a:blip r:embed="rId2"/>
          <a:stretch>
            <a:fillRect/>
          </a:stretch>
        </p:blipFill>
        <p:spPr>
          <a:xfrm>
            <a:off x="6095999" y="0"/>
            <a:ext cx="6102097" cy="6858000"/>
          </a:xfrm>
          <a:prstGeom prst="rect">
            <a:avLst/>
          </a:prstGeom>
        </p:spPr>
      </p:pic>
    </p:spTree>
    <p:extLst>
      <p:ext uri="{BB962C8B-B14F-4D97-AF65-F5344CB8AC3E}">
        <p14:creationId xmlns:p14="http://schemas.microsoft.com/office/powerpoint/2010/main" val="35335753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GENRE POPULARITY OVER TIME</a:t>
            </a:r>
            <a:endParaRPr lang="en-US" dirty="0"/>
          </a:p>
        </p:txBody>
      </p:sp>
      <p:sp>
        <p:nvSpPr>
          <p:cNvPr id="4" name="Text Placeholder 3"/>
          <p:cNvSpPr>
            <a:spLocks noGrp="1"/>
          </p:cNvSpPr>
          <p:nvPr>
            <p:ph type="body" sz="half" idx="2"/>
          </p:nvPr>
        </p:nvSpPr>
        <p:spPr/>
        <p:txBody>
          <a:bodyPr>
            <a:normAutofit fontScale="85000" lnSpcReduction="10000"/>
          </a:bodyPr>
          <a:lstStyle/>
          <a:p>
            <a:pPr algn="l"/>
            <a:r>
              <a:rPr lang="en-US" dirty="0" smtClean="0">
                <a:solidFill>
                  <a:schemeClr val="tx1"/>
                </a:solidFill>
              </a:rPr>
              <a:t>- Drama </a:t>
            </a:r>
            <a:r>
              <a:rPr lang="en-US" dirty="0">
                <a:solidFill>
                  <a:schemeClr val="tx1"/>
                </a:solidFill>
              </a:rPr>
              <a:t>and Comedy consistently release the highest number of movies across most time periods, especially during the 1990s and 2000s</a:t>
            </a:r>
          </a:p>
          <a:p>
            <a:pPr algn="l"/>
            <a:r>
              <a:rPr lang="en-US" dirty="0" smtClean="0">
                <a:solidFill>
                  <a:schemeClr val="tx1"/>
                </a:solidFill>
              </a:rPr>
              <a:t>- Action </a:t>
            </a:r>
            <a:r>
              <a:rPr lang="en-US" dirty="0">
                <a:solidFill>
                  <a:schemeClr val="tx1"/>
                </a:solidFill>
              </a:rPr>
              <a:t>and Thriller genres saw a rise in popularity starting around the 1980s, peaking around the 1990s and 2000s.</a:t>
            </a:r>
          </a:p>
          <a:p>
            <a:pPr algn="l"/>
            <a:r>
              <a:rPr lang="en-US" dirty="0" smtClean="0">
                <a:solidFill>
                  <a:schemeClr val="tx1"/>
                </a:solidFill>
              </a:rPr>
              <a:t>- There </a:t>
            </a:r>
            <a:r>
              <a:rPr lang="en-US" dirty="0">
                <a:solidFill>
                  <a:schemeClr val="tx1"/>
                </a:solidFill>
              </a:rPr>
              <a:t>is a noticeable decline in all genres after 2010. This might be due to several factors, such as changes in the movie industry, the rise of streaming platforms, or changes in consumer preferences</a:t>
            </a:r>
          </a:p>
          <a:p>
            <a:endParaRPr lang="en-US" dirty="0">
              <a:solidFill>
                <a:schemeClr val="tx1"/>
              </a:solidFill>
            </a:endParaRPr>
          </a:p>
        </p:txBody>
      </p:sp>
      <p:sp>
        <p:nvSpPr>
          <p:cNvPr id="6" name="Picture Placeholder 5"/>
          <p:cNvSpPr>
            <a:spLocks noGrp="1"/>
          </p:cNvSpPr>
          <p:nvPr>
            <p:ph type="pic" idx="1"/>
          </p:nvPr>
        </p:nvSpPr>
        <p:spPr/>
      </p:sp>
      <p:pic>
        <p:nvPicPr>
          <p:cNvPr id="7" name="Picture 6"/>
          <p:cNvPicPr>
            <a:picLocks noChangeAspect="1"/>
          </p:cNvPicPr>
          <p:nvPr/>
        </p:nvPicPr>
        <p:blipFill>
          <a:blip r:embed="rId2"/>
          <a:stretch>
            <a:fillRect/>
          </a:stretch>
        </p:blipFill>
        <p:spPr>
          <a:xfrm>
            <a:off x="6095999" y="0"/>
            <a:ext cx="6102097" cy="6858000"/>
          </a:xfrm>
          <a:prstGeom prst="rect">
            <a:avLst/>
          </a:prstGeom>
        </p:spPr>
      </p:pic>
    </p:spTree>
    <p:extLst>
      <p:ext uri="{BB962C8B-B14F-4D97-AF65-F5344CB8AC3E}">
        <p14:creationId xmlns:p14="http://schemas.microsoft.com/office/powerpoint/2010/main" val="23268296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F0ADB5-A0B4-4B01-A8C4-FDC34CE22B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A6D0FDE-0241-4C21-A720-A6947535823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C9DE503-F7C2-4A40-83F4-4DE931E7D9DE}"/>
              </a:ext>
            </a:extLst>
          </p:cNvPr>
          <p:cNvSpPr>
            <a:spLocks noGrp="1"/>
          </p:cNvSpPr>
          <p:nvPr>
            <p:ph type="title"/>
          </p:nvPr>
        </p:nvSpPr>
        <p:spPr>
          <a:xfrm>
            <a:off x="643467" y="2011680"/>
            <a:ext cx="3363974" cy="2165217"/>
          </a:xfrm>
          <a:noFill/>
          <a:ln>
            <a:solidFill>
              <a:schemeClr val="bg1"/>
            </a:solidFill>
          </a:ln>
          <a:effectLst>
            <a:glow rad="152400">
              <a:schemeClr val="bg1">
                <a:alpha val="13000"/>
              </a:schemeClr>
            </a:glow>
          </a:effectLst>
        </p:spPr>
        <p:txBody>
          <a:bodyPr wrap="square">
            <a:normAutofit fontScale="90000"/>
          </a:bodyPr>
          <a:lstStyle/>
          <a:p>
            <a:r>
              <a:rPr lang="en-US" dirty="0" smtClean="0">
                <a:solidFill>
                  <a:schemeClr val="bg1"/>
                </a:solidFill>
              </a:rPr>
              <a:t>Baseline model, content-based model, collaborative filtering model</a:t>
            </a:r>
            <a:endParaRPr lang="en-US" dirty="0">
              <a:solidFill>
                <a:schemeClr val="bg1"/>
              </a:solidFill>
            </a:endParaRPr>
          </a:p>
        </p:txBody>
      </p:sp>
      <p:pic>
        <p:nvPicPr>
          <p:cNvPr id="4" name="Picture 3" descr="Finance trade numbers">
            <a:extLst>
              <a:ext uri="{FF2B5EF4-FFF2-40B4-BE49-F238E27FC236}">
                <a16:creationId xmlns:a16="http://schemas.microsoft.com/office/drawing/2014/main" id="{32F354A1-38C7-4598-A0E1-7A286A3019B8}"/>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650908" y="0"/>
            <a:ext cx="7541091" cy="6858000"/>
          </a:xfrm>
          <a:prstGeom prst="rect">
            <a:avLst/>
          </a:prstGeom>
        </p:spPr>
      </p:pic>
      <p:graphicFrame>
        <p:nvGraphicFramePr>
          <p:cNvPr id="5" name="Content Placeholder 2" descr="Icon Bullets">
            <a:extLst>
              <a:ext uri="{FF2B5EF4-FFF2-40B4-BE49-F238E27FC236}">
                <a16:creationId xmlns:a16="http://schemas.microsoft.com/office/drawing/2014/main" id="{51938B4F-26EE-4238-880D-3CE26A7E4AED}"/>
              </a:ext>
            </a:extLst>
          </p:cNvPr>
          <p:cNvGraphicFramePr>
            <a:graphicFrameLocks noGrp="1"/>
          </p:cNvGraphicFramePr>
          <p:nvPr>
            <p:ph idx="1"/>
            <p:extLst>
              <p:ext uri="{D42A27DB-BD31-4B8C-83A1-F6EECF244321}">
                <p14:modId xmlns:p14="http://schemas.microsoft.com/office/powerpoint/2010/main" val="3037943676"/>
              </p:ext>
            </p:extLst>
          </p:nvPr>
        </p:nvGraphicFramePr>
        <p:xfrm>
          <a:off x="5619750" y="965199"/>
          <a:ext cx="5607050" cy="517790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24314505"/>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9E38AEF-4E2D-4D00-9707-4356DDB77317}">
  <ds:schemaRefs>
    <ds:schemaRef ds:uri="http://schemas.microsoft.com/office/2006/metadata/properties"/>
    <ds:schemaRef ds:uri="http://schemas.microsoft.com/office/infopath/2007/PartnerControls"/>
    <ds:schemaRef ds:uri="http://schemas.microsoft.com/office/2006/documentManagement/types"/>
    <ds:schemaRef ds:uri="71af3243-3dd4-4a8d-8c0d-dd76da1f02a5"/>
    <ds:schemaRef ds:uri="http://purl.org/dc/dcmitype/"/>
    <ds:schemaRef ds:uri="16c05727-aa75-4e4a-9b5f-8a80a1165891"/>
    <ds:schemaRef ds:uri="http://purl.org/dc/elements/1.1/"/>
    <ds:schemaRef ds:uri="http://schemas.openxmlformats.org/package/2006/metadata/core-properties"/>
    <ds:schemaRef ds:uri="http://www.w3.org/XML/1998/namespace"/>
    <ds:schemaRef ds:uri="http://purl.org/dc/terms/"/>
  </ds:schemaRefs>
</ds:datastoreItem>
</file>

<file path=customXml/itemProps2.xml><?xml version="1.0" encoding="utf-8"?>
<ds:datastoreItem xmlns:ds="http://schemas.openxmlformats.org/officeDocument/2006/customXml" ds:itemID="{1EF06AFC-006B-4BB6-8B59-5A9E1B0534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7235C91-959C-45D9-B60A-005B894ACEE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Financial design</Template>
  <TotalTime>0</TotalTime>
  <Words>1031</Words>
  <Application>Microsoft Office PowerPoint</Application>
  <PresentationFormat>Widescreen</PresentationFormat>
  <Paragraphs>52</Paragraphs>
  <Slides>12</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Gill Sans MT</vt:lpstr>
      <vt:lpstr>Parcel</vt:lpstr>
      <vt:lpstr>MOVIELENS RECOMMENDATION SYSTEM</vt:lpstr>
      <vt:lpstr>PROBLEM STATEMENT AND OBJECTIVES</vt:lpstr>
      <vt:lpstr>DATA Limitations</vt:lpstr>
      <vt:lpstr>Distribution of ratings</vt:lpstr>
      <vt:lpstr>Most popular genres</vt:lpstr>
      <vt:lpstr>DISTRIBUTION OF MOVIES BY RELEASE YEAR</vt:lpstr>
      <vt:lpstr>AVERAGE RATING BY YEAR</vt:lpstr>
      <vt:lpstr>GENRE POPULARITY OVER TIME</vt:lpstr>
      <vt:lpstr>Baseline model, content-based model, collaborative filtering model</vt:lpstr>
      <vt:lpstr>Conclusions</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2024-10-13T08:39:30Z</dcterms:created>
  <dcterms:modified xsi:type="dcterms:W3CDTF">2024-10-13T16:19:02Z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