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1" r:id="rId5"/>
  </p:sldMasterIdLst>
  <p:notesMasterIdLst>
    <p:notesMasterId r:id="rId8"/>
  </p:notesMasterIdLst>
  <p:handoutMasterIdLst>
    <p:handoutMasterId r:id="rId9"/>
  </p:handoutMasterIdLst>
  <p:sldIdLst>
    <p:sldId id="261" r:id="rId6"/>
    <p:sldId id="306" r:id="rId7"/>
  </p:sldIdLst>
  <p:sldSz cx="9144000" cy="6858000" type="screen4x3"/>
  <p:notesSz cx="6797675" cy="9856788"/>
  <p:defaultTextStyle>
    <a:defPPr>
      <a:defRPr lang="fr-FR"/>
    </a:defPPr>
    <a:lvl1pPr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C5D70"/>
    <a:srgbClr val="445364"/>
    <a:srgbClr val="808080"/>
    <a:srgbClr val="576B80"/>
    <a:srgbClr val="C71D1D"/>
    <a:srgbClr val="7E01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3848" autoAdjust="0"/>
  </p:normalViewPr>
  <p:slideViewPr>
    <p:cSldViewPr snapToGrid="0">
      <p:cViewPr varScale="1">
        <p:scale>
          <a:sx n="84" d="100"/>
          <a:sy n="84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7196EA1-2F15-455C-B358-1EA5C57057CD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821"/>
            <a:ext cx="2946400" cy="4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61821"/>
            <a:ext cx="2946400" cy="4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2DD6F0A-0109-4495-9BF3-7254D9BC5E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69418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BA01798-C680-421F-8D32-94517855BB39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1699"/>
            <a:ext cx="5438775" cy="443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821"/>
            <a:ext cx="2946400" cy="4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61821"/>
            <a:ext cx="2946400" cy="49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544310-52C8-4B32-97E3-0FACEC233A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0571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39775"/>
            <a:ext cx="4927600" cy="36957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BA78-17F7-4019-95EF-126A8E78EE26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A09F-39E4-4BB0-823C-F8FDE0C2F2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08B44-5EA7-4A55-9BAA-76CE50430149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411A2-3F81-4C09-B79D-C49683C1BA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DCA56-42A6-44BE-A431-0EC35F13E84E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13AB4-EA86-4640-94B8-F8C50AA9CD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36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36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B9CC3-3DEA-487D-A590-687C97D5EDEE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C76A5-E16A-44AD-B842-C312A7D941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33195-794A-4075-8CC0-5C0979EDBABD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27AE2-02C7-4C71-97B3-8A56F7BF6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EB010-55E3-41DA-A924-F85D52170A2C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C17D6-8E7A-43CC-895A-573E14D7AE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E63A4-F1F8-4FC9-B7C3-D7177265C5D9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D17B-7AC6-4B9C-BB58-FBA1A5525A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5CF4C-5CAF-4AEB-91D8-65AA1D1162F3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5E206-88AA-4164-806C-6EDB156F63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C5028-FFC5-4D28-B93E-82695AEDC36F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8F65-0294-4D62-A588-81FFA1F4D6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9C4E-8467-4413-A4E3-4A9F72CB48AF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B31EE-4046-4A39-99C5-6BB02A2F0E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92900" y="103188"/>
            <a:ext cx="2078038" cy="602297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03188"/>
            <a:ext cx="6083300" cy="602297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9533A-7FA1-4F50-9103-F4A994469F78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B07E9-2A19-401F-B4FD-A2B3E12845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42465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général</a:t>
            </a:r>
          </a:p>
        </p:txBody>
      </p:sp>
      <p:pic>
        <p:nvPicPr>
          <p:cNvPr id="1027" name="Picture 8" descr="fond-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1" descr="Logo-Sodifrance-baseline-fond-blan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492375" y="5640388"/>
            <a:ext cx="41052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  <a:ea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Slide de contenu</a:t>
            </a:r>
          </a:p>
          <a:p>
            <a:pPr lvl="1"/>
            <a:r>
              <a:rPr lang="fr-FR" smtClean="0"/>
              <a:t>Slide de contenu</a:t>
            </a:r>
          </a:p>
          <a:p>
            <a:pPr lvl="2"/>
            <a:r>
              <a:rPr lang="fr-FR" smtClean="0"/>
              <a:t>Slide de contenu</a:t>
            </a:r>
          </a:p>
          <a:p>
            <a:pPr lvl="3"/>
            <a:r>
              <a:rPr lang="fr-FR" smtClean="0"/>
              <a:t>Slide de contenu</a:t>
            </a:r>
          </a:p>
          <a:p>
            <a:pPr lvl="4"/>
            <a:r>
              <a:rPr lang="fr-FR" smtClean="0"/>
              <a:t>Slide de contenu	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4FA4E79-2E4F-45E6-AE14-124A64F53F12}" type="datetime1">
              <a:rPr lang="fr-FR"/>
              <a:pPr>
                <a:defRPr/>
              </a:pPr>
              <a:t>25/12/2011</a:t>
            </a:fld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B0251-6842-43D1-A387-FEC92C9291C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3" name="Picture 7" descr="fond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447800" y="103188"/>
            <a:ext cx="73231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Slide de contenu</a:t>
            </a:r>
          </a:p>
        </p:txBody>
      </p:sp>
      <p:pic>
        <p:nvPicPr>
          <p:cNvPr id="2055" name="Picture 9" descr="Logo-sodifrance-fond-blanc-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7163" y="6505575"/>
            <a:ext cx="14827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SzPct val="200000"/>
        <a:buFont typeface="Arial" charset="0"/>
        <a:buBlip>
          <a:blip r:embed="rId16"/>
        </a:buBlip>
        <a:defRPr sz="2400" b="1">
          <a:solidFill>
            <a:srgbClr val="C71D1D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200"/>
        </a:spcBef>
        <a:spcAft>
          <a:spcPct val="0"/>
        </a:spcAft>
        <a:buSzPct val="125000"/>
        <a:buFont typeface="Arial" charset="0"/>
        <a:buBlip>
          <a:blip r:embed="rId17"/>
        </a:buBlip>
        <a:defRPr sz="2000">
          <a:solidFill>
            <a:srgbClr val="4C5D7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Blip>
          <a:blip r:embed="rId18"/>
        </a:buBlip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SI2M / Malakoff-Médéric</a:t>
            </a:r>
            <a:br>
              <a:rPr lang="fr-FR" dirty="0" smtClean="0"/>
            </a:br>
            <a:r>
              <a:rPr lang="fr-FR" sz="2400" dirty="0" smtClean="0"/>
              <a:t>Création du Référentiel Personne Unique (RP)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/>
          </p:cNvSpPr>
          <p:nvPr/>
        </p:nvSpPr>
        <p:spPr bwMode="auto">
          <a:xfrm>
            <a:off x="152400" y="855889"/>
            <a:ext cx="87884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defTabSz="457200" eaLnBrk="0" hangingPunct="0">
              <a:lnSpc>
                <a:spcPct val="90000"/>
              </a:lnSpc>
              <a:spcBef>
                <a:spcPts val="300"/>
              </a:spcBef>
              <a:buSzPct val="100000"/>
              <a:buBlip>
                <a:blip r:embed="rId2"/>
              </a:buBlip>
              <a:defRPr/>
            </a:pPr>
            <a:endParaRPr lang="fr-FR" sz="1400" u="none" dirty="0" smtClean="0">
              <a:solidFill>
                <a:srgbClr val="576B80"/>
              </a:solidFill>
            </a:endParaRP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ＭＳ Ｐゴシック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16063" y="0"/>
            <a:ext cx="7207250" cy="6524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MS PGothic" pitchFamily="34" charset="-128"/>
                <a:cs typeface="ＭＳ Ｐゴシック"/>
                <a:sym typeface="Wingdings" pitchFamily="2" charset="2"/>
              </a:rPr>
              <a:t>Quelques Références : MALAKOFF-MEDERIC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MS PGothic" pitchFamily="34" charset="-128"/>
              <a:cs typeface="ＭＳ Ｐゴシック"/>
              <a:sym typeface="Wingdings" pitchFamily="2" charset="2"/>
            </a:endParaRPr>
          </a:p>
        </p:txBody>
      </p:sp>
      <p:sp>
        <p:nvSpPr>
          <p:cNvPr id="7" name="Espace réservé du numéro de diapositive 2"/>
          <p:cNvSpPr txBox="1">
            <a:spLocks/>
          </p:cNvSpPr>
          <p:nvPr/>
        </p:nvSpPr>
        <p:spPr bwMode="auto">
          <a:xfrm>
            <a:off x="6885700" y="6403850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C3C1129B-326F-485B-A2B0-BF4FD8ECD311}" type="slidenum">
              <a:rPr lang="fr-FR" sz="1200" u="none" smtClean="0">
                <a:solidFill>
                  <a:srgbClr val="898989"/>
                </a:solidFill>
                <a:latin typeface="Calibri" pitchFamily="34" charset="0"/>
                <a:ea typeface="+mn-ea"/>
                <a:cs typeface="ＭＳ Ｐゴシック"/>
              </a:rPr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</a:t>
            </a:fld>
            <a:endParaRPr lang="fr-FR" sz="1200" u="none" dirty="0" smtClean="0">
              <a:solidFill>
                <a:srgbClr val="898989"/>
              </a:solidFill>
              <a:latin typeface="Calibri" pitchFamily="34" charset="0"/>
              <a:ea typeface="+mn-ea"/>
              <a:cs typeface="ＭＳ Ｐゴシック"/>
            </a:endParaRPr>
          </a:p>
        </p:txBody>
      </p:sp>
      <p:sp>
        <p:nvSpPr>
          <p:cNvPr id="9" name="Rectangle 1029"/>
          <p:cNvSpPr txBox="1">
            <a:spLocks noChangeArrowheads="1"/>
          </p:cNvSpPr>
          <p:nvPr/>
        </p:nvSpPr>
        <p:spPr>
          <a:xfrm>
            <a:off x="444500" y="728663"/>
            <a:ext cx="8434388" cy="52895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SzPct val="200000"/>
              <a:buFont typeface="Arial" charset="0"/>
              <a:buBlip>
                <a:blip r:embed="rId3"/>
              </a:buBlip>
              <a:defRPr sz="2400" b="1">
                <a:solidFill>
                  <a:srgbClr val="C71D1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SzPct val="125000"/>
              <a:buFont typeface="Arial" charset="0"/>
              <a:buBlip>
                <a:blip r:embed="rId2"/>
              </a:buBlip>
              <a:defRPr sz="2000">
                <a:solidFill>
                  <a:srgbClr val="4C5D70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4"/>
              </a:buBlip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1313" lvl="1" indent="-341313" algn="just">
              <a:lnSpc>
                <a:spcPct val="90000"/>
              </a:lnSpc>
              <a:spcBef>
                <a:spcPts val="0"/>
              </a:spcBef>
              <a:buSzPct val="200000"/>
              <a:buFont typeface="Arial" pitchFamily="34" charset="0"/>
              <a:buNone/>
              <a:defRPr/>
            </a:pPr>
            <a:endParaRPr lang="fr-FR" sz="1600" i="1" dirty="0" smtClean="0">
              <a:solidFill>
                <a:srgbClr val="7030A0"/>
              </a:solidFill>
            </a:endParaRPr>
          </a:p>
          <a:p>
            <a:pPr marL="341313" lvl="1" indent="-341313" algn="just">
              <a:lnSpc>
                <a:spcPct val="90000"/>
              </a:lnSpc>
              <a:spcBef>
                <a:spcPts val="0"/>
              </a:spcBef>
              <a:buSzPct val="200000"/>
              <a:buFont typeface="Arial" pitchFamily="34" charset="0"/>
              <a:buNone/>
              <a:defRPr/>
            </a:pPr>
            <a:endParaRPr lang="fr-FR" sz="1600" i="1" dirty="0">
              <a:solidFill>
                <a:srgbClr val="7030A0"/>
              </a:solidFill>
            </a:endParaRPr>
          </a:p>
          <a:p>
            <a:pPr marL="341313" lvl="1" indent="-341313" algn="just">
              <a:lnSpc>
                <a:spcPct val="90000"/>
              </a:lnSpc>
              <a:spcBef>
                <a:spcPts val="0"/>
              </a:spcBef>
              <a:buSzPct val="200000"/>
              <a:buFont typeface="Arial" pitchFamily="34" charset="0"/>
              <a:buNone/>
              <a:defRPr/>
            </a:pPr>
            <a:r>
              <a:rPr lang="fr-FR" sz="1600" i="1" dirty="0" smtClean="0">
                <a:solidFill>
                  <a:srgbClr val="7030A0"/>
                </a:solidFill>
              </a:rPr>
              <a:t>						</a:t>
            </a:r>
            <a:r>
              <a:rPr lang="fr-FR" b="1" i="1" dirty="0">
                <a:solidFill>
                  <a:srgbClr val="7030A0"/>
                </a:solidFill>
              </a:rPr>
              <a:t>Création du référentiel </a:t>
            </a:r>
            <a:r>
              <a:rPr lang="fr-FR" b="1" i="1" dirty="0" smtClean="0">
                <a:solidFill>
                  <a:srgbClr val="7030A0"/>
                </a:solidFill>
              </a:rPr>
              <a:t>Individu</a:t>
            </a:r>
          </a:p>
          <a:p>
            <a:pPr marL="341313" lvl="1" indent="-341313" algn="just">
              <a:lnSpc>
                <a:spcPct val="90000"/>
              </a:lnSpc>
              <a:spcBef>
                <a:spcPts val="0"/>
              </a:spcBef>
              <a:buSzPct val="200000"/>
              <a:buFont typeface="Arial" pitchFamily="34" charset="0"/>
              <a:buNone/>
              <a:defRPr/>
            </a:pPr>
            <a:endParaRPr lang="fr-FR" sz="1600" b="1" i="1" dirty="0">
              <a:solidFill>
                <a:srgbClr val="7030A0"/>
              </a:solidFill>
            </a:endParaRPr>
          </a:p>
          <a:p>
            <a:pPr marL="341313" lvl="1" indent="-341313" algn="just">
              <a:spcBef>
                <a:spcPts val="0"/>
              </a:spcBef>
              <a:defRPr/>
            </a:pPr>
            <a:r>
              <a:rPr lang="fr-FR" sz="1600" b="1" dirty="0" smtClean="0">
                <a:solidFill>
                  <a:srgbClr val="7030A0"/>
                </a:solidFill>
              </a:rPr>
              <a:t>Contexte et Objectifs </a:t>
            </a:r>
          </a:p>
          <a:p>
            <a:pPr marL="444500" lvl="1" indent="-263525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SzPct val="35000"/>
              <a:buFont typeface="Arial" pitchFamily="34" charset="0"/>
              <a:buNone/>
              <a:defRPr/>
            </a:pPr>
            <a:r>
              <a:rPr lang="fr-FR" sz="1050" dirty="0" smtClean="0"/>
              <a:t>	</a:t>
            </a: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Dans le cadre du Programme CUSI, Malakoff Médéric souhaite mettre en place un référentiel Client Unique pour les individus retraite / prévoyance / assurance de personnes</a:t>
            </a:r>
          </a:p>
          <a:p>
            <a:pPr marL="444500" lvl="1" indent="-263525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SzPct val="35000"/>
              <a:buFont typeface="Arial" pitchFamily="34" charset="0"/>
              <a:buNone/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	Sur une durée de plus de deux seront progressivement injectées pour de 30 millions d’individus, après avoir été fiabilisés, normalisés au niveau adresse et dé doublonnés</a:t>
            </a:r>
          </a:p>
          <a:p>
            <a:pPr marL="341313" lvl="1" indent="-341313"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fr-FR" sz="1600" b="1" dirty="0" smtClean="0">
                <a:solidFill>
                  <a:srgbClr val="7030A0"/>
                </a:solidFill>
              </a:rPr>
              <a:t>Prestations : Projet conduit sous forme d’engagement forfaitaire.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Spécifications, Réalisation (réalisation / test unitaire / compteurs…)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Qualification (statique /  dynamique /  assistance à recette)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Création du chargeur  de base de données, intégrant les contrôles Métiers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Implémentation de l’usine de migration ( Fiabilisation, dé doublonnage)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Répétition &amp; Bascule</a:t>
            </a:r>
          </a:p>
          <a:p>
            <a:pPr marL="341313" lvl="1" indent="-341313"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fr-FR" sz="1600" b="1" dirty="0" smtClean="0">
                <a:solidFill>
                  <a:srgbClr val="7030A0"/>
                </a:solidFill>
              </a:rPr>
              <a:t>Alimentation du référentiel à partir de 6 modèles de données Source</a:t>
            </a:r>
          </a:p>
          <a:p>
            <a:pPr marL="341313" lvl="1" indent="-341313"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fr-FR" sz="1600" b="1" dirty="0" smtClean="0">
                <a:solidFill>
                  <a:srgbClr val="7030A0"/>
                </a:solidFill>
              </a:rPr>
              <a:t>Environnements technologiques </a:t>
            </a:r>
          </a:p>
          <a:p>
            <a:pPr marL="341313" lvl="1" indent="-3413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SzPct val="35000"/>
              <a:buFont typeface="Arial" pitchFamily="34" charset="0"/>
              <a:buNone/>
              <a:defRPr/>
            </a:pPr>
            <a:r>
              <a:rPr lang="fr-FR" sz="1050" dirty="0" smtClean="0"/>
              <a:t>	</a:t>
            </a:r>
            <a:r>
              <a:rPr lang="fr-FR" sz="1200" b="1" dirty="0" smtClean="0">
                <a:solidFill>
                  <a:srgbClr val="4D4D4D"/>
                </a:solidFill>
                <a:cs typeface="Arial" pitchFamily="34" charset="0"/>
              </a:rPr>
              <a:t>SOURCE</a:t>
            </a: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 : IBM 3090, DLI, DB2, UNIX, Sybase , …</a:t>
            </a:r>
          </a:p>
          <a:p>
            <a:pPr marL="341313" lvl="1" indent="-341313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SzPct val="35000"/>
              <a:buFont typeface="Arial" pitchFamily="34" charset="0"/>
              <a:buNone/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	</a:t>
            </a:r>
            <a:r>
              <a:rPr lang="fr-FR" sz="1200" b="1" dirty="0" smtClean="0">
                <a:solidFill>
                  <a:srgbClr val="4D4D4D"/>
                </a:solidFill>
                <a:cs typeface="Arial" pitchFamily="34" charset="0"/>
              </a:rPr>
              <a:t>CIBLE</a:t>
            </a: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 : Windows en développement, MVS/DB2  en Production</a:t>
            </a:r>
          </a:p>
          <a:p>
            <a:pPr marL="341313" lvl="1" indent="-341313" algn="just">
              <a:lnSpc>
                <a:spcPct val="90000"/>
              </a:lnSpc>
              <a:spcBef>
                <a:spcPts val="600"/>
              </a:spcBef>
              <a:defRPr/>
            </a:pPr>
            <a:r>
              <a:rPr lang="fr-FR" sz="1600" b="1" dirty="0" smtClean="0">
                <a:solidFill>
                  <a:srgbClr val="7030A0"/>
                </a:solidFill>
              </a:rPr>
              <a:t>Apports </a:t>
            </a:r>
            <a:r>
              <a:rPr lang="fr-FR" sz="1600" b="1" dirty="0" err="1" smtClean="0">
                <a:solidFill>
                  <a:srgbClr val="7030A0"/>
                </a:solidFill>
              </a:rPr>
              <a:t>Sodifrance</a:t>
            </a:r>
            <a:endParaRPr lang="fr-FR" sz="1600" b="1" dirty="0" smtClean="0">
              <a:solidFill>
                <a:srgbClr val="7030A0"/>
              </a:solidFill>
            </a:endParaRP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Bascule finale sur Plateforme TRANSMIG dans les locaux du Client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L’adaptabilité de la solution au contexte client 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La capacité à assister le client dans les phase d’arbitrage manuel assistée par des ateliers logiciels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r>
              <a:rPr lang="fr-FR" sz="1200" dirty="0" smtClean="0">
                <a:solidFill>
                  <a:srgbClr val="4D4D4D"/>
                </a:solidFill>
                <a:cs typeface="Arial" pitchFamily="34" charset="0"/>
              </a:rPr>
              <a:t>Industrialisation de la solution</a:t>
            </a:r>
          </a:p>
          <a:p>
            <a:pPr marL="542925" lvl="2" indent="-341313" algn="just">
              <a:lnSpc>
                <a:spcPct val="90000"/>
              </a:lnSpc>
              <a:defRPr/>
            </a:pPr>
            <a:endParaRPr lang="fr-FR" sz="2800" dirty="0" smtClean="0">
              <a:cs typeface="Arial" pitchFamily="34" charset="0"/>
            </a:endParaRPr>
          </a:p>
          <a:p>
            <a:pPr algn="just">
              <a:lnSpc>
                <a:spcPct val="90000"/>
              </a:lnSpc>
              <a:defRPr/>
            </a:pPr>
            <a:endParaRPr lang="fr-FR" sz="2000" dirty="0" smtClean="0">
              <a:solidFill>
                <a:srgbClr val="FF9933"/>
              </a:solidFill>
            </a:endParaRPr>
          </a:p>
          <a:p>
            <a:pPr algn="just">
              <a:lnSpc>
                <a:spcPct val="90000"/>
              </a:lnSpc>
              <a:defRPr/>
            </a:pPr>
            <a:endParaRPr lang="fr-FR" sz="800" dirty="0" smtClean="0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fr-FR" sz="1400" dirty="0" smtClean="0"/>
          </a:p>
          <a:p>
            <a:pPr algn="just">
              <a:lnSpc>
                <a:spcPct val="90000"/>
              </a:lnSpc>
              <a:buFontTx/>
              <a:buNone/>
              <a:defRPr/>
            </a:pPr>
            <a:endParaRPr lang="fr-FR" sz="1400" dirty="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722" y="788390"/>
            <a:ext cx="1319213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MalaMed_coul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1125" y="652463"/>
            <a:ext cx="16827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0461652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0"/>
    </p:bldLst>
  </p:timing>
</p:sld>
</file>

<file path=ppt/theme/theme1.xml><?xml version="1.0" encoding="utf-8"?>
<a:theme xmlns:a="http://schemas.openxmlformats.org/drawingml/2006/main" name="Modèle Sodifrance">
  <a:themeElements>
    <a:clrScheme name="1_Sodifrance2_200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odifrance2_2003">
      <a:majorFont>
        <a:latin typeface="Arial Black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difrance2_200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Thème Office">
  <a:themeElements>
    <a:clrScheme name="6_Thème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Thème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Thème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1F27E8CDA73489C3311D4EEBA1299" ma:contentTypeVersion="0" ma:contentTypeDescription="Crée un document." ma:contentTypeScope="" ma:versionID="ac17598eeeed07290d4ba2f77b200db5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EE4E97-6CCA-4797-80BF-46F7FF0A12BF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2B7E7AA-508F-487C-BC56-506A56F06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D9FCD4B-980E-4247-B9A4-BB8FF8E4C4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Modèle Sodifrance</Template>
  <TotalTime>495</TotalTime>
  <Words>8</Words>
  <Application>Microsoft Office PowerPoint</Application>
  <PresentationFormat>Affichage à l'écran (4:3)</PresentationFormat>
  <Paragraphs>28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Modèle Sodifrance</vt:lpstr>
      <vt:lpstr>6_Thème Office</vt:lpstr>
      <vt:lpstr>SI2M / Malakoff-Médéric Création du Référentiel Personne Unique (RP)</vt:lpstr>
      <vt:lpstr>Diapositive 2</vt:lpstr>
    </vt:vector>
  </TitlesOfParts>
  <Company>SODIFANCE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Migration de données pour constitution du Référentiel de Personne unique du Groupe A3M</dc:title>
  <dc:creator>Stéphane LEXTREYT</dc:creator>
  <cp:lastModifiedBy>azerr</cp:lastModifiedBy>
  <cp:revision>29</cp:revision>
  <dcterms:created xsi:type="dcterms:W3CDTF">2011-10-03T16:07:54Z</dcterms:created>
  <dcterms:modified xsi:type="dcterms:W3CDTF">2011-12-25T03:06:44Z</dcterms:modified>
</cp:coreProperties>
</file>