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81" r:id="rId6"/>
    <p:sldId id="258" r:id="rId7"/>
    <p:sldId id="259" r:id="rId8"/>
    <p:sldId id="260" r:id="rId9"/>
    <p:sldId id="262" r:id="rId10"/>
    <p:sldId id="297" r:id="rId11"/>
    <p:sldId id="298" r:id="rId12"/>
    <p:sldId id="261" r:id="rId13"/>
    <p:sldId id="295" r:id="rId14"/>
    <p:sldId id="296" r:id="rId15"/>
    <p:sldId id="294" r:id="rId16"/>
    <p:sldId id="263" r:id="rId17"/>
    <p:sldId id="265" r:id="rId18"/>
    <p:sldId id="270" r:id="rId19"/>
    <p:sldId id="264" r:id="rId20"/>
    <p:sldId id="276" r:id="rId21"/>
    <p:sldId id="288" r:id="rId22"/>
    <p:sldId id="289" r:id="rId23"/>
    <p:sldId id="290" r:id="rId24"/>
    <p:sldId id="273" r:id="rId25"/>
    <p:sldId id="271" r:id="rId26"/>
    <p:sldId id="272" r:id="rId27"/>
    <p:sldId id="267" r:id="rId28"/>
    <p:sldId id="277" r:id="rId29"/>
    <p:sldId id="279" r:id="rId30"/>
    <p:sldId id="274" r:id="rId31"/>
    <p:sldId id="280" r:id="rId32"/>
    <p:sldId id="282" r:id="rId33"/>
    <p:sldId id="283" r:id="rId34"/>
    <p:sldId id="284" r:id="rId35"/>
    <p:sldId id="285" r:id="rId36"/>
    <p:sldId id="287" r:id="rId37"/>
    <p:sldId id="291" r:id="rId38"/>
    <p:sldId id="292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281"/>
            <p14:sldId id="258"/>
          </p14:sldIdLst>
        </p14:section>
        <p14:section name="Concepts" id="{04F76066-6422-4F0A-AEE7-C77D00F27F25}">
          <p14:sldIdLst>
            <p14:sldId id="259"/>
            <p14:sldId id="260"/>
            <p14:sldId id="262"/>
            <p14:sldId id="297"/>
            <p14:sldId id="298"/>
            <p14:sldId id="261"/>
            <p14:sldId id="295"/>
            <p14:sldId id="296"/>
            <p14:sldId id="294"/>
            <p14:sldId id="263"/>
            <p14:sldId id="265"/>
            <p14:sldId id="270"/>
            <p14:sldId id="264"/>
            <p14:sldId id="276"/>
            <p14:sldId id="288"/>
            <p14:sldId id="289"/>
            <p14:sldId id="290"/>
          </p14:sldIdLst>
        </p14:section>
        <p14:section name="Common Language Runtime" id="{E5E840DE-881F-4563-AF52-A48DE1E5B190}">
          <p14:sldIdLst>
            <p14:sldId id="273"/>
            <p14:sldId id="271"/>
            <p14:sldId id="272"/>
            <p14:sldId id="267"/>
            <p14:sldId id="277"/>
            <p14:sldId id="279"/>
          </p14:sldIdLst>
        </p14:section>
        <p14:section name="Bibliothèque de classes" id="{B4119963-BD59-4A02-B906-52EA98907588}">
          <p14:sldIdLst>
            <p14:sldId id="274"/>
            <p14:sldId id="280"/>
            <p14:sldId id="282"/>
            <p14:sldId id="283"/>
            <p14:sldId id="284"/>
            <p14:sldId id="285"/>
            <p14:sldId id="287"/>
            <p14:sldId id="291"/>
            <p14:sldId id="292"/>
          </p14:sldIdLst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75AF6-332F-4B6C-9CFB-66262EF8F10D}" v="1" dt="2022-09-26T12:23:42.675"/>
    <p1510:client id="{A6DF61B9-E240-40B8-A63B-8AE74A6FC15E}" v="2" dt="2022-12-04T13:37:18.166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6357" autoAdjust="0"/>
  </p:normalViewPr>
  <p:slideViewPr>
    <p:cSldViewPr>
      <p:cViewPr varScale="1">
        <p:scale>
          <a:sx n="115" d="100"/>
          <a:sy n="115" d="100"/>
        </p:scale>
        <p:origin x="142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7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dirty="0"/>
            <a:t>L’outil requis à la conduite des travaux prévus dans le cadre de ce cours est Visual Studio, version 2015 ou 2017, en édition Professionnelle, Premium ou </a:t>
          </a:r>
          <a:r>
            <a:rPr lang="fr-FR" sz="1800" dirty="0" err="1"/>
            <a:t>Ultimate</a:t>
          </a:r>
          <a:r>
            <a:rPr lang="fr-FR" sz="1800" dirty="0"/>
            <a:t>.</a:t>
          </a:r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43E19B72-3B07-4EF9-B7F3-11CC5E755054}" type="presOf" srcId="{6A474C73-1FBB-4477-AB6A-84E43EB8831A}" destId="{B084091C-E6C5-4D20-B37C-2B7803648C93}" srcOrd="0" destOrd="0" presId="urn:microsoft.com/office/officeart/2005/8/layout/vList3#7"/>
    <dgm:cxn modelId="{3AED5E74-5166-43D7-8FE0-595F0FD9894A}" type="presOf" srcId="{C950BC9E-FBE9-4E65-8B1F-116542ACFB5E}" destId="{3D4C708C-7F2B-47A1-A80F-ADD631EB63D2}" srcOrd="0" destOrd="0" presId="urn:microsoft.com/office/officeart/2005/8/layout/vList3#7"/>
    <dgm:cxn modelId="{7FD8212A-1AF9-419F-B998-6A52FFB43C23}" type="presParOf" srcId="{B084091C-E6C5-4D20-B37C-2B7803648C93}" destId="{BD0BC3B0-E700-4A12-9939-AEDC7D381326}" srcOrd="0" destOrd="0" presId="urn:microsoft.com/office/officeart/2005/8/layout/vList3#7"/>
    <dgm:cxn modelId="{7AF663DB-D784-4A8A-A691-4880DEDE0E3A}" type="presParOf" srcId="{BD0BC3B0-E700-4A12-9939-AEDC7D381326}" destId="{53D82685-3A14-485C-9501-B60BAA289EA2}" srcOrd="0" destOrd="0" presId="urn:microsoft.com/office/officeart/2005/8/layout/vList3#7"/>
    <dgm:cxn modelId="{7BF2ACDF-9BE4-4F01-B50B-CE4B945B1F77}" type="presParOf" srcId="{BD0BC3B0-E700-4A12-9939-AEDC7D381326}" destId="{3D4C708C-7F2B-47A1-A80F-ADD631EB63D2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8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dirty="0"/>
            <a:t>ConsoleApplication1.exe est un assemblage</a:t>
          </a:r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AF75EE3E-AD7C-430B-A465-0F20451BEB46}" type="presOf" srcId="{6A474C73-1FBB-4477-AB6A-84E43EB8831A}" destId="{B084091C-E6C5-4D20-B37C-2B7803648C93}" srcOrd="0" destOrd="0" presId="urn:microsoft.com/office/officeart/2005/8/layout/vList3#8"/>
    <dgm:cxn modelId="{4B178D90-31EF-4EA6-B71F-6FE6DBDFDE45}" type="presOf" srcId="{C950BC9E-FBE9-4E65-8B1F-116542ACFB5E}" destId="{3D4C708C-7F2B-47A1-A80F-ADD631EB63D2}" srcOrd="0" destOrd="0" presId="urn:microsoft.com/office/officeart/2005/8/layout/vList3#8"/>
    <dgm:cxn modelId="{AEEECFAF-542E-47CB-8EFC-270CF6769896}" type="presParOf" srcId="{B084091C-E6C5-4D20-B37C-2B7803648C93}" destId="{BD0BC3B0-E700-4A12-9939-AEDC7D381326}" srcOrd="0" destOrd="0" presId="urn:microsoft.com/office/officeart/2005/8/layout/vList3#8"/>
    <dgm:cxn modelId="{937B98A7-28E9-4401-88BA-6814EA6D0F9D}" type="presParOf" srcId="{BD0BC3B0-E700-4A12-9939-AEDC7D381326}" destId="{53D82685-3A14-485C-9501-B60BAA289EA2}" srcOrd="0" destOrd="0" presId="urn:microsoft.com/office/officeart/2005/8/layout/vList3#8"/>
    <dgm:cxn modelId="{3EFD7288-4D28-4BC3-B3AA-96574300EBB1}" type="presParOf" srcId="{BD0BC3B0-E700-4A12-9939-AEDC7D381326}" destId="{3D4C708C-7F2B-47A1-A80F-ADD631EB63D2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722609" y="373"/>
          <a:ext cx="6080760" cy="763957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884" tIns="68580" rIns="128016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L’outil requis à la conduite des travaux prévus dans le cadre de ce cours est Visual Studio, version 2015 ou 2017, en édition Professionnelle, Premium ou </a:t>
          </a:r>
          <a:r>
            <a:rPr lang="fr-FR" sz="1800" kern="1200" dirty="0" err="1"/>
            <a:t>Ultimate</a:t>
          </a:r>
          <a:r>
            <a:rPr lang="fr-FR" sz="1800" kern="1200" dirty="0"/>
            <a:t>.</a:t>
          </a:r>
        </a:p>
      </dsp:txBody>
      <dsp:txXfrm rot="10800000">
        <a:off x="1913598" y="373"/>
        <a:ext cx="5889771" cy="763957"/>
      </dsp:txXfrm>
    </dsp:sp>
    <dsp:sp modelId="{53D82685-3A14-485C-9501-B60BAA289EA2}">
      <dsp:nvSpPr>
        <dsp:cNvPr id="0" name=""/>
        <dsp:cNvSpPr/>
      </dsp:nvSpPr>
      <dsp:spPr>
        <a:xfrm>
          <a:off x="1340630" y="373"/>
          <a:ext cx="763957" cy="76395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119364" y="0"/>
          <a:ext cx="3327691" cy="1124744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981" tIns="68580" rIns="128016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ConsoleApplication1.exe est un assemblage</a:t>
          </a:r>
        </a:p>
      </dsp:txBody>
      <dsp:txXfrm rot="10800000">
        <a:off x="1400550" y="0"/>
        <a:ext cx="3046505" cy="1124744"/>
      </dsp:txXfrm>
    </dsp:sp>
    <dsp:sp modelId="{53D82685-3A14-485C-9501-B60BAA289EA2}">
      <dsp:nvSpPr>
        <dsp:cNvPr id="0" name=""/>
        <dsp:cNvSpPr/>
      </dsp:nvSpPr>
      <dsp:spPr>
        <a:xfrm>
          <a:off x="556992" y="0"/>
          <a:ext cx="1124744" cy="112474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04/12/2022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04/12/2022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Description</a:t>
            </a:r>
            <a:r>
              <a:rPr lang="fr-FR" baseline="0" dirty="0"/>
              <a:t> des types de données dans le </a:t>
            </a:r>
            <a:r>
              <a:rPr lang="fr-FR" baseline="0" dirty="0" err="1"/>
              <a:t>framwork</a:t>
            </a:r>
            <a:r>
              <a:rPr lang="fr-FR" baseline="0" dirty="0"/>
              <a:t> .net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50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sous ensemble du 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17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en sorte que la fenêtre ne se ferme pas</a:t>
            </a:r>
          </a:p>
          <a:p>
            <a:r>
              <a:rPr lang="fr-FR" dirty="0"/>
              <a:t>Changer la couleur du fond changer la couleur</a:t>
            </a:r>
            <a:r>
              <a:rPr lang="fr-FR" baseline="0" dirty="0"/>
              <a:t> du texte</a:t>
            </a:r>
          </a:p>
          <a:p>
            <a:r>
              <a:rPr lang="fr-FR" baseline="0" dirty="0"/>
              <a:t>Créer une </a:t>
            </a:r>
            <a:r>
              <a:rPr lang="fr-FR" baseline="0" dirty="0" err="1"/>
              <a:t>app</a:t>
            </a:r>
            <a:r>
              <a:rPr lang="fr-FR" baseline="0" dirty="0"/>
              <a:t> </a:t>
            </a:r>
            <a:r>
              <a:rPr lang="fr-FR" baseline="0" dirty="0" err="1"/>
              <a:t>winform</a:t>
            </a:r>
            <a:endParaRPr lang="fr-FR" baseline="0" dirty="0"/>
          </a:p>
          <a:p>
            <a:r>
              <a:rPr lang="fr-FR" baseline="0" dirty="0"/>
              <a:t>Ajouter champ texte + bouton et au click ajouter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2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File:CLR_diag.sv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12a7a7h3(v=vs.100)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Concepts &amp; Architecture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Maxence LAURENT</a:t>
            </a:r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70467" y="4352925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.NET 5 pour une plateforme unifiée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0E22F-2DC3-446C-96EF-A88A9F834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4" y="1700808"/>
            <a:ext cx="7814472" cy="41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9242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.NET 5 pour une plateforme unifiée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3EA4E7-42CA-4C4D-8A2A-41F8BE8E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437310" cy="410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3927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Implémentations de .NET</a:t>
            </a:r>
          </a:p>
        </p:txBody>
      </p:sp>
      <p:sp>
        <p:nvSpPr>
          <p:cNvPr id="4" name="Espace réservé du contenu 4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Autofit/>
          </a:bodyPr>
          <a:lstStyle/>
          <a:p>
            <a:r>
              <a:rPr lang="fr-FR" sz="2400" b="1" dirty="0"/>
              <a:t>.NET </a:t>
            </a:r>
            <a:r>
              <a:rPr lang="fr-FR" sz="2400" b="1" dirty="0" err="1"/>
              <a:t>Core</a:t>
            </a:r>
            <a:endParaRPr lang="fr-FR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Conçue pour gérer les charges de travail serveur et cloud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S’exécute sur Windows, </a:t>
            </a:r>
            <a:r>
              <a:rPr lang="fr-FR" sz="1800" dirty="0" err="1"/>
              <a:t>macOS</a:t>
            </a:r>
            <a:r>
              <a:rPr lang="fr-FR" sz="1800" dirty="0"/>
              <a:t> et Linux.</a:t>
            </a:r>
          </a:p>
          <a:p>
            <a:pPr marL="457200" lvl="1" indent="0">
              <a:buNone/>
            </a:pPr>
            <a:endParaRPr lang="fr-FR" sz="1400" b="1" dirty="0"/>
          </a:p>
          <a:p>
            <a:r>
              <a:rPr lang="fr-FR" sz="2400" b="1" dirty="0"/>
              <a:t>.NET 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.NET Framework est l’implémentation de .NET d’origine qui existe depuis 2002.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Contient des API supplémentaires spécifiques à Windows (</a:t>
            </a:r>
            <a:r>
              <a:rPr lang="fr-FR" sz="1800" dirty="0" err="1"/>
              <a:t>Winforms</a:t>
            </a:r>
            <a:r>
              <a:rPr lang="fr-FR" sz="1800" dirty="0"/>
              <a:t>, WPF…)</a:t>
            </a:r>
          </a:p>
          <a:p>
            <a:pPr marL="457200" lvl="1" indent="0">
              <a:buNone/>
            </a:pPr>
            <a:endParaRPr lang="fr-FR" sz="1400" dirty="0"/>
          </a:p>
          <a:p>
            <a:r>
              <a:rPr lang="fr-FR" sz="2400" b="1" dirty="0"/>
              <a:t>Mono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Alimente les applications </a:t>
            </a:r>
            <a:r>
              <a:rPr lang="fr-FR" sz="1800" dirty="0" err="1"/>
              <a:t>Xamarin</a:t>
            </a:r>
            <a:r>
              <a:rPr lang="fr-FR" sz="1800" dirty="0"/>
              <a:t> sur Android, Mac, iOS, </a:t>
            </a:r>
            <a:r>
              <a:rPr lang="fr-FR" sz="1800" dirty="0" err="1"/>
              <a:t>tvOS</a:t>
            </a:r>
            <a:r>
              <a:rPr lang="fr-FR" sz="1800" dirty="0"/>
              <a:t> et </a:t>
            </a:r>
            <a:r>
              <a:rPr lang="fr-FR" sz="1800" dirty="0" err="1"/>
              <a:t>watchOS</a:t>
            </a:r>
            <a:endParaRPr lang="fr-FR" sz="1800" dirty="0"/>
          </a:p>
          <a:p>
            <a:pPr marL="457200" lvl="1" indent="0">
              <a:buNone/>
            </a:pPr>
            <a:endParaRPr lang="fr-FR" sz="1400" b="1" dirty="0"/>
          </a:p>
          <a:p>
            <a:r>
              <a:rPr lang="fr-FR" sz="2400" b="1" dirty="0"/>
              <a:t>Plateforme Windows Universelle (UWP)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générer des logiciels et des applications Windows tactiles modernes pour l’Internet des objets (</a:t>
            </a:r>
            <a:r>
              <a:rPr lang="fr-FR" sz="1800" dirty="0" err="1"/>
              <a:t>IoT</a:t>
            </a:r>
            <a:r>
              <a:rPr lang="fr-FR" sz="1800" dirty="0"/>
              <a:t>)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2474042336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Plusieurs langages, une machine virtuelle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1900" dirty="0"/>
              <a:t>Plusieurs  langages évolués sont basés sur un système de type commun (</a:t>
            </a:r>
            <a:r>
              <a:rPr lang="fr-FR" sz="1900" i="1" dirty="0"/>
              <a:t>Common Type System</a:t>
            </a:r>
            <a:r>
              <a:rPr lang="fr-FR" sz="1900" dirty="0"/>
              <a:t>) et une spécification d’interopérabilité.</a:t>
            </a:r>
          </a:p>
          <a:p>
            <a:r>
              <a:rPr lang="fr-FR" sz="1900" dirty="0"/>
              <a:t>Les compilateurs de ces langages produisent des assemblages de code intermédiaire (</a:t>
            </a:r>
            <a:r>
              <a:rPr lang="fr-FR" sz="1900" i="1" dirty="0"/>
              <a:t>Common Intermediate Language</a:t>
            </a:r>
            <a:r>
              <a:rPr lang="fr-FR" sz="1900" dirty="0"/>
              <a:t>).</a:t>
            </a:r>
          </a:p>
          <a:p>
            <a:r>
              <a:rPr lang="fr-FR" sz="1900" dirty="0"/>
              <a:t>La </a:t>
            </a:r>
            <a:r>
              <a:rPr lang="fr-FR" sz="1900" i="1" dirty="0"/>
              <a:t>Common Language Runtime</a:t>
            </a:r>
            <a:r>
              <a:rPr lang="fr-FR" sz="1900" dirty="0"/>
              <a:t> (CLR) convertit le CIL en instructions machines.</a:t>
            </a:r>
          </a:p>
          <a:p>
            <a:r>
              <a:rPr lang="fr-FR" sz="1900" dirty="0"/>
              <a:t>La CLR fournit des services de gestion de la mémoire, de gestion des threads, de sécurisation du code, de sûreté du typage et de gestion des exceptions .</a:t>
            </a:r>
          </a:p>
        </p:txBody>
      </p:sp>
      <p:pic>
        <p:nvPicPr>
          <p:cNvPr id="1026" name="Picture 2" descr="http://upload.wikimedia.org/wikipedia/commons/thumb/6/6f/CLR_diag.svg/400px-CLR_diag.svg.png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844006"/>
            <a:ext cx="3810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565685" y="5157192"/>
            <a:ext cx="262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Source : Wikipedia</a:t>
            </a:r>
          </a:p>
          <a:p>
            <a:pPr algn="ctr"/>
            <a:r>
              <a:rPr lang="fr-FR" sz="1000" dirty="0">
                <a:hlinkClick r:id="rId2"/>
              </a:rPr>
              <a:t>http://en.wikipedia.org/wiki/File:CLR_diag.svg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66234591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Type System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Le système de type commun du Framework .NET définit l’usage des types dans l’environnement d’exécution :</a:t>
            </a:r>
          </a:p>
          <a:p>
            <a:pPr lvl="1"/>
            <a:r>
              <a:rPr lang="fr-FR" dirty="0"/>
              <a:t>Infrastructure d’intégration interlangage : Common Language Specification (CLS)</a:t>
            </a:r>
          </a:p>
          <a:p>
            <a:pPr lvl="1"/>
            <a:r>
              <a:rPr lang="fr-FR" dirty="0"/>
              <a:t>Modèle orienté objet : héritage simple, surcharge, masquage</a:t>
            </a:r>
          </a:p>
          <a:p>
            <a:pPr lvl="1"/>
            <a:r>
              <a:rPr lang="fr-FR" dirty="0"/>
              <a:t>Bibliothèque de types primitifs de données</a:t>
            </a:r>
          </a:p>
          <a:p>
            <a:pPr lvl="1"/>
            <a:endParaRPr lang="fr-FR" dirty="0"/>
          </a:p>
          <a:p>
            <a:r>
              <a:rPr lang="fr-FR" dirty="0"/>
              <a:t>Les types du Framework :</a:t>
            </a:r>
          </a:p>
          <a:p>
            <a:pPr lvl="1"/>
            <a:r>
              <a:rPr lang="fr-FR" dirty="0"/>
              <a:t>Deux sortes : valeurs ou références</a:t>
            </a:r>
          </a:p>
          <a:p>
            <a:pPr lvl="1"/>
            <a:r>
              <a:rPr lang="fr-FR" dirty="0"/>
              <a:t>Cinq catégories : classes, structures, énumérations, interfaces, délégués</a:t>
            </a:r>
          </a:p>
          <a:p>
            <a:pPr lvl="1"/>
            <a:r>
              <a:rPr lang="fr-FR" dirty="0"/>
              <a:t>Définition : attributs, accessibilité, nom, type de base, interfaces, définition des membres</a:t>
            </a:r>
          </a:p>
          <a:p>
            <a:pPr lvl="1"/>
            <a:r>
              <a:rPr lang="fr-FR" dirty="0"/>
              <a:t>Membres : champs, propriétés, méthodes, constructeurs, évènements, types imbriqués</a:t>
            </a:r>
          </a:p>
        </p:txBody>
      </p:sp>
    </p:spTree>
    <p:extLst>
      <p:ext uri="{BB962C8B-B14F-4D97-AF65-F5344CB8AC3E}">
        <p14:creationId xmlns:p14="http://schemas.microsoft.com/office/powerpoint/2010/main" val="188973472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Language Specification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La spécification CLS (« </a:t>
            </a:r>
            <a:r>
              <a:rPr lang="fr-FR" i="1" dirty="0"/>
              <a:t>Common Language Specification</a:t>
            </a:r>
            <a:r>
              <a:rPr lang="fr-FR" dirty="0"/>
              <a:t> ») définit une série de fonctionnalités communes à tous les langages du Framework .NET, sous-ensemble du système de type commun :</a:t>
            </a:r>
          </a:p>
          <a:p>
            <a:pPr lvl="1"/>
            <a:r>
              <a:rPr lang="fr-FR" dirty="0"/>
              <a:t>Règles de nommage</a:t>
            </a:r>
          </a:p>
          <a:p>
            <a:pPr lvl="1"/>
            <a:r>
              <a:rPr lang="fr-FR" dirty="0"/>
              <a:t>Contraintes de définition des types</a:t>
            </a:r>
          </a:p>
          <a:p>
            <a:pPr lvl="1"/>
            <a:r>
              <a:rPr lang="fr-FR" dirty="0"/>
              <a:t>Signatures des membres</a:t>
            </a:r>
          </a:p>
          <a:p>
            <a:pPr lvl="1"/>
            <a:r>
              <a:rPr lang="fr-FR" dirty="0"/>
              <a:t>Complétude des accesseurs</a:t>
            </a:r>
          </a:p>
          <a:p>
            <a:pPr lvl="1"/>
            <a:r>
              <a:rPr lang="fr-FR" dirty="0"/>
              <a:t>Etc. (Cf. </a:t>
            </a:r>
            <a:r>
              <a:rPr lang="fr-FR" dirty="0">
                <a:hlinkClick r:id="rId3"/>
              </a:rPr>
              <a:t>http://msdn.microsoft.com/en-us/library/12a7a7h3(v=vs.100).aspx</a:t>
            </a:r>
            <a:r>
              <a:rPr lang="fr-FR" dirty="0"/>
              <a:t>)</a:t>
            </a:r>
          </a:p>
          <a:p>
            <a:r>
              <a:rPr lang="fr-FR" dirty="0"/>
              <a:t>Bénéfices de l’interopérabilité inter-langages :</a:t>
            </a:r>
          </a:p>
          <a:p>
            <a:pPr lvl="1"/>
            <a:r>
              <a:rPr lang="fr-FR" dirty="0"/>
              <a:t>Utilisation de types écrits dans d’autres langages : héritage, appel de méthodes, passage de paramètres.</a:t>
            </a:r>
          </a:p>
          <a:p>
            <a:pPr lvl="1"/>
            <a:r>
              <a:rPr lang="fr-FR" dirty="0"/>
              <a:t>Support d’un jeu d’outils communs à tous les langages du Framework : débogueurs, optimiseurs, moniteurs, etc.</a:t>
            </a:r>
          </a:p>
          <a:p>
            <a:pPr lvl="1"/>
            <a:r>
              <a:rPr lang="fr-FR" dirty="0"/>
              <a:t>Cohérence de la gestion des exceptions d’un langage à un autre.</a:t>
            </a:r>
          </a:p>
          <a:p>
            <a:r>
              <a:rPr lang="fr-FR" dirty="0"/>
              <a:t>La CLS est imposée par une métadonnée :</a:t>
            </a:r>
          </a:p>
          <a:p>
            <a:pPr lvl="1"/>
            <a:r>
              <a:rPr lang="fr-FR" dirty="0"/>
              <a:t>Imposition au niveau assemblage, type ou membre </a:t>
            </a:r>
          </a:p>
          <a:p>
            <a:pPr lvl="1"/>
            <a:r>
              <a:rPr lang="fr-FR" dirty="0"/>
              <a:t>Applicabilité aux seuls types et membres publics</a:t>
            </a:r>
          </a:p>
          <a:p>
            <a:pPr lvl="1"/>
            <a:r>
              <a:rPr lang="fr-FR" dirty="0"/>
              <a:t>Respect imposé par le compilateur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789944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Intermediate Language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Orientation objet, utilisation d’interfaces</a:t>
            </a:r>
          </a:p>
          <a:p>
            <a:pPr lvl="1"/>
            <a:r>
              <a:rPr lang="fr-FR" sz="1600" dirty="0"/>
              <a:t>Héritage simple</a:t>
            </a:r>
          </a:p>
          <a:p>
            <a:pPr lvl="1"/>
            <a:r>
              <a:rPr lang="fr-FR" sz="1600" dirty="0"/>
              <a:t>Définition de contrats d’implémentation de méthodes, propriétés et évènements</a:t>
            </a:r>
          </a:p>
          <a:p>
            <a:r>
              <a:rPr lang="fr-FR" sz="2000" dirty="0"/>
              <a:t>Différenciation forte entre types valeurs et types références</a:t>
            </a:r>
          </a:p>
          <a:p>
            <a:pPr lvl="1"/>
            <a:r>
              <a:rPr lang="fr-FR" sz="1600" dirty="0"/>
              <a:t>Valeur : une variable stocke directement une donnée (pile)</a:t>
            </a:r>
          </a:p>
          <a:p>
            <a:pPr lvl="1"/>
            <a:r>
              <a:rPr lang="fr-FR" sz="1600" dirty="0"/>
              <a:t>Référence : une variable stocke l’adresse où se trouve les données (tas)</a:t>
            </a:r>
          </a:p>
          <a:p>
            <a:r>
              <a:rPr lang="fr-FR" sz="2000" dirty="0"/>
              <a:t>Typage fort</a:t>
            </a:r>
          </a:p>
          <a:p>
            <a:pPr lvl="1"/>
            <a:r>
              <a:rPr lang="fr-FR" sz="1600" dirty="0"/>
              <a:t>Chaque variable est déclarée avec un type résolu à la compilation</a:t>
            </a:r>
          </a:p>
          <a:p>
            <a:pPr lvl="1"/>
            <a:r>
              <a:rPr lang="fr-FR" sz="1600" dirty="0"/>
              <a:t>Interopérabilité entre langages  avec le </a:t>
            </a:r>
            <a:r>
              <a:rPr lang="fr-FR" sz="1600" i="1" dirty="0"/>
              <a:t>Common Type System</a:t>
            </a:r>
            <a:r>
              <a:rPr lang="fr-FR" sz="1600" dirty="0"/>
              <a:t> (CTS)</a:t>
            </a:r>
          </a:p>
          <a:p>
            <a:r>
              <a:rPr lang="fr-FR" sz="2000" dirty="0"/>
              <a:t>Gestion d’erreur via des exceptions</a:t>
            </a:r>
          </a:p>
          <a:p>
            <a:pPr lvl="1"/>
            <a:r>
              <a:rPr lang="fr-FR" sz="1600" dirty="0"/>
              <a:t>Mécanisme identique à C++ et Java</a:t>
            </a:r>
          </a:p>
          <a:p>
            <a:pPr lvl="1"/>
            <a:r>
              <a:rPr lang="fr-FR" sz="1600" dirty="0"/>
              <a:t>Motif try..catch..finally</a:t>
            </a:r>
          </a:p>
          <a:p>
            <a:r>
              <a:rPr lang="fr-FR" sz="2000" dirty="0"/>
              <a:t>Utilisation d’attributs</a:t>
            </a:r>
          </a:p>
          <a:p>
            <a:pPr lvl="1"/>
            <a:r>
              <a:rPr lang="fr-FR" sz="1600" dirty="0"/>
              <a:t>Métadonnées associées aux types et destinées au compilateur</a:t>
            </a:r>
          </a:p>
          <a:p>
            <a:pPr lvl="1"/>
            <a:r>
              <a:rPr lang="fr-FR" sz="1600" dirty="0"/>
              <a:t>Extension d’usage à la logique de programmation via l’introspection</a:t>
            </a:r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180660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Language Runtime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r-FR" dirty="0"/>
              <a:t>Environnement d’exécution unifié pour tous les types de système construits en code « managé » :</a:t>
            </a:r>
          </a:p>
          <a:p>
            <a:pPr lvl="1"/>
            <a:r>
              <a:rPr lang="fr-FR" dirty="0"/>
              <a:t>Initiation des contextes d’exécution des programmes et composants, les domaines d’application.</a:t>
            </a:r>
          </a:p>
          <a:p>
            <a:pPr lvl="1"/>
            <a:r>
              <a:rPr lang="fr-FR" dirty="0"/>
              <a:t>Utilisation des métadonnées des composants pour charger les classes, en créer des instances, invoquer le code d’implémentation des méthodes, imposer les contraintes de sécurité.</a:t>
            </a:r>
          </a:p>
          <a:p>
            <a:pPr lvl="1"/>
            <a:r>
              <a:rPr lang="fr-FR" dirty="0"/>
              <a:t>Gestion automatique de la mémoire par un ramasse miette.</a:t>
            </a:r>
          </a:p>
          <a:p>
            <a:pPr lvl="1"/>
            <a:r>
              <a:rPr lang="fr-FR" dirty="0"/>
              <a:t>Gestion d’unités d’exécution indépendantes (« threads »).</a:t>
            </a:r>
          </a:p>
          <a:p>
            <a:pPr lvl="1"/>
            <a:r>
              <a:rPr lang="fr-FR" dirty="0"/>
              <a:t>Interopérabilité avec des composants non managés.</a:t>
            </a:r>
          </a:p>
          <a:p>
            <a:pPr lvl="1"/>
            <a:r>
              <a:rPr lang="fr-FR" dirty="0"/>
              <a:t>Gestion structurée des exceptions.</a:t>
            </a:r>
          </a:p>
          <a:p>
            <a:pPr lvl="1"/>
            <a:r>
              <a:rPr lang="fr-FR" dirty="0"/>
              <a:t>Support d’attributs spécifiques.</a:t>
            </a:r>
          </a:p>
          <a:p>
            <a:pPr lvl="1"/>
            <a:endParaRPr lang="fr-FR" dirty="0"/>
          </a:p>
          <a:p>
            <a:r>
              <a:rPr lang="fr-FR" dirty="0"/>
              <a:t>Trois hôtes de CLR par défaut : Windows Runtime, ASP.NET Runtime et Internet Explorer Runtime. D’autres existent, notamment SQL CLR au cœur du moteur de bases de données SQL Server.</a:t>
            </a:r>
          </a:p>
        </p:txBody>
      </p:sp>
    </p:spTree>
    <p:extLst>
      <p:ext uri="{BB962C8B-B14F-4D97-AF65-F5344CB8AC3E}">
        <p14:creationId xmlns:p14="http://schemas.microsoft.com/office/powerpoint/2010/main" val="3069588895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 en main de Visual Studio (1/2)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Visual Studio est un Environnement de Développement Intégré (EDI)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Modèles</a:t>
            </a:r>
          </a:p>
          <a:p>
            <a:pPr lvl="1"/>
            <a:r>
              <a:rPr lang="fr-FR" dirty="0"/>
              <a:t>Windows, Web, Cloud, SQL Server, etc.</a:t>
            </a:r>
          </a:p>
          <a:p>
            <a:pPr lvl="1"/>
            <a:r>
              <a:rPr lang="fr-FR" i="1" dirty="0"/>
              <a:t>Application </a:t>
            </a:r>
            <a:r>
              <a:rPr lang="fr-FR" dirty="0"/>
              <a:t>versus </a:t>
            </a:r>
            <a:r>
              <a:rPr lang="fr-FR" i="1" dirty="0"/>
              <a:t>Bibliothèque</a:t>
            </a:r>
          </a:p>
          <a:p>
            <a:r>
              <a:rPr lang="fr-FR" dirty="0"/>
              <a:t>Système de projets</a:t>
            </a:r>
          </a:p>
          <a:p>
            <a:pPr lvl="1"/>
            <a:r>
              <a:rPr lang="fr-FR" dirty="0"/>
              <a:t>Solutions, projets, dossiers et fichiers</a:t>
            </a:r>
          </a:p>
          <a:p>
            <a:pPr lvl="1"/>
            <a:r>
              <a:rPr lang="fr-FR" dirty="0"/>
              <a:t>Explorateur de solutions</a:t>
            </a:r>
          </a:p>
          <a:p>
            <a:r>
              <a:rPr lang="fr-FR" dirty="0"/>
              <a:t>Edition et conception</a:t>
            </a:r>
          </a:p>
          <a:p>
            <a:pPr lvl="1"/>
            <a:r>
              <a:rPr lang="fr-FR" dirty="0"/>
              <a:t>Texte</a:t>
            </a:r>
          </a:p>
          <a:p>
            <a:pPr lvl="1"/>
            <a:r>
              <a:rPr lang="fr-FR" dirty="0"/>
              <a:t>Assistants graphiques</a:t>
            </a:r>
          </a:p>
          <a:p>
            <a:r>
              <a:rPr lang="fr-FR" dirty="0"/>
              <a:t>Génération et débogage</a:t>
            </a:r>
          </a:p>
          <a:p>
            <a:pPr lvl="1"/>
            <a:r>
              <a:rPr lang="fr-FR" dirty="0"/>
              <a:t>Fenêtres de suivi</a:t>
            </a:r>
          </a:p>
          <a:p>
            <a:pPr lvl="1"/>
            <a:r>
              <a:rPr lang="fr-FR" dirty="0"/>
              <a:t>Outils d’exécution pas-à-pas</a:t>
            </a:r>
          </a:p>
          <a:p>
            <a:pPr lvl="1"/>
            <a:r>
              <a:rPr lang="fr-FR" dirty="0"/>
              <a:t>Listes d’erreurs</a:t>
            </a:r>
          </a:p>
          <a:p>
            <a:r>
              <a:rPr lang="fr-FR" dirty="0"/>
              <a:t>Documentation : MSDN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579915217"/>
              </p:ext>
            </p:extLst>
          </p:nvPr>
        </p:nvGraphicFramePr>
        <p:xfrm>
          <a:off x="0" y="6093296"/>
          <a:ext cx="9144000" cy="7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30" y="2465201"/>
            <a:ext cx="4314888" cy="258053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83568" y="1556792"/>
            <a:ext cx="410445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Concepts et architecture</a:t>
            </a:r>
          </a:p>
          <a:p>
            <a:pPr lvl="1"/>
            <a:r>
              <a:rPr lang="fr-FR" dirty="0"/>
              <a:t>Introduction au Framework .NET</a:t>
            </a:r>
          </a:p>
          <a:p>
            <a:pPr lvl="1"/>
            <a:r>
              <a:rPr lang="fr-FR" dirty="0"/>
              <a:t>Prise en main de Visual Studio</a:t>
            </a:r>
          </a:p>
          <a:p>
            <a:pPr lvl="1"/>
            <a:r>
              <a:rPr lang="fr-FR" dirty="0"/>
              <a:t>Common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/>
              <a:t>Bibliothèque de classes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Bases du C#</a:t>
            </a:r>
          </a:p>
          <a:p>
            <a:pPr lvl="1"/>
            <a:r>
              <a:rPr lang="fr-FR" dirty="0"/>
              <a:t>Instructions et structure</a:t>
            </a:r>
          </a:p>
          <a:p>
            <a:pPr lvl="1"/>
            <a:r>
              <a:rPr lang="fr-FR" dirty="0"/>
              <a:t>Chaînes et expressions régulières</a:t>
            </a:r>
          </a:p>
          <a:p>
            <a:pPr lvl="1"/>
            <a:r>
              <a:rPr lang="fr-FR" dirty="0"/>
              <a:t>Erreurs et exceptions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Objets et types</a:t>
            </a:r>
          </a:p>
          <a:p>
            <a:pPr lvl="1"/>
            <a:r>
              <a:rPr lang="fr-FR" dirty="0"/>
              <a:t>Classe, structure</a:t>
            </a:r>
          </a:p>
          <a:p>
            <a:pPr lvl="1"/>
            <a:r>
              <a:rPr lang="fr-FR" dirty="0"/>
              <a:t>Héritage et interface</a:t>
            </a:r>
          </a:p>
          <a:p>
            <a:pPr lvl="1"/>
            <a:r>
              <a:rPr lang="fr-FR" dirty="0"/>
              <a:t>Génériques</a:t>
            </a:r>
          </a:p>
          <a:p>
            <a:pPr lvl="1"/>
            <a:r>
              <a:rPr lang="fr-FR" dirty="0"/>
              <a:t>Collections</a:t>
            </a:r>
          </a:p>
          <a:p>
            <a:pPr lvl="1"/>
            <a:r>
              <a:rPr lang="fr-FR" dirty="0"/>
              <a:t>Délégués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cours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Programmation Windows en .NET</a:t>
            </a:r>
          </a:p>
          <a:p>
            <a:pPr lvl="1"/>
            <a:r>
              <a:rPr lang="fr-FR" dirty="0"/>
              <a:t>Conception d’interface Windows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Programmation parallèle</a:t>
            </a:r>
          </a:p>
          <a:p>
            <a:pPr lvl="1"/>
            <a:r>
              <a:rPr lang="fr-FR" dirty="0"/>
              <a:t>Globalisation et localisation</a:t>
            </a:r>
          </a:p>
          <a:p>
            <a:pPr lvl="1"/>
            <a:r>
              <a:rPr lang="fr-FR" dirty="0"/>
              <a:t>Déploiement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C# et .NET avancés</a:t>
            </a:r>
          </a:p>
          <a:p>
            <a:pPr lvl="1"/>
            <a:r>
              <a:rPr lang="fr-FR" dirty="0"/>
              <a:t>Configuration</a:t>
            </a:r>
          </a:p>
          <a:p>
            <a:pPr lvl="1"/>
            <a:r>
              <a:rPr lang="fr-FR" dirty="0"/>
              <a:t>Introspection</a:t>
            </a:r>
          </a:p>
          <a:p>
            <a:pPr lvl="1"/>
            <a:r>
              <a:rPr lang="fr-FR" dirty="0"/>
              <a:t>Méthodes étendues</a:t>
            </a:r>
          </a:p>
          <a:p>
            <a:pPr lvl="1"/>
            <a:r>
              <a:rPr lang="fr-FR" dirty="0"/>
              <a:t>LINQ to </a:t>
            </a:r>
            <a:r>
              <a:rPr lang="fr-FR" dirty="0" err="1"/>
              <a:t>Objects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242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Bonjour &lt;utilisateur&gt; !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Créer un nouveau projet en utilisant le modèle « Application Console ».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Ajouter l’instruction suivante au début du fichier </a:t>
            </a:r>
            <a:r>
              <a:rPr lang="fr-FR" sz="2000" dirty="0" err="1"/>
              <a:t>Program.cs</a:t>
            </a:r>
            <a:r>
              <a:rPr lang="fr-FR" sz="2000" dirty="0"/>
              <a:t> :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System.Security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.Principal;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Ajouter l’instruction ci-dessous dans la méthode Main :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"Bonjour {0} !",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WindowsIdentity.GetCurrent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().Name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Générer et exécuter (Ctrl+F5)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Exécuter en mode pas-à-pas (F10) et examiner le contenu des fenêtres de diagnostic : variables, pile, sortie, etc.</a:t>
            </a:r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Language Runtime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1344400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Domaines d’application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Un domaine d’application (« </a:t>
            </a:r>
            <a:r>
              <a:rPr lang="fr-FR" i="1" dirty="0"/>
              <a:t>App Domain</a:t>
            </a:r>
            <a:r>
              <a:rPr lang="fr-FR" dirty="0"/>
              <a:t> ») définit les limites d’isolation dans lesquelles les assemblages sont chargés et déchargés.</a:t>
            </a:r>
          </a:p>
          <a:p>
            <a:r>
              <a:rPr lang="fr-FR" dirty="0"/>
              <a:t>Un processus .NET peut héberger plusieurs domaines distincts, définissant ainsi des contextes d’exécution distincts sans se soumettre aux lourdeurs des appels interprocessus.</a:t>
            </a:r>
          </a:p>
          <a:p>
            <a:r>
              <a:rPr lang="fr-FR" dirty="0"/>
              <a:t>L’isolation des domaines permet que chacun porte :</a:t>
            </a:r>
          </a:p>
          <a:p>
            <a:pPr lvl="1"/>
            <a:r>
              <a:rPr lang="fr-FR" dirty="0"/>
              <a:t>Contraintes de sécurité : permissions attribuées au code</a:t>
            </a:r>
          </a:p>
          <a:p>
            <a:pPr lvl="1"/>
            <a:r>
              <a:rPr lang="fr-FR" dirty="0"/>
              <a:t>Paramètres de configuration</a:t>
            </a:r>
          </a:p>
          <a:p>
            <a:pPr lvl="1"/>
            <a:r>
              <a:rPr lang="fr-FR" dirty="0"/>
              <a:t>Ressources</a:t>
            </a:r>
          </a:p>
          <a:p>
            <a:r>
              <a:rPr lang="fr-FR" dirty="0"/>
              <a:t>Un domaine peut être délibérément arrêté, ou échouer, sans impact sur les autres domaines d’un processus.</a:t>
            </a:r>
          </a:p>
        </p:txBody>
      </p:sp>
    </p:spTree>
    <p:extLst>
      <p:ext uri="{BB962C8B-B14F-4D97-AF65-F5344CB8AC3E}">
        <p14:creationId xmlns:p14="http://schemas.microsoft.com/office/powerpoint/2010/main" val="546871098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/>
        </p:nvGraphicFramePr>
        <p:xfrm>
          <a:off x="4608512" y="5661248"/>
          <a:ext cx="5004048" cy="112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Assemblage dans le CLR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Contenu d’un assemblage : </a:t>
            </a:r>
          </a:p>
          <a:p>
            <a:pPr lvl="1"/>
            <a:r>
              <a:rPr lang="fr-FR" dirty="0"/>
              <a:t>Manifeste de l’assemblage : nom, version, culture, clé publique, références d’assemblages</a:t>
            </a:r>
          </a:p>
          <a:p>
            <a:pPr lvl="1"/>
            <a:r>
              <a:rPr lang="fr-FR" dirty="0"/>
              <a:t>Métadonnées des types</a:t>
            </a:r>
          </a:p>
          <a:p>
            <a:pPr lvl="1"/>
            <a:r>
              <a:rPr lang="fr-FR" dirty="0"/>
              <a:t>Code d’implémentation des types, en langage intermédiaire CIL</a:t>
            </a:r>
          </a:p>
          <a:p>
            <a:pPr lvl="1"/>
            <a:r>
              <a:rPr lang="fr-FR" dirty="0"/>
              <a:t>Ressources</a:t>
            </a:r>
          </a:p>
          <a:p>
            <a:endParaRPr lang="fr-FR" dirty="0"/>
          </a:p>
          <a:p>
            <a:r>
              <a:rPr lang="fr-FR" dirty="0"/>
              <a:t>Fonctions d’un assemblage :</a:t>
            </a:r>
          </a:p>
          <a:p>
            <a:pPr lvl="1"/>
            <a:r>
              <a:rPr lang="fr-FR" dirty="0"/>
              <a:t>Unité de versioning : installation et exécution simultanée de plusieurs versions d’un composant</a:t>
            </a:r>
          </a:p>
          <a:p>
            <a:pPr lvl="1"/>
            <a:r>
              <a:rPr lang="fr-FR" dirty="0"/>
              <a:t>Unité de sécurité : spécification de droits nécessaires à l’exécution</a:t>
            </a:r>
          </a:p>
          <a:p>
            <a:pPr lvl="1"/>
            <a:r>
              <a:rPr lang="fr-FR" dirty="0"/>
              <a:t>Périmètre de type : l’identité d’un type se base sur l’assemblage qui le contient</a:t>
            </a:r>
          </a:p>
          <a:p>
            <a:endParaRPr lang="fr-FR" dirty="0"/>
          </a:p>
          <a:p>
            <a:r>
              <a:rPr lang="fr-FR" dirty="0"/>
              <a:t>Construction statique ou dynamique</a:t>
            </a:r>
          </a:p>
        </p:txBody>
      </p:sp>
    </p:spTree>
    <p:extLst>
      <p:ext uri="{BB962C8B-B14F-4D97-AF65-F5344CB8AC3E}">
        <p14:creationId xmlns:p14="http://schemas.microsoft.com/office/powerpoint/2010/main" val="765079504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automatique de la mémoire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Ressources managées :</a:t>
            </a:r>
          </a:p>
          <a:p>
            <a:pPr lvl="1"/>
            <a:r>
              <a:rPr lang="fr-FR" sz="2000" dirty="0"/>
              <a:t>Allocation de mémoire au fil de l’eau, via le mot-clé « new »</a:t>
            </a:r>
          </a:p>
          <a:p>
            <a:pPr lvl="1"/>
            <a:r>
              <a:rPr lang="fr-FR" sz="2000" dirty="0"/>
              <a:t>Libération de mémoire par le ramasse miette (« garbage collector ») : collecte des objets inatteignables, déclenchée en cas de manque d’espace</a:t>
            </a:r>
          </a:p>
          <a:p>
            <a:pPr lvl="2"/>
            <a:r>
              <a:rPr lang="fr-FR" sz="1600" dirty="0"/>
              <a:t>Logique de ramassage :</a:t>
            </a:r>
          </a:p>
          <a:p>
            <a:pPr lvl="3"/>
            <a:r>
              <a:rPr lang="fr-FR" sz="1600" dirty="0"/>
              <a:t>Haute priorité d’exécution, avec un thread par CPU</a:t>
            </a:r>
          </a:p>
          <a:p>
            <a:pPr lvl="3"/>
            <a:r>
              <a:rPr lang="fr-FR" sz="1600" dirty="0"/>
              <a:t>Ramassage des objets éphémères et durables en parallèle</a:t>
            </a:r>
          </a:p>
          <a:p>
            <a:pPr lvl="3"/>
            <a:r>
              <a:rPr lang="fr-FR" sz="1600" dirty="0"/>
              <a:t>Libération et allocation concurrentes possibles dans un contexte client</a:t>
            </a:r>
          </a:p>
          <a:p>
            <a:pPr lvl="3"/>
            <a:r>
              <a:rPr lang="fr-FR" sz="1600" dirty="0"/>
              <a:t>Extension de la taille du tas si insuffisance de libération de génération 0</a:t>
            </a:r>
          </a:p>
          <a:p>
            <a:pPr lvl="2"/>
            <a:r>
              <a:rPr lang="fr-FR" sz="1600" dirty="0"/>
              <a:t>Définition des générations :</a:t>
            </a:r>
          </a:p>
          <a:p>
            <a:pPr lvl="3"/>
            <a:r>
              <a:rPr lang="fr-FR" sz="1600" dirty="0"/>
              <a:t>0 : objets nouvellement créés</a:t>
            </a:r>
          </a:p>
          <a:p>
            <a:pPr lvl="3"/>
            <a:r>
              <a:rPr lang="fr-FR" sz="1600" dirty="0"/>
              <a:t>1 : objets ayant survécu à un ramassage</a:t>
            </a:r>
          </a:p>
          <a:p>
            <a:pPr lvl="3"/>
            <a:r>
              <a:rPr lang="fr-FR" sz="1600" dirty="0"/>
              <a:t>2 : objets durables</a:t>
            </a:r>
          </a:p>
          <a:p>
            <a:r>
              <a:rPr lang="fr-FR" sz="2400" dirty="0"/>
              <a:t>Ressources non managées : libération standardisée via la méthode Dispose de l’interface IDisposable. </a:t>
            </a:r>
          </a:p>
        </p:txBody>
      </p:sp>
    </p:spTree>
    <p:extLst>
      <p:ext uri="{BB962C8B-B14F-4D97-AF65-F5344CB8AC3E}">
        <p14:creationId xmlns:p14="http://schemas.microsoft.com/office/powerpoint/2010/main" val="713178761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multithread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Thread : unité d’exécution de base pour le système d’exploitation, à l’intérieur d’un processus.</a:t>
            </a:r>
          </a:p>
          <a:p>
            <a:r>
              <a:rPr lang="fr-FR" dirty="0"/>
              <a:t>Thread managé : unité d’exécution de base pour un hôte CLR.</a:t>
            </a:r>
          </a:p>
          <a:p>
            <a:r>
              <a:rPr lang="fr-FR" dirty="0"/>
              <a:t>Objectifs de la programmation multithread :</a:t>
            </a:r>
          </a:p>
          <a:p>
            <a:pPr lvl="1"/>
            <a:r>
              <a:rPr lang="fr-FR" dirty="0"/>
              <a:t>Eviter de suspendre un programme pendant qu’une réponse est attendue d’un autre système… ou d’un utilisateur.</a:t>
            </a:r>
          </a:p>
          <a:p>
            <a:pPr lvl="1"/>
            <a:r>
              <a:rPr lang="fr-FR" dirty="0"/>
              <a:t>Gérer des priorités.</a:t>
            </a:r>
          </a:p>
          <a:p>
            <a:pPr lvl="1"/>
            <a:r>
              <a:rPr lang="fr-FR" dirty="0"/>
              <a:t>Exécuter des traitements de longue durée sans interdire d’autres opérations simultanées.</a:t>
            </a:r>
          </a:p>
          <a:p>
            <a:r>
              <a:rPr lang="fr-FR" dirty="0"/>
              <a:t>Implémentation .NET :</a:t>
            </a:r>
          </a:p>
          <a:p>
            <a:pPr lvl="1"/>
            <a:r>
              <a:rPr lang="fr-FR" dirty="0"/>
              <a:t>ThreadPool : système de gestion d’un jeu de threads prêts à l’emploi</a:t>
            </a:r>
          </a:p>
          <a:p>
            <a:pPr lvl="1"/>
            <a:r>
              <a:rPr lang="fr-FR" dirty="0"/>
              <a:t>Thread : unité d’exécution instanciable au besoin, pour définir un contexte spécifique (identité, priorité, isolation)</a:t>
            </a:r>
          </a:p>
          <a:p>
            <a:pPr lvl="1"/>
            <a:r>
              <a:rPr lang="fr-FR" dirty="0"/>
              <a:t>BackgroundWorker : implémentation spécifique aux applications Windows, avec interaction précablée entre une tâche de fond et le thread gérant l’IHM.</a:t>
            </a:r>
          </a:p>
          <a:p>
            <a:pPr lvl="1"/>
            <a:r>
              <a:rPr lang="fr-FR" dirty="0"/>
              <a:t>.NET 4.0 : Parallel-LINQ et bibliothèque de gestion de tâches parallèles.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834448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structurée des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Exception : condition d’erreur ou comportement inattendu.</a:t>
            </a:r>
          </a:p>
          <a:p>
            <a:r>
              <a:rPr lang="fr-FR" dirty="0"/>
              <a:t>Mécanisme de gestion d’erreur identique au sein du Framework ou dans le code spécifique : objets Exception et blocs de code protégés.</a:t>
            </a:r>
          </a:p>
          <a:p>
            <a:pPr lvl="1"/>
            <a:r>
              <a:rPr lang="fr-FR" dirty="0"/>
              <a:t>« Try » : bloc de code protégé</a:t>
            </a:r>
          </a:p>
          <a:p>
            <a:pPr lvl="1"/>
            <a:r>
              <a:rPr lang="fr-FR" dirty="0"/>
              <a:t>« Catch » : gestionnaire d’erreur spécifique, éventuellement filtré dans certains langages (VB.NET mais pas C#)</a:t>
            </a:r>
          </a:p>
          <a:p>
            <a:pPr lvl="1"/>
            <a:r>
              <a:rPr lang="fr-FR" dirty="0"/>
              <a:t>« Finally » : bloc de code de terminaison</a:t>
            </a:r>
          </a:p>
          <a:p>
            <a:r>
              <a:rPr lang="fr-FR" dirty="0"/>
              <a:t>Algorithme en cas de levée d’exception :</a:t>
            </a:r>
          </a:p>
          <a:p>
            <a:pPr lvl="1"/>
            <a:r>
              <a:rPr lang="fr-FR" dirty="0"/>
              <a:t>Identifier le bloc de code protégé contenant l’instruction en cours d’exécution et associé à un gestionnaire d’erreur pour l’exception</a:t>
            </a:r>
          </a:p>
          <a:p>
            <a:pPr lvl="1"/>
            <a:r>
              <a:rPr lang="fr-FR" dirty="0"/>
              <a:t>Exécution de tous les blocs de terminaison, à partir du plus profond</a:t>
            </a:r>
          </a:p>
          <a:p>
            <a:pPr lvl="1"/>
            <a:r>
              <a:rPr lang="fr-FR" dirty="0"/>
              <a:t>Exécution du gestionnaire d’erreur</a:t>
            </a:r>
          </a:p>
          <a:p>
            <a:pPr lvl="1"/>
            <a:r>
              <a:rPr lang="fr-FR" dirty="0"/>
              <a:t>Si aucune correspondance n’est trouvée, le CLR autorise le débogueur, à défaut déclenche l’évènement « UnhandledException », et finalement peut terminer le processus  avec un enregistrement d’une trace de la pile (« </a:t>
            </a:r>
            <a:r>
              <a:rPr lang="fr-FR" i="1" dirty="0"/>
              <a:t>Dump </a:t>
            </a:r>
            <a:r>
              <a:rPr lang="fr-FR" dirty="0"/>
              <a:t>»).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298820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Bibliothèque de Classes .NET Framework 4.0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45628578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(1/3)</a:t>
            </a: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465095"/>
              </p:ext>
            </p:extLst>
          </p:nvPr>
        </p:nvGraphicFramePr>
        <p:xfrm>
          <a:off x="1115616" y="1674019"/>
          <a:ext cx="7560840" cy="48691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/>
                        <a:t>Namespace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/>
                        <a:t>Description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/>
                        <a:t>System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/>
                        <a:t>Types de base du Framework, types valeurs, évènements et délégués, interfaces, attributs, exceptions.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/>
                        <a:t>System.AddIn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/>
                        <a:t>Gestion de compléments à une application hôte.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/>
                        <a:t>System.CodeDom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/>
                        <a:t>Documentation du code source.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/>
                        <a:t>System.Collections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/>
                        <a:t>Types de collections standards, spécialisés et génériques.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/>
                        <a:t>System.Configuration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/>
                        <a:t>Gestion des données de configuration, prise en charge du modèle d'extension.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/>
                        <a:t>System.Diagnostics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/>
                        <a:t>Interaction avec les journaux d'évènements et les compteurs de performance, les outils d'analyse du code et l'instrumentation d'applications, le système de débogage.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/>
                        <a:t>System.Drawing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/>
                        <a:t>Implémentation des fonctions graphiques GDI+.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/>
                        <a:t>System.Dynamic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 dirty="0"/>
                        <a:t>Implémentation du moteur </a:t>
                      </a:r>
                      <a:r>
                        <a:rPr lang="fr-FR" sz="1600" u="none" strike="noStrike" dirty="0" err="1"/>
                        <a:t>Dynamic</a:t>
                      </a:r>
                      <a:r>
                        <a:rPr lang="fr-FR" sz="1600" u="none" strike="noStrike" dirty="0"/>
                        <a:t> Language Runtime pour le support de langages Python et Ruby.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/>
                        <a:t>System.Globalization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u="none" strike="noStrike" dirty="0"/>
                        <a:t>Prise en charge des cultures, langues, pays, calendriers et formats spécifiques de dates, de nombres et de chaînes de caractères.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74965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(2/3)</a:t>
            </a: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115616" y="1674019"/>
          <a:ext cx="7560840" cy="493585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Namespace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Description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Gestion des flux et fichiers, communication via des canaux système.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System.Media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Lecture de sons.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System.Net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Interface de programmation pour des protocoles réseau, incluant Web, Email et peer-to-peer.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System.Numerics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Types numériques complémentaires aux primitives du Framework.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System.Printing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Intégration au système d'impression.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System.Reflection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Accès aux métadonnées des assemblages, création dynamique et instanciation de types, émission de métadonnées et de MSIL.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System.Resources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Gestion de ressources spécifiques à une culture.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System.Runtime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Interaction avec la CLR pour en activer des fonctionnalités.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System.Security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Gestion de la sécurité et des autorisations du Framework.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7496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et architecture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Introduction au Framework .NET</a:t>
            </a:r>
          </a:p>
          <a:p>
            <a:endParaRPr lang="fr-FR" dirty="0"/>
          </a:p>
          <a:p>
            <a:r>
              <a:rPr lang="fr-FR" dirty="0"/>
              <a:t>Prise en main de Visual Studio</a:t>
            </a:r>
          </a:p>
          <a:p>
            <a:pPr lvl="1"/>
            <a:r>
              <a:rPr lang="fr-FR" dirty="0"/>
              <a:t>Application Console</a:t>
            </a:r>
          </a:p>
          <a:p>
            <a:pPr lvl="1"/>
            <a:r>
              <a:rPr lang="fr-FR" dirty="0"/>
              <a:t>Application </a:t>
            </a:r>
            <a:r>
              <a:rPr lang="fr-FR" dirty="0" err="1"/>
              <a:t>Winform</a:t>
            </a:r>
            <a:endParaRPr lang="fr-FR" dirty="0"/>
          </a:p>
          <a:p>
            <a:pPr lvl="1"/>
            <a:r>
              <a:rPr lang="fr-FR" dirty="0"/>
              <a:t>Application Web ASP.NET MVC</a:t>
            </a:r>
          </a:p>
          <a:p>
            <a:endParaRPr lang="fr-FR" dirty="0"/>
          </a:p>
          <a:p>
            <a:r>
              <a:rPr lang="fr-FR" dirty="0"/>
              <a:t>Common Language Runtime</a:t>
            </a:r>
          </a:p>
          <a:p>
            <a:endParaRPr lang="fr-FR" dirty="0"/>
          </a:p>
          <a:p>
            <a:r>
              <a:rPr lang="fr-FR" dirty="0"/>
              <a:t>Bibliothèque de classes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425225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(3/3)</a:t>
            </a: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115616" y="1674019"/>
          <a:ext cx="7560840" cy="501967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Namespace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Description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System.Speech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Reconnaissance vocale.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Manipulation de chaînes de caractères.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System.Threading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Programmation multithread.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System.Timers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Déclenchement d'évènement à intervalle spécifié.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System.Web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Communication d'un client avec un serveur, implémentation de fonctionnalités ASP.NET et de services Web.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System.Windows.Forms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Implémentation de contrôles WinForms.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System.Xml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Implémentation de traitements XML standards : sérialisation, XSD,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Xquery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Xpath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Microsoft.CSharp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Compilation et génération de code source en langage C#.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Microsoft.VisualBasic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Compilation et génération de code source en langage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VisualBasic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74965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données</a:t>
            </a: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115617" y="1674019"/>
          <a:ext cx="7632848" cy="254317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Namespace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Description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Microsoft.SqlServer.Server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SQL CLR.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Implémentation de ADO.NET et de fournisseurs par défaut SQL Server, Oracle, ODBC et OleDB. Ensemble de classes de base pour Entity Data Model et les contrats de données WCF.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System.Linq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Implémentation de Language-Integrated Query, représentation des requêtes sous forme d'expressions.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System.Transaction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Prise en charge des transactions distribuées.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74965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Windows</a:t>
            </a: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115617" y="1674019"/>
          <a:ext cx="7632848" cy="30556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Namespace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Description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Accessibility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Interface d'accessibilité du modèle COM.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Microsoft.Win32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Evènements Windows, manipulation de la base de registre et des descripteurs fichiers.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System.Deployment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Implémentation de ClickOnce.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System.DirectoryServices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Accès à Active Directory.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System.EnterpriseServices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Intégration COM+.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Intégration WMI pour l'instrumentation d'applications.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System.ServiceProcess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Gestion des services Windows.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74965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Windows Foundations</a:t>
            </a: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115617" y="1674019"/>
          <a:ext cx="7632848" cy="33832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Namespace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u="none" strike="noStrike" dirty="0">
                          <a:latin typeface="+mn-lt"/>
                        </a:rPr>
                        <a:t>Description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System.IdentityModel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Contrôle d'accès dans WCF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System.ServiceModel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Types nécessaires à la génération d'applications clientes et de services WCF.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System.Workflow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Interaction avec le moteur d'exécution WF.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System.Activities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Activités de WF.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Microsoft.Windows.Themes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Exposition du jeu de thèmes WPF.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System.Windows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Implémentation de contrôles WPF.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System.Xaml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Prise en charge du langage XAML (eXtensible Application Markup Language)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74965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 en main de Visual Studio (2/2)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modèle complet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en nouveau projet en choisissant le modèle « Application Web ASP.NET MVC 5 »</a:t>
            </a:r>
          </a:p>
          <a:p>
            <a:pPr marL="914400" lvl="1" indent="-514350"/>
            <a:r>
              <a:rPr lang="fr-FR" dirty="0"/>
              <a:t>Modèle : application Internet</a:t>
            </a:r>
          </a:p>
          <a:p>
            <a:pPr marL="914400" lvl="1" indent="-514350"/>
            <a:r>
              <a:rPr lang="fr-FR" dirty="0"/>
              <a:t>Moteur de vue : ASPX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Générer et exécuter</a:t>
            </a:r>
          </a:p>
          <a:p>
            <a:pPr marL="914400" lvl="1" indent="-514350"/>
            <a:r>
              <a:rPr lang="fr-FR" dirty="0"/>
              <a:t>Un site opérationnel a été initialisé, avec des fonctions d’authentification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Identifier les références aux assemblages</a:t>
            </a:r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92434"/>
            <a:ext cx="4038600" cy="434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Framework .NET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4275022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.NET et C#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Plateforme de développement et d’exécution d’applications et de services :</a:t>
            </a:r>
          </a:p>
          <a:p>
            <a:pPr lvl="1"/>
            <a:r>
              <a:rPr lang="fr-FR" sz="2000" dirty="0"/>
              <a:t>Programmation orientée objet</a:t>
            </a:r>
          </a:p>
          <a:p>
            <a:pPr lvl="1"/>
            <a:r>
              <a:rPr lang="fr-FR" sz="2000" dirty="0"/>
              <a:t>Environnement de développement et d’exécution unifié pour des applications locales, des systèmes client/serveur ou multi-tiers</a:t>
            </a:r>
          </a:p>
          <a:p>
            <a:pPr lvl="1"/>
            <a:r>
              <a:rPr lang="fr-FR" sz="2000" dirty="0"/>
              <a:t>Environnement de développement commun à plusieurs langages</a:t>
            </a:r>
          </a:p>
          <a:p>
            <a:pPr lvl="1"/>
            <a:r>
              <a:rPr lang="fr-FR" sz="2000" dirty="0"/>
              <a:t>Environnement d’exécution performant, sans interprétation du code</a:t>
            </a:r>
          </a:p>
          <a:p>
            <a:pPr lvl="1"/>
            <a:r>
              <a:rPr lang="fr-FR" sz="2000" dirty="0"/>
              <a:t>Intégration des standards du marché pour faciliter l’intégration à des systèmes tiers</a:t>
            </a:r>
          </a:p>
          <a:p>
            <a:pPr lvl="1"/>
            <a:r>
              <a:rPr lang="fr-FR" sz="2400" dirty="0"/>
              <a:t>C# est le langage créé spécifiquement pour le développement en .NET.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990815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Chronologie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87774"/>
              </p:ext>
            </p:extLst>
          </p:nvPr>
        </p:nvGraphicFramePr>
        <p:xfrm>
          <a:off x="1059179" y="1484784"/>
          <a:ext cx="7482841" cy="492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Langage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Systèmes cibles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Turbo Pascal </a:t>
                      </a:r>
                      <a:r>
                        <a:rPr lang="fr-FR" sz="1400" baseline="30000" dirty="0">
                          <a:effectLst/>
                        </a:rPr>
                        <a:t>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CP/M (Apple II), MS-DOS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Win32 / 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 /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Delphi </a:t>
                      </a:r>
                      <a:r>
                        <a:rPr lang="fr-FR" sz="1400" baseline="30000" dirty="0">
                          <a:effectLst/>
                        </a:rPr>
                        <a:t>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95 / 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948">
                <a:tc>
                  <a:txBody>
                    <a:bodyPr/>
                    <a:lstStyle/>
                    <a:p>
                      <a:r>
                        <a:rPr lang="fr-FR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</a:t>
                      </a:r>
                      <a:r>
                        <a:rPr lang="fr-FR" sz="1400" baseline="0" dirty="0"/>
                        <a:t> 1.0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C# </a:t>
                      </a:r>
                      <a:r>
                        <a:rPr lang="fr-FR" sz="1400" baseline="30000" dirty="0">
                          <a:effectLst/>
                        </a:rPr>
                        <a:t>(*)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XP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Server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Server 2003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</a:t>
                      </a:r>
                      <a:r>
                        <a:rPr lang="fr-FR" sz="1400" baseline="0" dirty="0"/>
                        <a:t> Server 2008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7 / Server 2008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r>
                        <a:rPr lang="fr-FR" sz="14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</a:t>
                      </a:r>
                      <a:r>
                        <a:rPr lang="fr-FR" sz="1400" baseline="0" dirty="0"/>
                        <a:t> 8 / Server 2012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206">
                <a:tc>
                  <a:txBody>
                    <a:bodyPr/>
                    <a:lstStyle/>
                    <a:p>
                      <a:r>
                        <a:rPr lang="fr-FR" sz="1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</a:t>
                      </a:r>
                      <a:r>
                        <a:rPr lang="fr-FR" sz="1400" baseline="0" dirty="0"/>
                        <a:t> 10 / Server 2016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206">
                <a:tc>
                  <a:txBody>
                    <a:bodyPr/>
                    <a:lstStyle/>
                    <a:p>
                      <a:r>
                        <a:rPr lang="fr-FR" sz="1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.NET 4.7.2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Windows 10 / server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9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4487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6858000"/>
            <a:ext cx="3059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 : inventions de Anders Hejlsberg </a:t>
            </a:r>
          </a:p>
        </p:txBody>
      </p:sp>
    </p:spTree>
    <p:extLst>
      <p:ext uri="{BB962C8B-B14F-4D97-AF65-F5344CB8AC3E}">
        <p14:creationId xmlns:p14="http://schemas.microsoft.com/office/powerpoint/2010/main" val="341526907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Chronologie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6858000"/>
            <a:ext cx="3059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 : inventions de Anders Hejlsberg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7FA074-B8EE-42AD-A0BD-4C4A1119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90" y="1895346"/>
            <a:ext cx="795011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024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Contextes d’utilisation du Framework .NET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6858000"/>
            <a:ext cx="3059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 : inventions de Anders Hejlsberg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E4B365-A45B-404F-8714-D777586F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48" y="1484784"/>
            <a:ext cx="64960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0355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Contextes d’utilisation du Framework .NET</a:t>
            </a:r>
          </a:p>
        </p:txBody>
      </p:sp>
      <p:pic>
        <p:nvPicPr>
          <p:cNvPr id="1026" name="Picture 2" descr=".NET Stand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15330"/>
            <a:ext cx="6858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90242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2001c-ab6a-42f3-8b7a-057d52d76ac8">
      <Terms xmlns="http://schemas.microsoft.com/office/infopath/2007/PartnerControls"/>
    </lcf76f155ced4ddcb4097134ff3c332f>
    <TaxCatchAll xmlns="b3547129-2fac-47ed-ad0b-16fa8e00f7f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271F3F809FA25448D8330EB0B1CBD31" ma:contentTypeVersion="10" ma:contentTypeDescription="新建文档。" ma:contentTypeScope="" ma:versionID="57d92770cd2bae717bdbdd2f7324759a">
  <xsd:schema xmlns:xsd="http://www.w3.org/2001/XMLSchema" xmlns:xs="http://www.w3.org/2001/XMLSchema" xmlns:p="http://schemas.microsoft.com/office/2006/metadata/properties" xmlns:ns2="64e2001c-ab6a-42f3-8b7a-057d52d76ac8" xmlns:ns3="b3547129-2fac-47ed-ad0b-16fa8e00f7f3" targetNamespace="http://schemas.microsoft.com/office/2006/metadata/properties" ma:root="true" ma:fieldsID="66fb65919e78a10fa17d86c3302229ba" ns2:_="" ns3:_="">
    <xsd:import namespace="64e2001c-ab6a-42f3-8b7a-057d52d76ac8"/>
    <xsd:import namespace="b3547129-2fac-47ed-ad0b-16fa8e00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001c-ab6a-42f3-8b7a-057d52d76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图像标记" ma:readOnly="false" ma:fieldId="{5cf76f15-5ced-4ddc-b409-7134ff3c332f}" ma:taxonomyMulti="true" ma:sspId="bb449ef9-7750-462c-9432-588b267b5a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47129-2fac-47ed-ad0b-16fa8e00f7f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aa12fe-3651-427c-8587-5f3da5d41c81}" ma:internalName="TaxCatchAll" ma:showField="CatchAllData" ma:web="b3547129-2fac-47ed-ad0b-16fa8e00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599E4F-2615-424A-BB04-E94C9668D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435E2-CA78-4848-8FB6-3119A2764AD6}">
  <ds:schemaRefs>
    <ds:schemaRef ds:uri="http://schemas.microsoft.com/office/2006/metadata/properties"/>
    <ds:schemaRef ds:uri="http://schemas.microsoft.com/office/infopath/2007/PartnerControls"/>
    <ds:schemaRef ds:uri="64e2001c-ab6a-42f3-8b7a-057d52d76ac8"/>
    <ds:schemaRef ds:uri="b3547129-2fac-47ed-ad0b-16fa8e00f7f3"/>
  </ds:schemaRefs>
</ds:datastoreItem>
</file>

<file path=customXml/itemProps3.xml><?xml version="1.0" encoding="utf-8"?>
<ds:datastoreItem xmlns:ds="http://schemas.openxmlformats.org/officeDocument/2006/customXml" ds:itemID="{6E010626-6D60-487F-BD7C-E5281DD41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2001c-ab6a-42f3-8b7a-057d52d76ac8"/>
    <ds:schemaRef ds:uri="b3547129-2fac-47ed-ad0b-16fa8e00f7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2579</Words>
  <Application>Microsoft Office PowerPoint</Application>
  <PresentationFormat>Affichage à l'écran (4:3)</PresentationFormat>
  <Paragraphs>401</Paragraphs>
  <Slides>35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Training</vt:lpstr>
      <vt:lpstr>Développement .NET C# Concepts &amp; Architecture</vt:lpstr>
      <vt:lpstr>Plan de cours</vt:lpstr>
      <vt:lpstr>Concepts et architecture</vt:lpstr>
      <vt:lpstr>Introduction au Framework .NET</vt:lpstr>
      <vt:lpstr>Framework .NET et C#</vt:lpstr>
      <vt:lpstr>Chronologie</vt:lpstr>
      <vt:lpstr>Chronologie</vt:lpstr>
      <vt:lpstr>Contextes d’utilisation du Framework .NET</vt:lpstr>
      <vt:lpstr>Contextes d’utilisation du Framework .NET</vt:lpstr>
      <vt:lpstr>.NET 5 pour une plateforme unifiée</vt:lpstr>
      <vt:lpstr>.NET 5 pour une plateforme unifiée</vt:lpstr>
      <vt:lpstr>Implémentations de .NET</vt:lpstr>
      <vt:lpstr>Plusieurs langages, une machine virtuelle</vt:lpstr>
      <vt:lpstr>Common Type System</vt:lpstr>
      <vt:lpstr>Common Language Specification</vt:lpstr>
      <vt:lpstr>Common Intermediate Language</vt:lpstr>
      <vt:lpstr>Common Language Runtime</vt:lpstr>
      <vt:lpstr>Prise en main de Visual Studio (1/2)</vt:lpstr>
      <vt:lpstr>Visual Studio est un Environnement de Développement Intégré (EDI)</vt:lpstr>
      <vt:lpstr>Bonjour &lt;utilisateur&gt; !</vt:lpstr>
      <vt:lpstr>Common Language Runtime</vt:lpstr>
      <vt:lpstr>Domaines d’application</vt:lpstr>
      <vt:lpstr>Assemblage dans le CLR</vt:lpstr>
      <vt:lpstr>Gestion automatique de la mémoire</vt:lpstr>
      <vt:lpstr>Gestion multithread</vt:lpstr>
      <vt:lpstr>Gestion structurée des exceptions</vt:lpstr>
      <vt:lpstr>Bibliothèque de Classes .NET Framework 4.0</vt:lpstr>
      <vt:lpstr>Framework (1/3)</vt:lpstr>
      <vt:lpstr>Framework (2/3)</vt:lpstr>
      <vt:lpstr>Framework (3/3)</vt:lpstr>
      <vt:lpstr>Gestion de données</vt:lpstr>
      <vt:lpstr>Système Windows</vt:lpstr>
      <vt:lpstr>Windows Foundations</vt:lpstr>
      <vt:lpstr>Prise en main de Visual Studio (2/2)</vt:lpstr>
      <vt:lpstr>Exemple de modèle complet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Concepts &amp; Architecture</dc:subject>
  <dc:creator/>
  <cp:lastModifiedBy/>
  <cp:revision>3</cp:revision>
  <dcterms:created xsi:type="dcterms:W3CDTF">2012-12-02T13:55:41Z</dcterms:created>
  <dcterms:modified xsi:type="dcterms:W3CDTF">2022-12-04T13:37:26Z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  <property fmtid="{D5CDD505-2E9C-101B-9397-08002B2CF9AE}" pid="3" name="ContentTypeId">
    <vt:lpwstr>0x010100F271F3F809FA25448D8330EB0B1CBD31</vt:lpwstr>
  </property>
  <property fmtid="{D5CDD505-2E9C-101B-9397-08002B2CF9AE}" pid="4" name="MediaServiceImageTags">
    <vt:lpwstr/>
  </property>
</Properties>
</file>