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7" r:id="rId4"/>
    <p:sldId id="282" r:id="rId5"/>
    <p:sldId id="283" r:id="rId6"/>
    <p:sldId id="286" r:id="rId7"/>
    <p:sldId id="285" r:id="rId8"/>
    <p:sldId id="310" r:id="rId9"/>
    <p:sldId id="308" r:id="rId10"/>
    <p:sldId id="311" r:id="rId11"/>
    <p:sldId id="288" r:id="rId12"/>
    <p:sldId id="289" r:id="rId13"/>
    <p:sldId id="290" r:id="rId14"/>
    <p:sldId id="293" r:id="rId15"/>
    <p:sldId id="292" r:id="rId16"/>
    <p:sldId id="294" r:id="rId17"/>
    <p:sldId id="297" r:id="rId18"/>
    <p:sldId id="298" r:id="rId19"/>
    <p:sldId id="299" r:id="rId20"/>
    <p:sldId id="296" r:id="rId21"/>
    <p:sldId id="306" r:id="rId22"/>
    <p:sldId id="295" r:id="rId23"/>
    <p:sldId id="300" r:id="rId24"/>
    <p:sldId id="301" r:id="rId25"/>
    <p:sldId id="303" r:id="rId26"/>
    <p:sldId id="313" r:id="rId27"/>
    <p:sldId id="314" r:id="rId28"/>
    <p:sldId id="315" r:id="rId29"/>
    <p:sldId id="304" r:id="rId30"/>
    <p:sldId id="316" r:id="rId31"/>
    <p:sldId id="317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07"/>
            <p14:sldId id="282"/>
            <p14:sldId id="283"/>
            <p14:sldId id="286"/>
            <p14:sldId id="285"/>
            <p14:sldId id="310"/>
            <p14:sldId id="308"/>
            <p14:sldId id="311"/>
            <p14:sldId id="288"/>
            <p14:sldId id="289"/>
            <p14:sldId id="290"/>
            <p14:sldId id="293"/>
            <p14:sldId id="292"/>
            <p14:sldId id="294"/>
            <p14:sldId id="297"/>
            <p14:sldId id="298"/>
            <p14:sldId id="299"/>
            <p14:sldId id="296"/>
            <p14:sldId id="306"/>
            <p14:sldId id="295"/>
            <p14:sldId id="300"/>
            <p14:sldId id="301"/>
            <p14:sldId id="303"/>
            <p14:sldId id="313"/>
            <p14:sldId id="314"/>
            <p14:sldId id="315"/>
            <p14:sldId id="304"/>
            <p14:sldId id="316"/>
            <p14:sldId id="317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8" autoAdjust="0"/>
    <p:restoredTop sz="75507" autoAdjust="0"/>
  </p:normalViewPr>
  <p:slideViewPr>
    <p:cSldViewPr>
      <p:cViewPr varScale="1">
        <p:scale>
          <a:sx n="115" d="100"/>
          <a:sy n="115" d="100"/>
        </p:scale>
        <p:origin x="13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21/11/2022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21/11/2022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21/11/2022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zftbwa2b(v=vs.100)" TargetMode="External"/><Relationship Id="rId2" Type="http://schemas.openxmlformats.org/officeDocument/2006/relationships/hyperlink" Target="http://msdn.microsoft.com/en-us/library/ms229601(v=vs.100).asp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sdn.microsoft.com/fr-fr/library/ms752299(v=vs.100).asp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 Programmation Windows en .NET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  <a:p>
            <a:r>
              <a:rPr lang="fr-FR" dirty="0"/>
              <a:t>2022-2023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d’accès : authentification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100382" cy="4525963"/>
          </a:xfrm>
        </p:spPr>
        <p:txBody>
          <a:bodyPr>
            <a:noAutofit/>
          </a:bodyPr>
          <a:lstStyle/>
          <a:p>
            <a:r>
              <a:rPr lang="fr-FR" sz="1600" dirty="0"/>
              <a:t>Identité : représentation d’un utilisateur</a:t>
            </a:r>
          </a:p>
          <a:p>
            <a:pPr lvl="1"/>
            <a:r>
              <a:rPr lang="fr-FR" sz="1400" dirty="0"/>
              <a:t>Interface </a:t>
            </a:r>
            <a:r>
              <a:rPr lang="fr-FR" sz="1400" dirty="0" err="1"/>
              <a:t>IIdentity</a:t>
            </a:r>
            <a:r>
              <a:rPr lang="fr-FR" sz="1400" dirty="0"/>
              <a:t> : nom, type d’authentification</a:t>
            </a:r>
          </a:p>
          <a:p>
            <a:pPr lvl="1"/>
            <a:r>
              <a:rPr lang="fr-FR" sz="1400" dirty="0"/>
              <a:t>Implémentations standard : </a:t>
            </a:r>
            <a:r>
              <a:rPr lang="fr-FR" sz="1400" dirty="0" err="1"/>
              <a:t>WindowsIdentity</a:t>
            </a:r>
            <a:r>
              <a:rPr lang="fr-FR" sz="1400" dirty="0"/>
              <a:t>, </a:t>
            </a:r>
            <a:r>
              <a:rPr lang="fr-FR" sz="1400" dirty="0" err="1"/>
              <a:t>GenericIdentity</a:t>
            </a:r>
            <a:r>
              <a:rPr lang="fr-FR" sz="1400" dirty="0"/>
              <a:t>, </a:t>
            </a:r>
            <a:r>
              <a:rPr lang="fr-FR" sz="1400" dirty="0" err="1"/>
              <a:t>ClaimsIdentity</a:t>
            </a:r>
            <a:endParaRPr lang="fr-FR" sz="1400" dirty="0"/>
          </a:p>
          <a:p>
            <a:endParaRPr lang="fr-FR" sz="1600" dirty="0"/>
          </a:p>
          <a:p>
            <a:r>
              <a:rPr lang="fr-FR" sz="1600" dirty="0"/>
              <a:t>Principal : association d’une identité à une liste de rôles auxquels elle appartient</a:t>
            </a:r>
          </a:p>
          <a:p>
            <a:pPr lvl="1"/>
            <a:r>
              <a:rPr lang="fr-FR" sz="1400" dirty="0"/>
              <a:t>Interface </a:t>
            </a:r>
            <a:r>
              <a:rPr lang="fr-FR" sz="1400" dirty="0" err="1"/>
              <a:t>IPrincipal</a:t>
            </a:r>
            <a:r>
              <a:rPr lang="fr-FR" sz="1400" dirty="0"/>
              <a:t> : identité, méthode </a:t>
            </a:r>
            <a:r>
              <a:rPr lang="fr-FR" sz="1400" dirty="0" err="1"/>
              <a:t>IsInRole</a:t>
            </a:r>
            <a:endParaRPr lang="fr-FR" sz="1400" dirty="0"/>
          </a:p>
          <a:p>
            <a:pPr lvl="1"/>
            <a:r>
              <a:rPr lang="fr-FR" sz="1400" dirty="0"/>
              <a:t>Implémentations standard : </a:t>
            </a:r>
            <a:r>
              <a:rPr lang="fr-FR" sz="1400" dirty="0" err="1"/>
              <a:t>WindowsPrincipal</a:t>
            </a:r>
            <a:r>
              <a:rPr lang="fr-FR" sz="1400" dirty="0"/>
              <a:t>, </a:t>
            </a:r>
            <a:r>
              <a:rPr lang="fr-FR" sz="1400" dirty="0" err="1"/>
              <a:t>GenericPrincipal</a:t>
            </a:r>
            <a:r>
              <a:rPr lang="fr-FR" sz="1400" dirty="0"/>
              <a:t>, </a:t>
            </a:r>
            <a:r>
              <a:rPr lang="fr-FR" sz="1400" dirty="0" err="1"/>
              <a:t>ClaimsPrincipal</a:t>
            </a:r>
            <a:endParaRPr lang="fr-FR" sz="1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929058" y="1600200"/>
            <a:ext cx="4986342" cy="490063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System.Security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.Principal;</a:t>
            </a: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9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9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ConsoleIdentity</a:t>
            </a:r>
            <a:endParaRPr lang="fr-FR" sz="9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class Program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AppDomain.CurrentDomain.SetPrincipalPolicy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PrincipalPolicy.WindowsPrincipal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principal = 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Thread.CurrentPrincipal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principal.Identity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" +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identity.ToString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("Name: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identity.Name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("'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Users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'?: {0} ",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principal.IsInRole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WindowsBuiltInRole.User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("'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Administrators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'? {0}",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principal.IsInRole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WindowsBuiltInRole.Administrator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Authenticated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identity.IsAuthenticated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AuthType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identity.AuthenticationType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Anonymous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?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identity.IsAnonymous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Token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900" dirty="0" err="1">
                <a:latin typeface="Consolas" pitchFamily="49" charset="0"/>
                <a:cs typeface="Consolas" pitchFamily="49" charset="0"/>
              </a:rPr>
              <a:t>identity.Token</a:t>
            </a:r>
            <a:r>
              <a:rPr lang="fr-FR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9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fr-FR" sz="9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Contrôle d’accès : autorisation par 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En authentification intégrée Windows, un rôle est un groupe défini localement ou dans l’annuaire Active Directory.</a:t>
            </a:r>
          </a:p>
          <a:p>
            <a:r>
              <a:rPr lang="fr-FR" dirty="0"/>
              <a:t>Le contrôle d’autorisation basé sur les rôles peut être implémenté via la méthode </a:t>
            </a:r>
            <a:r>
              <a:rPr lang="fr-FR" dirty="0" err="1"/>
              <a:t>IsInRole</a:t>
            </a:r>
            <a:r>
              <a:rPr lang="fr-FR" dirty="0"/>
              <a:t> ou de façon déclarative avec l’attribut </a:t>
            </a:r>
            <a:r>
              <a:rPr lang="fr-FR" dirty="0" err="1"/>
              <a:t>PrincipalPermission</a:t>
            </a:r>
            <a:r>
              <a:rPr lang="fr-FR" dirty="0"/>
              <a:t>.</a:t>
            </a:r>
          </a:p>
          <a:p>
            <a:r>
              <a:rPr lang="fr-FR" dirty="0"/>
              <a:t>Le Framework 4.0 a ajouté la possibilité d’utiliser le service précédemment construit pour ASP.NET,  </a:t>
            </a:r>
            <a:r>
              <a:rPr lang="fr-FR" dirty="0" err="1"/>
              <a:t>MembershipProvider</a:t>
            </a:r>
            <a:r>
              <a:rPr lang="fr-FR" dirty="0"/>
              <a:t>, avec Active Directory ou une base de données. Cet usage est à déclarer dans le fichier de configuration.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Cryptographie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Trois types : </a:t>
            </a:r>
          </a:p>
          <a:p>
            <a:pPr lvl="1"/>
            <a:r>
              <a:rPr lang="fr-FR" dirty="0"/>
              <a:t>cryptage symétrique : Aes, DES, RC2, </a:t>
            </a:r>
            <a:r>
              <a:rPr lang="fr-FR" dirty="0" err="1"/>
              <a:t>Rijndael</a:t>
            </a:r>
            <a:r>
              <a:rPr lang="fr-FR" dirty="0"/>
              <a:t>, </a:t>
            </a:r>
            <a:r>
              <a:rPr lang="fr-FR" dirty="0" err="1"/>
              <a:t>TripleDES</a:t>
            </a:r>
            <a:endParaRPr lang="fr-FR" dirty="0"/>
          </a:p>
          <a:p>
            <a:pPr lvl="1"/>
            <a:r>
              <a:rPr lang="fr-FR" dirty="0"/>
              <a:t>cryptage asymétrique : DSA, </a:t>
            </a:r>
            <a:r>
              <a:rPr lang="fr-FR" dirty="0" err="1"/>
              <a:t>ECDiffie</a:t>
            </a:r>
            <a:r>
              <a:rPr lang="fr-FR" dirty="0"/>
              <a:t>, </a:t>
            </a:r>
            <a:r>
              <a:rPr lang="fr-FR" dirty="0" err="1"/>
              <a:t>ECDsa</a:t>
            </a:r>
            <a:r>
              <a:rPr lang="fr-FR" dirty="0"/>
              <a:t>, RSA</a:t>
            </a:r>
          </a:p>
          <a:p>
            <a:pPr lvl="1"/>
            <a:r>
              <a:rPr lang="fr-FR" dirty="0" err="1"/>
              <a:t>Hashage</a:t>
            </a:r>
            <a:r>
              <a:rPr lang="fr-FR" dirty="0"/>
              <a:t> : MD5, RIPEMD160, SHA1, SHA256, SHA384, SHA512</a:t>
            </a:r>
          </a:p>
          <a:p>
            <a:r>
              <a:rPr lang="fr-FR" dirty="0"/>
              <a:t>Deux implémentations : encapsulation des API Windows, ou écriture managée.</a:t>
            </a:r>
          </a:p>
          <a:p>
            <a:r>
              <a:rPr lang="fr-FR" dirty="0"/>
              <a:t>Conception basée sur les </a:t>
            </a:r>
            <a:r>
              <a:rPr lang="fr-FR" dirty="0" err="1"/>
              <a:t>Streams</a:t>
            </a:r>
            <a:r>
              <a:rPr lang="fr-FR" dirty="0"/>
              <a:t> pour les algorithmes de cryptage symétrique ou de </a:t>
            </a:r>
            <a:r>
              <a:rPr lang="fr-FR" dirty="0" err="1"/>
              <a:t>hashage</a:t>
            </a:r>
            <a:r>
              <a:rPr lang="fr-FR" dirty="0"/>
              <a:t> : Cf. </a:t>
            </a:r>
            <a:r>
              <a:rPr lang="fr-FR" dirty="0" err="1"/>
              <a:t>CryptoStream</a:t>
            </a:r>
            <a:r>
              <a:rPr lang="fr-FR" dirty="0"/>
              <a:t>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Recommandations</a:t>
            </a:r>
          </a:p>
          <a:p>
            <a:pPr lvl="1"/>
            <a:r>
              <a:rPr lang="fr-FR" dirty="0"/>
              <a:t>Protection des données  : Aes</a:t>
            </a:r>
          </a:p>
          <a:p>
            <a:pPr lvl="1"/>
            <a:r>
              <a:rPr lang="fr-FR" dirty="0"/>
              <a:t>Intégrité des données : HMACSHA256 / 512</a:t>
            </a:r>
          </a:p>
          <a:p>
            <a:pPr lvl="1"/>
            <a:r>
              <a:rPr lang="fr-FR" dirty="0"/>
              <a:t>Signature électronique : </a:t>
            </a:r>
            <a:r>
              <a:rPr lang="fr-FR" dirty="0" err="1"/>
              <a:t>ECDsa</a:t>
            </a:r>
            <a:r>
              <a:rPr lang="fr-FR" dirty="0"/>
              <a:t>, RSA</a:t>
            </a:r>
          </a:p>
          <a:p>
            <a:pPr lvl="1"/>
            <a:r>
              <a:rPr lang="fr-FR" dirty="0"/>
              <a:t>Echange de clé : </a:t>
            </a:r>
            <a:r>
              <a:rPr lang="fr-FR" dirty="0" err="1"/>
              <a:t>ECDiffieHellman</a:t>
            </a:r>
            <a:r>
              <a:rPr lang="fr-FR" dirty="0"/>
              <a:t>, RSA</a:t>
            </a:r>
          </a:p>
          <a:p>
            <a:pPr lvl="1"/>
            <a:r>
              <a:rPr lang="fr-FR" dirty="0"/>
              <a:t>Génération aléatoire de nombre : </a:t>
            </a:r>
            <a:r>
              <a:rPr lang="fr-FR" dirty="0" err="1"/>
              <a:t>RNGCryptoServiceProvider</a:t>
            </a:r>
            <a:endParaRPr lang="fr-FR" dirty="0"/>
          </a:p>
          <a:p>
            <a:pPr lvl="1"/>
            <a:r>
              <a:rPr lang="fr-FR" dirty="0"/>
              <a:t>Dérivation de clé via mot de passe : Rfc2898DeriveBytes</a:t>
            </a:r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Access Security (CAS)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Le contrôle d’accès permet de définir les permissions de l’utilisateur. CAS permet de définir les permissions du programme.</a:t>
            </a:r>
          </a:p>
          <a:p>
            <a:r>
              <a:rPr lang="fr-FR" dirty="0"/>
              <a:t>Trois catégories : </a:t>
            </a:r>
          </a:p>
          <a:p>
            <a:pPr lvl="1"/>
            <a:r>
              <a:rPr lang="fr-FR" i="1" dirty="0"/>
              <a:t>Security-</a:t>
            </a:r>
            <a:r>
              <a:rPr lang="fr-FR" i="1" dirty="0" err="1"/>
              <a:t>critical</a:t>
            </a:r>
            <a:r>
              <a:rPr lang="fr-FR" i="1" dirty="0"/>
              <a:t> </a:t>
            </a:r>
            <a:r>
              <a:rPr lang="fr-FR" dirty="0"/>
              <a:t>: sans restriction, défaut des applications installées</a:t>
            </a:r>
          </a:p>
          <a:p>
            <a:pPr lvl="1"/>
            <a:r>
              <a:rPr lang="fr-FR" i="1" dirty="0" err="1"/>
              <a:t>Safe</a:t>
            </a:r>
            <a:r>
              <a:rPr lang="fr-FR" i="1" dirty="0"/>
              <a:t>-</a:t>
            </a:r>
            <a:r>
              <a:rPr lang="fr-FR" i="1" dirty="0" err="1"/>
              <a:t>critical</a:t>
            </a:r>
            <a:r>
              <a:rPr lang="fr-FR" i="1" dirty="0"/>
              <a:t> </a:t>
            </a:r>
            <a:r>
              <a:rPr lang="fr-FR" dirty="0"/>
              <a:t>: vérifications effectuées dans le code</a:t>
            </a:r>
          </a:p>
          <a:p>
            <a:pPr lvl="1"/>
            <a:r>
              <a:rPr lang="fr-FR" i="1" dirty="0"/>
              <a:t>Transparent </a:t>
            </a:r>
            <a:r>
              <a:rPr lang="fr-FR" dirty="0"/>
              <a:t>: exécution en bac à sable avec des permissions définies par l’hôte, défaut pour </a:t>
            </a:r>
            <a:r>
              <a:rPr lang="fr-FR" dirty="0" err="1"/>
              <a:t>Silverlight</a:t>
            </a:r>
            <a:r>
              <a:rPr lang="fr-FR" dirty="0"/>
              <a:t>, ASP.NET ou </a:t>
            </a:r>
            <a:r>
              <a:rPr lang="fr-FR" dirty="0" err="1"/>
              <a:t>ClickOnce</a:t>
            </a:r>
            <a:endParaRPr lang="fr-FR" dirty="0"/>
          </a:p>
          <a:p>
            <a:r>
              <a:rPr lang="fr-FR" dirty="0"/>
              <a:t>Les permissions sont définies via des classes qui représentent des ressources et des types d’accès (</a:t>
            </a:r>
            <a:r>
              <a:rPr lang="fr-FR" dirty="0" err="1"/>
              <a:t>UIPermission</a:t>
            </a:r>
            <a:r>
              <a:rPr lang="fr-FR" dirty="0"/>
              <a:t>, </a:t>
            </a:r>
            <a:r>
              <a:rPr lang="fr-FR" dirty="0" err="1"/>
              <a:t>RegistryPermission</a:t>
            </a:r>
            <a:r>
              <a:rPr lang="fr-FR" dirty="0"/>
              <a:t>, </a:t>
            </a:r>
            <a:r>
              <a:rPr lang="fr-FR" dirty="0" err="1"/>
              <a:t>SocketPermission</a:t>
            </a:r>
            <a:r>
              <a:rPr lang="fr-FR" dirty="0"/>
              <a:t>) et groupées en séries.</a:t>
            </a:r>
          </a:p>
          <a:p>
            <a:r>
              <a:rPr lang="fr-FR" dirty="0"/>
              <a:t>7 groupes de code sont définis par défaut : </a:t>
            </a:r>
            <a:r>
              <a:rPr lang="fr-FR" dirty="0" err="1"/>
              <a:t>FullTrust</a:t>
            </a:r>
            <a:r>
              <a:rPr lang="fr-FR" dirty="0"/>
              <a:t>, </a:t>
            </a:r>
            <a:r>
              <a:rPr lang="fr-FR" dirty="0" err="1"/>
              <a:t>SkipVerification</a:t>
            </a:r>
            <a:r>
              <a:rPr lang="fr-FR" dirty="0"/>
              <a:t>, </a:t>
            </a:r>
            <a:r>
              <a:rPr lang="fr-FR" dirty="0" err="1"/>
              <a:t>Execution</a:t>
            </a:r>
            <a:r>
              <a:rPr lang="fr-FR" dirty="0"/>
              <a:t>, </a:t>
            </a:r>
            <a:r>
              <a:rPr lang="fr-FR" dirty="0" err="1"/>
              <a:t>Nothing</a:t>
            </a:r>
            <a:r>
              <a:rPr lang="fr-FR" dirty="0"/>
              <a:t>, </a:t>
            </a:r>
            <a:r>
              <a:rPr lang="fr-FR" dirty="0" err="1"/>
              <a:t>LocalIntranet</a:t>
            </a:r>
            <a:r>
              <a:rPr lang="fr-FR" dirty="0"/>
              <a:t>, Internet, </a:t>
            </a:r>
            <a:r>
              <a:rPr lang="fr-FR" dirty="0" err="1"/>
              <a:t>Everything</a:t>
            </a:r>
            <a:r>
              <a:rPr lang="fr-FR" dirty="0"/>
              <a:t>. La liste peut être étendue avec de groupes spécifiques.</a:t>
            </a:r>
          </a:p>
          <a:p>
            <a:r>
              <a:rPr lang="fr-FR" dirty="0"/>
              <a:t>Un assemblage peut être déclaré dans un groupe de code avec l’outil CASPOL, ou bien les permissions peuvent être vérifiées individuellement.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Globalisation et localisation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En 1999, Mars </a:t>
            </a:r>
            <a:r>
              <a:rPr lang="fr-FR" dirty="0" err="1"/>
              <a:t>Climate</a:t>
            </a:r>
            <a:r>
              <a:rPr lang="fr-FR" dirty="0"/>
              <a:t> Orbiter de la NASA a été perdu parce qu’une équipe avait utilisé les unités métriques et une autre les pouces. Les différences culturelles et régionales doivent être prises en compte.</a:t>
            </a:r>
          </a:p>
          <a:p>
            <a:endParaRPr lang="fr-FR" dirty="0"/>
          </a:p>
          <a:p>
            <a:r>
              <a:rPr lang="fr-FR" dirty="0"/>
              <a:t>Globalisation : internationaliser les applications, avec des nombres, des dates, des calendriers variables selon les cultures.</a:t>
            </a:r>
          </a:p>
          <a:p>
            <a:pPr lvl="1"/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System.Globalization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Localisation : traduire des applications pour des cultures spécifiques.</a:t>
            </a:r>
          </a:p>
          <a:p>
            <a:pPr lvl="1"/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System.Resources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System.Globalization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Encodage des textes : </a:t>
            </a:r>
          </a:p>
          <a:p>
            <a:pPr lvl="1"/>
            <a:r>
              <a:rPr lang="fr-FR" dirty="0"/>
              <a:t>Unicode 16-bits, suffisant pour les langues européennes, mais pas pour le Chinois (+ 80 000 signes). </a:t>
            </a:r>
          </a:p>
          <a:p>
            <a:pPr lvl="1"/>
            <a:r>
              <a:rPr lang="fr-FR" dirty="0"/>
              <a:t>Utilisation de combinaisons décodables via </a:t>
            </a:r>
            <a:r>
              <a:rPr lang="fr-FR" dirty="0" err="1"/>
              <a:t>StringInfo.GetNextTextElement</a:t>
            </a:r>
            <a:r>
              <a:rPr lang="fr-FR" dirty="0"/>
              <a:t>, etc.</a:t>
            </a:r>
          </a:p>
          <a:p>
            <a:r>
              <a:rPr lang="fr-FR" dirty="0"/>
              <a:t>Culture : combinaison d’une langue et d’une région</a:t>
            </a:r>
          </a:p>
          <a:p>
            <a:pPr lvl="1"/>
            <a:r>
              <a:rPr lang="fr-FR" dirty="0" err="1"/>
              <a:t>CultureInfo</a:t>
            </a:r>
            <a:r>
              <a:rPr lang="fr-FR" dirty="0"/>
              <a:t> : système d’écriture, calendrier, format de nombres et de dates, tri de chaînes de caractères</a:t>
            </a:r>
          </a:p>
          <a:p>
            <a:pPr lvl="1"/>
            <a:r>
              <a:rPr lang="fr-FR" dirty="0" err="1"/>
              <a:t>RegionInfo</a:t>
            </a:r>
            <a:r>
              <a:rPr lang="fr-FR" dirty="0"/>
              <a:t> : nom de la région / du pays, monnaie</a:t>
            </a:r>
          </a:p>
          <a:p>
            <a:r>
              <a:rPr lang="fr-FR" dirty="0"/>
              <a:t>Informations portées par un thread :</a:t>
            </a:r>
          </a:p>
          <a:p>
            <a:pPr lvl="1"/>
            <a:r>
              <a:rPr lang="fr-FR" dirty="0" err="1"/>
              <a:t>CurrentCulture</a:t>
            </a:r>
            <a:r>
              <a:rPr lang="fr-FR" dirty="0"/>
              <a:t> : options de format et de tri</a:t>
            </a:r>
          </a:p>
          <a:p>
            <a:pPr lvl="1"/>
            <a:r>
              <a:rPr lang="fr-FR" dirty="0" err="1"/>
              <a:t>CurrentUICulture</a:t>
            </a:r>
            <a:r>
              <a:rPr lang="fr-FR" dirty="0"/>
              <a:t> : langue de l’interface utilisateur</a:t>
            </a:r>
          </a:p>
          <a:p>
            <a:r>
              <a:rPr lang="fr-FR" dirty="0"/>
              <a:t>Culture invariante : à utiliser pour des traitements indépendants des contextes régionaux des utilisateurs.</a:t>
            </a:r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Des images ou des tables de chaînes de caractères peuvent être enregistrées sous forme de fichiers de ressources, ou bien d’assemblages satellites. Le </a:t>
            </a:r>
            <a:r>
              <a:rPr lang="fr-FR" sz="2000" dirty="0" err="1"/>
              <a:t>framework</a:t>
            </a:r>
            <a:r>
              <a:rPr lang="fr-FR" sz="2000" dirty="0"/>
              <a:t> .NET intègre des fonctionnalités de gestion de ressources traduites.</a:t>
            </a:r>
          </a:p>
          <a:p>
            <a:r>
              <a:rPr lang="fr-FR" sz="2000" dirty="0"/>
              <a:t>Combiner les fichiers RESX et la classe </a:t>
            </a:r>
            <a:r>
              <a:rPr lang="fr-FR" sz="2000" dirty="0" err="1"/>
              <a:t>ResourceManager</a:t>
            </a:r>
            <a:r>
              <a:rPr lang="fr-FR" sz="2000" dirty="0"/>
              <a:t> pour traduire une application.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97207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System.Reflection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System.Resources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LocaleConsole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class Program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Main(string[]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ResourceManager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ResourceManager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LocaleConsole.Sample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Assembly.GetExecutingAssembly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Thread.CurrentThread.CurrentUICulture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System.Globalization.CultureInfo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("en-US");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Begining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("End"));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Thread.CurrentThread.CurrentUICulture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System.Globalization.CultureInfo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fr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-FR");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Begining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rm.GetString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("End"));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860032" y="1556792"/>
            <a:ext cx="4104456" cy="1584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d’interface Windows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déploiement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/>
              <a:t>Xcopy</a:t>
            </a:r>
            <a:r>
              <a:rPr lang="fr-FR" sz="2000" b="1" dirty="0"/>
              <a:t> </a:t>
            </a:r>
            <a:r>
              <a:rPr lang="fr-FR" sz="2000" dirty="0"/>
              <a:t>: copie de fichiers (et répertoires).</a:t>
            </a:r>
          </a:p>
          <a:p>
            <a:endParaRPr lang="fr-FR" sz="2000" dirty="0"/>
          </a:p>
          <a:p>
            <a:r>
              <a:rPr lang="fr-FR" sz="2000" b="1" dirty="0"/>
              <a:t>Publication de site Web </a:t>
            </a:r>
            <a:r>
              <a:rPr lang="fr-FR" sz="2000" dirty="0"/>
              <a:t>: les projets de type site Web sont compilés puis copiés vers une destination particulière, sans que le code source en soit publié.</a:t>
            </a:r>
          </a:p>
          <a:p>
            <a:endParaRPr lang="fr-FR" sz="2000" dirty="0"/>
          </a:p>
          <a:p>
            <a:r>
              <a:rPr lang="fr-FR" sz="2000" b="1" dirty="0"/>
              <a:t>Installeur MSI </a:t>
            </a:r>
            <a:r>
              <a:rPr lang="fr-FR" sz="2000" dirty="0"/>
              <a:t>: </a:t>
            </a:r>
            <a:r>
              <a:rPr lang="fr-FR" sz="2000" dirty="0" err="1"/>
              <a:t>Merge</a:t>
            </a:r>
            <a:r>
              <a:rPr lang="fr-FR" sz="2000" dirty="0"/>
              <a:t> Module, application cliente, application Web et Compact Framework.</a:t>
            </a:r>
          </a:p>
          <a:p>
            <a:endParaRPr lang="fr-FR" sz="2000" dirty="0"/>
          </a:p>
          <a:p>
            <a:r>
              <a:rPr lang="fr-FR" sz="2000" b="1" dirty="0"/>
              <a:t>Azure &amp; TFS </a:t>
            </a:r>
            <a:r>
              <a:rPr lang="fr-FR" sz="2000" dirty="0"/>
              <a:t>: Orienté </a:t>
            </a:r>
            <a:r>
              <a:rPr lang="fr-FR" sz="2000" dirty="0" err="1"/>
              <a:t>DevOps</a:t>
            </a:r>
            <a:r>
              <a:rPr lang="fr-FR" sz="2000" dirty="0"/>
              <a:t>, </a:t>
            </a:r>
            <a:r>
              <a:rPr lang="fr-FR" sz="2000" dirty="0" err="1"/>
              <a:t>builds</a:t>
            </a:r>
            <a:r>
              <a:rPr lang="fr-FR" sz="2000" dirty="0"/>
              <a:t> automatiques, déploiements automatiques sur serveur </a:t>
            </a:r>
            <a:r>
              <a:rPr lang="fr-FR" sz="2000" dirty="0" err="1"/>
              <a:t>OnPremise</a:t>
            </a:r>
            <a:r>
              <a:rPr lang="fr-FR" sz="2000" dirty="0"/>
              <a:t> ou dans le Cloud.</a:t>
            </a: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parallèle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 des threads…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Application cliente : séparer l’interface utilisateur des traitements enfouis</a:t>
            </a:r>
          </a:p>
          <a:p>
            <a:r>
              <a:rPr lang="fr-FR" sz="2000" dirty="0"/>
              <a:t>Service : séparer le thread d’écoute des traitements spécifiques à chaque appel</a:t>
            </a:r>
          </a:p>
          <a:p>
            <a:r>
              <a:rPr lang="fr-FR" sz="2000" dirty="0"/>
              <a:t>Windows orchestre des threads selon leur priorité, leur alloue de la mémoire et des ressources spécifiques.</a:t>
            </a:r>
          </a:p>
          <a:p>
            <a:pPr lvl="1"/>
            <a:r>
              <a:rPr lang="fr-FR" sz="1600" dirty="0"/>
              <a:t>Tous les threads d’un même processus partagent deux zones mémoire : celle du code exécutable et le tas. Le partage de données inter-thread est donc rapide.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framework</a:t>
            </a:r>
            <a:r>
              <a:rPr lang="fr-FR" sz="2000" dirty="0"/>
              <a:t> .NET offre différents moyens d’exploiter les threads :</a:t>
            </a:r>
          </a:p>
          <a:p>
            <a:pPr lvl="1"/>
            <a:r>
              <a:rPr lang="fr-FR" sz="1600" dirty="0"/>
              <a:t>Délégués </a:t>
            </a:r>
            <a:r>
              <a:rPr lang="fr-FR" sz="1600" dirty="0" err="1"/>
              <a:t>asynchronesTimers</a:t>
            </a:r>
            <a:endParaRPr lang="fr-FR" sz="1600" dirty="0"/>
          </a:p>
          <a:p>
            <a:pPr lvl="1"/>
            <a:r>
              <a:rPr lang="fr-FR" sz="1600" dirty="0"/>
              <a:t>Classes Thread &amp; </a:t>
            </a:r>
            <a:r>
              <a:rPr lang="fr-FR" sz="1600" dirty="0" err="1"/>
              <a:t>ThreadPool</a:t>
            </a:r>
            <a:endParaRPr lang="fr-FR" sz="1600" dirty="0"/>
          </a:p>
          <a:p>
            <a:pPr lvl="1"/>
            <a:r>
              <a:rPr lang="fr-FR" sz="1600" dirty="0"/>
              <a:t>Classes </a:t>
            </a:r>
            <a:r>
              <a:rPr lang="fr-FR" sz="1600" dirty="0" err="1"/>
              <a:t>Task</a:t>
            </a:r>
            <a:r>
              <a:rPr lang="fr-FR" sz="1600" dirty="0"/>
              <a:t> &amp; </a:t>
            </a:r>
            <a:r>
              <a:rPr lang="fr-FR" sz="1600" dirty="0" err="1"/>
              <a:t>Parallel</a:t>
            </a:r>
            <a:endParaRPr lang="fr-FR" sz="1600" dirty="0"/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Délégués asynchrones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Une fois instancié, un délégué peut être déclenché de façon asynchrone via la méthode </a:t>
            </a:r>
            <a:r>
              <a:rPr lang="fr-FR" sz="2000" dirty="0" err="1"/>
              <a:t>BeginInvoke</a:t>
            </a:r>
            <a:r>
              <a:rPr lang="fr-FR" sz="2000" dirty="0"/>
              <a:t>.</a:t>
            </a:r>
          </a:p>
          <a:p>
            <a:r>
              <a:rPr lang="fr-FR" sz="2000" dirty="0"/>
              <a:t>Trois moyens pour détecter la fin d’exécution du délégué :</a:t>
            </a:r>
          </a:p>
          <a:p>
            <a:pPr lvl="1"/>
            <a:r>
              <a:rPr lang="fr-FR" sz="2000" dirty="0"/>
              <a:t>Interrogation continue via </a:t>
            </a:r>
            <a:r>
              <a:rPr lang="fr-FR" sz="2000" dirty="0" err="1"/>
              <a:t>IsCompeted</a:t>
            </a:r>
            <a:endParaRPr lang="fr-FR" sz="2000" dirty="0"/>
          </a:p>
          <a:p>
            <a:pPr lvl="1"/>
            <a:r>
              <a:rPr lang="fr-FR" sz="2000" dirty="0"/>
              <a:t>Attente de signal de fin via </a:t>
            </a:r>
            <a:r>
              <a:rPr lang="fr-FR" sz="2000" dirty="0" err="1"/>
              <a:t>AsyncWaitHandle.WaitOne</a:t>
            </a:r>
            <a:endParaRPr lang="fr-FR" sz="2000" dirty="0"/>
          </a:p>
          <a:p>
            <a:pPr lvl="1"/>
            <a:r>
              <a:rPr lang="fr-FR" sz="2000" dirty="0"/>
              <a:t>Méthode Callback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99715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data,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ms);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TakesAWhileDelegate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d1 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TakesAWhile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IAsyncResult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d1.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BeginInvoke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(1, 3000,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null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(".");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if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ar.AsyncWaitHandle.WaitOne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(50, false))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{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("Can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the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now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	  break;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d1.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EndInvoke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: {0}",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classe Thread permet de créer et contrôler des threads sous forme de variables.</a:t>
            </a:r>
          </a:p>
          <a:p>
            <a:r>
              <a:rPr lang="fr-FR" dirty="0"/>
              <a:t>Le constructeur accepte un délégué en paramètre, de type </a:t>
            </a:r>
            <a:r>
              <a:rPr lang="fr-FR" dirty="0" err="1"/>
              <a:t>ThreadStart</a:t>
            </a:r>
            <a:r>
              <a:rPr lang="fr-FR" dirty="0"/>
              <a:t> ou </a:t>
            </a:r>
            <a:r>
              <a:rPr lang="fr-FR" dirty="0" err="1"/>
              <a:t>ParameterizedThreadStart</a:t>
            </a:r>
            <a:r>
              <a:rPr lang="fr-FR" dirty="0"/>
              <a:t>.</a:t>
            </a:r>
          </a:p>
          <a:p>
            <a:r>
              <a:rPr lang="fr-FR" dirty="0"/>
              <a:t>Une fois l’objet créé, le thread peut être lancé avec la méthode Start.</a:t>
            </a:r>
          </a:p>
          <a:p>
            <a:r>
              <a:rPr lang="fr-FR" dirty="0" err="1"/>
              <a:t>ThreadPool</a:t>
            </a:r>
            <a:r>
              <a:rPr lang="fr-FR" dirty="0"/>
              <a:t> : liste de threads en tâche de fond et </a:t>
            </a:r>
            <a:r>
              <a:rPr lang="fr-FR" dirty="0" err="1"/>
              <a:t>préinitialisés</a:t>
            </a:r>
            <a:r>
              <a:rPr lang="fr-FR" dirty="0"/>
              <a:t>, avec une taille paramétrable.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System; 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Isima.Threading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class Program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 var t1 = new Thread(</a:t>
            </a:r>
            <a:r>
              <a:rPr lang="fr-FR" sz="1200" b="1" dirty="0" err="1">
                <a:latin typeface="Consolas" pitchFamily="49" charset="0"/>
                <a:cs typeface="Consolas" pitchFamily="49" charset="0"/>
              </a:rPr>
              <a:t>ThreadMain</a:t>
            </a:r>
            <a:r>
              <a:rPr lang="fr-FR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 t1.Start();</a:t>
            </a:r>
          </a:p>
          <a:p>
            <a:pPr>
              <a:buNone/>
            </a:pPr>
            <a:r>
              <a:rPr lang="fr-FR" sz="12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("This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the main thread.");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ThreadMain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("Running in a thread.");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038600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Cette méthode est appelé lors du lancement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C'est ici qu'il faudra faire notre travail.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Tant que le thread n'est pas tué, on travaille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Thread.CurrentThread.IsAlive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Attente de 500 ms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(500);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Affichage dans la console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("Je travaille...");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683568" y="1700808"/>
            <a:ext cx="4038600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System;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using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System.Threading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ThreadedApp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Déclaration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Thread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Instanciation du thread, on spécifie dans le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délégué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le nom de la méthode qui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sera exécutée lorsque l'on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appele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la méthode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Start() de notre thread.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Thread(new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Lancement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myThread.Start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35847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60032" y="1700808"/>
            <a:ext cx="4283968" cy="452596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On crée notre 'manipulateur' de thread en y passant un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paramètre classique</a:t>
            </a: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(10);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On crée notre thread en y donnant comme méthode boucle, une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// méthode membre de notre manipulateur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Thread t = new Thread(new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threadHandle.ThreadLoop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t.Start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683568" y="1700808"/>
            <a:ext cx="4038600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Cet entier sera utilisé comme paramètre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Constructeur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MyThreadHandle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this.myParam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Méthode de modification du paramètre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SetParam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this.myParam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Méthode boucle du thread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ThreadLoop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On peut utiliser ici notre paramètre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switch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myParam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    // ...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36496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2411760" y="1556792"/>
            <a:ext cx="5328592" cy="28083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000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DebiterCompte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 Montant)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// Le code dans le bloc suivant sera protégé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lock (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("Solde avant transaction : " + Solde);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("Montant à débiter : " + Montant);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// Code critique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Solde = Solde - Montant;</a:t>
            </a:r>
          </a:p>
          <a:p>
            <a:pPr>
              <a:buNone/>
            </a:pPr>
            <a:endParaRPr lang="fr-FR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fr-FR" sz="1000" dirty="0">
                <a:latin typeface="Consolas" pitchFamily="49" charset="0"/>
                <a:cs typeface="Consolas" pitchFamily="49" charset="0"/>
              </a:rPr>
              <a:t>("Solde après transaction : " + Solde);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fr-FR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fr-FR" dirty="0"/>
              <a:t>Thread &amp; </a:t>
            </a:r>
            <a:r>
              <a:rPr lang="fr-FR" dirty="0" err="1"/>
              <a:t>ThreadPool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149848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4.0 fournit de nouvelles fonctionnalités d’exécution </a:t>
            </a:r>
            <a:r>
              <a:rPr lang="fr-FR" dirty="0" err="1"/>
              <a:t>multi-thread</a:t>
            </a:r>
            <a:r>
              <a:rPr lang="fr-FR" dirty="0"/>
              <a:t> : les tâches et la classe </a:t>
            </a:r>
            <a:r>
              <a:rPr lang="fr-FR" dirty="0" err="1"/>
              <a:t>Parallel</a:t>
            </a:r>
            <a:r>
              <a:rPr lang="fr-FR" dirty="0"/>
              <a:t>.</a:t>
            </a:r>
          </a:p>
          <a:p>
            <a:r>
              <a:rPr lang="fr-FR" dirty="0"/>
              <a:t>Chaque tâche est construite avec un délégué de type Action&lt;</a:t>
            </a:r>
            <a:r>
              <a:rPr lang="fr-FR" dirty="0" err="1"/>
              <a:t>object</a:t>
            </a:r>
            <a:r>
              <a:rPr lang="fr-FR" dirty="0"/>
              <a:t>&gt;. </a:t>
            </a:r>
          </a:p>
          <a:p>
            <a:r>
              <a:rPr lang="fr-FR" dirty="0"/>
              <a:t>Les tâches peuvent être organisées sous forme hiérarchiques et liées entre elles via la méthode </a:t>
            </a:r>
            <a:r>
              <a:rPr lang="fr-FR" dirty="0" err="1"/>
              <a:t>ContinueWith</a:t>
            </a:r>
            <a:r>
              <a:rPr lang="fr-FR" dirty="0"/>
              <a:t>.</a:t>
            </a:r>
          </a:p>
          <a:p>
            <a:r>
              <a:rPr lang="fr-FR" dirty="0" err="1"/>
              <a:t>Parallel.For</a:t>
            </a:r>
            <a:r>
              <a:rPr lang="fr-FR" dirty="0"/>
              <a:t> et </a:t>
            </a:r>
            <a:r>
              <a:rPr lang="fr-FR" dirty="0" err="1"/>
              <a:t>Parallel.ForEach</a:t>
            </a:r>
            <a:r>
              <a:rPr lang="fr-FR" dirty="0"/>
              <a:t> : boucles parallèles sans ordre d’exécution garanti</a:t>
            </a:r>
          </a:p>
          <a:p>
            <a:r>
              <a:rPr lang="fr-FR" dirty="0" err="1"/>
              <a:t>Parallel.Invoke</a:t>
            </a:r>
            <a:r>
              <a:rPr lang="fr-FR" dirty="0"/>
              <a:t> : exécution parallèle d’un tableau de délégués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0" y="1600200"/>
            <a:ext cx="4464496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ParallelForeach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data = {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"zero"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"one"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"two"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"three"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"four"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"five"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"six"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"seven"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"eight"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"nine"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"eleven"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"twelve"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ParallelLoopResult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result =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Parallel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.ForEach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&gt;(data, s =&gt;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(s);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Parallel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.For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(0,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data.Length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cpt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=&gt;        	{</a:t>
            </a:r>
            <a:endParaRPr lang="fr-FR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(data[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cpt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]);</a:t>
            </a:r>
            <a:endParaRPr lang="fr-FR" sz="1400" dirty="0">
              <a:latin typeface="Consolas" panose="020B0609020204030204" pitchFamily="49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	</a:t>
            </a:r>
            <a:r>
              <a:rPr lang="fr-FR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});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2915816" y="1417638"/>
            <a:ext cx="4038600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("Hello Task library!");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new Task(new Action(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task.Start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= new Task( () =&gt;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);</a:t>
            </a:r>
          </a:p>
          <a:p>
            <a:pPr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task.Start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Task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DoWork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   await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Task.Run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PrintMessage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  <a:endParaRPr lang="fr-FR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3212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Windows en .NET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d’interface Windows</a:t>
            </a:r>
          </a:p>
          <a:p>
            <a:r>
              <a:rPr lang="fr-FR" dirty="0"/>
              <a:t>Sécurité</a:t>
            </a:r>
          </a:p>
          <a:p>
            <a:r>
              <a:rPr lang="fr-FR" dirty="0"/>
              <a:t>Programmation parallèle</a:t>
            </a:r>
          </a:p>
          <a:p>
            <a:r>
              <a:rPr lang="fr-FR" dirty="0"/>
              <a:t>Globalisation et localisation</a:t>
            </a:r>
          </a:p>
          <a:p>
            <a:r>
              <a:rPr lang="fr-FR" dirty="0"/>
              <a:t>Déploiement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&amp; </a:t>
            </a:r>
            <a:r>
              <a:rPr lang="fr-FR" dirty="0" err="1"/>
              <a:t>Parallel</a:t>
            </a:r>
            <a:endParaRPr lang="fr-FR" dirty="0"/>
          </a:p>
        </p:txBody>
      </p:sp>
      <p:sp>
        <p:nvSpPr>
          <p:cNvPr id="9" name="Espace réservé du contenu 4"/>
          <p:cNvSpPr>
            <a:spLocks noGrp="1"/>
          </p:cNvSpPr>
          <p:nvPr>
            <p:ph sz="half" idx="2"/>
          </p:nvPr>
        </p:nvSpPr>
        <p:spPr>
          <a:xfrm>
            <a:off x="1043608" y="1417638"/>
            <a:ext cx="7338392" cy="504056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Code à </a:t>
            </a:r>
            <a:r>
              <a:rPr lang="en-US" sz="1000" b="1" dirty="0" err="1">
                <a:latin typeface="Consolas" pitchFamily="49" charset="0"/>
              </a:rPr>
              <a:t>exécuter</a:t>
            </a:r>
            <a:r>
              <a:rPr lang="en-US" sz="1000" b="1" dirty="0">
                <a:latin typeface="Consolas" pitchFamily="49" charset="0"/>
              </a:rPr>
              <a:t>...});</a:t>
            </a:r>
          </a:p>
          <a:p>
            <a:pPr>
              <a:buNone/>
            </a:pPr>
            <a:r>
              <a:rPr lang="en-US" sz="1000" b="1" dirty="0" err="1">
                <a:latin typeface="Consolas" pitchFamily="49" charset="0"/>
              </a:rPr>
              <a:t>t.Wait</a:t>
            </a:r>
            <a:r>
              <a:rPr lang="en-US" sz="1000" b="1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Attendre</a:t>
            </a:r>
            <a:r>
              <a:rPr lang="en-US" sz="1000" dirty="0">
                <a:latin typeface="Consolas" pitchFamily="49" charset="0"/>
              </a:rPr>
              <a:t> la fin de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plusieurs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tâches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</a:rPr>
              <a:t>Si on a </a:t>
            </a:r>
            <a:r>
              <a:rPr lang="en-US" sz="1000" dirty="0" err="1">
                <a:latin typeface="Consolas" pitchFamily="49" charset="0"/>
              </a:rPr>
              <a:t>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liste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Task[] tasks = new Task[3];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tasks[0]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tasks[1]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tasks[2]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... Some work;}); </a:t>
            </a:r>
          </a:p>
          <a:p>
            <a:pPr>
              <a:buNone/>
            </a:pPr>
            <a:endParaRPr lang="en-US" sz="1000" b="1" dirty="0">
              <a:latin typeface="Consolas" pitchFamily="49" charset="0"/>
            </a:endParaRPr>
          </a:p>
          <a:p>
            <a:pPr>
              <a:buNone/>
            </a:pPr>
            <a:r>
              <a:rPr lang="en-US" sz="1000" b="1" dirty="0" err="1">
                <a:latin typeface="Consolas" pitchFamily="49" charset="0"/>
              </a:rPr>
              <a:t>Task.WaitAll</a:t>
            </a:r>
            <a:r>
              <a:rPr lang="en-US" sz="1000" b="1" dirty="0">
                <a:latin typeface="Consolas" pitchFamily="49" charset="0"/>
              </a:rPr>
              <a:t>(tasks);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Attendre</a:t>
            </a:r>
            <a:r>
              <a:rPr lang="en-US" sz="1000" dirty="0">
                <a:latin typeface="Consolas" pitchFamily="49" charset="0"/>
              </a:rPr>
              <a:t> la fin de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n’importe</a:t>
            </a:r>
            <a:r>
              <a:rPr lang="en-US" sz="1000" dirty="0">
                <a:latin typeface="Consolas" pitchFamily="49" charset="0"/>
              </a:rPr>
              <a:t> quelle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 dans </a:t>
            </a:r>
            <a:r>
              <a:rPr lang="en-US" sz="1000" dirty="0" err="1">
                <a:latin typeface="Consolas" pitchFamily="49" charset="0"/>
              </a:rPr>
              <a:t>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liste</a:t>
            </a:r>
            <a:r>
              <a:rPr lang="en-US" sz="1000" dirty="0">
                <a:latin typeface="Consolas" pitchFamily="49" charset="0"/>
              </a:rPr>
              <a:t> de </a:t>
            </a:r>
            <a:r>
              <a:rPr lang="en-US" sz="1000" dirty="0" err="1">
                <a:latin typeface="Consolas" pitchFamily="49" charset="0"/>
              </a:rPr>
              <a:t>tâches</a:t>
            </a:r>
            <a:r>
              <a:rPr lang="en-US" sz="1000" dirty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i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Task.WaitAny</a:t>
            </a:r>
            <a:r>
              <a:rPr lang="en-US" sz="1000" b="1" dirty="0">
                <a:latin typeface="Consolas" pitchFamily="49" charset="0"/>
              </a:rPr>
              <a:t>(tasks);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Récupérer</a:t>
            </a:r>
            <a:r>
              <a:rPr lang="en-US" sz="1000" dirty="0">
                <a:latin typeface="Consolas" pitchFamily="49" charset="0"/>
              </a:rPr>
              <a:t> le </a:t>
            </a:r>
            <a:r>
              <a:rPr lang="en-US" sz="1000" dirty="0" err="1">
                <a:latin typeface="Consolas" pitchFamily="49" charset="0"/>
              </a:rPr>
              <a:t>résultat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d’une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tâche</a:t>
            </a: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return 42;});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taskResult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t.Result</a:t>
            </a:r>
            <a:r>
              <a:rPr lang="en-US" sz="1000" b="1" dirty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--------------------------------------------</a:t>
            </a:r>
          </a:p>
          <a:p>
            <a:pPr>
              <a:buNone/>
            </a:pPr>
            <a:endParaRPr lang="en-US" sz="1000" dirty="0">
              <a:latin typeface="Consolas" pitchFamily="49" charset="0"/>
            </a:endParaRPr>
          </a:p>
          <a:p>
            <a:pPr>
              <a:buNone/>
            </a:pPr>
            <a:r>
              <a:rPr lang="en-US" sz="1000" dirty="0" err="1">
                <a:latin typeface="Consolas" pitchFamily="49" charset="0"/>
              </a:rPr>
              <a:t>Effectuer</a:t>
            </a:r>
            <a:r>
              <a:rPr lang="en-US" sz="1000" dirty="0">
                <a:latin typeface="Consolas" pitchFamily="49" charset="0"/>
              </a:rPr>
              <a:t> un travail après </a:t>
            </a:r>
            <a:r>
              <a:rPr lang="en-US" sz="1000" dirty="0" err="1">
                <a:latin typeface="Consolas" pitchFamily="49" charset="0"/>
              </a:rPr>
              <a:t>l’exécution</a:t>
            </a:r>
            <a:r>
              <a:rPr lang="en-US" sz="1000" dirty="0">
                <a:latin typeface="Consolas" pitchFamily="49" charset="0"/>
              </a:rPr>
              <a:t> de la </a:t>
            </a:r>
            <a:r>
              <a:rPr lang="en-US" sz="1000" dirty="0" err="1">
                <a:latin typeface="Consolas" pitchFamily="49" charset="0"/>
              </a:rPr>
              <a:t>tâche</a:t>
            </a:r>
            <a:r>
              <a:rPr lang="en-US" sz="1000" dirty="0">
                <a:latin typeface="Consolas" pitchFamily="49" charset="0"/>
              </a:rPr>
              <a:t> (continuation):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Task t = </a:t>
            </a:r>
            <a:r>
              <a:rPr lang="en-US" sz="1000" b="1" dirty="0" err="1">
                <a:latin typeface="Consolas" pitchFamily="49" charset="0"/>
              </a:rPr>
              <a:t>Task.Run</a:t>
            </a:r>
            <a:r>
              <a:rPr lang="en-US" sz="1000" b="1" dirty="0">
                <a:latin typeface="Consolas" pitchFamily="49" charset="0"/>
              </a:rPr>
              <a:t>(() =&gt; { return 42;})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     .</a:t>
            </a:r>
            <a:r>
              <a:rPr lang="en-US" sz="1000" b="1" dirty="0" err="1">
                <a:latin typeface="Consolas" pitchFamily="49" charset="0"/>
              </a:rPr>
              <a:t>ContinueWith</a:t>
            </a:r>
            <a:r>
              <a:rPr lang="en-US" sz="1000" b="1" dirty="0">
                <a:latin typeface="Consolas" pitchFamily="49" charset="0"/>
              </a:rPr>
              <a:t>((</a:t>
            </a:r>
            <a:r>
              <a:rPr lang="en-US" sz="1000" b="1" dirty="0" err="1">
                <a:latin typeface="Consolas" pitchFamily="49" charset="0"/>
              </a:rPr>
              <a:t>i</a:t>
            </a:r>
            <a:r>
              <a:rPr lang="en-US" sz="1000" b="1" dirty="0">
                <a:latin typeface="Consolas" pitchFamily="49" charset="0"/>
              </a:rPr>
              <a:t>) =&gt; { return </a:t>
            </a:r>
            <a:r>
              <a:rPr lang="en-US" sz="1000" b="1" dirty="0" err="1">
                <a:latin typeface="Consolas" pitchFamily="49" charset="0"/>
              </a:rPr>
              <a:t>i.Result</a:t>
            </a:r>
            <a:r>
              <a:rPr lang="en-US" sz="1000" b="1" dirty="0">
                <a:latin typeface="Consolas" pitchFamily="49" charset="0"/>
              </a:rPr>
              <a:t>*2;}); </a:t>
            </a:r>
          </a:p>
          <a:p>
            <a:pPr>
              <a:buNone/>
            </a:pPr>
            <a:r>
              <a:rPr lang="en-US" sz="1000" b="1" dirty="0">
                <a:latin typeface="Consolas" pitchFamily="49" charset="0"/>
              </a:rPr>
              <a:t>int </a:t>
            </a:r>
            <a:r>
              <a:rPr lang="en-US" sz="1000" b="1" dirty="0" err="1">
                <a:latin typeface="Consolas" pitchFamily="49" charset="0"/>
              </a:rPr>
              <a:t>taskResult</a:t>
            </a:r>
            <a:r>
              <a:rPr lang="en-US" sz="1000" b="1" dirty="0">
                <a:latin typeface="Consolas" pitchFamily="49" charset="0"/>
              </a:rPr>
              <a:t> = </a:t>
            </a:r>
            <a:r>
              <a:rPr lang="en-US" sz="1000" b="1" dirty="0" err="1">
                <a:latin typeface="Consolas" pitchFamily="49" charset="0"/>
              </a:rPr>
              <a:t>t.Result</a:t>
            </a:r>
            <a:r>
              <a:rPr lang="en-US" sz="1000" b="1" dirty="0">
                <a:latin typeface="Consolas" pitchFamily="49" charset="0"/>
              </a:rPr>
              <a:t>; </a:t>
            </a:r>
            <a:endParaRPr lang="fr-FR" sz="1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6046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d’interface Windows </a:t>
            </a:r>
            <a:br>
              <a:rPr lang="fr-FR" dirty="0"/>
            </a:br>
            <a:r>
              <a:rPr lang="fr-FR" dirty="0"/>
              <a:t>I.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Aperçu de Windows Forms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Le Framework .NET a fourni dès la première version la capacité à construire des applications graphiques, tout en évitant les problèmes de déploiement qui prévalaient jusqu’alors (« DLL </a:t>
            </a:r>
            <a:r>
              <a:rPr lang="fr-FR" sz="2000" dirty="0" err="1"/>
              <a:t>Hell</a:t>
            </a:r>
            <a:r>
              <a:rPr lang="fr-FR" sz="2000" dirty="0"/>
              <a:t> »).</a:t>
            </a:r>
          </a:p>
          <a:p>
            <a:endParaRPr lang="fr-FR" sz="2000" dirty="0"/>
          </a:p>
          <a:p>
            <a:r>
              <a:rPr lang="fr-FR" sz="2000" dirty="0"/>
              <a:t>Windows </a:t>
            </a:r>
            <a:r>
              <a:rPr lang="fr-FR" sz="2000" dirty="0" err="1"/>
              <a:t>Forms</a:t>
            </a:r>
            <a:r>
              <a:rPr lang="fr-FR" sz="2000" dirty="0"/>
              <a:t> encapsule les API graphiques bas niveau de Windows (« Win32 ») dans une hiérarchie de classes, plus simple d’accès que les bibliothèques C++ Microsoft </a:t>
            </a:r>
            <a:r>
              <a:rPr lang="fr-FR" sz="2000" dirty="0" err="1"/>
              <a:t>Foundation</a:t>
            </a:r>
            <a:r>
              <a:rPr lang="fr-FR" sz="2000" dirty="0"/>
              <a:t> Class (MFC).</a:t>
            </a:r>
          </a:p>
          <a:p>
            <a:endParaRPr lang="fr-FR" sz="2000" dirty="0"/>
          </a:p>
          <a:p>
            <a:r>
              <a:rPr lang="fr-FR" sz="2000" dirty="0"/>
              <a:t>Windows </a:t>
            </a:r>
            <a:r>
              <a:rPr lang="fr-FR" sz="2000" dirty="0" err="1"/>
              <a:t>Forms</a:t>
            </a:r>
            <a:r>
              <a:rPr lang="fr-FR" sz="2000" dirty="0"/>
              <a:t> s’appuie sur les mêmes paradigmes que son ancêtre Visual Basic :</a:t>
            </a:r>
          </a:p>
          <a:p>
            <a:pPr lvl="1"/>
            <a:r>
              <a:rPr lang="fr-FR" sz="1600" dirty="0"/>
              <a:t>Formulaires : fenêtres ou boîtes de dialogue</a:t>
            </a:r>
          </a:p>
          <a:p>
            <a:pPr lvl="1"/>
            <a:r>
              <a:rPr lang="fr-FR" sz="1600" dirty="0"/>
              <a:t>Contrôles : éléments graphiques pouvant être imbriqués les uns dans les autres</a:t>
            </a:r>
          </a:p>
          <a:p>
            <a:pPr lvl="1"/>
            <a:r>
              <a:rPr lang="fr-FR" sz="1600" dirty="0"/>
              <a:t>File d’évènements : moyen utilisé par le système pour transmettre au programme les actions de l’utilisateur ou d’autres situations </a:t>
            </a:r>
          </a:p>
          <a:p>
            <a:pPr lvl="1"/>
            <a:r>
              <a:rPr lang="fr-FR" sz="1600" dirty="0"/>
              <a:t>Conception graphique WYSIWYG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aller plus loin…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b="1"/>
              <a:t>Getting Started with Windows Forms : </a:t>
            </a:r>
            <a:r>
              <a:rPr lang="fr-FR" sz="1600">
                <a:hlinkClick r:id="rId2"/>
              </a:rPr>
              <a:t>http://msdn.microsoft.com/en-us/library/ms229601(v=vs.100).aspx</a:t>
            </a:r>
            <a:r>
              <a:rPr lang="fr-FR" sz="1600"/>
              <a:t> </a:t>
            </a:r>
          </a:p>
          <a:p>
            <a:pPr lvl="1">
              <a:buNone/>
            </a:pPr>
            <a:endParaRPr lang="fr-FR" sz="1600"/>
          </a:p>
          <a:p>
            <a:endParaRPr lang="fr-FR" sz="2000" b="1"/>
          </a:p>
          <a:p>
            <a:r>
              <a:rPr lang="fr-FR" sz="2000" b="1"/>
              <a:t>Windows Forms Walkthroughs : </a:t>
            </a:r>
            <a:r>
              <a:rPr lang="fr-FR" sz="1600">
                <a:hlinkClick r:id="rId3"/>
              </a:rPr>
              <a:t>http://msdn.microsoft.com/en-us/library/vstudio/zftbwa2b(v=vs.100)</a:t>
            </a:r>
            <a:r>
              <a:rPr lang="fr-FR" sz="2000" b="1"/>
              <a:t> </a:t>
            </a:r>
            <a:endParaRPr lang="fr-FR" sz="2000" dirty="0"/>
          </a:p>
        </p:txBody>
      </p:sp>
      <p:pic>
        <p:nvPicPr>
          <p:cNvPr id="8" name="Content Placeholder 7" descr="C:\Users\elegendr\AppData\Local\Microsoft\Windows\Temporary Internet Files\Content.IE5\X1IU3PT3\MC900442000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33671" y="2491753"/>
            <a:ext cx="2742857" cy="274285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d’interface Windows </a:t>
            </a:r>
            <a:br>
              <a:rPr lang="fr-FR" dirty="0"/>
            </a:br>
            <a:r>
              <a:rPr lang="fr-FR" dirty="0"/>
              <a:t>II. WPF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Aperçu de Windows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Foundation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Autofit/>
          </a:bodyPr>
          <a:lstStyle/>
          <a:p>
            <a:r>
              <a:rPr lang="fr-FR" sz="2000" dirty="0"/>
              <a:t>Avec la version 3.0 du </a:t>
            </a:r>
            <a:r>
              <a:rPr lang="fr-FR" sz="2000" dirty="0" err="1"/>
              <a:t>framework</a:t>
            </a:r>
            <a:r>
              <a:rPr lang="fr-FR" sz="2000" dirty="0"/>
              <a:t>, Microsoft a livré une nouvelle API pour construire des applications graphiques : WPF.</a:t>
            </a:r>
          </a:p>
          <a:p>
            <a:r>
              <a:rPr lang="fr-FR" sz="2000" dirty="0"/>
              <a:t>Dessin vectoriel indépendant de la résolution, surcouche de DirectX.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Séparation des activités de conception graphique et de développement de la logique de présentation :</a:t>
            </a:r>
          </a:p>
          <a:p>
            <a:pPr lvl="1"/>
            <a:r>
              <a:rPr lang="fr-FR" sz="1800" dirty="0"/>
              <a:t>Conception en langage XAML avec Expression </a:t>
            </a:r>
            <a:r>
              <a:rPr lang="fr-FR" sz="1800" dirty="0" err="1"/>
              <a:t>Blend</a:t>
            </a:r>
            <a:endParaRPr lang="fr-FR" sz="1800" dirty="0"/>
          </a:p>
          <a:p>
            <a:pPr lvl="1"/>
            <a:r>
              <a:rPr lang="fr-FR" sz="1800" dirty="0"/>
              <a:t>Développement en langage C# ou VB.NET avec Visual Studio</a:t>
            </a:r>
          </a:p>
        </p:txBody>
      </p:sp>
      <p:pic>
        <p:nvPicPr>
          <p:cNvPr id="16386" name="Picture 2" descr="Exemple d'interface utilisateur Contoso Healthc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960440" cy="25403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aller plus loin…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fr-FR" sz="2000" b="1" dirty="0"/>
              <a:t>Présentation de WPF : </a:t>
            </a:r>
          </a:p>
          <a:p>
            <a:pPr lvl="1">
              <a:buNone/>
            </a:pPr>
            <a:r>
              <a:rPr lang="fr-FR" sz="1600" dirty="0">
                <a:hlinkClick r:id="rId2"/>
              </a:rPr>
              <a:t>http://msdn.microsoft.com/fr-fr/library/aa970268(v=vs.100).aspx</a:t>
            </a:r>
          </a:p>
          <a:p>
            <a:endParaRPr lang="fr-FR" sz="2000" b="1" dirty="0"/>
          </a:p>
          <a:p>
            <a:r>
              <a:rPr lang="fr-FR" sz="2000" b="1" dirty="0"/>
              <a:t>Procédure pas à pas : mise en route de WPF</a:t>
            </a:r>
            <a:r>
              <a:rPr lang="en-US" sz="2000" b="1" dirty="0"/>
              <a:t> :</a:t>
            </a:r>
          </a:p>
          <a:p>
            <a:pPr lvl="1">
              <a:buNone/>
            </a:pPr>
            <a:r>
              <a:rPr lang="fr-FR" sz="1600" dirty="0">
                <a:hlinkClick r:id="rId2"/>
              </a:rPr>
              <a:t>http://msdn.microsoft.com/fr-fr/library/ms752299(v=vs.100).aspx</a:t>
            </a:r>
            <a:r>
              <a:rPr lang="fr-FR" sz="1600" dirty="0"/>
              <a:t> </a:t>
            </a:r>
          </a:p>
        </p:txBody>
      </p:sp>
      <p:pic>
        <p:nvPicPr>
          <p:cNvPr id="8" name="Content Placeholder 7" descr="C:\Users\elegendr\AppData\Local\Microsoft\Windows\Temporary Internet Files\Content.IE5\X1IU3PT3\MC900442000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333671" y="2491753"/>
            <a:ext cx="2742857" cy="274285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1F3F809FA25448D8330EB0B1CBD31" ma:contentTypeVersion="10" ma:contentTypeDescription="Crée un document." ma:contentTypeScope="" ma:versionID="d1c5c4c629170cf65144a545e65bdefb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88fe8b58f0f5b79855d16ae9bbe21c9e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Props1.xml><?xml version="1.0" encoding="utf-8"?>
<ds:datastoreItem xmlns:ds="http://schemas.openxmlformats.org/officeDocument/2006/customXml" ds:itemID="{901DEAA9-CBF7-4655-918B-C3BA9D1DBF9F}"/>
</file>

<file path=customXml/itemProps2.xml><?xml version="1.0" encoding="utf-8"?>
<ds:datastoreItem xmlns:ds="http://schemas.openxmlformats.org/officeDocument/2006/customXml" ds:itemID="{928687A4-A7B7-44AF-B909-E77B71F00AB0}"/>
</file>

<file path=customXml/itemProps3.xml><?xml version="1.0" encoding="utf-8"?>
<ds:datastoreItem xmlns:ds="http://schemas.openxmlformats.org/officeDocument/2006/customXml" ds:itemID="{EA6A009F-70B9-4C8F-AFCF-914FEA14B072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2731</Words>
  <Application>Microsoft Office PowerPoint</Application>
  <PresentationFormat>Affichage à l'écran (4:3)</PresentationFormat>
  <Paragraphs>408</Paragraphs>
  <Slides>30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Georgia</vt:lpstr>
      <vt:lpstr>Training</vt:lpstr>
      <vt:lpstr>think-cell Slide</vt:lpstr>
      <vt:lpstr>Développement .NET C#  Programmation Windows en .NET</vt:lpstr>
      <vt:lpstr>Plan de cours</vt:lpstr>
      <vt:lpstr>Programmation Windows en .NET</vt:lpstr>
      <vt:lpstr>Conception d’interface Windows  I. Forms</vt:lpstr>
      <vt:lpstr>Aperçu de Windows Forms</vt:lpstr>
      <vt:lpstr>Pour aller plus loin…</vt:lpstr>
      <vt:lpstr>Conception d’interface Windows  II. WPF</vt:lpstr>
      <vt:lpstr>Aperçu de Windows Presentation Foundation</vt:lpstr>
      <vt:lpstr>Pour aller plus loin…</vt:lpstr>
      <vt:lpstr>Sécurité</vt:lpstr>
      <vt:lpstr>Contrôle d’accès : authentification</vt:lpstr>
      <vt:lpstr>Contrôle d’accès : autorisation par rôle</vt:lpstr>
      <vt:lpstr>Cryptographie</vt:lpstr>
      <vt:lpstr>Code Access Security (CAS)</vt:lpstr>
      <vt:lpstr>Globalisation et localisation</vt:lpstr>
      <vt:lpstr>Pourquoi ?</vt:lpstr>
      <vt:lpstr>System.Globalization</vt:lpstr>
      <vt:lpstr>Ressources</vt:lpstr>
      <vt:lpstr>Déploiement</vt:lpstr>
      <vt:lpstr>Types de déploiement</vt:lpstr>
      <vt:lpstr>Programmation parallèle</vt:lpstr>
      <vt:lpstr>A propos des threads…</vt:lpstr>
      <vt:lpstr>Délégués asynchrones</vt:lpstr>
      <vt:lpstr>Thread &amp; ThreadPool</vt:lpstr>
      <vt:lpstr>Thread &amp; ThreadPool</vt:lpstr>
      <vt:lpstr>Thread &amp; ThreadPool</vt:lpstr>
      <vt:lpstr>Thread &amp; ThreadPool</vt:lpstr>
      <vt:lpstr>Task &amp; Parallel</vt:lpstr>
      <vt:lpstr>Task &amp; Parallel</vt:lpstr>
      <vt:lpstr>Task &amp;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2022-11-21T15:41:51Z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</Properties>
</file>