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61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12ABDB"/>
    <a:srgbClr val="A6CDE2"/>
    <a:srgbClr val="7E9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3D78BD-8988-4DAE-9246-AA00FB07AC6E}" v="5" dt="2023-01-06T15:41:13.6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198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5618111-2332-46BD-905A-8426F18879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79650E2-0C37-4288-8B41-A6BA3CFAB9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ED27E-3CD4-4B0B-8B12-B7DA790805FB}" type="datetimeFigureOut">
              <a:rPr lang="fr-FR" smtClean="0"/>
              <a:t>16/01/2023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9305FC-33ED-4DC0-8CE2-CE9D637017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564840A-EBDA-4FD3-B021-FB17FA987F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BCC07-763E-4A72-ABF5-A0E819FFD0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831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993EA-BAED-4A2D-8EB7-A3135D78BDEE}" type="datetimeFigureOut">
              <a:rPr lang="fr-FR" smtClean="0"/>
              <a:t>16/01/2023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35F2A-5839-48BC-861F-AF821BF8B5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174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position personnalisé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10032437" y="491074"/>
            <a:ext cx="2159563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160"/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7F9D2791-B173-42B3-B2B4-C8C41545D0A3}"/>
              </a:ext>
            </a:extLst>
          </p:cNvPr>
          <p:cNvGrpSpPr/>
          <p:nvPr userDrawn="1"/>
        </p:nvGrpSpPr>
        <p:grpSpPr>
          <a:xfrm>
            <a:off x="11318617" y="170118"/>
            <a:ext cx="559248" cy="466786"/>
            <a:chOff x="11501102" y="171573"/>
            <a:chExt cx="419436" cy="388988"/>
          </a:xfrm>
        </p:grpSpPr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61D9E28F-F43B-4327-A203-35257E9B0F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60"/>
            </a:p>
          </p:txBody>
        </p:sp>
        <p:sp>
          <p:nvSpPr>
            <p:cNvPr id="38" name="Freeform 14">
              <a:extLst>
                <a:ext uri="{FF2B5EF4-FFF2-40B4-BE49-F238E27FC236}">
                  <a16:creationId xmlns:a16="http://schemas.microsoft.com/office/drawing/2014/main" id="{C84D125B-2383-4B68-9682-68F77F5BC5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6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C552D96-F524-489B-BBE0-797957FCCDF4}"/>
              </a:ext>
            </a:extLst>
          </p:cNvPr>
          <p:cNvSpPr/>
          <p:nvPr userDrawn="1"/>
        </p:nvSpPr>
        <p:spPr>
          <a:xfrm>
            <a:off x="-168696" y="0"/>
            <a:ext cx="3239738" cy="6858000"/>
          </a:xfrm>
          <a:prstGeom prst="rect">
            <a:avLst/>
          </a:prstGeom>
          <a:solidFill>
            <a:srgbClr val="007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16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29E8B26-ECF1-4206-AAFB-17D021049808}"/>
              </a:ext>
            </a:extLst>
          </p:cNvPr>
          <p:cNvSpPr txBox="1">
            <a:spLocks/>
          </p:cNvSpPr>
          <p:nvPr userDrawn="1"/>
        </p:nvSpPr>
        <p:spPr>
          <a:xfrm>
            <a:off x="3261814" y="6639355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Cloud Infrastructure Services France 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Projects &amp; Consulting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F0118A-D5EE-4BCC-B452-7726C28BC373}"/>
              </a:ext>
            </a:extLst>
          </p:cNvPr>
          <p:cNvSpPr/>
          <p:nvPr userDrawn="1"/>
        </p:nvSpPr>
        <p:spPr>
          <a:xfrm>
            <a:off x="3071042" y="774830"/>
            <a:ext cx="9120958" cy="2937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Trebuchet MS" panose="020B0603020202020204" pitchFamily="34" charset="0"/>
              </a:rPr>
              <a:t>PRINCIPALES REFERENCES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65E4FC4E-25CE-467B-A2EA-CA2D72359D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71042" y="115418"/>
            <a:ext cx="8247575" cy="53741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>
                <a:solidFill>
                  <a:schemeClr val="accent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fr-FR" dirty="0"/>
              <a:t>Titre du </a:t>
            </a:r>
            <a:r>
              <a:rPr lang="fr-FR" dirty="0" err="1"/>
              <a:t>miniCV</a:t>
            </a:r>
            <a:endParaRPr lang="fr-FR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711EBA43-D10B-4AB4-B870-7BEBAF8814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70" y="112788"/>
            <a:ext cx="2879725" cy="482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 sz="20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2000">
                <a:latin typeface="Trebuchet MS" panose="020B0603020202020204" pitchFamily="34" charset="0"/>
              </a:defRPr>
            </a:lvl4pPr>
            <a:lvl5pPr>
              <a:defRPr sz="20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fr-FR" dirty="0"/>
              <a:t>Prénom, N.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F50E348-AEE8-46CA-ABD5-69DACCDDD527}"/>
              </a:ext>
            </a:extLst>
          </p:cNvPr>
          <p:cNvSpPr txBox="1"/>
          <p:nvPr userDrawn="1"/>
        </p:nvSpPr>
        <p:spPr>
          <a:xfrm>
            <a:off x="1100421" y="458908"/>
            <a:ext cx="1661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Projects</a:t>
            </a:r>
            <a:r>
              <a:rPr lang="fr-FR" sz="1200" dirty="0">
                <a:solidFill>
                  <a:schemeClr val="bg1"/>
                </a:solidFill>
                <a:latin typeface="Trebuchet MS" panose="020B0603020202020204" pitchFamily="34" charset="0"/>
              </a:rPr>
              <a:t> &amp; Consulting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7F7F78-8094-412A-8137-77E7E6E37603}"/>
              </a:ext>
            </a:extLst>
          </p:cNvPr>
          <p:cNvSpPr/>
          <p:nvPr userDrawn="1"/>
        </p:nvSpPr>
        <p:spPr>
          <a:xfrm>
            <a:off x="-168696" y="774273"/>
            <a:ext cx="3239738" cy="288914"/>
          </a:xfrm>
          <a:prstGeom prst="rect">
            <a:avLst/>
          </a:pr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0"/>
            <a:r>
              <a:rPr lang="fr-FR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PROFIL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E7EACBA4-7D52-493B-AE5C-5B0DFD25E39D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-9525" y="1074739"/>
            <a:ext cx="2889250" cy="654025"/>
          </a:xfrm>
          <a:prstGeom prst="rect">
            <a:avLst/>
          </a:prstGeom>
        </p:spPr>
        <p:txBody>
          <a:bodyPr>
            <a:spAutoFit/>
          </a:bodyPr>
          <a:lstStyle>
            <a:lvl1pPr marL="171450" indent="-171450">
              <a:lnSpc>
                <a:spcPct val="100000"/>
              </a:lnSpc>
              <a:spcBef>
                <a:spcPts val="0"/>
              </a:spcBef>
              <a:spcAft>
                <a:spcPts val="315"/>
              </a:spcAft>
              <a:buFont typeface="Courier New" panose="02070309020205020404" pitchFamily="49" charset="0"/>
              <a:buChar char="o"/>
              <a:defRPr sz="1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0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>
              <a:buNone/>
              <a:defRPr sz="10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None/>
              <a:defRPr sz="10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>
              <a:buNone/>
              <a:defRPr sz="10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fr-FR" dirty="0"/>
              <a:t>Item 1</a:t>
            </a:r>
          </a:p>
          <a:p>
            <a:pPr lvl="0"/>
            <a:r>
              <a:rPr lang="fr-FR" dirty="0"/>
              <a:t>Item 2</a:t>
            </a:r>
          </a:p>
          <a:p>
            <a:pPr lvl="0"/>
            <a:r>
              <a:rPr lang="fr-FR" dirty="0"/>
              <a:t>Item 3</a:t>
            </a:r>
          </a:p>
        </p:txBody>
      </p:sp>
      <p:grpSp>
        <p:nvGrpSpPr>
          <p:cNvPr id="24" name="Group 14">
            <a:extLst>
              <a:ext uri="{FF2B5EF4-FFF2-40B4-BE49-F238E27FC236}">
                <a16:creationId xmlns:a16="http://schemas.microsoft.com/office/drawing/2014/main" id="{B5E227E1-1929-42A7-AA00-EF3BC95A423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989316" y="6588832"/>
            <a:ext cx="888549" cy="198100"/>
            <a:chOff x="728663" y="4465638"/>
            <a:chExt cx="5354637" cy="1193800"/>
          </a:xfrm>
        </p:grpSpPr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E226E240-9660-40E4-9154-8B0DFB572F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1595570D-61BC-4BC5-B90D-D3FABE1841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3E74AEA1-3672-402B-A5E9-6DA0415E14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9D2503BA-EA5C-4DCB-B254-163D3E34AA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6A88CFE7-829A-4098-9BA8-0FFB9DB9C0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0252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217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7">
            <a:extLst>
              <a:ext uri="{FF2B5EF4-FFF2-40B4-BE49-F238E27FC236}">
                <a16:creationId xmlns:a16="http://schemas.microsoft.com/office/drawing/2014/main" id="{CA6AFA2B-8EB2-4783-BD79-83022BF9D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Cloud and DevOps Engineer _ Azure Cloud</a:t>
            </a:r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0CF283B8-87E4-42E0-93D9-7776FFD1CB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0836" y="74962"/>
            <a:ext cx="2879725" cy="720752"/>
          </a:xfrm>
        </p:spPr>
        <p:txBody>
          <a:bodyPr/>
          <a:lstStyle/>
          <a:p>
            <a:r>
              <a:rPr lang="fr-FR" dirty="0"/>
              <a:t>Augustin Léo L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1F63F09E-A24A-4065-BC98-FD3F74762F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37324" y="1057060"/>
            <a:ext cx="2879725" cy="93871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Professional, dynamic and creative with +8 years of experience in the IT field (Systems and End user computing)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English level C1 (Anglo-Indian) – Native</a:t>
            </a:r>
            <a:endParaRPr lang="fr-FR" dirty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D8A47594-193F-4DFC-A65E-C5EA481E8E7E}"/>
              </a:ext>
            </a:extLst>
          </p:cNvPr>
          <p:cNvGrpSpPr/>
          <p:nvPr/>
        </p:nvGrpSpPr>
        <p:grpSpPr>
          <a:xfrm>
            <a:off x="-121345" y="5773372"/>
            <a:ext cx="3155390" cy="1009666"/>
            <a:chOff x="-84348" y="1953425"/>
            <a:chExt cx="3155390" cy="10096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D1AC42C-5C3D-458A-B4FC-38AF96B892AB}"/>
                </a:ext>
              </a:extLst>
            </p:cNvPr>
            <p:cNvSpPr/>
            <p:nvPr/>
          </p:nvSpPr>
          <p:spPr>
            <a:xfrm>
              <a:off x="-84348" y="1953425"/>
              <a:ext cx="3155390" cy="288914"/>
            </a:xfrm>
            <a:prstGeom prst="rect">
              <a:avLst/>
            </a:prstGeom>
            <a:solidFill>
              <a:srgbClr val="12A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 lvl="0"/>
              <a:r>
                <a:rPr lang="fr-FR" sz="1600" b="1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SECTEURS D’INTERVENTION</a:t>
              </a:r>
            </a:p>
          </p:txBody>
        </p:sp>
        <p:sp>
          <p:nvSpPr>
            <p:cNvPr id="6" name="Espace réservé du texte 16">
              <a:extLst>
                <a:ext uri="{FF2B5EF4-FFF2-40B4-BE49-F238E27FC236}">
                  <a16:creationId xmlns:a16="http://schemas.microsoft.com/office/drawing/2014/main" id="{FB3CE94E-6875-4525-83A1-765C1B50493B}"/>
                </a:ext>
              </a:extLst>
            </p:cNvPr>
            <p:cNvSpPr txBox="1">
              <a:spLocks/>
            </p:cNvSpPr>
            <p:nvPr/>
          </p:nvSpPr>
          <p:spPr>
            <a:xfrm>
              <a:off x="90569" y="2332149"/>
              <a:ext cx="2889250" cy="630942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 marL="171450" indent="-1714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15"/>
                </a:spcAft>
                <a:buFont typeface="Courier New" panose="02070309020205020404" pitchFamily="49" charset="0"/>
                <a:buChar char="o"/>
                <a:defRPr sz="1000" kern="120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5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5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5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5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/>
                <a:t>Luxury industry (CPRD)</a:t>
              </a:r>
            </a:p>
            <a:p>
              <a:pPr marL="0" indent="0">
                <a:buNone/>
              </a:pPr>
              <a:r>
                <a:rPr lang="en-US" dirty="0"/>
                <a:t>HR cloud markets -  Workday and SAP</a:t>
              </a:r>
            </a:p>
            <a:p>
              <a:pPr marL="0" indent="0">
                <a:buNone/>
              </a:pPr>
              <a:r>
                <a:rPr lang="en-US" dirty="0"/>
                <a:t>E-Publishing</a:t>
              </a:r>
              <a:endParaRPr lang="fr-FR" dirty="0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972153A8-5DD5-40EF-A8D3-FB38FB90B741}"/>
              </a:ext>
            </a:extLst>
          </p:cNvPr>
          <p:cNvGrpSpPr/>
          <p:nvPr/>
        </p:nvGrpSpPr>
        <p:grpSpPr>
          <a:xfrm>
            <a:off x="-121672" y="2189918"/>
            <a:ext cx="3155390" cy="2612627"/>
            <a:chOff x="-168696" y="2063658"/>
            <a:chExt cx="3155390" cy="261262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14DDBE6-EE4B-4D8A-8BB4-76792C229C42}"/>
                </a:ext>
              </a:extLst>
            </p:cNvPr>
            <p:cNvSpPr/>
            <p:nvPr/>
          </p:nvSpPr>
          <p:spPr>
            <a:xfrm>
              <a:off x="-168696" y="2063658"/>
              <a:ext cx="3155390" cy="288914"/>
            </a:xfrm>
            <a:prstGeom prst="rect">
              <a:avLst/>
            </a:prstGeom>
            <a:solidFill>
              <a:srgbClr val="12A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 lvl="0"/>
              <a:r>
                <a:rPr lang="fr-FR" sz="1600" b="1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SKILLS </a:t>
              </a:r>
              <a:r>
                <a:rPr lang="fr-FR" sz="1600" b="1" dirty="0" err="1">
                  <a:solidFill>
                    <a:schemeClr val="bg1"/>
                  </a:solidFill>
                  <a:latin typeface="Trebuchet MS" panose="020B0603020202020204" pitchFamily="34" charset="0"/>
                </a:rPr>
                <a:t>SET_Tech</a:t>
              </a:r>
              <a:r>
                <a:rPr lang="fr-FR" sz="1600" b="1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 stack</a:t>
              </a:r>
            </a:p>
          </p:txBody>
        </p:sp>
        <p:sp>
          <p:nvSpPr>
            <p:cNvPr id="10" name="Espace réservé du texte 16">
              <a:extLst>
                <a:ext uri="{FF2B5EF4-FFF2-40B4-BE49-F238E27FC236}">
                  <a16:creationId xmlns:a16="http://schemas.microsoft.com/office/drawing/2014/main" id="{B66CAF4D-6C4F-46CA-B37A-15FD7C74BC2A}"/>
                </a:ext>
              </a:extLst>
            </p:cNvPr>
            <p:cNvSpPr txBox="1">
              <a:spLocks/>
            </p:cNvSpPr>
            <p:nvPr/>
          </p:nvSpPr>
          <p:spPr>
            <a:xfrm>
              <a:off x="-84348" y="2352572"/>
              <a:ext cx="2980146" cy="232371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171450" indent="-1714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15"/>
                </a:spcAft>
                <a:buFont typeface="Courier New" panose="02070309020205020404" pitchFamily="49" charset="0"/>
                <a:buChar char="o"/>
                <a:defRPr sz="1000" kern="120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5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5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5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5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dirty="0"/>
                <a:t>Cloud services – Azure, AWS</a:t>
              </a:r>
            </a:p>
            <a:p>
              <a:pPr marL="0" indent="0">
                <a:buNone/>
              </a:pPr>
              <a:r>
                <a:rPr lang="fr-FR" dirty="0"/>
                <a:t>Azure Intunes – End user engineering</a:t>
              </a:r>
            </a:p>
            <a:p>
              <a:pPr marL="0" indent="0">
                <a:buNone/>
              </a:pPr>
              <a:r>
                <a:rPr lang="fr-FR" dirty="0" err="1"/>
                <a:t>Iaac</a:t>
              </a:r>
              <a:r>
                <a:rPr lang="fr-FR" dirty="0"/>
                <a:t> – Terraform on Azure, Github, Devops for Azure infra Deployment</a:t>
              </a:r>
            </a:p>
            <a:p>
              <a:pPr marL="0" indent="0">
                <a:buNone/>
              </a:pPr>
              <a:r>
                <a:rPr lang="fr-FR" dirty="0"/>
                <a:t>VMware </a:t>
              </a:r>
              <a:r>
                <a:rPr lang="fr-FR" dirty="0" err="1"/>
                <a:t>Hypervisor</a:t>
              </a:r>
              <a:endParaRPr lang="fr-FR" dirty="0"/>
            </a:p>
            <a:p>
              <a:pPr marL="0" indent="0">
                <a:buNone/>
              </a:pPr>
              <a:r>
                <a:rPr lang="fr-FR" dirty="0"/>
                <a:t>Active Directory /Azure Active Directory</a:t>
              </a:r>
            </a:p>
            <a:p>
              <a:pPr marL="0" indent="0">
                <a:buNone/>
              </a:pPr>
              <a:r>
                <a:rPr lang="fr-FR" dirty="0"/>
                <a:t>Ubuntu &amp; Red Hat Linux Distribution</a:t>
              </a:r>
            </a:p>
            <a:p>
              <a:pPr marL="0" indent="0">
                <a:buNone/>
              </a:pPr>
              <a:r>
                <a:rPr lang="fr-FR" dirty="0" err="1"/>
                <a:t>Kubernetes</a:t>
              </a:r>
              <a:r>
                <a:rPr lang="fr-FR" dirty="0"/>
                <a:t> on Azure (AKS), SQL – basics</a:t>
              </a:r>
            </a:p>
            <a:p>
              <a:pPr marL="0" indent="0">
                <a:buNone/>
              </a:pPr>
              <a:r>
                <a:rPr lang="fr-FR" dirty="0"/>
                <a:t>Docker</a:t>
              </a:r>
            </a:p>
            <a:p>
              <a:pPr marL="0" indent="0">
                <a:buNone/>
              </a:pPr>
              <a:r>
                <a:rPr lang="fr-FR" dirty="0"/>
                <a:t>Scripting – </a:t>
              </a:r>
              <a:r>
                <a:rPr lang="fr-FR" dirty="0" err="1"/>
                <a:t>Powershell</a:t>
              </a:r>
              <a:r>
                <a:rPr lang="fr-FR" dirty="0"/>
                <a:t>, Bash, JSON</a:t>
              </a:r>
            </a:p>
            <a:p>
              <a:pPr marL="0" indent="0">
                <a:buNone/>
              </a:pPr>
              <a:r>
                <a:rPr lang="fr-FR" dirty="0"/>
                <a:t>Program. – Python for automation</a:t>
              </a:r>
            </a:p>
            <a:p>
              <a:pPr marL="0" indent="0">
                <a:buNone/>
              </a:pPr>
              <a:r>
                <a:rPr lang="fr-FR" dirty="0"/>
                <a:t>Ansible, Jenkins – </a:t>
              </a:r>
              <a:r>
                <a:rPr lang="fr-FR" dirty="0" err="1"/>
                <a:t>Ongoing</a:t>
              </a:r>
              <a:r>
                <a:rPr lang="fr-FR" dirty="0"/>
                <a:t> trainings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C357087E-DB0B-47B2-A0A1-743F2634EFBB}"/>
              </a:ext>
            </a:extLst>
          </p:cNvPr>
          <p:cNvGrpSpPr/>
          <p:nvPr/>
        </p:nvGrpSpPr>
        <p:grpSpPr>
          <a:xfrm>
            <a:off x="-121672" y="4768983"/>
            <a:ext cx="3155390" cy="898735"/>
            <a:chOff x="-68275" y="2096331"/>
            <a:chExt cx="3155390" cy="89873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3EA17B-6608-4852-B576-3909980C6FAC}"/>
                </a:ext>
              </a:extLst>
            </p:cNvPr>
            <p:cNvSpPr/>
            <p:nvPr/>
          </p:nvSpPr>
          <p:spPr>
            <a:xfrm>
              <a:off x="-68275" y="2096331"/>
              <a:ext cx="3155390" cy="288914"/>
            </a:xfrm>
            <a:prstGeom prst="rect">
              <a:avLst/>
            </a:prstGeom>
            <a:solidFill>
              <a:srgbClr val="12A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 lvl="0"/>
              <a:r>
                <a:rPr lang="fr-FR" sz="1600" b="1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CERTIFICATIONS</a:t>
              </a:r>
            </a:p>
          </p:txBody>
        </p:sp>
        <p:sp>
          <p:nvSpPr>
            <p:cNvPr id="13" name="Espace réservé du texte 16">
              <a:extLst>
                <a:ext uri="{FF2B5EF4-FFF2-40B4-BE49-F238E27FC236}">
                  <a16:creationId xmlns:a16="http://schemas.microsoft.com/office/drawing/2014/main" id="{61419BF9-F054-4CFE-AD16-930EE3F288FC}"/>
                </a:ext>
              </a:extLst>
            </p:cNvPr>
            <p:cNvSpPr txBox="1">
              <a:spLocks/>
            </p:cNvSpPr>
            <p:nvPr/>
          </p:nvSpPr>
          <p:spPr>
            <a:xfrm>
              <a:off x="-9525" y="2364124"/>
              <a:ext cx="2889250" cy="630942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 marL="171450" indent="-1714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15"/>
                </a:spcAft>
                <a:buFont typeface="Courier New" panose="02070309020205020404" pitchFamily="49" charset="0"/>
                <a:buChar char="o"/>
                <a:defRPr sz="1000" kern="120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5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5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5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5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dirty="0"/>
                <a:t>AZ 104 – In </a:t>
              </a:r>
              <a:r>
                <a:rPr lang="fr-FR" dirty="0" err="1"/>
                <a:t>preparation</a:t>
              </a:r>
              <a:endParaRPr lang="fr-FR" dirty="0"/>
            </a:p>
            <a:p>
              <a:pPr marL="0" indent="0">
                <a:buNone/>
              </a:pPr>
              <a:r>
                <a:rPr lang="fr-FR" dirty="0" err="1"/>
                <a:t>HashiCorp</a:t>
              </a:r>
              <a:r>
                <a:rPr lang="fr-FR" dirty="0"/>
                <a:t> Terraform – In </a:t>
              </a:r>
              <a:r>
                <a:rPr lang="fr-FR" dirty="0" err="1"/>
                <a:t>Preparation</a:t>
              </a:r>
              <a:r>
                <a:rPr lang="fr-FR" dirty="0"/>
                <a:t> </a:t>
              </a:r>
            </a:p>
            <a:p>
              <a:pPr marL="0" indent="0">
                <a:buNone/>
              </a:pPr>
              <a:r>
                <a:rPr lang="fr-FR" dirty="0"/>
                <a:t>Docker Admin – In </a:t>
              </a:r>
              <a:r>
                <a:rPr lang="fr-FR" dirty="0" err="1"/>
                <a:t>Preparation</a:t>
              </a:r>
              <a:endParaRPr lang="fr-FR" dirty="0"/>
            </a:p>
          </p:txBody>
        </p:sp>
      </p:grpSp>
      <p:graphicFrame>
        <p:nvGraphicFramePr>
          <p:cNvPr id="21" name="Tableau 20">
            <a:extLst>
              <a:ext uri="{FF2B5EF4-FFF2-40B4-BE49-F238E27FC236}">
                <a16:creationId xmlns:a16="http://schemas.microsoft.com/office/drawing/2014/main" id="{E2E2FBD2-64CB-4213-B6E2-A32E0D280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138307"/>
              </p:ext>
            </p:extLst>
          </p:nvPr>
        </p:nvGraphicFramePr>
        <p:xfrm>
          <a:off x="3332017" y="1057060"/>
          <a:ext cx="8579896" cy="1448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496">
                  <a:extLst>
                    <a:ext uri="{9D8B030D-6E8A-4147-A177-3AD203B41FA5}">
                      <a16:colId xmlns:a16="http://schemas.microsoft.com/office/drawing/2014/main" val="1403779559"/>
                    </a:ext>
                  </a:extLst>
                </a:gridCol>
                <a:gridCol w="6817400">
                  <a:extLst>
                    <a:ext uri="{9D8B030D-6E8A-4147-A177-3AD203B41FA5}">
                      <a16:colId xmlns:a16="http://schemas.microsoft.com/office/drawing/2014/main" val="1353739344"/>
                    </a:ext>
                  </a:extLst>
                </a:gridCol>
              </a:tblGrid>
              <a:tr h="310441"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bg1"/>
                          </a:solidFill>
                        </a:rPr>
                        <a:t>CLIENT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1" indent="0" algn="l" defTabSz="95781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DE3819"/>
                        </a:buClr>
                        <a:buSzPct val="80000"/>
                        <a:buFont typeface="Arial" pitchFamily="34" charset="0"/>
                        <a:buNone/>
                        <a:tabLst>
                          <a:tab pos="1344613" algn="l"/>
                        </a:tabLst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Solutions Engineer - Cloud and System - EMEA / AMERICAS - Full English (April 2020 - September 2022)</a:t>
                      </a:r>
                    </a:p>
                    <a:p>
                      <a:pPr marL="0" lvl="1" indent="0" algn="l" defTabSz="95781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DE3819"/>
                        </a:buClr>
                        <a:buSzPct val="80000"/>
                        <a:buFont typeface="Arial" pitchFamily="34" charset="0"/>
                        <a:buNone/>
                        <a:tabLst>
                          <a:tab pos="1344613" algn="l"/>
                        </a:tabLst>
                        <a:defRPr/>
                      </a:pPr>
                      <a:endParaRPr lang="fr-F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1" indent="0" algn="l" defTabSz="95781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DE3819"/>
                        </a:buClr>
                        <a:buSzPct val="80000"/>
                        <a:buFont typeface="Arial" pitchFamily="34" charset="0"/>
                        <a:buNone/>
                        <a:tabLst>
                          <a:tab pos="1344613" algn="l"/>
                        </a:tabLst>
                        <a:defRPr/>
                      </a:pPr>
                      <a:r>
                        <a:rPr lang="fr-FR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Management of Azure cloud infrastructure and on-premises servers for the EMEA </a:t>
                      </a:r>
                      <a:r>
                        <a:rPr lang="fr-FR" sz="11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region</a:t>
                      </a:r>
                      <a:r>
                        <a:rPr lang="fr-FR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France</a:t>
                      </a:r>
                    </a:p>
                    <a:p>
                      <a:pPr marL="0" lvl="1" indent="0" algn="l" defTabSz="95781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DE3819"/>
                        </a:buClr>
                        <a:buSzPct val="80000"/>
                        <a:buFont typeface="Arial" pitchFamily="34" charset="0"/>
                        <a:buNone/>
                        <a:tabLst>
                          <a:tab pos="1344613" algn="l"/>
                        </a:tabLst>
                        <a:defRPr/>
                      </a:pPr>
                      <a:r>
                        <a:rPr lang="fr-FR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Azure Cloud VMS deployment, </a:t>
                      </a:r>
                      <a:r>
                        <a:rPr lang="fr-FR" sz="11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storage</a:t>
                      </a:r>
                      <a:r>
                        <a:rPr lang="fr-FR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account management and building certain infra on Azure – ​​Lift and Shift</a:t>
                      </a:r>
                    </a:p>
                    <a:p>
                      <a:pPr marL="0" lvl="1" indent="0" algn="l" defTabSz="95781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DE3819"/>
                        </a:buClr>
                        <a:buSzPct val="80000"/>
                        <a:buFont typeface="Arial" pitchFamily="34" charset="0"/>
                        <a:buNone/>
                        <a:tabLst>
                          <a:tab pos="1344613" algn="l"/>
                        </a:tabLst>
                        <a:defRPr/>
                      </a:pPr>
                      <a:r>
                        <a:rPr lang="fr-FR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Deployment of Azure resources and provisioning of services via Terraform (Codify infra (Github / Visual studio code)</a:t>
                      </a:r>
                    </a:p>
                    <a:p>
                      <a:pPr marL="0" lvl="1" indent="0" algn="l" defTabSz="95781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DE3819"/>
                        </a:buClr>
                        <a:buSzPct val="80000"/>
                        <a:buFont typeface="Arial" pitchFamily="34" charset="0"/>
                        <a:buNone/>
                        <a:tabLst>
                          <a:tab pos="1344613" algn="l"/>
                        </a:tabLst>
                        <a:defRPr/>
                      </a:pPr>
                      <a:r>
                        <a:rPr lang="fr-FR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Used Azure Devops  for CI/CD -</a:t>
                      </a:r>
                      <a:r>
                        <a:rPr lang="fr-FR" sz="11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build</a:t>
                      </a:r>
                      <a:r>
                        <a:rPr lang="fr-FR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release pipelines made for a web app (in-house) in the App service on Azure Code </a:t>
                      </a:r>
                      <a:r>
                        <a:rPr lang="fr-FR" sz="11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commits</a:t>
                      </a:r>
                      <a:r>
                        <a:rPr lang="fr-FR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fr-FR" sz="11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modifcation</a:t>
                      </a:r>
                      <a:r>
                        <a:rPr lang="fr-FR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via Azure </a:t>
                      </a:r>
                      <a:r>
                        <a:rPr lang="fr-FR" sz="11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devops</a:t>
                      </a:r>
                      <a:r>
                        <a:rPr lang="fr-FR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repos for Terraform codes for the Infra</a:t>
                      </a:r>
                    </a:p>
                    <a:p>
                      <a:pPr marL="0" lvl="1" indent="0" algn="l" defTabSz="95781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DE3819"/>
                        </a:buClr>
                        <a:buSzPct val="80000"/>
                        <a:buFont typeface="Arial" pitchFamily="34" charset="0"/>
                        <a:buNone/>
                        <a:tabLst>
                          <a:tab pos="1344613" algn="l"/>
                        </a:tabLst>
                        <a:defRPr/>
                      </a:pPr>
                      <a:r>
                        <a:rPr lang="fr-FR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Azure intunes infra engineering – </a:t>
                      </a:r>
                      <a:r>
                        <a:rPr lang="fr-FR" sz="11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Zero</a:t>
                      </a:r>
                      <a:r>
                        <a:rPr lang="fr-FR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1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touch</a:t>
                      </a:r>
                      <a:r>
                        <a:rPr lang="fr-FR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1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Auto-pilot</a:t>
                      </a:r>
                      <a:r>
                        <a:rPr lang="fr-FR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1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r>
                        <a:rPr lang="fr-FR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404747"/>
                  </a:ext>
                </a:extLst>
              </a:tr>
              <a:tr h="11382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6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Alight</a:t>
                      </a:r>
                      <a:r>
                        <a:rPr lang="fr-FR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Solutions</a:t>
                      </a:r>
                    </a:p>
                    <a:p>
                      <a:pPr marL="0" algn="ctr" defTabSz="914400" rtl="0" eaLnBrk="1" latinLnBrk="0" hangingPunct="1"/>
                      <a:endParaRPr lang="fr-FR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fr-FR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Site : La </a:t>
                      </a:r>
                      <a:r>
                        <a:rPr lang="fr-FR" sz="1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Defense</a:t>
                      </a:r>
                      <a:endParaRPr lang="fr-FR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111250"/>
                  </a:ext>
                </a:extLst>
              </a:tr>
            </a:tbl>
          </a:graphicData>
        </a:graphic>
      </p:graphicFrame>
      <p:graphicFrame>
        <p:nvGraphicFramePr>
          <p:cNvPr id="25" name="Tableau 24">
            <a:extLst>
              <a:ext uri="{FF2B5EF4-FFF2-40B4-BE49-F238E27FC236}">
                <a16:creationId xmlns:a16="http://schemas.microsoft.com/office/drawing/2014/main" id="{16E128FA-FF8C-4A77-B94F-76227BC0A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941070"/>
              </p:ext>
            </p:extLst>
          </p:nvPr>
        </p:nvGraphicFramePr>
        <p:xfrm>
          <a:off x="3332017" y="3957657"/>
          <a:ext cx="8579896" cy="122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194">
                  <a:extLst>
                    <a:ext uri="{9D8B030D-6E8A-4147-A177-3AD203B41FA5}">
                      <a16:colId xmlns:a16="http://schemas.microsoft.com/office/drawing/2014/main" val="1403779559"/>
                    </a:ext>
                  </a:extLst>
                </a:gridCol>
                <a:gridCol w="6837702">
                  <a:extLst>
                    <a:ext uri="{9D8B030D-6E8A-4147-A177-3AD203B41FA5}">
                      <a16:colId xmlns:a16="http://schemas.microsoft.com/office/drawing/2014/main" val="1353739344"/>
                    </a:ext>
                  </a:extLst>
                </a:gridCol>
              </a:tblGrid>
              <a:tr h="305880"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bg1"/>
                          </a:solidFill>
                        </a:rPr>
                        <a:t>CLIENT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1" indent="0" algn="l" defTabSz="95781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DE3819"/>
                        </a:buClr>
                        <a:buSzPct val="80000"/>
                        <a:buFont typeface="Arial" pitchFamily="34" charset="0"/>
                        <a:buNone/>
                        <a:tabLst>
                          <a:tab pos="1344613" algn="l"/>
                        </a:tabLst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Technical Support Engineer – (September – 2014 September 2017)</a:t>
                      </a:r>
                    </a:p>
                    <a:p>
                      <a:pPr marL="0" lvl="1" indent="0" algn="l" defTabSz="95781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DE3819"/>
                        </a:buClr>
                        <a:buSzPct val="80000"/>
                        <a:buFont typeface="Arial" pitchFamily="34" charset="0"/>
                        <a:buNone/>
                        <a:tabLst>
                          <a:tab pos="1344613" algn="l"/>
                        </a:tabLst>
                        <a:defRPr/>
                      </a:pPr>
                      <a:endParaRPr 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1" indent="0" algn="l" defTabSz="95781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DE3819"/>
                        </a:buClr>
                        <a:buSzPct val="80000"/>
                        <a:buFont typeface="Arial" pitchFamily="34" charset="0"/>
                        <a:buNone/>
                        <a:tabLst>
                          <a:tab pos="1344613" algn="l"/>
                        </a:tabLst>
                        <a:defRPr/>
                      </a:pPr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Administration of Windows, Linux servers on the </a:t>
                      </a:r>
                      <a:r>
                        <a:rPr lang="en-US" sz="105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Esxi</a:t>
                      </a:r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hypervisor</a:t>
                      </a:r>
                    </a:p>
                    <a:p>
                      <a:pPr marL="0" lvl="1" indent="0" algn="l" defTabSz="95781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DE3819"/>
                        </a:buClr>
                        <a:buSzPct val="80000"/>
                        <a:buFont typeface="Arial" pitchFamily="34" charset="0"/>
                        <a:buNone/>
                        <a:tabLst>
                          <a:tab pos="1344613" algn="l"/>
                        </a:tabLst>
                        <a:defRPr/>
                      </a:pPr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Administration of web servers – IIS, Tomcat.</a:t>
                      </a:r>
                    </a:p>
                    <a:p>
                      <a:pPr marL="0" lvl="1" indent="0" algn="l" defTabSz="95781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DE3819"/>
                        </a:buClr>
                        <a:buSzPct val="80000"/>
                        <a:buFont typeface="Arial" pitchFamily="34" charset="0"/>
                        <a:buNone/>
                        <a:tabLst>
                          <a:tab pos="1344613" algn="l"/>
                        </a:tabLst>
                        <a:defRPr/>
                      </a:pPr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Active Directory management on the on-prem domain. Office 365 administration.</a:t>
                      </a:r>
                    </a:p>
                    <a:p>
                      <a:pPr marL="0" lvl="1" indent="0" algn="l" defTabSz="95781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DE3819"/>
                        </a:buClr>
                        <a:buSzPct val="80000"/>
                        <a:buFont typeface="Arial" pitchFamily="34" charset="0"/>
                        <a:buNone/>
                        <a:tabLst>
                          <a:tab pos="1344613" algn="l"/>
                        </a:tabLst>
                        <a:defRPr/>
                      </a:pPr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Patch Management – ​​Windows server - Incident management level 2/3</a:t>
                      </a:r>
                      <a:endParaRPr lang="fr-FR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404747"/>
                  </a:ext>
                </a:extLst>
              </a:tr>
              <a:tr h="920940">
                <a:tc>
                  <a:txBody>
                    <a:bodyPr/>
                    <a:lstStyle/>
                    <a:p>
                      <a:pPr algn="ctr"/>
                      <a:r>
                        <a:rPr lang="fr-FR" sz="16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Craigslist</a:t>
                      </a:r>
                      <a:r>
                        <a:rPr lang="fr-FR" sz="2000" b="0" dirty="0"/>
                        <a:t> </a:t>
                      </a:r>
                    </a:p>
                    <a:p>
                      <a:pPr algn="ctr"/>
                      <a:endParaRPr lang="fr-FR" sz="1400" b="0" dirty="0"/>
                    </a:p>
                    <a:p>
                      <a:pPr algn="ctr"/>
                      <a:r>
                        <a:rPr lang="fr-FR" sz="1400" b="0" dirty="0"/>
                        <a:t>Site - Paris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111250"/>
                  </a:ext>
                </a:extLst>
              </a:tr>
            </a:tbl>
          </a:graphicData>
        </a:graphic>
      </p:graphicFrame>
      <p:graphicFrame>
        <p:nvGraphicFramePr>
          <p:cNvPr id="26" name="Tableau 25">
            <a:extLst>
              <a:ext uri="{FF2B5EF4-FFF2-40B4-BE49-F238E27FC236}">
                <a16:creationId xmlns:a16="http://schemas.microsoft.com/office/drawing/2014/main" id="{55D16711-9098-49DF-B10A-ADD67A03E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61215"/>
              </p:ext>
            </p:extLst>
          </p:nvPr>
        </p:nvGraphicFramePr>
        <p:xfrm>
          <a:off x="3332017" y="5214549"/>
          <a:ext cx="8579896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844">
                  <a:extLst>
                    <a:ext uri="{9D8B030D-6E8A-4147-A177-3AD203B41FA5}">
                      <a16:colId xmlns:a16="http://schemas.microsoft.com/office/drawing/2014/main" val="1403779559"/>
                    </a:ext>
                  </a:extLst>
                </a:gridCol>
                <a:gridCol w="6864052">
                  <a:extLst>
                    <a:ext uri="{9D8B030D-6E8A-4147-A177-3AD203B41FA5}">
                      <a16:colId xmlns:a16="http://schemas.microsoft.com/office/drawing/2014/main" val="1353739344"/>
                    </a:ext>
                  </a:extLst>
                </a:gridCol>
              </a:tblGrid>
              <a:tr h="18307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1" indent="0" algn="l" defTabSz="95781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DE3819"/>
                        </a:buClr>
                        <a:buSzPct val="80000"/>
                        <a:buFont typeface="Arial" pitchFamily="34" charset="0"/>
                        <a:buNone/>
                        <a:tabLst>
                          <a:tab pos="1344613" algn="l"/>
                        </a:tabLst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Technical Support Engineer – Linux 70% | (Windows 30% - February 2011 – March 2014)</a:t>
                      </a:r>
                    </a:p>
                    <a:p>
                      <a:pPr marL="0" lvl="1" indent="0" algn="l" defTabSz="95781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DE3819"/>
                        </a:buClr>
                        <a:buSzPct val="80000"/>
                        <a:buFont typeface="Arial" pitchFamily="34" charset="0"/>
                        <a:buNone/>
                        <a:tabLst>
                          <a:tab pos="1344613" algn="l"/>
                        </a:tabLst>
                        <a:defRPr/>
                      </a:pPr>
                      <a:endParaRPr lang="en-US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1" indent="0" algn="l" defTabSz="95781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DE3819"/>
                        </a:buClr>
                        <a:buSzPct val="80000"/>
                        <a:buFont typeface="Arial" pitchFamily="34" charset="0"/>
                        <a:buNone/>
                        <a:tabLst>
                          <a:tab pos="1344613" algn="l"/>
                        </a:tabLst>
                        <a:defRPr/>
                      </a:pPr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Installation and management of Linux distributions for end users and servers -</a:t>
                      </a:r>
                    </a:p>
                    <a:p>
                      <a:pPr marL="0" lvl="1" indent="0" algn="l" defTabSz="95781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DE3819"/>
                        </a:buClr>
                        <a:buSzPct val="80000"/>
                        <a:buFont typeface="Arial" pitchFamily="34" charset="0"/>
                        <a:buNone/>
                        <a:tabLst>
                          <a:tab pos="1344613" algn="l"/>
                        </a:tabLst>
                        <a:defRPr/>
                      </a:pPr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LINUX ubuntu and RED HAT servers management Level 2 and 3 support for Linux users for application and operating system issues. Extensive use of bash commands for upgrading systems/apps Apt Management</a:t>
                      </a:r>
                    </a:p>
                    <a:p>
                      <a:pPr marL="0" lvl="1" indent="0" algn="l" defTabSz="95781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DE3819"/>
                        </a:buClr>
                        <a:buSzPct val="80000"/>
                        <a:buFont typeface="Arial" pitchFamily="34" charset="0"/>
                        <a:buNone/>
                        <a:tabLst>
                          <a:tab pos="1344613" algn="l"/>
                        </a:tabLst>
                        <a:defRPr/>
                      </a:pPr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(Advanced packaging tool) for deploying applications for Linux users</a:t>
                      </a:r>
                      <a:endParaRPr lang="fr-FR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404747"/>
                  </a:ext>
                </a:extLst>
              </a:tr>
              <a:tr h="85251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Springer </a:t>
                      </a:r>
                      <a:r>
                        <a:rPr lang="fr-FR" sz="16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Publishing</a:t>
                      </a:r>
                      <a:r>
                        <a:rPr lang="fr-FR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AMERICAS</a:t>
                      </a:r>
                    </a:p>
                    <a:p>
                      <a:pPr marL="0" algn="ctr" defTabSz="914400" rtl="0" eaLnBrk="1" latinLnBrk="0" hangingPunct="1"/>
                      <a:r>
                        <a:rPr lang="fr-FR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Site - Inde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111250"/>
                  </a:ext>
                </a:extLst>
              </a:tr>
            </a:tbl>
          </a:graphicData>
        </a:graphic>
      </p:graphicFrame>
      <p:graphicFrame>
        <p:nvGraphicFramePr>
          <p:cNvPr id="24" name="Tableau 23">
            <a:extLst>
              <a:ext uri="{FF2B5EF4-FFF2-40B4-BE49-F238E27FC236}">
                <a16:creationId xmlns:a16="http://schemas.microsoft.com/office/drawing/2014/main" id="{C52D88F3-3EDC-4A01-B535-3C83B7902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614975"/>
              </p:ext>
            </p:extLst>
          </p:nvPr>
        </p:nvGraphicFramePr>
        <p:xfrm>
          <a:off x="3332017" y="2581805"/>
          <a:ext cx="8579896" cy="122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806">
                  <a:extLst>
                    <a:ext uri="{9D8B030D-6E8A-4147-A177-3AD203B41FA5}">
                      <a16:colId xmlns:a16="http://schemas.microsoft.com/office/drawing/2014/main" val="1403779559"/>
                    </a:ext>
                  </a:extLst>
                </a:gridCol>
                <a:gridCol w="6809090">
                  <a:extLst>
                    <a:ext uri="{9D8B030D-6E8A-4147-A177-3AD203B41FA5}">
                      <a16:colId xmlns:a16="http://schemas.microsoft.com/office/drawing/2014/main" val="1353739344"/>
                    </a:ext>
                  </a:extLst>
                </a:gridCol>
              </a:tblGrid>
              <a:tr h="248257"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bg1"/>
                          </a:solidFill>
                        </a:rPr>
                        <a:t>CLIENT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1" indent="0" algn="l" defTabSz="95781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DE3819"/>
                        </a:buClr>
                        <a:buSzPct val="80000"/>
                        <a:buFont typeface="Arial" pitchFamily="34" charset="0"/>
                        <a:buNone/>
                        <a:tabLst>
                          <a:tab pos="1344613" algn="l"/>
                        </a:tabLst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Technical Consultant – Systems and Cloud | (October 2017 – to April 2020)</a:t>
                      </a:r>
                    </a:p>
                    <a:p>
                      <a:pPr marL="0" lvl="1" indent="0" algn="l" defTabSz="95781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DE3819"/>
                        </a:buClr>
                        <a:buSzPct val="80000"/>
                        <a:buFont typeface="Arial" pitchFamily="34" charset="0"/>
                        <a:buNone/>
                        <a:tabLst>
                          <a:tab pos="1344613" algn="l"/>
                        </a:tabLst>
                        <a:defRPr/>
                      </a:pPr>
                      <a:endParaRPr 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1" indent="0" algn="l" defTabSz="95781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DE3819"/>
                        </a:buClr>
                        <a:buSzPct val="80000"/>
                        <a:buFont typeface="Arial" pitchFamily="34" charset="0"/>
                        <a:buNone/>
                        <a:tabLst>
                          <a:tab pos="1344613" algn="l"/>
                        </a:tabLst>
                        <a:defRPr/>
                      </a:pPr>
                      <a:r>
                        <a:rPr lang="fr-FR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Management of infra on-premises - Windows and Linux </a:t>
                      </a:r>
                      <a:r>
                        <a:rPr lang="fr-FR" sz="105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Systems</a:t>
                      </a:r>
                      <a:endParaRPr lang="fr-FR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1" indent="0" algn="l" defTabSz="95781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DE3819"/>
                        </a:buClr>
                        <a:buSzPct val="80000"/>
                        <a:buFont typeface="Arial" pitchFamily="34" charset="0"/>
                        <a:buNone/>
                        <a:tabLst>
                          <a:tab pos="1344613" algn="l"/>
                        </a:tabLst>
                        <a:defRPr/>
                      </a:pPr>
                      <a:r>
                        <a:rPr lang="fr-FR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Patch management for </a:t>
                      </a:r>
                      <a:r>
                        <a:rPr lang="fr-FR" sz="105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r>
                        <a:rPr lang="fr-FR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servers, </a:t>
                      </a:r>
                      <a:r>
                        <a:rPr lang="fr-FR" sz="105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vmware</a:t>
                      </a:r>
                      <a:r>
                        <a:rPr lang="fr-FR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management _ </a:t>
                      </a:r>
                      <a:r>
                        <a:rPr lang="fr-FR" sz="105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vmware</a:t>
                      </a:r>
                      <a:r>
                        <a:rPr lang="fr-FR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05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Exsi</a:t>
                      </a:r>
                      <a:endParaRPr lang="fr-FR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1" indent="0" algn="l" defTabSz="95781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DE3819"/>
                        </a:buClr>
                        <a:buSzPct val="80000"/>
                        <a:buFont typeface="Arial" pitchFamily="34" charset="0"/>
                        <a:buNone/>
                        <a:tabLst>
                          <a:tab pos="1344613" algn="l"/>
                        </a:tabLst>
                        <a:defRPr/>
                      </a:pPr>
                      <a:r>
                        <a:rPr lang="fr-FR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Managing NDES servers for </a:t>
                      </a:r>
                      <a:r>
                        <a:rPr lang="fr-FR" sz="105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certificates</a:t>
                      </a:r>
                      <a:endParaRPr lang="fr-FR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1" indent="0" algn="l" defTabSz="95781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DE3819"/>
                        </a:buClr>
                        <a:buSzPct val="80000"/>
                        <a:buFont typeface="Arial" pitchFamily="34" charset="0"/>
                        <a:buNone/>
                        <a:tabLst>
                          <a:tab pos="1344613" algn="l"/>
                        </a:tabLst>
                        <a:defRPr/>
                      </a:pPr>
                      <a:r>
                        <a:rPr lang="fr-FR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Azure Active Directory – IAM</a:t>
                      </a:r>
                    </a:p>
                    <a:p>
                      <a:pPr marL="0" lvl="1" indent="0" algn="l" defTabSz="95781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DE3819"/>
                        </a:buClr>
                        <a:buSzPct val="80000"/>
                        <a:buFont typeface="Arial" pitchFamily="34" charset="0"/>
                        <a:buNone/>
                        <a:tabLst>
                          <a:tab pos="1344613" algn="l"/>
                        </a:tabLst>
                        <a:defRPr/>
                      </a:pPr>
                      <a:r>
                        <a:rPr lang="fr-FR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Storage account management – ​​File servers - on premises / Server Backup – Disaster recovery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404747"/>
                  </a:ext>
                </a:extLst>
              </a:tr>
              <a:tr h="829907">
                <a:tc>
                  <a:txBody>
                    <a:bodyPr/>
                    <a:lstStyle/>
                    <a:p>
                      <a:pPr algn="ctr"/>
                      <a:r>
                        <a:rPr lang="fr-FR" sz="16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Hermes</a:t>
                      </a:r>
                      <a:r>
                        <a:rPr lang="fr-FR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Paris</a:t>
                      </a:r>
                    </a:p>
                    <a:p>
                      <a:pPr algn="ctr"/>
                      <a:endParaRPr lang="fr-FR" sz="1400" b="0" dirty="0"/>
                    </a:p>
                    <a:p>
                      <a:pPr algn="ctr"/>
                      <a:r>
                        <a:rPr lang="fr-FR" sz="1400" b="0" dirty="0"/>
                        <a:t>Site : Hoche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111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0384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65000"/>
            <a:lumOff val="35000"/>
          </a:schemeClr>
        </a:solidFill>
        <a:ln>
          <a:noFill/>
        </a:ln>
      </a:spPr>
      <a:bodyPr rtlCol="0" anchor="ctr"/>
      <a:lstStyle>
        <a:defPPr algn="ctr">
          <a:defRPr sz="12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emplate miniCV.potx" id="{46326836-2DAC-47A0-9C21-EAC071442FEE}" vid="{92997ADA-17FC-47C3-B42A-DD3FB3472E1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10ad93f-db5a-4fc9-9b71-8cf5ae22f50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67EB88EF5487488C471159CB3A1F5C" ma:contentTypeVersion="10" ma:contentTypeDescription="Create a new document." ma:contentTypeScope="" ma:versionID="42cad8e619254536db24d8329014c71a">
  <xsd:schema xmlns:xsd="http://www.w3.org/2001/XMLSchema" xmlns:xs="http://www.w3.org/2001/XMLSchema" xmlns:p="http://schemas.microsoft.com/office/2006/metadata/properties" xmlns:ns3="610ad93f-db5a-4fc9-9b71-8cf5ae22f50d" xmlns:ns4="6d2ece1e-d4a3-4d52-b60d-71ea2d072f04" targetNamespace="http://schemas.microsoft.com/office/2006/metadata/properties" ma:root="true" ma:fieldsID="dbd644ef4c85c9cd395e9bb62fe20f68" ns3:_="" ns4:_="">
    <xsd:import namespace="610ad93f-db5a-4fc9-9b71-8cf5ae22f50d"/>
    <xsd:import namespace="6d2ece1e-d4a3-4d52-b60d-71ea2d072f0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0ad93f-db5a-4fc9-9b71-8cf5ae22f5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2ece1e-d4a3-4d52-b60d-71ea2d072f0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FBD777-BFEA-4711-807A-1CF352251E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562CD3-713B-4C63-AE92-0ACBFAAB90EE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6d2ece1e-d4a3-4d52-b60d-71ea2d072f04"/>
    <ds:schemaRef ds:uri="http://purl.org/dc/dcmitype/"/>
    <ds:schemaRef ds:uri="http://schemas.openxmlformats.org/package/2006/metadata/core-properties"/>
    <ds:schemaRef ds:uri="610ad93f-db5a-4fc9-9b71-8cf5ae22f50d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D2292B3-B34E-4882-9373-F697AAE5B6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0ad93f-db5a-4fc9-9b71-8cf5ae22f50d"/>
    <ds:schemaRef ds:uri="6d2ece1e-d4a3-4d52-b60d-71ea2d072f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miniCV P&amp;C</Template>
  <TotalTime>176</TotalTime>
  <Words>481</Words>
  <Application>Microsoft Office PowerPoint</Application>
  <PresentationFormat>Grand écran</PresentationFormat>
  <Paragraphs>65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Trebuchet MS</vt:lpstr>
      <vt:lpstr>Verdana</vt:lpstr>
      <vt:lpstr>Thème Office</vt:lpstr>
      <vt:lpstr>Cloud and DevOps Engineer _ Azure Cloud</vt:lpstr>
    </vt:vector>
  </TitlesOfParts>
  <Manager>lionel.chamussy@sogeti.com</Manager>
  <Company>Capgemini - Cloud Infrastructure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>miniCV Consulting Infrastructure</dc:subject>
  <dc:creator>PAPIN, Pierre</dc:creator>
  <cp:keywords>miniCV Consulting Infrastructure</cp:keywords>
  <cp:lastModifiedBy>LOURDESSAMY, Augustine Leo</cp:lastModifiedBy>
  <cp:revision>10</cp:revision>
  <dcterms:created xsi:type="dcterms:W3CDTF">2020-02-28T16:25:29Z</dcterms:created>
  <dcterms:modified xsi:type="dcterms:W3CDTF">2023-01-16T10:49:37Z</dcterms:modified>
  <cp:category>CV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0x0101005A67EB88EF5487488C471159CB3A1F5C</vt:lpwstr>
  </property>
</Properties>
</file>