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4" r:id="rId6"/>
    <p:sldId id="273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75" r:id="rId15"/>
    <p:sldId id="283" r:id="rId16"/>
    <p:sldId id="284" r:id="rId17"/>
    <p:sldId id="285" r:id="rId18"/>
    <p:sldId id="286" r:id="rId19"/>
    <p:sldId id="287" r:id="rId20"/>
    <p:sldId id="27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211">
          <p15:clr>
            <a:srgbClr val="A4A3A4"/>
          </p15:clr>
        </p15:guide>
        <p15:guide id="3" pos="746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FE6"/>
    <a:srgbClr val="8EC0E4"/>
    <a:srgbClr val="D4D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42" y="381"/>
      </p:cViewPr>
      <p:guideLst>
        <p:guide pos="3840"/>
        <p:guide pos="211"/>
        <p:guide pos="7469"/>
        <p:guide orient="horz" pos="346"/>
        <p:guide orient="horz" pos="3974"/>
        <p:guide orient="horz" pos="79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7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16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7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10487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3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3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104873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2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2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104872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1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4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104874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6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47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4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104874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2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53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5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55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5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104875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2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104872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104876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104876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30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31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3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104873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651A8-EA9E-4DAA-970D-4FAD41FB9F6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6"/>
          <p:cNvPicPr>
            <a:picLocks noChangeAspect="1"/>
          </p:cNvPicPr>
          <p:nvPr/>
        </p:nvPicPr>
        <p:blipFill rotWithShape="1">
          <a:blip r:embed="rId2" cstate="print"/>
          <a:srcRect t="2887" b="28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586" name="矩形 8"/>
          <p:cNvSpPr/>
          <p:nvPr/>
        </p:nvSpPr>
        <p:spPr>
          <a:xfrm>
            <a:off x="3846643" y="2219970"/>
            <a:ext cx="4498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研讨</a:t>
            </a:r>
            <a:endParaRPr lang="en-US" altLang="zh-CN" sz="5400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587" name="矩形 9"/>
          <p:cNvSpPr/>
          <p:nvPr/>
        </p:nvSpPr>
        <p:spPr>
          <a:xfrm>
            <a:off x="780833" y="3346478"/>
            <a:ext cx="11036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奔腾和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ARM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处理器采用多级页表，如何组织多级页表？多级页表如何进行地址转换？为了解决多级页表的速度问题，设置了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TLB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，说明使用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TLB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前后的访问时间</a:t>
            </a:r>
          </a:p>
        </p:txBody>
      </p:sp>
      <p:sp>
        <p:nvSpPr>
          <p:cNvPr id="1048588" name="矩形 10"/>
          <p:cNvSpPr/>
          <p:nvPr/>
        </p:nvSpPr>
        <p:spPr>
          <a:xfrm>
            <a:off x="4926449" y="4127505"/>
            <a:ext cx="20233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19120188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孙瑶   </a:t>
            </a:r>
            <a:endParaRPr lang="en-US" altLang="zh-CN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19120191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汪雨卿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6"/>
          <p:cNvPicPr>
            <a:picLocks noChangeAspect="1"/>
          </p:cNvPicPr>
          <p:nvPr/>
        </p:nvPicPr>
        <p:blipFill rotWithShape="1">
          <a:blip r:embed="rId2" cstate="print"/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2097156" name="图片 7"/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1048605" name="文本框 8"/>
          <p:cNvSpPr txBox="1"/>
          <p:nvPr/>
        </p:nvSpPr>
        <p:spPr>
          <a:xfrm>
            <a:off x="3552574" y="181829"/>
            <a:ext cx="5131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TLB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前后的访问时间</a:t>
            </a:r>
          </a:p>
        </p:txBody>
      </p:sp>
      <p:sp>
        <p:nvSpPr>
          <p:cNvPr id="6" name="文本框 27">
            <a:extLst>
              <a:ext uri="{FF2B5EF4-FFF2-40B4-BE49-F238E27FC236}">
                <a16:creationId xmlns:a16="http://schemas.microsoft.com/office/drawing/2014/main" id="{331D2420-E594-4340-8188-7F3630AD8939}"/>
              </a:ext>
            </a:extLst>
          </p:cNvPr>
          <p:cNvSpPr txBox="1"/>
          <p:nvPr/>
        </p:nvSpPr>
        <p:spPr>
          <a:xfrm>
            <a:off x="4673632" y="749300"/>
            <a:ext cx="2599978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回顾单级页表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——4MB</a:t>
            </a:r>
            <a:endParaRPr lang="zh-CN" altLang="en-US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8153C0-02CC-4C5A-9F0F-5791924F1F14}"/>
              </a:ext>
            </a:extLst>
          </p:cNvPr>
          <p:cNvSpPr txBox="1"/>
          <p:nvPr/>
        </p:nvSpPr>
        <p:spPr>
          <a:xfrm>
            <a:off x="503993" y="1273085"/>
            <a:ext cx="6097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：在内存中查找的时间</a:t>
            </a:r>
            <a:endParaRPr lang="en-US" altLang="zh-CN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l-GR" altLang="zh-CN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zh-CN" alt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查找快表需要的时间</a:t>
            </a:r>
            <a:endParaRPr lang="en-US" altLang="zh-CN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：快表命中率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3CD261-2C01-4E4A-923C-D72CE865424D}"/>
              </a:ext>
            </a:extLst>
          </p:cNvPr>
          <p:cNvSpPr txBox="1"/>
          <p:nvPr/>
        </p:nvSpPr>
        <p:spPr>
          <a:xfrm>
            <a:off x="4488239" y="2603838"/>
            <a:ext cx="78317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EAT=2t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5EDEB4-B1CF-4C91-92B8-B91ABA257368}"/>
              </a:ext>
            </a:extLst>
          </p:cNvPr>
          <p:cNvSpPr txBox="1"/>
          <p:nvPr/>
        </p:nvSpPr>
        <p:spPr>
          <a:xfrm>
            <a:off x="1397938" y="2603838"/>
            <a:ext cx="2343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没有快表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83C1BD-7F21-4A35-9075-3D084459C394}"/>
              </a:ext>
            </a:extLst>
          </p:cNvPr>
          <p:cNvSpPr txBox="1"/>
          <p:nvPr/>
        </p:nvSpPr>
        <p:spPr>
          <a:xfrm>
            <a:off x="4488239" y="3809055"/>
            <a:ext cx="78317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EAT = a*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(1-a)*(t+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)+t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94A4E2-1E50-4AD0-A2EE-4FD29D0B1878}"/>
              </a:ext>
            </a:extLst>
          </p:cNvPr>
          <p:cNvSpPr txBox="1"/>
          <p:nvPr/>
        </p:nvSpPr>
        <p:spPr>
          <a:xfrm>
            <a:off x="1787718" y="4301498"/>
            <a:ext cx="1667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有快表</a:t>
            </a:r>
            <a:endParaRPr lang="zh-CN" altLang="en-US" sz="3200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579DFD1-8FDE-4277-9632-E56FD4C94776}"/>
              </a:ext>
            </a:extLst>
          </p:cNvPr>
          <p:cNvCxnSpPr/>
          <p:nvPr/>
        </p:nvCxnSpPr>
        <p:spPr>
          <a:xfrm>
            <a:off x="711976" y="3699481"/>
            <a:ext cx="10805276" cy="0"/>
          </a:xfrm>
          <a:prstGeom prst="line">
            <a:avLst/>
          </a:prstGeom>
          <a:ln>
            <a:solidFill>
              <a:srgbClr val="6AAFE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363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6"/>
          <p:cNvPicPr>
            <a:picLocks noChangeAspect="1"/>
          </p:cNvPicPr>
          <p:nvPr/>
        </p:nvPicPr>
        <p:blipFill rotWithShape="1">
          <a:blip r:embed="rId2" cstate="print"/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2097156" name="图片 7"/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1048605" name="文本框 8"/>
          <p:cNvSpPr txBox="1"/>
          <p:nvPr/>
        </p:nvSpPr>
        <p:spPr>
          <a:xfrm>
            <a:off x="3552574" y="181829"/>
            <a:ext cx="5131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TLB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前后的访问时间</a:t>
            </a:r>
          </a:p>
        </p:txBody>
      </p:sp>
      <p:sp>
        <p:nvSpPr>
          <p:cNvPr id="6" name="文本框 27">
            <a:extLst>
              <a:ext uri="{FF2B5EF4-FFF2-40B4-BE49-F238E27FC236}">
                <a16:creationId xmlns:a16="http://schemas.microsoft.com/office/drawing/2014/main" id="{331D2420-E594-4340-8188-7F3630AD8939}"/>
              </a:ext>
            </a:extLst>
          </p:cNvPr>
          <p:cNvSpPr txBox="1"/>
          <p:nvPr/>
        </p:nvSpPr>
        <p:spPr>
          <a:xfrm>
            <a:off x="4673632" y="749300"/>
            <a:ext cx="2599978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多级页表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——4KB</a:t>
            </a:r>
            <a:endParaRPr lang="zh-CN" altLang="en-US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8153C0-02CC-4C5A-9F0F-5791924F1F14}"/>
              </a:ext>
            </a:extLst>
          </p:cNvPr>
          <p:cNvSpPr txBox="1"/>
          <p:nvPr/>
        </p:nvSpPr>
        <p:spPr>
          <a:xfrm>
            <a:off x="503993" y="1273085"/>
            <a:ext cx="6097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：在内存中查找的时间</a:t>
            </a:r>
            <a:endParaRPr lang="en-US" altLang="zh-CN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l-GR" altLang="zh-CN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zh-CN" alt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查找快表需要的时间</a:t>
            </a:r>
            <a:endParaRPr lang="en-US" altLang="zh-CN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：快表命中率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3CD261-2C01-4E4A-923C-D72CE865424D}"/>
              </a:ext>
            </a:extLst>
          </p:cNvPr>
          <p:cNvSpPr txBox="1"/>
          <p:nvPr/>
        </p:nvSpPr>
        <p:spPr>
          <a:xfrm>
            <a:off x="4488239" y="2603838"/>
            <a:ext cx="78317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EAT=3t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5EDEB4-B1CF-4C91-92B8-B91ABA257368}"/>
              </a:ext>
            </a:extLst>
          </p:cNvPr>
          <p:cNvSpPr txBox="1"/>
          <p:nvPr/>
        </p:nvSpPr>
        <p:spPr>
          <a:xfrm>
            <a:off x="1397938" y="2603838"/>
            <a:ext cx="2343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没有快表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83C1BD-7F21-4A35-9075-3D084459C394}"/>
              </a:ext>
            </a:extLst>
          </p:cNvPr>
          <p:cNvSpPr txBox="1"/>
          <p:nvPr/>
        </p:nvSpPr>
        <p:spPr>
          <a:xfrm>
            <a:off x="4488239" y="3809055"/>
            <a:ext cx="78317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EAT = a*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(1-a)*(2t+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)+t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94A4E2-1E50-4AD0-A2EE-4FD29D0B1878}"/>
              </a:ext>
            </a:extLst>
          </p:cNvPr>
          <p:cNvSpPr txBox="1"/>
          <p:nvPr/>
        </p:nvSpPr>
        <p:spPr>
          <a:xfrm>
            <a:off x="1787718" y="4301498"/>
            <a:ext cx="1667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有快表</a:t>
            </a:r>
            <a:endParaRPr lang="zh-CN" altLang="en-US" sz="3200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579DFD1-8FDE-4277-9632-E56FD4C94776}"/>
              </a:ext>
            </a:extLst>
          </p:cNvPr>
          <p:cNvCxnSpPr/>
          <p:nvPr/>
        </p:nvCxnSpPr>
        <p:spPr>
          <a:xfrm>
            <a:off x="711976" y="3699481"/>
            <a:ext cx="10805276" cy="0"/>
          </a:xfrm>
          <a:prstGeom prst="line">
            <a:avLst/>
          </a:prstGeom>
          <a:ln>
            <a:solidFill>
              <a:srgbClr val="6AAFE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14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6"/>
          <p:cNvPicPr>
            <a:picLocks noChangeAspect="1"/>
          </p:cNvPicPr>
          <p:nvPr/>
        </p:nvPicPr>
        <p:blipFill rotWithShape="1">
          <a:blip r:embed="rId2" cstate="print"/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2097156" name="图片 7"/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1048605" name="文本框 8"/>
          <p:cNvSpPr txBox="1"/>
          <p:nvPr/>
        </p:nvSpPr>
        <p:spPr>
          <a:xfrm>
            <a:off x="4417222" y="261683"/>
            <a:ext cx="3153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扩展</a:t>
            </a:r>
            <a:r>
              <a:rPr lang="en-US" altLang="zh-CN" sz="3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——</a:t>
            </a:r>
            <a:r>
              <a:rPr lang="en-US" altLang="zh-CN" sz="3600" dirty="0" err="1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linux</a:t>
            </a:r>
            <a:endParaRPr lang="zh-CN" altLang="en-US" sz="3600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BDDBABFD-562A-492A-AEB3-842C83C66048}"/>
              </a:ext>
            </a:extLst>
          </p:cNvPr>
          <p:cNvSpPr/>
          <p:nvPr/>
        </p:nvSpPr>
        <p:spPr>
          <a:xfrm>
            <a:off x="5081488" y="908014"/>
            <a:ext cx="5269540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三层分页策略</a:t>
            </a:r>
            <a:endParaRPr lang="zh-CN" altLang="en-US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56D7400-1A1F-45DD-8BD9-8C1BA41D9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912463"/>
              </p:ext>
            </p:extLst>
          </p:nvPr>
        </p:nvGraphicFramePr>
        <p:xfrm>
          <a:off x="1066732" y="2087256"/>
          <a:ext cx="10058536" cy="36933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14634">
                  <a:extLst>
                    <a:ext uri="{9D8B030D-6E8A-4147-A177-3AD203B41FA5}">
                      <a16:colId xmlns:a16="http://schemas.microsoft.com/office/drawing/2014/main" val="296766327"/>
                    </a:ext>
                  </a:extLst>
                </a:gridCol>
                <a:gridCol w="2514634">
                  <a:extLst>
                    <a:ext uri="{9D8B030D-6E8A-4147-A177-3AD203B41FA5}">
                      <a16:colId xmlns:a16="http://schemas.microsoft.com/office/drawing/2014/main" val="1453834082"/>
                    </a:ext>
                  </a:extLst>
                </a:gridCol>
                <a:gridCol w="2514634">
                  <a:extLst>
                    <a:ext uri="{9D8B030D-6E8A-4147-A177-3AD203B41FA5}">
                      <a16:colId xmlns:a16="http://schemas.microsoft.com/office/drawing/2014/main" val="4128476249"/>
                    </a:ext>
                  </a:extLst>
                </a:gridCol>
                <a:gridCol w="2514634">
                  <a:extLst>
                    <a:ext uri="{9D8B030D-6E8A-4147-A177-3AD203B41FA5}">
                      <a16:colId xmlns:a16="http://schemas.microsoft.com/office/drawing/2014/main" val="2994387485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global directory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middle directory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page table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offset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409616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134761E-3293-4F9B-B207-22166567DF2C}"/>
              </a:ext>
            </a:extLst>
          </p:cNvPr>
          <p:cNvSpPr txBox="1"/>
          <p:nvPr/>
        </p:nvSpPr>
        <p:spPr>
          <a:xfrm>
            <a:off x="462119" y="1498600"/>
            <a:ext cx="2343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线性地址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83CCB0-C5F3-4E63-A177-CEE0AE56C1F2}"/>
              </a:ext>
            </a:extLst>
          </p:cNvPr>
          <p:cNvSpPr txBox="1"/>
          <p:nvPr/>
        </p:nvSpPr>
        <p:spPr>
          <a:xfrm>
            <a:off x="462119" y="2929532"/>
            <a:ext cx="2343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地址转换</a:t>
            </a:r>
            <a:endParaRPr lang="zh-CN" altLang="en-US" dirty="0"/>
          </a:p>
        </p:txBody>
      </p:sp>
      <p:pic>
        <p:nvPicPr>
          <p:cNvPr id="13" name="图片 12" descr=" 示例：英特尔奔腾">
            <a:extLst>
              <a:ext uri="{FF2B5EF4-FFF2-40B4-BE49-F238E27FC236}">
                <a16:creationId xmlns:a16="http://schemas.microsoft.com/office/drawing/2014/main" id="{DDE1B0DE-AB7F-4C56-849D-33EDCC2DF9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02"/>
          <a:stretch/>
        </p:blipFill>
        <p:spPr bwMode="auto">
          <a:xfrm>
            <a:off x="2292955" y="2929532"/>
            <a:ext cx="6997627" cy="36751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75308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6"/>
          <p:cNvPicPr>
            <a:picLocks noChangeAspect="1"/>
          </p:cNvPicPr>
          <p:nvPr/>
        </p:nvPicPr>
        <p:blipFill rotWithShape="1">
          <a:blip r:embed="rId2" cstate="print"/>
          <a:srcRect l="4796" t="7906" r="5326" b="7406"/>
          <a:stretch>
            <a:fillRect/>
          </a:stretch>
        </p:blipFill>
        <p:spPr>
          <a:xfrm>
            <a:off x="0" y="-174503"/>
            <a:ext cx="12192000" cy="6858000"/>
          </a:xfrm>
          <a:prstGeom prst="rect">
            <a:avLst/>
          </a:prstGeom>
        </p:spPr>
      </p:pic>
      <p:grpSp>
        <p:nvGrpSpPr>
          <p:cNvPr id="42" name="组合 30"/>
          <p:cNvGrpSpPr/>
          <p:nvPr/>
        </p:nvGrpSpPr>
        <p:grpSpPr>
          <a:xfrm>
            <a:off x="3407250" y="2921169"/>
            <a:ext cx="5377501" cy="1050512"/>
            <a:chOff x="3965221" y="3154001"/>
            <a:chExt cx="5377501" cy="1050512"/>
          </a:xfrm>
        </p:grpSpPr>
        <p:sp>
          <p:nvSpPr>
            <p:cNvPr id="1048602" name="文本框 31"/>
            <p:cNvSpPr txBox="1"/>
            <p:nvPr/>
          </p:nvSpPr>
          <p:spPr>
            <a:xfrm>
              <a:off x="3965221" y="3154001"/>
              <a:ext cx="108555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bg2">
                      <a:lumMod val="10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sz="60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32"/>
            <p:cNvGrpSpPr/>
            <p:nvPr/>
          </p:nvGrpSpPr>
          <p:grpSpPr>
            <a:xfrm>
              <a:off x="5100210" y="3160830"/>
              <a:ext cx="4242512" cy="1043683"/>
              <a:chOff x="5100210" y="3223427"/>
              <a:chExt cx="4242512" cy="1043683"/>
            </a:xfrm>
          </p:grpSpPr>
          <p:sp>
            <p:nvSpPr>
              <p:cNvPr id="1048603" name="矩形 33"/>
              <p:cNvSpPr/>
              <p:nvPr/>
            </p:nvSpPr>
            <p:spPr>
              <a:xfrm>
                <a:off x="5403354" y="3223427"/>
                <a:ext cx="374320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2">
                        <a:lumMod val="10000"/>
                      </a:schemeClr>
                    </a:solidFill>
                    <a:cs typeface="+mn-ea"/>
                    <a:sym typeface="+mn-lt"/>
                  </a:rPr>
                  <a:t>ARM</a:t>
                </a:r>
                <a:r>
                  <a:rPr lang="zh-CN" altLang="en-US" sz="3200" dirty="0">
                    <a:solidFill>
                      <a:schemeClr val="bg2">
                        <a:lumMod val="10000"/>
                      </a:schemeClr>
                    </a:solidFill>
                    <a:cs typeface="+mn-ea"/>
                    <a:sym typeface="+mn-lt"/>
                  </a:rPr>
                  <a:t>处理器</a:t>
                </a:r>
              </a:p>
            </p:txBody>
          </p:sp>
          <p:sp>
            <p:nvSpPr>
              <p:cNvPr id="1048604" name="文本框 34"/>
              <p:cNvSpPr txBox="1"/>
              <p:nvPr/>
            </p:nvSpPr>
            <p:spPr>
              <a:xfrm>
                <a:off x="5100210" y="3808202"/>
                <a:ext cx="4242512" cy="458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  <a:cs typeface="+mn-ea"/>
                    <a:sym typeface="+mn-lt"/>
                  </a:rPr>
                  <a:t>页表设置；地址转换；</a:t>
                </a:r>
                <a:r>
                  <a:rPr lang="en-US" altLang="zh-CN" dirty="0">
                    <a:solidFill>
                      <a:schemeClr val="bg2">
                        <a:lumMod val="10000"/>
                      </a:schemeClr>
                    </a:solidFill>
                    <a:cs typeface="+mn-ea"/>
                    <a:sym typeface="+mn-lt"/>
                  </a:rPr>
                  <a:t>TLB</a:t>
                </a:r>
                <a:endParaRPr lang="zh-CN" altLang="en-US" dirty="0">
                  <a:solidFill>
                    <a:schemeClr val="bg2">
                      <a:lumMod val="1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239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图片 6"/>
          <p:cNvPicPr>
            <a:picLocks noChangeAspect="1"/>
          </p:cNvPicPr>
          <p:nvPr/>
        </p:nvPicPr>
        <p:blipFill rotWithShape="1">
          <a:blip r:embed="rId2" cstate="print"/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2097174" name="图片 7"/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1048668" name="文本框 8"/>
          <p:cNvSpPr txBox="1"/>
          <p:nvPr/>
        </p:nvSpPr>
        <p:spPr>
          <a:xfrm>
            <a:off x="4387840" y="617719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zh-CN" sz="3600" dirty="0">
                <a:solidFill>
                  <a:schemeClr val="bg2">
                    <a:lumMod val="50000"/>
                  </a:schemeClr>
                </a:solidFill>
                <a:cs typeface="+mn-ea"/>
              </a:rPr>
              <a:t>背景知识</a:t>
            </a:r>
            <a:endParaRPr lang="zh-CN" altLang="en-US" sz="36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69" name="文本框 9"/>
          <p:cNvSpPr txBox="1"/>
          <p:nvPr/>
        </p:nvSpPr>
        <p:spPr>
          <a:xfrm>
            <a:off x="6355863" y="1264050"/>
            <a:ext cx="2412840" cy="418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—— ARM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的发展历史</a:t>
            </a:r>
          </a:p>
        </p:txBody>
      </p:sp>
      <p:sp>
        <p:nvSpPr>
          <p:cNvPr id="1048672" name="文本框 10"/>
          <p:cNvSpPr txBox="1"/>
          <p:nvPr/>
        </p:nvSpPr>
        <p:spPr>
          <a:xfrm>
            <a:off x="645793" y="2197905"/>
            <a:ext cx="10654998" cy="18846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        ARM</a:t>
            </a:r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是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Advanced RISC Machine</a:t>
            </a:r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的缩写，即进阶精简指令集机器。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arm</a:t>
            </a:r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更早称为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Acorn RISC Machine</a:t>
            </a:r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，是一个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32</a:t>
            </a:r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位精简指令集（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RISC</a:t>
            </a:r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）处理器架构。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ARM</a:t>
            </a:r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家族中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32</a:t>
            </a:r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位嵌入式处理器占比达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75%</a:t>
            </a:r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，由于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ARM</a:t>
            </a:r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的低功耗特性，被广泛反应于移动通信领域、便携式设备等领域。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5B9FE3-87A8-479E-895D-C21E3A305FD7}"/>
              </a:ext>
            </a:extLst>
          </p:cNvPr>
          <p:cNvSpPr txBox="1"/>
          <p:nvPr/>
        </p:nvSpPr>
        <p:spPr>
          <a:xfrm>
            <a:off x="4140739" y="3838318"/>
            <a:ext cx="5743726" cy="2196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400" dirty="0">
                <a:solidFill>
                  <a:schemeClr val="bg2">
                    <a:lumMod val="50000"/>
                  </a:schemeClr>
                </a:solidFill>
                <a:cs typeface="+mn-ea"/>
              </a:rPr>
              <a:t>基于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cs typeface="+mn-ea"/>
              </a:rPr>
              <a:t>ARM</a:t>
            </a:r>
            <a:r>
              <a:rPr lang="zh-CN" altLang="zh-CN" sz="2400" dirty="0">
                <a:solidFill>
                  <a:schemeClr val="bg2">
                    <a:lumMod val="50000"/>
                  </a:schemeClr>
                </a:solidFill>
                <a:cs typeface="+mn-ea"/>
              </a:rPr>
              <a:t>设计的派生产品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cs typeface="+mn-ea"/>
              </a:rPr>
              <a:t>：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cs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cs typeface="+mn-ea"/>
              </a:rPr>
              <a:t>Marvell</a:t>
            </a:r>
            <a:r>
              <a:rPr lang="zh-CN" altLang="zh-CN" sz="2400" dirty="0">
                <a:solidFill>
                  <a:schemeClr val="bg2">
                    <a:lumMod val="50000"/>
                  </a:schemeClr>
                </a:solidFill>
                <a:cs typeface="+mn-ea"/>
              </a:rPr>
              <a:t>的</a:t>
            </a:r>
            <a:r>
              <a:rPr lang="en-US" altLang="zh-CN" sz="2400" dirty="0" err="1">
                <a:solidFill>
                  <a:schemeClr val="bg2">
                    <a:lumMod val="50000"/>
                  </a:schemeClr>
                </a:solidFill>
                <a:cs typeface="+mn-ea"/>
              </a:rPr>
              <a:t>XScale</a:t>
            </a:r>
            <a:r>
              <a:rPr lang="zh-CN" altLang="zh-CN" sz="2400" dirty="0">
                <a:solidFill>
                  <a:schemeClr val="bg2">
                    <a:lumMod val="50000"/>
                  </a:schemeClr>
                </a:solidFill>
                <a:cs typeface="+mn-ea"/>
              </a:rPr>
              <a:t>架构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cs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chemeClr val="bg2">
                    <a:lumMod val="50000"/>
                  </a:schemeClr>
                </a:solidFill>
                <a:cs typeface="+mn-ea"/>
              </a:rPr>
              <a:t>德州仪器的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cs typeface="+mn-ea"/>
              </a:rPr>
              <a:t>OMAP</a:t>
            </a:r>
            <a:r>
              <a:rPr lang="zh-CN" altLang="zh-CN" sz="2400" dirty="0">
                <a:solidFill>
                  <a:schemeClr val="bg2">
                    <a:lumMod val="50000"/>
                  </a:schemeClr>
                </a:solidFill>
                <a:cs typeface="+mn-ea"/>
              </a:rPr>
              <a:t>系列。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2524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图片 6"/>
          <p:cNvPicPr>
            <a:picLocks noChangeAspect="1"/>
          </p:cNvPicPr>
          <p:nvPr/>
        </p:nvPicPr>
        <p:blipFill rotWithShape="1">
          <a:blip r:embed="rId2" cstate="print"/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2097174" name="图片 7"/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1048668" name="文本框 8"/>
          <p:cNvSpPr txBox="1"/>
          <p:nvPr/>
        </p:nvSpPr>
        <p:spPr>
          <a:xfrm>
            <a:off x="3771613" y="592871"/>
            <a:ext cx="4721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zh-CN" sz="3600" dirty="0">
                <a:solidFill>
                  <a:schemeClr val="bg2">
                    <a:lumMod val="50000"/>
                  </a:schemeClr>
                </a:solidFill>
                <a:cs typeface="+mn-ea"/>
              </a:rPr>
              <a:t>如何组织多级页表？</a:t>
            </a:r>
            <a:endParaRPr lang="zh-CN" altLang="en-US" sz="36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5B9FE3-87A8-479E-895D-C21E3A305FD7}"/>
              </a:ext>
            </a:extLst>
          </p:cNvPr>
          <p:cNvSpPr txBox="1"/>
          <p:nvPr/>
        </p:nvSpPr>
        <p:spPr>
          <a:xfrm>
            <a:off x="1193785" y="1388323"/>
            <a:ext cx="9734287" cy="2224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基本概念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  <a:cs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存储管理单元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MMU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功能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：虚拟存储器空间到物理存储空间的映射。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系统控制协处理器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CP15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的寄存器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C2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用来保存页表的基地址。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页表：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位于内存中的表。表的每一行对应于虚拟存储空间的一个页。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409EDE-1AEB-438E-A0D9-B72064883B56}"/>
              </a:ext>
            </a:extLst>
          </p:cNvPr>
          <p:cNvSpPr txBox="1"/>
          <p:nvPr/>
        </p:nvSpPr>
        <p:spPr>
          <a:xfrm>
            <a:off x="1193785" y="4086876"/>
            <a:ext cx="8700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ARM MMU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硬件采用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2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级页表结构：一级页表（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L1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）和二级页表（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L2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）。</a:t>
            </a:r>
            <a:endParaRPr lang="zh-CN" altLang="en-US" dirty="0">
              <a:solidFill>
                <a:schemeClr val="bg2">
                  <a:lumMod val="50000"/>
                </a:schemeClr>
              </a:solidFill>
              <a:cs typeface="+mn-ea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C9B834C-3E34-46D9-AE85-73F7C21C1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12751"/>
              </p:ext>
            </p:extLst>
          </p:nvPr>
        </p:nvGraphicFramePr>
        <p:xfrm>
          <a:off x="2822905" y="4643538"/>
          <a:ext cx="773816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9083">
                  <a:extLst>
                    <a:ext uri="{9D8B030D-6E8A-4147-A177-3AD203B41FA5}">
                      <a16:colId xmlns:a16="http://schemas.microsoft.com/office/drawing/2014/main" val="4139818130"/>
                    </a:ext>
                  </a:extLst>
                </a:gridCol>
                <a:gridCol w="3869083">
                  <a:extLst>
                    <a:ext uri="{9D8B030D-6E8A-4147-A177-3AD203B41FA5}">
                      <a16:colId xmlns:a16="http://schemas.microsoft.com/office/drawing/2014/main" val="3815393937"/>
                    </a:ext>
                  </a:extLst>
                </a:gridCol>
              </a:tblGrid>
              <a:tr h="251943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    </a:t>
                      </a:r>
                      <a:r>
                        <a:rPr lang="zh-CN" altLang="zh-CN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指向二级页表</a:t>
                      </a: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的</a:t>
                      </a:r>
                      <a:r>
                        <a:rPr lang="zh-CN" altLang="zh-CN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起始地址指针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         </a:t>
                      </a:r>
                      <a:r>
                        <a:rPr lang="zh-CN" altLang="zh-CN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用户转换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的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1MB</a:t>
                      </a:r>
                      <a:r>
                        <a:rPr lang="zh-CN" altLang="zh-CN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页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649398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EAA7ACC1-9D39-4DB0-A320-08AE89912064}"/>
              </a:ext>
            </a:extLst>
          </p:cNvPr>
          <p:cNvSpPr txBox="1"/>
          <p:nvPr/>
        </p:nvSpPr>
        <p:spPr>
          <a:xfrm>
            <a:off x="1193785" y="5353792"/>
            <a:ext cx="9860118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当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L1 = 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页目录时，其页表项包含的是代表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1MB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虚拟空间的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L2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粗页或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L2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细页表的指针；</a:t>
            </a:r>
            <a:endParaRPr lang="en-US" altLang="zh-CN" dirty="0">
              <a:solidFill>
                <a:schemeClr val="bg2">
                  <a:lumMod val="50000"/>
                </a:schemeClr>
              </a:solidFill>
              <a:cs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当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L1= 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用户转换一个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1MB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的段时，其页表项包含的是未来路存储器中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1MB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页帧的时候地址。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F991A1-6FE8-4007-94C4-42885C5AE72C}"/>
              </a:ext>
            </a:extLst>
          </p:cNvPr>
          <p:cNvSpPr txBox="1"/>
          <p:nvPr/>
        </p:nvSpPr>
        <p:spPr>
          <a:xfrm>
            <a:off x="1000125" y="4652724"/>
            <a:ext cx="1882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一级页表（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L1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810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图片 6"/>
          <p:cNvPicPr>
            <a:picLocks noChangeAspect="1"/>
          </p:cNvPicPr>
          <p:nvPr/>
        </p:nvPicPr>
        <p:blipFill rotWithShape="1">
          <a:blip r:embed="rId2" cstate="print"/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2097174" name="图片 7"/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1048668" name="文本框 8"/>
          <p:cNvSpPr txBox="1"/>
          <p:nvPr/>
        </p:nvSpPr>
        <p:spPr>
          <a:xfrm>
            <a:off x="3771613" y="592871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2.1     </a:t>
            </a:r>
            <a:r>
              <a:rPr lang="zh-CN" altLang="zh-CN" sz="3600" dirty="0">
                <a:solidFill>
                  <a:schemeClr val="bg2">
                    <a:lumMod val="50000"/>
                  </a:schemeClr>
                </a:solidFill>
                <a:cs typeface="+mn-ea"/>
              </a:rPr>
              <a:t>一级页表项</a:t>
            </a:r>
            <a:endParaRPr lang="zh-CN" altLang="en-US" sz="36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5B9FE3-87A8-479E-895D-C21E3A305FD7}"/>
              </a:ext>
            </a:extLst>
          </p:cNvPr>
          <p:cNvSpPr txBox="1"/>
          <p:nvPr/>
        </p:nvSpPr>
        <p:spPr>
          <a:xfrm>
            <a:off x="467945" y="1798039"/>
            <a:ext cx="4168660" cy="284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200000"/>
              </a:lnSpc>
            </a:pPr>
            <a:r>
              <a:rPr lang="zh-CN" altLang="zh-CN" sz="2000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一级页表支持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4</a:t>
            </a:r>
            <a:r>
              <a:rPr lang="zh-CN" altLang="zh-CN" sz="2000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种类型的页表项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: 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1MB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段转换项</a:t>
            </a:r>
            <a:endParaRPr lang="en-US" altLang="zh-CN" dirty="0">
              <a:solidFill>
                <a:schemeClr val="bg2">
                  <a:lumMod val="50000"/>
                </a:schemeClr>
              </a:solidFill>
              <a:cs typeface="+mn-ea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指向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L2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细页表的目录项</a:t>
            </a:r>
            <a:endParaRPr lang="en-US" altLang="zh-CN" dirty="0">
              <a:solidFill>
                <a:schemeClr val="bg2">
                  <a:lumMod val="50000"/>
                </a:schemeClr>
              </a:solidFill>
              <a:cs typeface="+mn-ea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指向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L2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粗页表的目录项</a:t>
            </a:r>
            <a:endParaRPr lang="en-US" altLang="zh-CN" dirty="0">
              <a:solidFill>
                <a:schemeClr val="bg2">
                  <a:lumMod val="50000"/>
                </a:schemeClr>
              </a:solidFill>
              <a:cs typeface="+mn-ea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产生中止异常的错误项。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9480225-8444-41A3-AF9A-4CB8327A5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395" y="1463813"/>
            <a:ext cx="7386873" cy="329206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DE88EAB-7C28-43CE-B03B-8C77DD35BAE9}"/>
              </a:ext>
            </a:extLst>
          </p:cNvPr>
          <p:cNvSpPr txBox="1"/>
          <p:nvPr/>
        </p:nvSpPr>
        <p:spPr>
          <a:xfrm>
            <a:off x="1012964" y="5197205"/>
            <a:ext cx="7803046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系统通过页表项的最低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2</a:t>
            </a:r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位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[1:0] </a:t>
            </a:r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来确定页表项的类型。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页表项的格式要求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L2</a:t>
            </a:r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页表的地址必须与其页大小的倍数对齐。</a:t>
            </a:r>
          </a:p>
        </p:txBody>
      </p:sp>
    </p:spTree>
    <p:extLst>
      <p:ext uri="{BB962C8B-B14F-4D97-AF65-F5344CB8AC3E}">
        <p14:creationId xmlns:p14="http://schemas.microsoft.com/office/powerpoint/2010/main" val="4005982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图片 6"/>
          <p:cNvPicPr>
            <a:picLocks noChangeAspect="1"/>
          </p:cNvPicPr>
          <p:nvPr/>
        </p:nvPicPr>
        <p:blipFill rotWithShape="1">
          <a:blip r:embed="rId2" cstate="print"/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2097174" name="图片 7"/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1048668" name="文本框 8"/>
          <p:cNvSpPr txBox="1"/>
          <p:nvPr/>
        </p:nvSpPr>
        <p:spPr>
          <a:xfrm>
            <a:off x="3771613" y="592871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2.2     </a:t>
            </a:r>
            <a:r>
              <a:rPr lang="zh-CN" altLang="en-US" sz="3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二</a:t>
            </a:r>
            <a:r>
              <a:rPr lang="zh-CN" altLang="zh-CN" sz="3600" dirty="0">
                <a:solidFill>
                  <a:schemeClr val="bg2">
                    <a:lumMod val="50000"/>
                  </a:schemeClr>
                </a:solidFill>
                <a:cs typeface="+mn-ea"/>
              </a:rPr>
              <a:t>级页表项</a:t>
            </a:r>
            <a:endParaRPr lang="zh-CN" altLang="en-US" sz="36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5B9FE3-87A8-479E-895D-C21E3A305FD7}"/>
              </a:ext>
            </a:extLst>
          </p:cNvPr>
          <p:cNvSpPr txBox="1"/>
          <p:nvPr/>
        </p:nvSpPr>
        <p:spPr>
          <a:xfrm>
            <a:off x="199588" y="2114492"/>
            <a:ext cx="4924034" cy="284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200000"/>
              </a:lnSpc>
            </a:pP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二</a:t>
            </a:r>
            <a:r>
              <a:rPr lang="zh-CN" altLang="zh-CN" sz="2000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级页表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可能有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4</a:t>
            </a:r>
            <a:r>
              <a:rPr lang="zh-CN" altLang="zh-CN" sz="2000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种页表项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: 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定义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64KB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页帧属性的大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(large) 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页表项</a:t>
            </a:r>
            <a:endParaRPr lang="en-US" altLang="zh-CN" dirty="0">
              <a:solidFill>
                <a:schemeClr val="bg2">
                  <a:lumMod val="50000"/>
                </a:schemeClr>
              </a:solidFill>
              <a:cs typeface="+mn-ea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定义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4KB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页帧的小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(small)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页表项</a:t>
            </a:r>
            <a:endParaRPr lang="en-US" altLang="zh-CN" dirty="0">
              <a:solidFill>
                <a:schemeClr val="bg2">
                  <a:lumMod val="50000"/>
                </a:schemeClr>
              </a:solidFill>
              <a:cs typeface="+mn-ea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定义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1KB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页帧的极小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(tiny)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页表项</a:t>
            </a:r>
            <a:endParaRPr lang="en-US" altLang="zh-CN" dirty="0">
              <a:solidFill>
                <a:schemeClr val="bg2">
                  <a:lumMod val="50000"/>
                </a:schemeClr>
              </a:solidFill>
              <a:cs typeface="+mn-ea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访问时产生页错误中止异常的错误页表项。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3170B1A-9F79-4906-945A-584F3D7F3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235" y="1940890"/>
            <a:ext cx="7330081" cy="333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75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图片 6"/>
          <p:cNvPicPr>
            <a:picLocks noChangeAspect="1"/>
          </p:cNvPicPr>
          <p:nvPr/>
        </p:nvPicPr>
        <p:blipFill rotWithShape="1">
          <a:blip r:embed="rId2" cstate="print"/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2097174" name="图片 7"/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1048668" name="文本框 8"/>
          <p:cNvSpPr txBox="1"/>
          <p:nvPr/>
        </p:nvSpPr>
        <p:spPr>
          <a:xfrm>
            <a:off x="3269686" y="597841"/>
            <a:ext cx="6242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3. </a:t>
            </a:r>
            <a:r>
              <a:rPr lang="zh-CN" altLang="zh-CN" sz="3600" dirty="0">
                <a:solidFill>
                  <a:schemeClr val="bg2">
                    <a:lumMod val="50000"/>
                  </a:schemeClr>
                </a:solidFill>
                <a:cs typeface="+mn-ea"/>
              </a:rPr>
              <a:t>多级页表如何进行地址转换</a:t>
            </a:r>
            <a:endParaRPr lang="zh-CN" altLang="en-US" sz="36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F0C812-8F0F-4E0B-B930-88D5FC3FF60C}"/>
              </a:ext>
            </a:extLst>
          </p:cNvPr>
          <p:cNvSpPr txBox="1"/>
          <p:nvPr/>
        </p:nvSpPr>
        <p:spPr>
          <a:xfrm>
            <a:off x="326462" y="1339650"/>
            <a:ext cx="44940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CP15</a:t>
            </a:r>
            <a:r>
              <a:rPr lang="zh-CN" altLang="zh-CN" sz="2000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的寄存器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C2</a:t>
            </a:r>
            <a:r>
              <a:rPr lang="zh-CN" altLang="zh-CN" sz="2000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中存放的是内存中页表的基地址。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cs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D2F5AE-880D-4B65-B085-3F1C1128405C}"/>
              </a:ext>
            </a:extLst>
          </p:cNvPr>
          <p:cNvSpPr txBox="1"/>
          <p:nvPr/>
        </p:nvSpPr>
        <p:spPr>
          <a:xfrm>
            <a:off x="458857" y="2217350"/>
            <a:ext cx="4038600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内存中页表的页表的基地址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</a:rPr>
              <a:t>：</a:t>
            </a:r>
            <a:endParaRPr lang="en-US" altLang="zh-CN" dirty="0">
              <a:solidFill>
                <a:schemeClr val="bg2">
                  <a:lumMod val="50000"/>
                </a:schemeClr>
              </a:solidFill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</a:rPr>
              <a:t>位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 [31:14]+ </a:t>
            </a: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  <a:cs typeface="+mn-ea"/>
              </a:rPr>
              <a:t>位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cs typeface="+mn-ea"/>
              </a:rPr>
              <a:t>[13:0]= 0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cs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53DC28-FD1E-401B-8CAB-FB9722FD7F8D}"/>
              </a:ext>
            </a:extLst>
          </p:cNvPr>
          <p:cNvSpPr txBox="1"/>
          <p:nvPr/>
        </p:nvSpPr>
        <p:spPr>
          <a:xfrm>
            <a:off x="606373" y="3244334"/>
            <a:ext cx="4336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chemeClr val="accent2">
                    <a:lumMod val="75000"/>
                  </a:schemeClr>
                </a:solidFill>
                <a:cs typeface="+mn-ea"/>
              </a:rPr>
              <a:t>一级页表的基地址必须是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cs typeface="+mn-ea"/>
              </a:rPr>
              <a:t>16KB</a:t>
            </a:r>
            <a:r>
              <a:rPr lang="zh-CN" altLang="zh-CN" b="1" dirty="0">
                <a:solidFill>
                  <a:schemeClr val="accent2">
                    <a:lumMod val="75000"/>
                  </a:schemeClr>
                </a:solidFill>
                <a:cs typeface="+mn-ea"/>
              </a:rPr>
              <a:t>对齐的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cs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7503ED-1E49-4E19-8315-6D4F8F98692B}"/>
              </a:ext>
            </a:extLst>
          </p:cNvPr>
          <p:cNvSpPr txBox="1"/>
          <p:nvPr/>
        </p:nvSpPr>
        <p:spPr>
          <a:xfrm>
            <a:off x="384314" y="3951211"/>
            <a:ext cx="4336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32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</a:rPr>
              <a:t>位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= CP15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</a:rPr>
              <a:t>的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C2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位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[31:14] + 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虚拟地址的位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[31:20]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</a:rPr>
              <a:t>（高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30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</a:rPr>
              <a:t>位）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+ 00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</a:rPr>
              <a:t>末两位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B3681B9-8624-424C-97D2-7076A0F2BA8F}"/>
              </a:ext>
            </a:extLst>
          </p:cNvPr>
          <p:cNvSpPr txBox="1"/>
          <p:nvPr/>
        </p:nvSpPr>
        <p:spPr>
          <a:xfrm>
            <a:off x="271754" y="4960954"/>
            <a:ext cx="4287079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chemeClr val="bg2">
                    <a:lumMod val="50000"/>
                  </a:schemeClr>
                </a:solidFill>
                <a:cs typeface="+mn-ea"/>
              </a:rPr>
              <a:t>使用该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cs typeface="+mn-ea"/>
              </a:rPr>
              <a:t>32</a:t>
            </a:r>
            <a:r>
              <a:rPr lang="zh-CN" altLang="zh-CN" sz="1600" dirty="0">
                <a:solidFill>
                  <a:schemeClr val="bg2">
                    <a:lumMod val="50000"/>
                  </a:schemeClr>
                </a:solidFill>
                <a:cs typeface="+mn-ea"/>
              </a:rPr>
              <a:t>位的索引值从页表中可以查到</a:t>
            </a:r>
            <a:r>
              <a:rPr lang="zh-CN" altLang="zh-CN" sz="1600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一个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4</a:t>
            </a:r>
            <a:r>
              <a:rPr lang="zh-CN" altLang="zh-CN" sz="1600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字节的地址变换条目</a:t>
            </a:r>
            <a:r>
              <a:rPr lang="zh-CN" altLang="zh-CN" sz="1600" dirty="0">
                <a:solidFill>
                  <a:schemeClr val="bg2">
                    <a:lumMod val="50000"/>
                  </a:schemeClr>
                </a:solidFill>
                <a:cs typeface="+mn-ea"/>
              </a:rPr>
              <a:t>。该条目中或者包含了一个</a:t>
            </a:r>
            <a:r>
              <a:rPr lang="zh-CN" altLang="zh-CN" sz="1600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一级描述符</a:t>
            </a:r>
            <a:r>
              <a:rPr lang="zh-CN" altLang="zh-CN" sz="1600" dirty="0">
                <a:solidFill>
                  <a:schemeClr val="bg2">
                    <a:lumMod val="50000"/>
                  </a:schemeClr>
                </a:solidFill>
                <a:cs typeface="+mn-ea"/>
              </a:rPr>
              <a:t>，或者包含了</a:t>
            </a:r>
            <a:r>
              <a:rPr lang="zh-CN" altLang="zh-CN" sz="1600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一个指向二级页表的指针</a:t>
            </a:r>
            <a:r>
              <a:rPr lang="zh-CN" altLang="zh-CN" sz="1600" dirty="0">
                <a:solidFill>
                  <a:schemeClr val="bg2">
                    <a:lumMod val="50000"/>
                  </a:schemeClr>
                </a:solidFill>
                <a:cs typeface="+mn-ea"/>
              </a:rPr>
              <a:t>。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cs typeface="+mn-ea"/>
            </a:endParaRPr>
          </a:p>
        </p:txBody>
      </p:sp>
      <p:sp>
        <p:nvSpPr>
          <p:cNvPr id="22" name="梯形 10">
            <a:extLst>
              <a:ext uri="{FF2B5EF4-FFF2-40B4-BE49-F238E27FC236}">
                <a16:creationId xmlns:a16="http://schemas.microsoft.com/office/drawing/2014/main" id="{6DA44CBF-6810-42A7-8D90-5519FB2C1C6C}"/>
              </a:ext>
            </a:extLst>
          </p:cNvPr>
          <p:cNvSpPr/>
          <p:nvPr/>
        </p:nvSpPr>
        <p:spPr>
          <a:xfrm rot="5400000">
            <a:off x="4013920" y="2448508"/>
            <a:ext cx="2361989" cy="95951"/>
          </a:xfrm>
          <a:prstGeom prst="trapezoid">
            <a:avLst>
              <a:gd name="adj" fmla="val 196"/>
            </a:avLst>
          </a:prstGeom>
          <a:solidFill>
            <a:srgbClr val="6AA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梯形 10">
            <a:extLst>
              <a:ext uri="{FF2B5EF4-FFF2-40B4-BE49-F238E27FC236}">
                <a16:creationId xmlns:a16="http://schemas.microsoft.com/office/drawing/2014/main" id="{DC6D53C9-0D6B-416E-87AC-75601D1975B4}"/>
              </a:ext>
            </a:extLst>
          </p:cNvPr>
          <p:cNvSpPr/>
          <p:nvPr/>
        </p:nvSpPr>
        <p:spPr>
          <a:xfrm rot="5400000">
            <a:off x="4013920" y="4976360"/>
            <a:ext cx="2361989" cy="95951"/>
          </a:xfrm>
          <a:prstGeom prst="trapezoid">
            <a:avLst>
              <a:gd name="adj" fmla="val 196"/>
            </a:avLst>
          </a:prstGeom>
          <a:solidFill>
            <a:srgbClr val="6AA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5420E42-C167-4273-9788-AF34F118382E}"/>
              </a:ext>
            </a:extLst>
          </p:cNvPr>
          <p:cNvSpPr txBox="1"/>
          <p:nvPr/>
        </p:nvSpPr>
        <p:spPr>
          <a:xfrm>
            <a:off x="5531253" y="1894536"/>
            <a:ext cx="6095170" cy="444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位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[1:0]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 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 = ’10’:</a:t>
            </a:r>
          </a:p>
          <a:p>
            <a:pPr>
              <a:lnSpc>
                <a:spcPct val="200000"/>
              </a:lnSpc>
            </a:pP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则此页表项含有一个有效的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1MB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页可用，页表项中的值与虚拟地址的偏移量部分合并来组成物理地址。</a:t>
            </a:r>
            <a:endParaRPr lang="en-US" altLang="zh-CN" dirty="0">
              <a:solidFill>
                <a:schemeClr val="bg2">
                  <a:lumMod val="50000"/>
                </a:schemeClr>
              </a:solidFill>
              <a:cs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位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[1:0]=’00’:</a:t>
            </a:r>
          </a:p>
          <a:p>
            <a:pPr>
              <a:lnSpc>
                <a:spcPct val="200000"/>
              </a:lnSpc>
            </a:pP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相应的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1MB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虚拟存储空间没有被映射到物理存储空间，因而访问该存储空间将产生地址变换失效信号</a:t>
            </a:r>
            <a:endParaRPr lang="en-US" altLang="zh-CN" dirty="0">
              <a:solidFill>
                <a:schemeClr val="bg2">
                  <a:lumMod val="50000"/>
                </a:schemeClr>
              </a:solidFill>
              <a:cs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位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cs typeface="+mn-ea"/>
              </a:rPr>
              <a:t>[1:0] = ’01’ / ’11’:</a:t>
            </a:r>
          </a:p>
          <a:p>
            <a:pPr>
              <a:lnSpc>
                <a:spcPct val="200000"/>
              </a:lnSpc>
            </a:pP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则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MMU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执行基于二级页表</a:t>
            </a:r>
            <a:endParaRPr lang="zh-CN" altLang="en-US" dirty="0">
              <a:solidFill>
                <a:schemeClr val="bg2">
                  <a:lumMod val="50000"/>
                </a:schemeClr>
              </a:solidFill>
              <a:cs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B5D1097-1942-4F87-9D36-61D6163CB016}"/>
              </a:ext>
            </a:extLst>
          </p:cNvPr>
          <p:cNvSpPr txBox="1"/>
          <p:nvPr/>
        </p:nvSpPr>
        <p:spPr>
          <a:xfrm>
            <a:off x="5469960" y="1384688"/>
            <a:ext cx="6095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一级描述符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</a:rPr>
              <a:t>：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定义与之对应的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1M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存储空间是如何映射的。</a:t>
            </a:r>
            <a:endParaRPr lang="zh-CN" altLang="en-US" dirty="0">
              <a:solidFill>
                <a:schemeClr val="bg2">
                  <a:lumMod val="50000"/>
                </a:schemeClr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5526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图片 6"/>
          <p:cNvPicPr>
            <a:picLocks noChangeAspect="1"/>
          </p:cNvPicPr>
          <p:nvPr/>
        </p:nvPicPr>
        <p:blipFill rotWithShape="1">
          <a:blip r:embed="rId2" cstate="print"/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2097174" name="图片 7"/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1048668" name="文本框 8"/>
          <p:cNvSpPr txBox="1"/>
          <p:nvPr/>
        </p:nvSpPr>
        <p:spPr>
          <a:xfrm>
            <a:off x="3269686" y="597841"/>
            <a:ext cx="6242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3. </a:t>
            </a:r>
            <a:r>
              <a:rPr lang="zh-CN" altLang="zh-CN" sz="3600" dirty="0">
                <a:solidFill>
                  <a:schemeClr val="bg2">
                    <a:lumMod val="50000"/>
                  </a:schemeClr>
                </a:solidFill>
                <a:cs typeface="+mn-ea"/>
              </a:rPr>
              <a:t>多级页表如何进行地址转换</a:t>
            </a:r>
            <a:endParaRPr lang="zh-CN" altLang="en-US" sz="36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1DA593-F3AF-4C3B-A7F8-198EF3223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147" y="1339650"/>
            <a:ext cx="6864539" cy="50331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EF0C812-8F0F-4E0B-B930-88D5FC3FF60C}"/>
              </a:ext>
            </a:extLst>
          </p:cNvPr>
          <p:cNvSpPr txBox="1"/>
          <p:nvPr/>
        </p:nvSpPr>
        <p:spPr>
          <a:xfrm>
            <a:off x="384314" y="1459653"/>
            <a:ext cx="4494016" cy="4793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第一步，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cs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用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L1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偏移量部分索引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L1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主页表，找到虚拟地址的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L1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页表项。</a:t>
            </a:r>
            <a:endParaRPr lang="en-US" altLang="zh-CN" dirty="0">
              <a:solidFill>
                <a:schemeClr val="bg2">
                  <a:lumMod val="50000"/>
                </a:schemeClr>
              </a:solidFill>
              <a:cs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</a:rPr>
              <a:t>最低位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= ’01’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，则表示该页表项包含的是一个粗页的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L2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页表基地址。</a:t>
            </a:r>
            <a:endParaRPr lang="en-US" altLang="zh-CN" dirty="0">
              <a:solidFill>
                <a:schemeClr val="bg2">
                  <a:lumMod val="50000"/>
                </a:schemeClr>
              </a:solidFill>
              <a:cs typeface="+mn-ea"/>
            </a:endParaRPr>
          </a:p>
          <a:p>
            <a:pPr indent="266700" algn="just">
              <a:lnSpc>
                <a:spcPct val="150000"/>
              </a:lnSpc>
            </a:pPr>
            <a:endParaRPr lang="zh-CN" altLang="zh-CN" sz="2000" dirty="0">
              <a:solidFill>
                <a:schemeClr val="bg2">
                  <a:lumMod val="50000"/>
                </a:schemeClr>
              </a:solidFill>
              <a:cs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第二步，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cs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将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L2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偏移量部分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+L2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页表基地址，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</a:rPr>
              <a:t>来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选择包含所搜索页的转换数据的页表项。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MMU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</a:rPr>
              <a:t>生成物理地址，进行后序查找</a:t>
            </a:r>
            <a:endParaRPr lang="zh-CN" altLang="zh-CN" dirty="0">
              <a:solidFill>
                <a:schemeClr val="bg2">
                  <a:lumMod val="50000"/>
                </a:schemeClr>
              </a:solidFill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bg2">
                  <a:lumMod val="50000"/>
                </a:schemeClr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13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6"/>
          <p:cNvPicPr>
            <a:picLocks noChangeAspect="1"/>
          </p:cNvPicPr>
          <p:nvPr/>
        </p:nvPicPr>
        <p:blipFill rotWithShape="1">
          <a:blip r:embed="rId2" cstate="print"/>
          <a:srcRect l="4796" t="7906" r="5326" b="740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589" name="矩形 5"/>
          <p:cNvSpPr/>
          <p:nvPr/>
        </p:nvSpPr>
        <p:spPr>
          <a:xfrm>
            <a:off x="5217516" y="1063209"/>
            <a:ext cx="1756969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目录</a:t>
            </a:r>
          </a:p>
        </p:txBody>
      </p:sp>
      <p:grpSp>
        <p:nvGrpSpPr>
          <p:cNvPr id="33" name="组合 7"/>
          <p:cNvGrpSpPr/>
          <p:nvPr/>
        </p:nvGrpSpPr>
        <p:grpSpPr>
          <a:xfrm>
            <a:off x="1988577" y="2548679"/>
            <a:ext cx="3371071" cy="892552"/>
            <a:chOff x="1988577" y="2548679"/>
            <a:chExt cx="3371071" cy="892552"/>
          </a:xfrm>
        </p:grpSpPr>
        <p:sp>
          <p:nvSpPr>
            <p:cNvPr id="1048590" name="文本框 11"/>
            <p:cNvSpPr txBox="1"/>
            <p:nvPr/>
          </p:nvSpPr>
          <p:spPr>
            <a:xfrm>
              <a:off x="1988577" y="2548679"/>
              <a:ext cx="970280" cy="891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4" name="组合 12"/>
            <p:cNvGrpSpPr/>
            <p:nvPr/>
          </p:nvGrpSpPr>
          <p:grpSpPr>
            <a:xfrm>
              <a:off x="3123138" y="2579457"/>
              <a:ext cx="2236510" cy="861774"/>
              <a:chOff x="3315584" y="3169020"/>
              <a:chExt cx="2236510" cy="861774"/>
            </a:xfrm>
          </p:grpSpPr>
          <p:sp>
            <p:nvSpPr>
              <p:cNvPr id="1048591" name="矩形 13"/>
              <p:cNvSpPr/>
              <p:nvPr/>
            </p:nvSpPr>
            <p:spPr>
              <a:xfrm>
                <a:off x="3315584" y="3169020"/>
                <a:ext cx="162095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课程导入</a:t>
                </a:r>
              </a:p>
            </p:txBody>
          </p:sp>
          <p:sp>
            <p:nvSpPr>
              <p:cNvPr id="1048592" name="矩形 14"/>
              <p:cNvSpPr/>
              <p:nvPr/>
            </p:nvSpPr>
            <p:spPr>
              <a:xfrm>
                <a:off x="3315584" y="3692240"/>
                <a:ext cx="2236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在这里输入小标题内容</a:t>
                </a:r>
              </a:p>
            </p:txBody>
          </p:sp>
        </p:grpSp>
      </p:grpSp>
      <p:grpSp>
        <p:nvGrpSpPr>
          <p:cNvPr id="35" name="组合 15"/>
          <p:cNvGrpSpPr/>
          <p:nvPr/>
        </p:nvGrpSpPr>
        <p:grpSpPr>
          <a:xfrm>
            <a:off x="1988577" y="4298948"/>
            <a:ext cx="3371071" cy="892552"/>
            <a:chOff x="1988577" y="4080834"/>
            <a:chExt cx="3371071" cy="892552"/>
          </a:xfrm>
        </p:grpSpPr>
        <p:sp>
          <p:nvSpPr>
            <p:cNvPr id="1048593" name="文本框 16"/>
            <p:cNvSpPr txBox="1"/>
            <p:nvPr/>
          </p:nvSpPr>
          <p:spPr>
            <a:xfrm>
              <a:off x="1988577" y="4080834"/>
              <a:ext cx="970280" cy="891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03</a:t>
              </a:r>
              <a:endParaRPr lang="zh-CN" altLang="en-US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6" name="组合 17"/>
            <p:cNvGrpSpPr/>
            <p:nvPr/>
          </p:nvGrpSpPr>
          <p:grpSpPr>
            <a:xfrm>
              <a:off x="3123138" y="4111612"/>
              <a:ext cx="2236510" cy="861774"/>
              <a:chOff x="3315584" y="3169020"/>
              <a:chExt cx="2236510" cy="861774"/>
            </a:xfrm>
          </p:grpSpPr>
          <p:sp>
            <p:nvSpPr>
              <p:cNvPr id="1048594" name="矩形 18"/>
              <p:cNvSpPr/>
              <p:nvPr/>
            </p:nvSpPr>
            <p:spPr>
              <a:xfrm>
                <a:off x="3315584" y="3169020"/>
                <a:ext cx="213527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重点与难点</a:t>
                </a:r>
              </a:p>
            </p:txBody>
          </p:sp>
          <p:sp>
            <p:nvSpPr>
              <p:cNvPr id="1048595" name="矩形 19"/>
              <p:cNvSpPr/>
              <p:nvPr/>
            </p:nvSpPr>
            <p:spPr>
              <a:xfrm>
                <a:off x="3315584" y="3692240"/>
                <a:ext cx="2236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在这里输入小标题内容</a:t>
                </a:r>
              </a:p>
            </p:txBody>
          </p:sp>
        </p:grpSp>
      </p:grpSp>
      <p:grpSp>
        <p:nvGrpSpPr>
          <p:cNvPr id="37" name="组合 20"/>
          <p:cNvGrpSpPr/>
          <p:nvPr/>
        </p:nvGrpSpPr>
        <p:grpSpPr>
          <a:xfrm>
            <a:off x="6832352" y="4298948"/>
            <a:ext cx="3371071" cy="892552"/>
            <a:chOff x="6832352" y="4080834"/>
            <a:chExt cx="3371071" cy="892552"/>
          </a:xfrm>
        </p:grpSpPr>
        <p:sp>
          <p:nvSpPr>
            <p:cNvPr id="1048596" name="文本框 21"/>
            <p:cNvSpPr txBox="1"/>
            <p:nvPr/>
          </p:nvSpPr>
          <p:spPr>
            <a:xfrm>
              <a:off x="6832352" y="4080834"/>
              <a:ext cx="970280" cy="891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04</a:t>
              </a:r>
              <a:endParaRPr lang="zh-CN" altLang="en-US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8" name="组合 22"/>
            <p:cNvGrpSpPr/>
            <p:nvPr/>
          </p:nvGrpSpPr>
          <p:grpSpPr>
            <a:xfrm>
              <a:off x="7966913" y="4111612"/>
              <a:ext cx="2236510" cy="861774"/>
              <a:chOff x="3315584" y="3169020"/>
              <a:chExt cx="2236510" cy="861774"/>
            </a:xfrm>
          </p:grpSpPr>
          <p:sp>
            <p:nvSpPr>
              <p:cNvPr id="1048597" name="矩形 23"/>
              <p:cNvSpPr/>
              <p:nvPr/>
            </p:nvSpPr>
            <p:spPr>
              <a:xfrm>
                <a:off x="3315584" y="3169020"/>
                <a:ext cx="162095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课后作业</a:t>
                </a:r>
              </a:p>
            </p:txBody>
          </p:sp>
          <p:sp>
            <p:nvSpPr>
              <p:cNvPr id="1048598" name="矩形 24"/>
              <p:cNvSpPr/>
              <p:nvPr/>
            </p:nvSpPr>
            <p:spPr>
              <a:xfrm>
                <a:off x="3315584" y="3692240"/>
                <a:ext cx="2236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在这里输入小标题内容</a:t>
                </a:r>
              </a:p>
            </p:txBody>
          </p:sp>
        </p:grpSp>
      </p:grpSp>
      <p:grpSp>
        <p:nvGrpSpPr>
          <p:cNvPr id="39" name="组合 25"/>
          <p:cNvGrpSpPr/>
          <p:nvPr/>
        </p:nvGrpSpPr>
        <p:grpSpPr>
          <a:xfrm>
            <a:off x="6832352" y="2548679"/>
            <a:ext cx="3371071" cy="892552"/>
            <a:chOff x="6832352" y="2548679"/>
            <a:chExt cx="3371071" cy="892552"/>
          </a:xfrm>
        </p:grpSpPr>
        <p:sp>
          <p:nvSpPr>
            <p:cNvPr id="1048599" name="文本框 26"/>
            <p:cNvSpPr txBox="1"/>
            <p:nvPr/>
          </p:nvSpPr>
          <p:spPr>
            <a:xfrm>
              <a:off x="6832352" y="2548679"/>
              <a:ext cx="970280" cy="891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0" name="组合 27"/>
            <p:cNvGrpSpPr/>
            <p:nvPr/>
          </p:nvGrpSpPr>
          <p:grpSpPr>
            <a:xfrm>
              <a:off x="7966913" y="2579457"/>
              <a:ext cx="2236510" cy="861774"/>
              <a:chOff x="3315584" y="3169020"/>
              <a:chExt cx="2236510" cy="861774"/>
            </a:xfrm>
          </p:grpSpPr>
          <p:sp>
            <p:nvSpPr>
              <p:cNvPr id="1048600" name="矩形 28"/>
              <p:cNvSpPr/>
              <p:nvPr/>
            </p:nvSpPr>
            <p:spPr>
              <a:xfrm>
                <a:off x="3315584" y="3169020"/>
                <a:ext cx="162095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本课内容</a:t>
                </a:r>
              </a:p>
            </p:txBody>
          </p:sp>
          <p:sp>
            <p:nvSpPr>
              <p:cNvPr id="1048601" name="矩形 29"/>
              <p:cNvSpPr/>
              <p:nvPr/>
            </p:nvSpPr>
            <p:spPr>
              <a:xfrm>
                <a:off x="3315584" y="3692240"/>
                <a:ext cx="2236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2">
                        <a:lumMod val="50000"/>
                      </a:schemeClr>
                    </a:solidFill>
                    <a:cs typeface="+mn-ea"/>
                    <a:sym typeface="+mn-lt"/>
                  </a:rPr>
                  <a:t>在这里输入小标题内容</a:t>
                </a: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图片 6"/>
          <p:cNvPicPr>
            <a:picLocks noChangeAspect="1"/>
          </p:cNvPicPr>
          <p:nvPr/>
        </p:nvPicPr>
        <p:blipFill rotWithShape="1">
          <a:blip r:embed="rId2" cstate="print"/>
          <a:srcRect t="2887" b="28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705" name="矩形 8"/>
          <p:cNvSpPr/>
          <p:nvPr/>
        </p:nvSpPr>
        <p:spPr>
          <a:xfrm>
            <a:off x="3555735" y="2967335"/>
            <a:ext cx="5080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谢谢聆听</a:t>
            </a:r>
            <a:r>
              <a:rPr lang="en-US" altLang="zh-CN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6"/>
          <p:cNvPicPr>
            <a:picLocks noChangeAspect="1"/>
          </p:cNvPicPr>
          <p:nvPr/>
        </p:nvPicPr>
        <p:blipFill rotWithShape="1">
          <a:blip r:embed="rId2" cstate="print"/>
          <a:srcRect l="4796" t="7906" r="5326" b="7406"/>
          <a:stretch>
            <a:fillRect/>
          </a:stretch>
        </p:blipFill>
        <p:spPr>
          <a:xfrm>
            <a:off x="0" y="-174503"/>
            <a:ext cx="12192000" cy="6858000"/>
          </a:xfrm>
          <a:prstGeom prst="rect">
            <a:avLst/>
          </a:prstGeom>
        </p:spPr>
      </p:pic>
      <p:grpSp>
        <p:nvGrpSpPr>
          <p:cNvPr id="42" name="组合 30"/>
          <p:cNvGrpSpPr/>
          <p:nvPr/>
        </p:nvGrpSpPr>
        <p:grpSpPr>
          <a:xfrm>
            <a:off x="3407250" y="2919086"/>
            <a:ext cx="5377501" cy="1052595"/>
            <a:chOff x="3965221" y="3151918"/>
            <a:chExt cx="5377501" cy="1052595"/>
          </a:xfrm>
        </p:grpSpPr>
        <p:sp>
          <p:nvSpPr>
            <p:cNvPr id="1048602" name="文本框 31"/>
            <p:cNvSpPr txBox="1"/>
            <p:nvPr/>
          </p:nvSpPr>
          <p:spPr>
            <a:xfrm>
              <a:off x="3965221" y="3154001"/>
              <a:ext cx="108555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bg2">
                      <a:lumMod val="10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sz="60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32"/>
            <p:cNvGrpSpPr/>
            <p:nvPr/>
          </p:nvGrpSpPr>
          <p:grpSpPr>
            <a:xfrm>
              <a:off x="5100210" y="3151918"/>
              <a:ext cx="4242512" cy="1052595"/>
              <a:chOff x="5100210" y="3214515"/>
              <a:chExt cx="4242512" cy="1052595"/>
            </a:xfrm>
          </p:grpSpPr>
          <p:sp>
            <p:nvSpPr>
              <p:cNvPr id="1048603" name="矩形 33"/>
              <p:cNvSpPr/>
              <p:nvPr/>
            </p:nvSpPr>
            <p:spPr>
              <a:xfrm>
                <a:off x="5100210" y="3214515"/>
                <a:ext cx="374320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3200" dirty="0">
                    <a:solidFill>
                      <a:schemeClr val="bg2">
                        <a:lumMod val="10000"/>
                      </a:schemeClr>
                    </a:solidFill>
                    <a:cs typeface="+mn-ea"/>
                    <a:sym typeface="+mn-lt"/>
                  </a:rPr>
                  <a:t>奔腾处理器</a:t>
                </a:r>
              </a:p>
            </p:txBody>
          </p:sp>
          <p:sp>
            <p:nvSpPr>
              <p:cNvPr id="1048604" name="文本框 34"/>
              <p:cNvSpPr txBox="1"/>
              <p:nvPr/>
            </p:nvSpPr>
            <p:spPr>
              <a:xfrm>
                <a:off x="5100210" y="3808202"/>
                <a:ext cx="4242512" cy="458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  <a:cs typeface="+mn-ea"/>
                    <a:sym typeface="+mn-lt"/>
                  </a:rPr>
                  <a:t>页表设置；地址转换；</a:t>
                </a:r>
                <a:r>
                  <a:rPr lang="en-US" altLang="zh-CN" dirty="0">
                    <a:solidFill>
                      <a:schemeClr val="bg2">
                        <a:lumMod val="10000"/>
                      </a:schemeClr>
                    </a:solidFill>
                    <a:cs typeface="+mn-ea"/>
                    <a:sym typeface="+mn-lt"/>
                  </a:rPr>
                  <a:t>TLB</a:t>
                </a:r>
                <a:endParaRPr lang="zh-CN" altLang="en-US" dirty="0">
                  <a:solidFill>
                    <a:schemeClr val="bg2">
                      <a:lumMod val="1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6"/>
          <p:cNvPicPr>
            <a:picLocks noChangeAspect="1"/>
          </p:cNvPicPr>
          <p:nvPr/>
        </p:nvPicPr>
        <p:blipFill rotWithShape="1">
          <a:blip r:embed="rId2" cstate="print"/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2097156" name="图片 7"/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1048605" name="文本框 8"/>
          <p:cNvSpPr txBox="1"/>
          <p:nvPr/>
        </p:nvSpPr>
        <p:spPr>
          <a:xfrm>
            <a:off x="5295261" y="17796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背景知识</a:t>
            </a:r>
          </a:p>
        </p:txBody>
      </p:sp>
      <p:sp>
        <p:nvSpPr>
          <p:cNvPr id="1048606" name="文本框 27"/>
          <p:cNvSpPr txBox="1"/>
          <p:nvPr/>
        </p:nvSpPr>
        <p:spPr>
          <a:xfrm>
            <a:off x="528591" y="1312411"/>
            <a:ext cx="11288380" cy="29727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cs typeface="+mn-ea"/>
                <a:sym typeface="+mn-lt"/>
              </a:rPr>
              <a:t>Pentium</a:t>
            </a:r>
            <a:r>
              <a:rPr lang="zh-CN" altLang="en-US" sz="1600" dirty="0">
                <a:cs typeface="+mn-ea"/>
                <a:sym typeface="+mn-lt"/>
              </a:rPr>
              <a:t>，奔腾处理器，是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英特尔公司开发的微处理器系列的一款处理器</a:t>
            </a:r>
            <a:r>
              <a:rPr lang="zh-CN" altLang="en-US" sz="1600" dirty="0">
                <a:cs typeface="+mn-ea"/>
                <a:sym typeface="+mn-lt"/>
              </a:rPr>
              <a:t>。</a:t>
            </a:r>
            <a:endParaRPr lang="en-US" altLang="zh-CN" sz="1600" dirty="0"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cs typeface="+mn-ea"/>
                <a:sym typeface="+mn-lt"/>
              </a:rPr>
              <a:t>80486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微处理器的后继产品</a:t>
            </a:r>
            <a:r>
              <a:rPr lang="zh-CN" altLang="en-US" sz="1600" dirty="0">
                <a:cs typeface="+mn-ea"/>
                <a:sym typeface="+mn-lt"/>
              </a:rPr>
              <a:t>，于 </a:t>
            </a:r>
            <a:r>
              <a:rPr lang="en-US" altLang="zh-CN" sz="1600" dirty="0">
                <a:cs typeface="+mn-ea"/>
                <a:sym typeface="+mn-lt"/>
              </a:rPr>
              <a:t>1993 </a:t>
            </a:r>
            <a:r>
              <a:rPr lang="zh-CN" altLang="en-US" sz="1600" dirty="0">
                <a:cs typeface="+mn-ea"/>
                <a:sym typeface="+mn-lt"/>
              </a:rPr>
              <a:t>年推出</a:t>
            </a:r>
            <a:endParaRPr lang="en-US" altLang="zh-CN" sz="1600" dirty="0"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cs typeface="+mn-ea"/>
                <a:sym typeface="+mn-lt"/>
              </a:rPr>
              <a:t>采用 </a:t>
            </a:r>
            <a:r>
              <a:rPr lang="en-US" altLang="zh-CN" sz="1600" dirty="0">
                <a:solidFill>
                  <a:srgbClr val="FF0000"/>
                </a:solidFill>
                <a:cs typeface="+mn-ea"/>
                <a:sym typeface="+mn-lt"/>
              </a:rPr>
              <a:t>CISC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（复杂指令集计算机）架构</a:t>
            </a:r>
            <a:endParaRPr lang="en-US" altLang="zh-CN" sz="1600" dirty="0">
              <a:solidFill>
                <a:srgbClr val="FF0000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cs typeface="+mn-ea"/>
                <a:sym typeface="+mn-lt"/>
              </a:rPr>
              <a:t>32</a:t>
            </a:r>
            <a:r>
              <a:rPr lang="zh-CN" altLang="en-US" sz="1600" dirty="0">
                <a:cs typeface="+mn-ea"/>
                <a:sym typeface="+mn-lt"/>
              </a:rPr>
              <a:t>位地址总线、</a:t>
            </a:r>
            <a:r>
              <a:rPr lang="en-US" altLang="zh-CN" sz="1600" dirty="0">
                <a:cs typeface="+mn-ea"/>
                <a:sym typeface="+mn-lt"/>
              </a:rPr>
              <a:t>64 </a:t>
            </a:r>
            <a:r>
              <a:rPr lang="zh-CN" altLang="en-US" sz="1600" dirty="0">
                <a:cs typeface="+mn-ea"/>
                <a:sym typeface="+mn-lt"/>
              </a:rPr>
              <a:t>位数据总线、内置浮点和内存管理单元以及两个 </a:t>
            </a:r>
            <a:r>
              <a:rPr lang="en-US" altLang="zh-CN" sz="1600" dirty="0">
                <a:cs typeface="+mn-ea"/>
                <a:sym typeface="+mn-lt"/>
              </a:rPr>
              <a:t>8 KB</a:t>
            </a:r>
            <a:r>
              <a:rPr lang="zh-CN" altLang="en-US" sz="1600" dirty="0">
                <a:cs typeface="+mn-ea"/>
                <a:sym typeface="+mn-lt"/>
              </a:rPr>
              <a:t>缓存</a:t>
            </a:r>
            <a:endParaRPr lang="en-US" altLang="zh-CN" sz="1600" dirty="0"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cs typeface="+mn-ea"/>
                <a:sym typeface="+mn-lt"/>
              </a:rPr>
              <a:t>现在有更快、更强大的处理器出现，比如</a:t>
            </a:r>
            <a:r>
              <a:rPr lang="en-US" altLang="zh-CN" sz="1600" dirty="0">
                <a:cs typeface="+mn-ea"/>
                <a:sym typeface="+mn-lt"/>
              </a:rPr>
              <a:t>Pentium Pro (1995)</a:t>
            </a:r>
            <a:r>
              <a:rPr lang="zh-CN" altLang="en-US" sz="1600" dirty="0">
                <a:cs typeface="+mn-ea"/>
                <a:sym typeface="+mn-lt"/>
              </a:rPr>
              <a:t>、</a:t>
            </a:r>
            <a:r>
              <a:rPr lang="en-US" altLang="zh-CN" sz="1600" dirty="0">
                <a:cs typeface="+mn-ea"/>
                <a:sym typeface="+mn-lt"/>
              </a:rPr>
              <a:t>Pentium II (1997)</a:t>
            </a:r>
            <a:r>
              <a:rPr lang="zh-CN" altLang="en-US" sz="1600" dirty="0">
                <a:cs typeface="+mn-ea"/>
                <a:sym typeface="+mn-lt"/>
              </a:rPr>
              <a:t>、</a:t>
            </a:r>
            <a:r>
              <a:rPr lang="en-US" altLang="zh-CN" sz="1600" dirty="0">
                <a:cs typeface="+mn-ea"/>
                <a:sym typeface="+mn-lt"/>
              </a:rPr>
              <a:t>Pentium III (1999) </a:t>
            </a:r>
            <a:r>
              <a:rPr lang="zh-CN" altLang="en-US" sz="1600" dirty="0">
                <a:cs typeface="+mn-ea"/>
                <a:sym typeface="+mn-lt"/>
              </a:rPr>
              <a:t>和 </a:t>
            </a:r>
            <a:r>
              <a:rPr lang="en-US" altLang="zh-CN" sz="1600" dirty="0">
                <a:cs typeface="+mn-ea"/>
                <a:sym typeface="+mn-lt"/>
              </a:rPr>
              <a:t>Pentium 4 (2000)</a:t>
            </a:r>
            <a:r>
              <a:rPr lang="zh-CN" altLang="en-US" sz="1600" dirty="0">
                <a:cs typeface="+mn-ea"/>
                <a:sym typeface="+mn-lt"/>
              </a:rPr>
              <a:t>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6"/>
          <p:cNvPicPr>
            <a:picLocks noChangeAspect="1"/>
          </p:cNvPicPr>
          <p:nvPr/>
        </p:nvPicPr>
        <p:blipFill rotWithShape="1">
          <a:blip r:embed="rId2" cstate="print"/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2097156" name="图片 7"/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1048605" name="文本框 8"/>
          <p:cNvSpPr txBox="1"/>
          <p:nvPr/>
        </p:nvSpPr>
        <p:spPr>
          <a:xfrm>
            <a:off x="4002956" y="22683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如何组织多级页表？</a:t>
            </a:r>
          </a:p>
        </p:txBody>
      </p:sp>
      <p:pic>
        <p:nvPicPr>
          <p:cNvPr id="6" name="图片 7">
            <a:extLst>
              <a:ext uri="{FF2B5EF4-FFF2-40B4-BE49-F238E27FC236}">
                <a16:creationId xmlns:a16="http://schemas.microsoft.com/office/drawing/2014/main" id="{CD832BED-4258-4A27-957A-5CBBFA7171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grpSp>
        <p:nvGrpSpPr>
          <p:cNvPr id="7" name="组合 57">
            <a:extLst>
              <a:ext uri="{FF2B5EF4-FFF2-40B4-BE49-F238E27FC236}">
                <a16:creationId xmlns:a16="http://schemas.microsoft.com/office/drawing/2014/main" id="{577F5C2E-290E-428F-B3CE-25A22C42336B}"/>
              </a:ext>
            </a:extLst>
          </p:cNvPr>
          <p:cNvGrpSpPr/>
          <p:nvPr/>
        </p:nvGrpSpPr>
        <p:grpSpPr>
          <a:xfrm>
            <a:off x="1071104" y="1731563"/>
            <a:ext cx="2897436" cy="3922005"/>
            <a:chOff x="1069731" y="1845790"/>
            <a:chExt cx="2897436" cy="3922005"/>
          </a:xfrm>
        </p:grpSpPr>
        <p:sp>
          <p:nvSpPr>
            <p:cNvPr id="8" name="矩形: 圆角 58">
              <a:extLst>
                <a:ext uri="{FF2B5EF4-FFF2-40B4-BE49-F238E27FC236}">
                  <a16:creationId xmlns:a16="http://schemas.microsoft.com/office/drawing/2014/main" id="{CF4139AD-FD2E-4956-B112-E914DC32FB37}"/>
                </a:ext>
              </a:extLst>
            </p:cNvPr>
            <p:cNvSpPr/>
            <p:nvPr/>
          </p:nvSpPr>
          <p:spPr>
            <a:xfrm>
              <a:off x="1069731" y="1845790"/>
              <a:ext cx="2897436" cy="3922005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EC0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组合 59">
              <a:extLst>
                <a:ext uri="{FF2B5EF4-FFF2-40B4-BE49-F238E27FC236}">
                  <a16:creationId xmlns:a16="http://schemas.microsoft.com/office/drawing/2014/main" id="{B17323DC-A6C9-4232-94A8-3B73CE8B1166}"/>
                </a:ext>
              </a:extLst>
            </p:cNvPr>
            <p:cNvGrpSpPr/>
            <p:nvPr/>
          </p:nvGrpSpPr>
          <p:grpSpPr>
            <a:xfrm>
              <a:off x="1113089" y="2351169"/>
              <a:ext cx="2810717" cy="3099710"/>
              <a:chOff x="1113089" y="2550625"/>
              <a:chExt cx="2810717" cy="3099710"/>
            </a:xfrm>
          </p:grpSpPr>
          <p:grpSp>
            <p:nvGrpSpPr>
              <p:cNvPr id="10" name="组合 60">
                <a:extLst>
                  <a:ext uri="{FF2B5EF4-FFF2-40B4-BE49-F238E27FC236}">
                    <a16:creationId xmlns:a16="http://schemas.microsoft.com/office/drawing/2014/main" id="{6B0A1AB6-FE45-44D3-8E80-658D1D23CC2B}"/>
                  </a:ext>
                </a:extLst>
              </p:cNvPr>
              <p:cNvGrpSpPr/>
              <p:nvPr/>
            </p:nvGrpSpPr>
            <p:grpSpPr>
              <a:xfrm>
                <a:off x="1113089" y="3531615"/>
                <a:ext cx="2810717" cy="2118720"/>
                <a:chOff x="1123011" y="3431825"/>
                <a:chExt cx="2810717" cy="2118720"/>
              </a:xfrm>
            </p:grpSpPr>
            <p:sp>
              <p:nvSpPr>
                <p:cNvPr id="12" name="文本框 62">
                  <a:extLst>
                    <a:ext uri="{FF2B5EF4-FFF2-40B4-BE49-F238E27FC236}">
                      <a16:creationId xmlns:a16="http://schemas.microsoft.com/office/drawing/2014/main" id="{F3727F2F-6D72-4CDA-A375-6E9FF2D824EB}"/>
                    </a:ext>
                  </a:extLst>
                </p:cNvPr>
                <p:cNvSpPr txBox="1"/>
                <p:nvPr/>
              </p:nvSpPr>
              <p:spPr>
                <a:xfrm>
                  <a:off x="1820485" y="3431825"/>
                  <a:ext cx="14157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chemeClr val="bg2">
                          <a:lumMod val="10000"/>
                        </a:schemeClr>
                      </a:solidFill>
                      <a:cs typeface="+mn-ea"/>
                      <a:sym typeface="+mn-lt"/>
                    </a:rPr>
                    <a:t>基本思想</a:t>
                  </a:r>
                </a:p>
              </p:txBody>
            </p:sp>
            <p:sp>
              <p:nvSpPr>
                <p:cNvPr id="13" name="文本框 63">
                  <a:extLst>
                    <a:ext uri="{FF2B5EF4-FFF2-40B4-BE49-F238E27FC236}">
                      <a16:creationId xmlns:a16="http://schemas.microsoft.com/office/drawing/2014/main" id="{BB946353-5806-4212-AD57-B2A673E5DFD8}"/>
                    </a:ext>
                  </a:extLst>
                </p:cNvPr>
                <p:cNvSpPr txBox="1"/>
                <p:nvPr/>
              </p:nvSpPr>
              <p:spPr>
                <a:xfrm>
                  <a:off x="1123011" y="4024358"/>
                  <a:ext cx="2810717" cy="15261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solidFill>
                        <a:schemeClr val="bg2">
                          <a:lumMod val="10000"/>
                        </a:schemeClr>
                      </a:solidFill>
                      <a:cs typeface="+mn-ea"/>
                      <a:sym typeface="+mn-lt"/>
                    </a:rPr>
                    <a:t>将</a:t>
                  </a:r>
                  <a:r>
                    <a:rPr lang="en-US" altLang="zh-CN" sz="1600" dirty="0">
                      <a:solidFill>
                        <a:schemeClr val="bg2">
                          <a:lumMod val="10000"/>
                        </a:schemeClr>
                      </a:solidFill>
                      <a:cs typeface="+mn-ea"/>
                      <a:sym typeface="+mn-lt"/>
                    </a:rPr>
                    <a:t>4GB</a:t>
                  </a:r>
                  <a:r>
                    <a:rPr lang="zh-CN" altLang="en-US" sz="1600" dirty="0">
                      <a:solidFill>
                        <a:schemeClr val="bg2">
                          <a:lumMod val="10000"/>
                        </a:schemeClr>
                      </a:solidFill>
                      <a:cs typeface="+mn-ea"/>
                      <a:sym typeface="+mn-lt"/>
                    </a:rPr>
                    <a:t>的线性地址空间分成固定大小的页面。</a:t>
                  </a:r>
                  <a:endParaRPr lang="en-US" altLang="zh-CN" sz="1600" dirty="0">
                    <a:solidFill>
                      <a:schemeClr val="bg2">
                        <a:lumMod val="10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solidFill>
                        <a:schemeClr val="bg2">
                          <a:lumMod val="10000"/>
                        </a:schemeClr>
                      </a:solidFill>
                      <a:cs typeface="+mn-ea"/>
                      <a:sym typeface="+mn-lt"/>
                    </a:rPr>
                    <a:t>这些页面可以映射到物理地址空间和磁盘存储器上</a:t>
                  </a:r>
                </a:p>
              </p:txBody>
            </p:sp>
          </p:grpSp>
          <p:sp>
            <p:nvSpPr>
              <p:cNvPr id="11" name="太阳形 44">
                <a:extLst>
                  <a:ext uri="{FF2B5EF4-FFF2-40B4-BE49-F238E27FC236}">
                    <a16:creationId xmlns:a16="http://schemas.microsoft.com/office/drawing/2014/main" id="{E96119DB-5190-4285-8A5A-955B562C6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449" y="2550625"/>
                <a:ext cx="684000" cy="672388"/>
              </a:xfrm>
              <a:custGeom>
                <a:avLst/>
                <a:gdLst>
                  <a:gd name="connsiteX0" fmla="*/ 385710 w 608838"/>
                  <a:gd name="connsiteY0" fmla="*/ 348311 h 596560"/>
                  <a:gd name="connsiteX1" fmla="*/ 413544 w 608838"/>
                  <a:gd name="connsiteY1" fmla="*/ 348311 h 596560"/>
                  <a:gd name="connsiteX2" fmla="*/ 427485 w 608838"/>
                  <a:gd name="connsiteY2" fmla="*/ 348311 h 596560"/>
                  <a:gd name="connsiteX3" fmla="*/ 427485 w 608838"/>
                  <a:gd name="connsiteY3" fmla="*/ 390015 h 596560"/>
                  <a:gd name="connsiteX4" fmla="*/ 385710 w 608838"/>
                  <a:gd name="connsiteY4" fmla="*/ 390015 h 596560"/>
                  <a:gd name="connsiteX5" fmla="*/ 385710 w 608838"/>
                  <a:gd name="connsiteY5" fmla="*/ 355881 h 596560"/>
                  <a:gd name="connsiteX6" fmla="*/ 351898 w 608838"/>
                  <a:gd name="connsiteY6" fmla="*/ 304981 h 596560"/>
                  <a:gd name="connsiteX7" fmla="*/ 351898 w 608838"/>
                  <a:gd name="connsiteY7" fmla="*/ 305969 h 596560"/>
                  <a:gd name="connsiteX8" fmla="*/ 351898 w 608838"/>
                  <a:gd name="connsiteY8" fmla="*/ 320924 h 596560"/>
                  <a:gd name="connsiteX9" fmla="*/ 351898 w 608838"/>
                  <a:gd name="connsiteY9" fmla="*/ 343028 h 596560"/>
                  <a:gd name="connsiteX10" fmla="*/ 351898 w 608838"/>
                  <a:gd name="connsiteY10" fmla="*/ 365132 h 596560"/>
                  <a:gd name="connsiteX11" fmla="*/ 351898 w 608838"/>
                  <a:gd name="connsiteY11" fmla="*/ 431348 h 596560"/>
                  <a:gd name="connsiteX12" fmla="*/ 526975 w 608838"/>
                  <a:gd name="connsiteY12" fmla="*/ 431348 h 596560"/>
                  <a:gd name="connsiteX13" fmla="*/ 548359 w 608838"/>
                  <a:gd name="connsiteY13" fmla="*/ 431348 h 596560"/>
                  <a:gd name="connsiteX14" fmla="*/ 566164 w 608838"/>
                  <a:gd name="connsiteY14" fmla="*/ 431348 h 596560"/>
                  <a:gd name="connsiteX15" fmla="*/ 566164 w 608838"/>
                  <a:gd name="connsiteY15" fmla="*/ 304981 h 596560"/>
                  <a:gd name="connsiteX16" fmla="*/ 551138 w 608838"/>
                  <a:gd name="connsiteY16" fmla="*/ 304981 h 596560"/>
                  <a:gd name="connsiteX17" fmla="*/ 548359 w 608838"/>
                  <a:gd name="connsiteY17" fmla="*/ 304981 h 596560"/>
                  <a:gd name="connsiteX18" fmla="*/ 526975 w 608838"/>
                  <a:gd name="connsiteY18" fmla="*/ 304981 h 596560"/>
                  <a:gd name="connsiteX19" fmla="*/ 491507 w 608838"/>
                  <a:gd name="connsiteY19" fmla="*/ 304981 h 596560"/>
                  <a:gd name="connsiteX20" fmla="*/ 410445 w 608838"/>
                  <a:gd name="connsiteY20" fmla="*/ 304981 h 596560"/>
                  <a:gd name="connsiteX21" fmla="*/ 353829 w 608838"/>
                  <a:gd name="connsiteY21" fmla="*/ 304981 h 596560"/>
                  <a:gd name="connsiteX22" fmla="*/ 42721 w 608838"/>
                  <a:gd name="connsiteY22" fmla="*/ 184494 h 596560"/>
                  <a:gd name="connsiteX23" fmla="*/ 42721 w 608838"/>
                  <a:gd name="connsiteY23" fmla="*/ 190513 h 596560"/>
                  <a:gd name="connsiteX24" fmla="*/ 42721 w 608838"/>
                  <a:gd name="connsiteY24" fmla="*/ 234297 h 596560"/>
                  <a:gd name="connsiteX25" fmla="*/ 42721 w 608838"/>
                  <a:gd name="connsiteY25" fmla="*/ 240693 h 596560"/>
                  <a:gd name="connsiteX26" fmla="*/ 42721 w 608838"/>
                  <a:gd name="connsiteY26" fmla="*/ 321677 h 596560"/>
                  <a:gd name="connsiteX27" fmla="*/ 42721 w 608838"/>
                  <a:gd name="connsiteY27" fmla="*/ 553905 h 596560"/>
                  <a:gd name="connsiteX28" fmla="*/ 526975 w 608838"/>
                  <a:gd name="connsiteY28" fmla="*/ 553905 h 596560"/>
                  <a:gd name="connsiteX29" fmla="*/ 526975 w 608838"/>
                  <a:gd name="connsiteY29" fmla="*/ 474003 h 596560"/>
                  <a:gd name="connsiteX30" fmla="*/ 309176 w 608838"/>
                  <a:gd name="connsiteY30" fmla="*/ 474003 h 596560"/>
                  <a:gd name="connsiteX31" fmla="*/ 309176 w 608838"/>
                  <a:gd name="connsiteY31" fmla="*/ 376748 h 596560"/>
                  <a:gd name="connsiteX32" fmla="*/ 309176 w 608838"/>
                  <a:gd name="connsiteY32" fmla="*/ 354691 h 596560"/>
                  <a:gd name="connsiteX33" fmla="*/ 309176 w 608838"/>
                  <a:gd name="connsiteY33" fmla="*/ 332587 h 596560"/>
                  <a:gd name="connsiteX34" fmla="*/ 309176 w 608838"/>
                  <a:gd name="connsiteY34" fmla="*/ 327085 h 596560"/>
                  <a:gd name="connsiteX35" fmla="*/ 309176 w 608838"/>
                  <a:gd name="connsiteY35" fmla="*/ 279492 h 596560"/>
                  <a:gd name="connsiteX36" fmla="*/ 309176 w 608838"/>
                  <a:gd name="connsiteY36" fmla="*/ 262326 h 596560"/>
                  <a:gd name="connsiteX37" fmla="*/ 343843 w 608838"/>
                  <a:gd name="connsiteY37" fmla="*/ 262326 h 596560"/>
                  <a:gd name="connsiteX38" fmla="*/ 440025 w 608838"/>
                  <a:gd name="connsiteY38" fmla="*/ 262326 h 596560"/>
                  <a:gd name="connsiteX39" fmla="*/ 495229 w 608838"/>
                  <a:gd name="connsiteY39" fmla="*/ 262326 h 596560"/>
                  <a:gd name="connsiteX40" fmla="*/ 517366 w 608838"/>
                  <a:gd name="connsiteY40" fmla="*/ 262326 h 596560"/>
                  <a:gd name="connsiteX41" fmla="*/ 526975 w 608838"/>
                  <a:gd name="connsiteY41" fmla="*/ 262326 h 596560"/>
                  <a:gd name="connsiteX42" fmla="*/ 526975 w 608838"/>
                  <a:gd name="connsiteY42" fmla="*/ 216661 h 596560"/>
                  <a:gd name="connsiteX43" fmla="*/ 526975 w 608838"/>
                  <a:gd name="connsiteY43" fmla="*/ 184494 h 596560"/>
                  <a:gd name="connsiteX44" fmla="*/ 518214 w 608838"/>
                  <a:gd name="connsiteY44" fmla="*/ 184494 h 596560"/>
                  <a:gd name="connsiteX45" fmla="*/ 496076 w 608838"/>
                  <a:gd name="connsiteY45" fmla="*/ 184494 h 596560"/>
                  <a:gd name="connsiteX46" fmla="*/ 473938 w 608838"/>
                  <a:gd name="connsiteY46" fmla="*/ 184494 h 596560"/>
                  <a:gd name="connsiteX47" fmla="*/ 450435 w 608838"/>
                  <a:gd name="connsiteY47" fmla="*/ 184494 h 596560"/>
                  <a:gd name="connsiteX48" fmla="*/ 402768 w 608838"/>
                  <a:gd name="connsiteY48" fmla="*/ 184494 h 596560"/>
                  <a:gd name="connsiteX49" fmla="*/ 145874 w 608838"/>
                  <a:gd name="connsiteY49" fmla="*/ 184494 h 596560"/>
                  <a:gd name="connsiteX50" fmla="*/ 82098 w 608838"/>
                  <a:gd name="connsiteY50" fmla="*/ 184494 h 596560"/>
                  <a:gd name="connsiteX51" fmla="*/ 64812 w 608838"/>
                  <a:gd name="connsiteY51" fmla="*/ 184494 h 596560"/>
                  <a:gd name="connsiteX52" fmla="*/ 451188 w 608838"/>
                  <a:gd name="connsiteY52" fmla="*/ 101300 h 596560"/>
                  <a:gd name="connsiteX53" fmla="*/ 414166 w 608838"/>
                  <a:gd name="connsiteY53" fmla="*/ 111411 h 596560"/>
                  <a:gd name="connsiteX54" fmla="*/ 372198 w 608838"/>
                  <a:gd name="connsiteY54" fmla="*/ 122839 h 596560"/>
                  <a:gd name="connsiteX55" fmla="*/ 302346 w 608838"/>
                  <a:gd name="connsiteY55" fmla="*/ 141839 h 596560"/>
                  <a:gd name="connsiteX56" fmla="*/ 381619 w 608838"/>
                  <a:gd name="connsiteY56" fmla="*/ 141839 h 596560"/>
                  <a:gd name="connsiteX57" fmla="*/ 429286 w 608838"/>
                  <a:gd name="connsiteY57" fmla="*/ 141839 h 596560"/>
                  <a:gd name="connsiteX58" fmla="*/ 462304 w 608838"/>
                  <a:gd name="connsiteY58" fmla="*/ 141839 h 596560"/>
                  <a:gd name="connsiteX59" fmla="*/ 339557 w 608838"/>
                  <a:gd name="connsiteY59" fmla="*/ 57140 h 596560"/>
                  <a:gd name="connsiteX60" fmla="*/ 202773 w 608838"/>
                  <a:gd name="connsiteY60" fmla="*/ 124814 h 596560"/>
                  <a:gd name="connsiteX61" fmla="*/ 352840 w 608838"/>
                  <a:gd name="connsiteY61" fmla="*/ 83899 h 596560"/>
                  <a:gd name="connsiteX62" fmla="*/ 358869 w 608838"/>
                  <a:gd name="connsiteY62" fmla="*/ 0 h 596560"/>
                  <a:gd name="connsiteX63" fmla="*/ 394855 w 608838"/>
                  <a:gd name="connsiteY63" fmla="*/ 72471 h 596560"/>
                  <a:gd name="connsiteX64" fmla="*/ 481145 w 608838"/>
                  <a:gd name="connsiteY64" fmla="*/ 48957 h 596560"/>
                  <a:gd name="connsiteX65" fmla="*/ 506533 w 608838"/>
                  <a:gd name="connsiteY65" fmla="*/ 141839 h 596560"/>
                  <a:gd name="connsiteX66" fmla="*/ 569696 w 608838"/>
                  <a:gd name="connsiteY66" fmla="*/ 141839 h 596560"/>
                  <a:gd name="connsiteX67" fmla="*/ 569696 w 608838"/>
                  <a:gd name="connsiteY67" fmla="*/ 262326 h 596560"/>
                  <a:gd name="connsiteX68" fmla="*/ 608838 w 608838"/>
                  <a:gd name="connsiteY68" fmla="*/ 262326 h 596560"/>
                  <a:gd name="connsiteX69" fmla="*/ 608838 w 608838"/>
                  <a:gd name="connsiteY69" fmla="*/ 474003 h 596560"/>
                  <a:gd name="connsiteX70" fmla="*/ 569696 w 608838"/>
                  <a:gd name="connsiteY70" fmla="*/ 474003 h 596560"/>
                  <a:gd name="connsiteX71" fmla="*/ 569696 w 608838"/>
                  <a:gd name="connsiteY71" fmla="*/ 596560 h 596560"/>
                  <a:gd name="connsiteX72" fmla="*/ 0 w 608838"/>
                  <a:gd name="connsiteY72" fmla="*/ 596560 h 596560"/>
                  <a:gd name="connsiteX73" fmla="*/ 0 w 608838"/>
                  <a:gd name="connsiteY73" fmla="*/ 141839 h 596560"/>
                  <a:gd name="connsiteX74" fmla="*/ 72113 w 608838"/>
                  <a:gd name="connsiteY74" fmla="*/ 141839 h 596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608838" h="596560">
                    <a:moveTo>
                      <a:pt x="385710" y="348311"/>
                    </a:moveTo>
                    <a:lnTo>
                      <a:pt x="413544" y="348311"/>
                    </a:lnTo>
                    <a:lnTo>
                      <a:pt x="427485" y="348311"/>
                    </a:lnTo>
                    <a:lnTo>
                      <a:pt x="427485" y="390015"/>
                    </a:lnTo>
                    <a:lnTo>
                      <a:pt x="385710" y="390015"/>
                    </a:lnTo>
                    <a:lnTo>
                      <a:pt x="385710" y="355881"/>
                    </a:lnTo>
                    <a:close/>
                    <a:moveTo>
                      <a:pt x="351898" y="304981"/>
                    </a:moveTo>
                    <a:lnTo>
                      <a:pt x="351898" y="305969"/>
                    </a:lnTo>
                    <a:lnTo>
                      <a:pt x="351898" y="320924"/>
                    </a:lnTo>
                    <a:lnTo>
                      <a:pt x="351898" y="343028"/>
                    </a:lnTo>
                    <a:lnTo>
                      <a:pt x="351898" y="365132"/>
                    </a:lnTo>
                    <a:lnTo>
                      <a:pt x="351898" y="431348"/>
                    </a:lnTo>
                    <a:lnTo>
                      <a:pt x="526975" y="431348"/>
                    </a:lnTo>
                    <a:lnTo>
                      <a:pt x="548359" y="431348"/>
                    </a:lnTo>
                    <a:lnTo>
                      <a:pt x="566164" y="431348"/>
                    </a:lnTo>
                    <a:lnTo>
                      <a:pt x="566164" y="304981"/>
                    </a:lnTo>
                    <a:lnTo>
                      <a:pt x="551138" y="304981"/>
                    </a:lnTo>
                    <a:lnTo>
                      <a:pt x="548359" y="304981"/>
                    </a:lnTo>
                    <a:lnTo>
                      <a:pt x="526975" y="304981"/>
                    </a:lnTo>
                    <a:lnTo>
                      <a:pt x="491507" y="304981"/>
                    </a:lnTo>
                    <a:lnTo>
                      <a:pt x="410445" y="304981"/>
                    </a:lnTo>
                    <a:lnTo>
                      <a:pt x="353829" y="304981"/>
                    </a:lnTo>
                    <a:close/>
                    <a:moveTo>
                      <a:pt x="42721" y="184494"/>
                    </a:moveTo>
                    <a:lnTo>
                      <a:pt x="42721" y="190513"/>
                    </a:lnTo>
                    <a:lnTo>
                      <a:pt x="42721" y="234297"/>
                    </a:lnTo>
                    <a:lnTo>
                      <a:pt x="42721" y="240693"/>
                    </a:lnTo>
                    <a:lnTo>
                      <a:pt x="42721" y="321677"/>
                    </a:lnTo>
                    <a:lnTo>
                      <a:pt x="42721" y="553905"/>
                    </a:lnTo>
                    <a:lnTo>
                      <a:pt x="526975" y="553905"/>
                    </a:lnTo>
                    <a:lnTo>
                      <a:pt x="526975" y="474003"/>
                    </a:lnTo>
                    <a:lnTo>
                      <a:pt x="309176" y="474003"/>
                    </a:lnTo>
                    <a:lnTo>
                      <a:pt x="309176" y="376748"/>
                    </a:lnTo>
                    <a:lnTo>
                      <a:pt x="309176" y="354691"/>
                    </a:lnTo>
                    <a:lnTo>
                      <a:pt x="309176" y="332587"/>
                    </a:lnTo>
                    <a:lnTo>
                      <a:pt x="309176" y="327085"/>
                    </a:lnTo>
                    <a:lnTo>
                      <a:pt x="309176" y="279492"/>
                    </a:lnTo>
                    <a:lnTo>
                      <a:pt x="309176" y="262326"/>
                    </a:lnTo>
                    <a:lnTo>
                      <a:pt x="343843" y="262326"/>
                    </a:lnTo>
                    <a:lnTo>
                      <a:pt x="440025" y="262326"/>
                    </a:lnTo>
                    <a:lnTo>
                      <a:pt x="495229" y="262326"/>
                    </a:lnTo>
                    <a:lnTo>
                      <a:pt x="517366" y="262326"/>
                    </a:lnTo>
                    <a:lnTo>
                      <a:pt x="526975" y="262326"/>
                    </a:lnTo>
                    <a:lnTo>
                      <a:pt x="526975" y="216661"/>
                    </a:lnTo>
                    <a:lnTo>
                      <a:pt x="526975" y="184494"/>
                    </a:lnTo>
                    <a:lnTo>
                      <a:pt x="518214" y="184494"/>
                    </a:lnTo>
                    <a:lnTo>
                      <a:pt x="496076" y="184494"/>
                    </a:lnTo>
                    <a:lnTo>
                      <a:pt x="473938" y="184494"/>
                    </a:lnTo>
                    <a:lnTo>
                      <a:pt x="450435" y="184494"/>
                    </a:lnTo>
                    <a:lnTo>
                      <a:pt x="402768" y="184494"/>
                    </a:lnTo>
                    <a:lnTo>
                      <a:pt x="145874" y="184494"/>
                    </a:lnTo>
                    <a:lnTo>
                      <a:pt x="82098" y="184494"/>
                    </a:lnTo>
                    <a:lnTo>
                      <a:pt x="64812" y="184494"/>
                    </a:lnTo>
                    <a:close/>
                    <a:moveTo>
                      <a:pt x="451188" y="101300"/>
                    </a:moveTo>
                    <a:lnTo>
                      <a:pt x="414166" y="111411"/>
                    </a:lnTo>
                    <a:lnTo>
                      <a:pt x="372198" y="122839"/>
                    </a:lnTo>
                    <a:lnTo>
                      <a:pt x="302346" y="141839"/>
                    </a:lnTo>
                    <a:lnTo>
                      <a:pt x="381619" y="141839"/>
                    </a:lnTo>
                    <a:lnTo>
                      <a:pt x="429286" y="141839"/>
                    </a:lnTo>
                    <a:lnTo>
                      <a:pt x="462304" y="141839"/>
                    </a:lnTo>
                    <a:close/>
                    <a:moveTo>
                      <a:pt x="339557" y="57140"/>
                    </a:moveTo>
                    <a:lnTo>
                      <a:pt x="202773" y="124814"/>
                    </a:lnTo>
                    <a:lnTo>
                      <a:pt x="352840" y="83899"/>
                    </a:lnTo>
                    <a:close/>
                    <a:moveTo>
                      <a:pt x="358869" y="0"/>
                    </a:moveTo>
                    <a:lnTo>
                      <a:pt x="394855" y="72471"/>
                    </a:lnTo>
                    <a:lnTo>
                      <a:pt x="481145" y="48957"/>
                    </a:lnTo>
                    <a:lnTo>
                      <a:pt x="506533" y="141839"/>
                    </a:lnTo>
                    <a:lnTo>
                      <a:pt x="569696" y="141839"/>
                    </a:lnTo>
                    <a:lnTo>
                      <a:pt x="569696" y="262326"/>
                    </a:lnTo>
                    <a:lnTo>
                      <a:pt x="608838" y="262326"/>
                    </a:lnTo>
                    <a:lnTo>
                      <a:pt x="608838" y="474003"/>
                    </a:lnTo>
                    <a:lnTo>
                      <a:pt x="569696" y="474003"/>
                    </a:lnTo>
                    <a:lnTo>
                      <a:pt x="569696" y="596560"/>
                    </a:lnTo>
                    <a:lnTo>
                      <a:pt x="0" y="596560"/>
                    </a:lnTo>
                    <a:lnTo>
                      <a:pt x="0" y="141839"/>
                    </a:lnTo>
                    <a:lnTo>
                      <a:pt x="72113" y="141839"/>
                    </a:lnTo>
                    <a:close/>
                  </a:path>
                </a:pathLst>
              </a:custGeom>
              <a:solidFill>
                <a:srgbClr val="8EC0E4"/>
              </a:solidFill>
              <a:ln w="25400">
                <a:noFill/>
                <a:beve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endParaRPr lang="zh-CN" altLang="zh-CN" dirty="0">
                  <a:solidFill>
                    <a:schemeClr val="bg2">
                      <a:lumMod val="1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组合 64">
            <a:extLst>
              <a:ext uri="{FF2B5EF4-FFF2-40B4-BE49-F238E27FC236}">
                <a16:creationId xmlns:a16="http://schemas.microsoft.com/office/drawing/2014/main" id="{C78E0CD4-930B-4D93-9951-568C11CC5A08}"/>
              </a:ext>
            </a:extLst>
          </p:cNvPr>
          <p:cNvGrpSpPr/>
          <p:nvPr/>
        </p:nvGrpSpPr>
        <p:grpSpPr>
          <a:xfrm>
            <a:off x="4647282" y="1731563"/>
            <a:ext cx="3328728" cy="3922005"/>
            <a:chOff x="4677826" y="1899620"/>
            <a:chExt cx="3328728" cy="3922005"/>
          </a:xfrm>
        </p:grpSpPr>
        <p:sp>
          <p:nvSpPr>
            <p:cNvPr id="15" name="矩形: 圆角 65">
              <a:extLst>
                <a:ext uri="{FF2B5EF4-FFF2-40B4-BE49-F238E27FC236}">
                  <a16:creationId xmlns:a16="http://schemas.microsoft.com/office/drawing/2014/main" id="{29EDD9A7-AFF6-407E-A908-CDF8D7C84ED6}"/>
                </a:ext>
              </a:extLst>
            </p:cNvPr>
            <p:cNvSpPr/>
            <p:nvPr/>
          </p:nvSpPr>
          <p:spPr>
            <a:xfrm>
              <a:off x="4677826" y="1899620"/>
              <a:ext cx="2897436" cy="3922005"/>
            </a:xfrm>
            <a:prstGeom prst="roundRect">
              <a:avLst>
                <a:gd name="adj" fmla="val 0"/>
              </a:avLst>
            </a:prstGeom>
            <a:solidFill>
              <a:srgbClr val="8EC0E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6" name="组合 66">
              <a:extLst>
                <a:ext uri="{FF2B5EF4-FFF2-40B4-BE49-F238E27FC236}">
                  <a16:creationId xmlns:a16="http://schemas.microsoft.com/office/drawing/2014/main" id="{11B439A4-1378-4580-871E-BF7375E5CC15}"/>
                </a:ext>
              </a:extLst>
            </p:cNvPr>
            <p:cNvGrpSpPr/>
            <p:nvPr/>
          </p:nvGrpSpPr>
          <p:grpSpPr>
            <a:xfrm>
              <a:off x="5195837" y="2404796"/>
              <a:ext cx="2810717" cy="3099913"/>
              <a:chOff x="5165293" y="2550219"/>
              <a:chExt cx="2810717" cy="3099913"/>
            </a:xfrm>
          </p:grpSpPr>
          <p:grpSp>
            <p:nvGrpSpPr>
              <p:cNvPr id="17" name="组合 67">
                <a:extLst>
                  <a:ext uri="{FF2B5EF4-FFF2-40B4-BE49-F238E27FC236}">
                    <a16:creationId xmlns:a16="http://schemas.microsoft.com/office/drawing/2014/main" id="{F81F5189-EC48-4E02-BAC5-711693DA691B}"/>
                  </a:ext>
                </a:extLst>
              </p:cNvPr>
              <p:cNvGrpSpPr/>
              <p:nvPr/>
            </p:nvGrpSpPr>
            <p:grpSpPr>
              <a:xfrm>
                <a:off x="5165293" y="3531615"/>
                <a:ext cx="2810717" cy="2118517"/>
                <a:chOff x="1597664" y="3431825"/>
                <a:chExt cx="2810717" cy="2118517"/>
              </a:xfrm>
            </p:grpSpPr>
            <p:sp>
              <p:nvSpPr>
                <p:cNvPr id="19" name="文本框 69">
                  <a:extLst>
                    <a:ext uri="{FF2B5EF4-FFF2-40B4-BE49-F238E27FC236}">
                      <a16:creationId xmlns:a16="http://schemas.microsoft.com/office/drawing/2014/main" id="{BDADD877-FA4E-48D3-A913-90FE0BC7CCE4}"/>
                    </a:ext>
                  </a:extLst>
                </p:cNvPr>
                <p:cNvSpPr txBox="1"/>
                <p:nvPr/>
              </p:nvSpPr>
              <p:spPr>
                <a:xfrm>
                  <a:off x="1820485" y="3431825"/>
                  <a:ext cx="14157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数据结构</a:t>
                  </a:r>
                </a:p>
              </p:txBody>
            </p:sp>
            <p:sp>
              <p:nvSpPr>
                <p:cNvPr id="20" name="文本框 70">
                  <a:extLst>
                    <a:ext uri="{FF2B5EF4-FFF2-40B4-BE49-F238E27FC236}">
                      <a16:creationId xmlns:a16="http://schemas.microsoft.com/office/drawing/2014/main" id="{9AFF627D-A391-460A-A2CD-A0FB6952D826}"/>
                    </a:ext>
                  </a:extLst>
                </p:cNvPr>
                <p:cNvSpPr txBox="1"/>
                <p:nvPr/>
              </p:nvSpPr>
              <p:spPr>
                <a:xfrm>
                  <a:off x="1597664" y="4024155"/>
                  <a:ext cx="2810717" cy="15261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页目录</a:t>
                  </a:r>
                  <a:endPara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页表</a:t>
                  </a:r>
                  <a:endPara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页面</a:t>
                  </a:r>
                  <a:endPara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页目录指针表</a:t>
                  </a:r>
                </a:p>
              </p:txBody>
            </p:sp>
          </p:grpSp>
          <p:sp>
            <p:nvSpPr>
              <p:cNvPr id="18" name="太阳形 44">
                <a:extLst>
                  <a:ext uri="{FF2B5EF4-FFF2-40B4-BE49-F238E27FC236}">
                    <a16:creationId xmlns:a16="http://schemas.microsoft.com/office/drawing/2014/main" id="{C703D2A4-8E02-4C58-B0DD-6AB4C9F2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4000" y="2550219"/>
                <a:ext cx="684000" cy="673200"/>
              </a:xfrm>
              <a:custGeom>
                <a:avLst/>
                <a:gdLst>
                  <a:gd name="T0" fmla="*/ 11888 w 12803"/>
                  <a:gd name="T1" fmla="*/ 0 h 12345"/>
                  <a:gd name="T2" fmla="*/ 914 w 12803"/>
                  <a:gd name="T3" fmla="*/ 0 h 12345"/>
                  <a:gd name="T4" fmla="*/ 0 w 12803"/>
                  <a:gd name="T5" fmla="*/ 914 h 12345"/>
                  <a:gd name="T6" fmla="*/ 0 w 12803"/>
                  <a:gd name="T7" fmla="*/ 8687 h 12345"/>
                  <a:gd name="T8" fmla="*/ 914 w 12803"/>
                  <a:gd name="T9" fmla="*/ 9602 h 12345"/>
                  <a:gd name="T10" fmla="*/ 3201 w 12803"/>
                  <a:gd name="T11" fmla="*/ 9602 h 12345"/>
                  <a:gd name="T12" fmla="*/ 3201 w 12803"/>
                  <a:gd name="T13" fmla="*/ 12345 h 12345"/>
                  <a:gd name="T14" fmla="*/ 8230 w 12803"/>
                  <a:gd name="T15" fmla="*/ 9602 h 12345"/>
                  <a:gd name="T16" fmla="*/ 11888 w 12803"/>
                  <a:gd name="T17" fmla="*/ 9602 h 12345"/>
                  <a:gd name="T18" fmla="*/ 12803 w 12803"/>
                  <a:gd name="T19" fmla="*/ 8687 h 12345"/>
                  <a:gd name="T20" fmla="*/ 12803 w 12803"/>
                  <a:gd name="T21" fmla="*/ 914 h 12345"/>
                  <a:gd name="T22" fmla="*/ 11888 w 12803"/>
                  <a:gd name="T23" fmla="*/ 0 h 12345"/>
                  <a:gd name="T24" fmla="*/ 3201 w 12803"/>
                  <a:gd name="T25" fmla="*/ 5487 h 12345"/>
                  <a:gd name="T26" fmla="*/ 2286 w 12803"/>
                  <a:gd name="T27" fmla="*/ 4572 h 12345"/>
                  <a:gd name="T28" fmla="*/ 3201 w 12803"/>
                  <a:gd name="T29" fmla="*/ 3658 h 12345"/>
                  <a:gd name="T30" fmla="*/ 4115 w 12803"/>
                  <a:gd name="T31" fmla="*/ 4572 h 12345"/>
                  <a:gd name="T32" fmla="*/ 3201 w 12803"/>
                  <a:gd name="T33" fmla="*/ 5487 h 12345"/>
                  <a:gd name="T34" fmla="*/ 6401 w 12803"/>
                  <a:gd name="T35" fmla="*/ 5487 h 12345"/>
                  <a:gd name="T36" fmla="*/ 5487 w 12803"/>
                  <a:gd name="T37" fmla="*/ 4572 h 12345"/>
                  <a:gd name="T38" fmla="*/ 6401 w 12803"/>
                  <a:gd name="T39" fmla="*/ 3658 h 12345"/>
                  <a:gd name="T40" fmla="*/ 7316 w 12803"/>
                  <a:gd name="T41" fmla="*/ 4572 h 12345"/>
                  <a:gd name="T42" fmla="*/ 6401 w 12803"/>
                  <a:gd name="T43" fmla="*/ 5487 h 12345"/>
                  <a:gd name="T44" fmla="*/ 9602 w 12803"/>
                  <a:gd name="T45" fmla="*/ 5487 h 12345"/>
                  <a:gd name="T46" fmla="*/ 8687 w 12803"/>
                  <a:gd name="T47" fmla="*/ 4572 h 12345"/>
                  <a:gd name="T48" fmla="*/ 9602 w 12803"/>
                  <a:gd name="T49" fmla="*/ 3658 h 12345"/>
                  <a:gd name="T50" fmla="*/ 10516 w 12803"/>
                  <a:gd name="T51" fmla="*/ 4572 h 12345"/>
                  <a:gd name="T52" fmla="*/ 9602 w 12803"/>
                  <a:gd name="T53" fmla="*/ 5487 h 12345"/>
                  <a:gd name="T54" fmla="*/ 9602 w 12803"/>
                  <a:gd name="T55" fmla="*/ 5487 h 1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03" h="12345">
                    <a:moveTo>
                      <a:pt x="11888" y="0"/>
                    </a:moveTo>
                    <a:lnTo>
                      <a:pt x="914" y="0"/>
                    </a:lnTo>
                    <a:cubicBezTo>
                      <a:pt x="409" y="0"/>
                      <a:pt x="0" y="409"/>
                      <a:pt x="0" y="914"/>
                    </a:cubicBezTo>
                    <a:lnTo>
                      <a:pt x="0" y="8687"/>
                    </a:lnTo>
                    <a:cubicBezTo>
                      <a:pt x="0" y="9193"/>
                      <a:pt x="409" y="9602"/>
                      <a:pt x="914" y="9602"/>
                    </a:cubicBezTo>
                    <a:lnTo>
                      <a:pt x="3201" y="9602"/>
                    </a:lnTo>
                    <a:lnTo>
                      <a:pt x="3201" y="12345"/>
                    </a:lnTo>
                    <a:lnTo>
                      <a:pt x="8230" y="9602"/>
                    </a:lnTo>
                    <a:lnTo>
                      <a:pt x="11888" y="9602"/>
                    </a:lnTo>
                    <a:cubicBezTo>
                      <a:pt x="12393" y="9602"/>
                      <a:pt x="12803" y="9193"/>
                      <a:pt x="12803" y="8687"/>
                    </a:cubicBezTo>
                    <a:lnTo>
                      <a:pt x="12803" y="914"/>
                    </a:lnTo>
                    <a:cubicBezTo>
                      <a:pt x="12803" y="409"/>
                      <a:pt x="12393" y="0"/>
                      <a:pt x="11888" y="0"/>
                    </a:cubicBezTo>
                    <a:close/>
                    <a:moveTo>
                      <a:pt x="3201" y="5487"/>
                    </a:moveTo>
                    <a:cubicBezTo>
                      <a:pt x="2695" y="5487"/>
                      <a:pt x="2286" y="5077"/>
                      <a:pt x="2286" y="4572"/>
                    </a:cubicBezTo>
                    <a:cubicBezTo>
                      <a:pt x="2286" y="4067"/>
                      <a:pt x="2695" y="3658"/>
                      <a:pt x="3201" y="3658"/>
                    </a:cubicBezTo>
                    <a:cubicBezTo>
                      <a:pt x="3706" y="3658"/>
                      <a:pt x="4115" y="4067"/>
                      <a:pt x="4115" y="4572"/>
                    </a:cubicBezTo>
                    <a:cubicBezTo>
                      <a:pt x="4115" y="5077"/>
                      <a:pt x="3706" y="5487"/>
                      <a:pt x="3201" y="5487"/>
                    </a:cubicBezTo>
                    <a:close/>
                    <a:moveTo>
                      <a:pt x="6401" y="5487"/>
                    </a:moveTo>
                    <a:cubicBezTo>
                      <a:pt x="5896" y="5487"/>
                      <a:pt x="5487" y="5077"/>
                      <a:pt x="5487" y="4572"/>
                    </a:cubicBezTo>
                    <a:cubicBezTo>
                      <a:pt x="5487" y="4067"/>
                      <a:pt x="5896" y="3658"/>
                      <a:pt x="6401" y="3658"/>
                    </a:cubicBezTo>
                    <a:cubicBezTo>
                      <a:pt x="6907" y="3658"/>
                      <a:pt x="7316" y="4067"/>
                      <a:pt x="7316" y="4572"/>
                    </a:cubicBezTo>
                    <a:cubicBezTo>
                      <a:pt x="7316" y="5077"/>
                      <a:pt x="6907" y="5487"/>
                      <a:pt x="6401" y="5487"/>
                    </a:cubicBezTo>
                    <a:close/>
                    <a:moveTo>
                      <a:pt x="9602" y="5487"/>
                    </a:moveTo>
                    <a:cubicBezTo>
                      <a:pt x="9097" y="5487"/>
                      <a:pt x="8687" y="5077"/>
                      <a:pt x="8687" y="4572"/>
                    </a:cubicBezTo>
                    <a:cubicBezTo>
                      <a:pt x="8687" y="4067"/>
                      <a:pt x="9097" y="3658"/>
                      <a:pt x="9602" y="3658"/>
                    </a:cubicBezTo>
                    <a:cubicBezTo>
                      <a:pt x="10107" y="3658"/>
                      <a:pt x="10516" y="4067"/>
                      <a:pt x="10516" y="4572"/>
                    </a:cubicBezTo>
                    <a:cubicBezTo>
                      <a:pt x="10516" y="5077"/>
                      <a:pt x="10107" y="5487"/>
                      <a:pt x="9602" y="5487"/>
                    </a:cubicBezTo>
                    <a:close/>
                    <a:moveTo>
                      <a:pt x="9602" y="5487"/>
                    </a:moveTo>
                    <a:close/>
                  </a:path>
                </a:pathLst>
              </a:custGeom>
              <a:solidFill>
                <a:schemeClr val="bg1"/>
              </a:solidFill>
              <a:ln w="25400">
                <a:noFill/>
                <a:beve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endParaRPr lang="zh-CN" altLang="zh-CN">
                  <a:solidFill>
                    <a:srgbClr val="6E7783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1" name="组合 71">
            <a:extLst>
              <a:ext uri="{FF2B5EF4-FFF2-40B4-BE49-F238E27FC236}">
                <a16:creationId xmlns:a16="http://schemas.microsoft.com/office/drawing/2014/main" id="{721B7EAC-D29F-4EB2-A8FD-CC31D0BF929F}"/>
              </a:ext>
            </a:extLst>
          </p:cNvPr>
          <p:cNvGrpSpPr/>
          <p:nvPr/>
        </p:nvGrpSpPr>
        <p:grpSpPr>
          <a:xfrm>
            <a:off x="8223461" y="1731563"/>
            <a:ext cx="2897436" cy="3922005"/>
            <a:chOff x="8222088" y="1974681"/>
            <a:chExt cx="2897436" cy="3922005"/>
          </a:xfrm>
        </p:grpSpPr>
        <p:sp>
          <p:nvSpPr>
            <p:cNvPr id="22" name="矩形: 圆角 72">
              <a:extLst>
                <a:ext uri="{FF2B5EF4-FFF2-40B4-BE49-F238E27FC236}">
                  <a16:creationId xmlns:a16="http://schemas.microsoft.com/office/drawing/2014/main" id="{CECAF3EA-6DB3-4B6E-AC1F-A00A93A9630F}"/>
                </a:ext>
              </a:extLst>
            </p:cNvPr>
            <p:cNvSpPr/>
            <p:nvPr/>
          </p:nvSpPr>
          <p:spPr>
            <a:xfrm>
              <a:off x="8222088" y="1974681"/>
              <a:ext cx="2897436" cy="3922005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EC0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3" name="组合 73">
              <a:extLst>
                <a:ext uri="{FF2B5EF4-FFF2-40B4-BE49-F238E27FC236}">
                  <a16:creationId xmlns:a16="http://schemas.microsoft.com/office/drawing/2014/main" id="{17D0C677-87E7-4D8E-90BC-FF03BB2C146B}"/>
                </a:ext>
              </a:extLst>
            </p:cNvPr>
            <p:cNvGrpSpPr/>
            <p:nvPr/>
          </p:nvGrpSpPr>
          <p:grpSpPr>
            <a:xfrm>
              <a:off x="8308806" y="2479857"/>
              <a:ext cx="2810717" cy="2879686"/>
              <a:chOff x="8311551" y="2550219"/>
              <a:chExt cx="2810717" cy="2879686"/>
            </a:xfrm>
          </p:grpSpPr>
          <p:grpSp>
            <p:nvGrpSpPr>
              <p:cNvPr id="24" name="组合 74">
                <a:extLst>
                  <a:ext uri="{FF2B5EF4-FFF2-40B4-BE49-F238E27FC236}">
                    <a16:creationId xmlns:a16="http://schemas.microsoft.com/office/drawing/2014/main" id="{1CF6A0B8-A22B-4475-A048-F7A89359761C}"/>
                  </a:ext>
                </a:extLst>
              </p:cNvPr>
              <p:cNvGrpSpPr/>
              <p:nvPr/>
            </p:nvGrpSpPr>
            <p:grpSpPr>
              <a:xfrm>
                <a:off x="8311551" y="3531411"/>
                <a:ext cx="2810717" cy="1898494"/>
                <a:chOff x="1166371" y="3431621"/>
                <a:chExt cx="2810717" cy="1898494"/>
              </a:xfrm>
            </p:grpSpPr>
            <p:sp>
              <p:nvSpPr>
                <p:cNvPr id="26" name="文本框 76">
                  <a:extLst>
                    <a:ext uri="{FF2B5EF4-FFF2-40B4-BE49-F238E27FC236}">
                      <a16:creationId xmlns:a16="http://schemas.microsoft.com/office/drawing/2014/main" id="{04B02BBE-9C79-48E6-BE16-1983096E0F75}"/>
                    </a:ext>
                  </a:extLst>
                </p:cNvPr>
                <p:cNvSpPr txBox="1"/>
                <p:nvPr/>
              </p:nvSpPr>
              <p:spPr>
                <a:xfrm>
                  <a:off x="2128261" y="3431621"/>
                  <a:ext cx="8002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chemeClr val="bg2">
                          <a:lumMod val="10000"/>
                        </a:schemeClr>
                      </a:solidFill>
                      <a:cs typeface="+mn-ea"/>
                      <a:sym typeface="+mn-lt"/>
                    </a:rPr>
                    <a:t>组成</a:t>
                  </a:r>
                </a:p>
              </p:txBody>
            </p:sp>
            <p:sp>
              <p:nvSpPr>
                <p:cNvPr id="27" name="文本框 77">
                  <a:extLst>
                    <a:ext uri="{FF2B5EF4-FFF2-40B4-BE49-F238E27FC236}">
                      <a16:creationId xmlns:a16="http://schemas.microsoft.com/office/drawing/2014/main" id="{44831760-5235-4C42-A32B-1A30FA613EFA}"/>
                    </a:ext>
                  </a:extLst>
                </p:cNvPr>
                <p:cNvSpPr txBox="1"/>
                <p:nvPr/>
              </p:nvSpPr>
              <p:spPr>
                <a:xfrm>
                  <a:off x="1166371" y="4173260"/>
                  <a:ext cx="2810717" cy="11568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solidFill>
                        <a:schemeClr val="bg2">
                          <a:lumMod val="10000"/>
                        </a:schemeClr>
                      </a:solidFill>
                      <a:cs typeface="+mn-ea"/>
                      <a:sym typeface="+mn-lt"/>
                    </a:rPr>
                    <a:t>页目录基址寄存器 </a:t>
                  </a:r>
                  <a:r>
                    <a:rPr lang="en-US" altLang="zh-CN" sz="1600" dirty="0">
                      <a:solidFill>
                        <a:schemeClr val="bg2">
                          <a:lumMod val="10000"/>
                        </a:schemeClr>
                      </a:solidFill>
                      <a:cs typeface="+mn-ea"/>
                      <a:sym typeface="+mn-lt"/>
                    </a:rPr>
                    <a:t>PDBR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solidFill>
                        <a:schemeClr val="bg2">
                          <a:lumMod val="10000"/>
                        </a:schemeClr>
                      </a:solidFill>
                      <a:cs typeface="+mn-ea"/>
                      <a:sym typeface="+mn-lt"/>
                    </a:rPr>
                    <a:t>一个页面目录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solidFill>
                        <a:schemeClr val="bg2">
                          <a:lumMod val="10000"/>
                        </a:schemeClr>
                      </a:solidFill>
                      <a:cs typeface="+mn-ea"/>
                      <a:sym typeface="+mn-lt"/>
                    </a:rPr>
                    <a:t>至少一个页表</a:t>
                  </a:r>
                </a:p>
              </p:txBody>
            </p:sp>
          </p:grpSp>
          <p:sp>
            <p:nvSpPr>
              <p:cNvPr id="25" name="太阳形 44">
                <a:extLst>
                  <a:ext uri="{FF2B5EF4-FFF2-40B4-BE49-F238E27FC236}">
                    <a16:creationId xmlns:a16="http://schemas.microsoft.com/office/drawing/2014/main" id="{1784A21B-CF3C-4B8E-91A5-09A42FAC9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1551" y="2550219"/>
                <a:ext cx="684000" cy="673200"/>
              </a:xfrm>
              <a:custGeom>
                <a:avLst/>
                <a:gdLst>
                  <a:gd name="T0" fmla="*/ 12933 w 12933"/>
                  <a:gd name="T1" fmla="*/ 5028 h 12198"/>
                  <a:gd name="T2" fmla="*/ 7549 w 12933"/>
                  <a:gd name="T3" fmla="*/ 1531 h 12198"/>
                  <a:gd name="T4" fmla="*/ 6467 w 12933"/>
                  <a:gd name="T5" fmla="*/ 0 h 12198"/>
                  <a:gd name="T6" fmla="*/ 5384 w 12933"/>
                  <a:gd name="T7" fmla="*/ 1531 h 12198"/>
                  <a:gd name="T8" fmla="*/ 0 w 12933"/>
                  <a:gd name="T9" fmla="*/ 5028 h 12198"/>
                  <a:gd name="T10" fmla="*/ 452 w 12933"/>
                  <a:gd name="T11" fmla="*/ 7610 h 12198"/>
                  <a:gd name="T12" fmla="*/ 10910 w 12933"/>
                  <a:gd name="T13" fmla="*/ 12198 h 12198"/>
                  <a:gd name="T14" fmla="*/ 12933 w 12933"/>
                  <a:gd name="T15" fmla="*/ 7610 h 12198"/>
                  <a:gd name="T16" fmla="*/ 6920 w 12933"/>
                  <a:gd name="T17" fmla="*/ 8984 h 12198"/>
                  <a:gd name="T18" fmla="*/ 8704 w 12933"/>
                  <a:gd name="T19" fmla="*/ 7623 h 12198"/>
                  <a:gd name="T20" fmla="*/ 6013 w 12933"/>
                  <a:gd name="T21" fmla="*/ 11291 h 12198"/>
                  <a:gd name="T22" fmla="*/ 4453 w 12933"/>
                  <a:gd name="T23" fmla="*/ 9890 h 12198"/>
                  <a:gd name="T24" fmla="*/ 6013 w 12933"/>
                  <a:gd name="T25" fmla="*/ 11291 h 12198"/>
                  <a:gd name="T26" fmla="*/ 4229 w 12933"/>
                  <a:gd name="T27" fmla="*/ 7623 h 12198"/>
                  <a:gd name="T28" fmla="*/ 6013 w 12933"/>
                  <a:gd name="T29" fmla="*/ 8984 h 12198"/>
                  <a:gd name="T30" fmla="*/ 4363 w 12933"/>
                  <a:gd name="T31" fmla="*/ 8984 h 12198"/>
                  <a:gd name="T32" fmla="*/ 6630 w 12933"/>
                  <a:gd name="T33" fmla="*/ 1325 h 12198"/>
                  <a:gd name="T34" fmla="*/ 6303 w 12933"/>
                  <a:gd name="T35" fmla="*/ 1325 h 12198"/>
                  <a:gd name="T36" fmla="*/ 6303 w 12933"/>
                  <a:gd name="T37" fmla="*/ 971 h 12198"/>
                  <a:gd name="T38" fmla="*/ 6630 w 12933"/>
                  <a:gd name="T39" fmla="*/ 971 h 12198"/>
                  <a:gd name="T40" fmla="*/ 6000 w 12933"/>
                  <a:gd name="T41" fmla="*/ 2196 h 12198"/>
                  <a:gd name="T42" fmla="*/ 6934 w 12933"/>
                  <a:gd name="T43" fmla="*/ 2196 h 12198"/>
                  <a:gd name="T44" fmla="*/ 2935 w 12933"/>
                  <a:gd name="T45" fmla="*/ 5028 h 12198"/>
                  <a:gd name="T46" fmla="*/ 907 w 12933"/>
                  <a:gd name="T47" fmla="*/ 5935 h 12198"/>
                  <a:gd name="T48" fmla="*/ 12027 w 12933"/>
                  <a:gd name="T49" fmla="*/ 6704 h 12198"/>
                  <a:gd name="T50" fmla="*/ 907 w 12933"/>
                  <a:gd name="T51" fmla="*/ 5935 h 12198"/>
                  <a:gd name="T52" fmla="*/ 3452 w 12933"/>
                  <a:gd name="T53" fmla="*/ 8984 h 12198"/>
                  <a:gd name="T54" fmla="*/ 1415 w 12933"/>
                  <a:gd name="T55" fmla="*/ 7623 h 12198"/>
                  <a:gd name="T56" fmla="*/ 2671 w 12933"/>
                  <a:gd name="T57" fmla="*/ 11291 h 12198"/>
                  <a:gd name="T58" fmla="*/ 3542 w 12933"/>
                  <a:gd name="T59" fmla="*/ 9890 h 12198"/>
                  <a:gd name="T60" fmla="*/ 2671 w 12933"/>
                  <a:gd name="T61" fmla="*/ 11291 h 12198"/>
                  <a:gd name="T62" fmla="*/ 8480 w 12933"/>
                  <a:gd name="T63" fmla="*/ 9890 h 12198"/>
                  <a:gd name="T64" fmla="*/ 6920 w 12933"/>
                  <a:gd name="T65" fmla="*/ 11291 h 12198"/>
                  <a:gd name="T66" fmla="*/ 10263 w 12933"/>
                  <a:gd name="T67" fmla="*/ 11291 h 12198"/>
                  <a:gd name="T68" fmla="*/ 9391 w 12933"/>
                  <a:gd name="T69" fmla="*/ 9890 h 12198"/>
                  <a:gd name="T70" fmla="*/ 10263 w 12933"/>
                  <a:gd name="T71" fmla="*/ 11291 h 12198"/>
                  <a:gd name="T72" fmla="*/ 9481 w 12933"/>
                  <a:gd name="T73" fmla="*/ 8984 h 12198"/>
                  <a:gd name="T74" fmla="*/ 11519 w 12933"/>
                  <a:gd name="T75" fmla="*/ 7623 h 12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933" h="12198">
                    <a:moveTo>
                      <a:pt x="12933" y="7610"/>
                    </a:moveTo>
                    <a:lnTo>
                      <a:pt x="12933" y="5028"/>
                    </a:lnTo>
                    <a:lnTo>
                      <a:pt x="11334" y="5028"/>
                    </a:lnTo>
                    <a:lnTo>
                      <a:pt x="7549" y="1531"/>
                    </a:lnTo>
                    <a:cubicBezTo>
                      <a:pt x="7592" y="1411"/>
                      <a:pt x="7615" y="1282"/>
                      <a:pt x="7615" y="1148"/>
                    </a:cubicBezTo>
                    <a:cubicBezTo>
                      <a:pt x="7615" y="515"/>
                      <a:pt x="7100" y="0"/>
                      <a:pt x="6467" y="0"/>
                    </a:cubicBezTo>
                    <a:cubicBezTo>
                      <a:pt x="5834" y="0"/>
                      <a:pt x="5318" y="515"/>
                      <a:pt x="5318" y="1148"/>
                    </a:cubicBezTo>
                    <a:cubicBezTo>
                      <a:pt x="5318" y="1282"/>
                      <a:pt x="5342" y="1411"/>
                      <a:pt x="5384" y="1531"/>
                    </a:cubicBezTo>
                    <a:lnTo>
                      <a:pt x="1599" y="5028"/>
                    </a:lnTo>
                    <a:lnTo>
                      <a:pt x="0" y="5028"/>
                    </a:lnTo>
                    <a:lnTo>
                      <a:pt x="0" y="7610"/>
                    </a:lnTo>
                    <a:lnTo>
                      <a:pt x="452" y="7610"/>
                    </a:lnTo>
                    <a:lnTo>
                      <a:pt x="2023" y="12198"/>
                    </a:lnTo>
                    <a:lnTo>
                      <a:pt x="10910" y="12198"/>
                    </a:lnTo>
                    <a:lnTo>
                      <a:pt x="12481" y="7610"/>
                    </a:lnTo>
                    <a:lnTo>
                      <a:pt x="12933" y="7610"/>
                    </a:lnTo>
                    <a:close/>
                    <a:moveTo>
                      <a:pt x="8570" y="8984"/>
                    </a:moveTo>
                    <a:lnTo>
                      <a:pt x="6920" y="8984"/>
                    </a:lnTo>
                    <a:lnTo>
                      <a:pt x="6920" y="7623"/>
                    </a:lnTo>
                    <a:lnTo>
                      <a:pt x="8704" y="7623"/>
                    </a:lnTo>
                    <a:lnTo>
                      <a:pt x="8570" y="8984"/>
                    </a:lnTo>
                    <a:close/>
                    <a:moveTo>
                      <a:pt x="6013" y="11291"/>
                    </a:moveTo>
                    <a:lnTo>
                      <a:pt x="4591" y="11291"/>
                    </a:lnTo>
                    <a:lnTo>
                      <a:pt x="4453" y="9890"/>
                    </a:lnTo>
                    <a:lnTo>
                      <a:pt x="6013" y="9890"/>
                    </a:lnTo>
                    <a:lnTo>
                      <a:pt x="6013" y="11291"/>
                    </a:lnTo>
                    <a:close/>
                    <a:moveTo>
                      <a:pt x="4363" y="8984"/>
                    </a:moveTo>
                    <a:lnTo>
                      <a:pt x="4229" y="7623"/>
                    </a:lnTo>
                    <a:lnTo>
                      <a:pt x="6013" y="7623"/>
                    </a:lnTo>
                    <a:lnTo>
                      <a:pt x="6013" y="8984"/>
                    </a:lnTo>
                    <a:lnTo>
                      <a:pt x="4363" y="8984"/>
                    </a:lnTo>
                    <a:lnTo>
                      <a:pt x="4363" y="8984"/>
                    </a:lnTo>
                    <a:close/>
                    <a:moveTo>
                      <a:pt x="6708" y="1148"/>
                    </a:moveTo>
                    <a:cubicBezTo>
                      <a:pt x="6708" y="1218"/>
                      <a:pt x="6678" y="1281"/>
                      <a:pt x="6630" y="1325"/>
                    </a:cubicBezTo>
                    <a:cubicBezTo>
                      <a:pt x="6587" y="1365"/>
                      <a:pt x="6530" y="1389"/>
                      <a:pt x="6467" y="1389"/>
                    </a:cubicBezTo>
                    <a:cubicBezTo>
                      <a:pt x="6403" y="1389"/>
                      <a:pt x="6346" y="1365"/>
                      <a:pt x="6303" y="1325"/>
                    </a:cubicBezTo>
                    <a:cubicBezTo>
                      <a:pt x="6255" y="1281"/>
                      <a:pt x="6225" y="1218"/>
                      <a:pt x="6225" y="1148"/>
                    </a:cubicBezTo>
                    <a:cubicBezTo>
                      <a:pt x="6225" y="1078"/>
                      <a:pt x="6255" y="1015"/>
                      <a:pt x="6303" y="971"/>
                    </a:cubicBezTo>
                    <a:cubicBezTo>
                      <a:pt x="6346" y="931"/>
                      <a:pt x="6403" y="906"/>
                      <a:pt x="6467" y="906"/>
                    </a:cubicBezTo>
                    <a:cubicBezTo>
                      <a:pt x="6530" y="906"/>
                      <a:pt x="6587" y="931"/>
                      <a:pt x="6630" y="971"/>
                    </a:cubicBezTo>
                    <a:cubicBezTo>
                      <a:pt x="6678" y="1015"/>
                      <a:pt x="6708" y="1078"/>
                      <a:pt x="6708" y="1148"/>
                    </a:cubicBezTo>
                    <a:close/>
                    <a:moveTo>
                      <a:pt x="6000" y="2196"/>
                    </a:moveTo>
                    <a:cubicBezTo>
                      <a:pt x="6143" y="2260"/>
                      <a:pt x="6300" y="2296"/>
                      <a:pt x="6467" y="2296"/>
                    </a:cubicBezTo>
                    <a:cubicBezTo>
                      <a:pt x="6633" y="2296"/>
                      <a:pt x="6791" y="2260"/>
                      <a:pt x="6934" y="2196"/>
                    </a:cubicBezTo>
                    <a:lnTo>
                      <a:pt x="9998" y="5028"/>
                    </a:lnTo>
                    <a:lnTo>
                      <a:pt x="2935" y="5028"/>
                    </a:lnTo>
                    <a:lnTo>
                      <a:pt x="6000" y="2196"/>
                    </a:lnTo>
                    <a:close/>
                    <a:moveTo>
                      <a:pt x="907" y="5935"/>
                    </a:moveTo>
                    <a:lnTo>
                      <a:pt x="12027" y="5935"/>
                    </a:lnTo>
                    <a:lnTo>
                      <a:pt x="12027" y="6704"/>
                    </a:lnTo>
                    <a:lnTo>
                      <a:pt x="907" y="6704"/>
                    </a:lnTo>
                    <a:lnTo>
                      <a:pt x="907" y="5935"/>
                    </a:lnTo>
                    <a:close/>
                    <a:moveTo>
                      <a:pt x="3318" y="7623"/>
                    </a:moveTo>
                    <a:lnTo>
                      <a:pt x="3452" y="8984"/>
                    </a:lnTo>
                    <a:lnTo>
                      <a:pt x="1881" y="8984"/>
                    </a:lnTo>
                    <a:lnTo>
                      <a:pt x="1415" y="7623"/>
                    </a:lnTo>
                    <a:lnTo>
                      <a:pt x="3318" y="7623"/>
                    </a:lnTo>
                    <a:close/>
                    <a:moveTo>
                      <a:pt x="2671" y="11291"/>
                    </a:moveTo>
                    <a:lnTo>
                      <a:pt x="2191" y="9890"/>
                    </a:lnTo>
                    <a:lnTo>
                      <a:pt x="3542" y="9890"/>
                    </a:lnTo>
                    <a:lnTo>
                      <a:pt x="3680" y="11291"/>
                    </a:lnTo>
                    <a:lnTo>
                      <a:pt x="2671" y="11291"/>
                    </a:lnTo>
                    <a:close/>
                    <a:moveTo>
                      <a:pt x="6920" y="9890"/>
                    </a:moveTo>
                    <a:lnTo>
                      <a:pt x="8480" y="9890"/>
                    </a:lnTo>
                    <a:lnTo>
                      <a:pt x="8342" y="11291"/>
                    </a:lnTo>
                    <a:lnTo>
                      <a:pt x="6920" y="11291"/>
                    </a:lnTo>
                    <a:lnTo>
                      <a:pt x="6920" y="9890"/>
                    </a:lnTo>
                    <a:close/>
                    <a:moveTo>
                      <a:pt x="10263" y="11291"/>
                    </a:moveTo>
                    <a:lnTo>
                      <a:pt x="9253" y="11291"/>
                    </a:lnTo>
                    <a:lnTo>
                      <a:pt x="9391" y="9890"/>
                    </a:lnTo>
                    <a:lnTo>
                      <a:pt x="10742" y="9890"/>
                    </a:lnTo>
                    <a:lnTo>
                      <a:pt x="10263" y="11291"/>
                    </a:lnTo>
                    <a:close/>
                    <a:moveTo>
                      <a:pt x="11053" y="8984"/>
                    </a:moveTo>
                    <a:lnTo>
                      <a:pt x="9481" y="8984"/>
                    </a:lnTo>
                    <a:lnTo>
                      <a:pt x="9615" y="7623"/>
                    </a:lnTo>
                    <a:lnTo>
                      <a:pt x="11519" y="7623"/>
                    </a:lnTo>
                    <a:lnTo>
                      <a:pt x="11053" y="8984"/>
                    </a:lnTo>
                    <a:close/>
                  </a:path>
                </a:pathLst>
              </a:custGeom>
              <a:solidFill>
                <a:srgbClr val="8EC0E4"/>
              </a:solidFill>
              <a:ln w="25400">
                <a:noFill/>
                <a:beve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endParaRPr lang="zh-CN" altLang="zh-CN" dirty="0">
                  <a:solidFill>
                    <a:schemeClr val="bg2">
                      <a:lumMod val="1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882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6"/>
          <p:cNvPicPr>
            <a:picLocks noChangeAspect="1"/>
          </p:cNvPicPr>
          <p:nvPr/>
        </p:nvPicPr>
        <p:blipFill rotWithShape="1">
          <a:blip r:embed="rId2" cstate="print"/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2097156" name="图片 7"/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1048605" name="文本框 8"/>
          <p:cNvSpPr txBox="1"/>
          <p:nvPr/>
        </p:nvSpPr>
        <p:spPr>
          <a:xfrm>
            <a:off x="5080337" y="23381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分页机制</a:t>
            </a:r>
          </a:p>
        </p:txBody>
      </p:sp>
      <p:sp>
        <p:nvSpPr>
          <p:cNvPr id="1048606" name="文本框 27"/>
          <p:cNvSpPr txBox="1"/>
          <p:nvPr/>
        </p:nvSpPr>
        <p:spPr>
          <a:xfrm>
            <a:off x="617873" y="1039292"/>
            <a:ext cx="8301301" cy="418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在奔腾处理器中，可允许的页面大小为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4KB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或者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4MB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4C19BB21-7868-4C47-B526-3F112C7E14B2}"/>
              </a:ext>
            </a:extLst>
          </p:cNvPr>
          <p:cNvSpPr/>
          <p:nvPr/>
        </p:nvSpPr>
        <p:spPr>
          <a:xfrm>
            <a:off x="263458" y="2235092"/>
            <a:ext cx="5933635" cy="3555904"/>
          </a:xfrm>
          <a:prstGeom prst="rect">
            <a:avLst/>
          </a:prstGeom>
          <a:solidFill>
            <a:srgbClr val="8EC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BDDBABFD-562A-492A-AEB3-842C83C66048}"/>
              </a:ext>
            </a:extLst>
          </p:cNvPr>
          <p:cNvSpPr/>
          <p:nvPr/>
        </p:nvSpPr>
        <p:spPr>
          <a:xfrm>
            <a:off x="6589201" y="2653283"/>
            <a:ext cx="5269540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页面目录的每个条目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PDE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直接指向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4MB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内存</a:t>
            </a:r>
            <a:endParaRPr lang="en-US" altLang="zh-CN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页面的索引从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12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位增加到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22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位</a:t>
            </a:r>
            <a:endParaRPr lang="en-US" altLang="zh-CN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	——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直接控制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4 MB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页面</a:t>
            </a:r>
            <a:endParaRPr lang="en-US" altLang="zh-CN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页目录基址寄存器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PDBR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中的指针减少为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10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位</a:t>
            </a:r>
            <a:endParaRPr lang="en-US" altLang="zh-CN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	——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直接指向内存的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4MB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页面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文本框 27">
            <a:extLst>
              <a:ext uri="{FF2B5EF4-FFF2-40B4-BE49-F238E27FC236}">
                <a16:creationId xmlns:a16="http://schemas.microsoft.com/office/drawing/2014/main" id="{282C7306-B32F-466A-B53C-0343AFE5CA56}"/>
              </a:ext>
            </a:extLst>
          </p:cNvPr>
          <p:cNvSpPr txBox="1"/>
          <p:nvPr/>
        </p:nvSpPr>
        <p:spPr>
          <a:xfrm>
            <a:off x="7923982" y="2159872"/>
            <a:ext cx="2599978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回顾单级页表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——4MB</a:t>
            </a:r>
            <a:endParaRPr lang="zh-CN" altLang="en-US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73A12C34-AD87-4526-98B9-1B7FB1C51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58" y="2159872"/>
            <a:ext cx="5676652" cy="336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9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6"/>
          <p:cNvPicPr>
            <a:picLocks noChangeAspect="1"/>
          </p:cNvPicPr>
          <p:nvPr/>
        </p:nvPicPr>
        <p:blipFill rotWithShape="1">
          <a:blip r:embed="rId2" cstate="print"/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2097156" name="图片 7"/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1048605" name="文本框 8"/>
          <p:cNvSpPr txBox="1"/>
          <p:nvPr/>
        </p:nvSpPr>
        <p:spPr>
          <a:xfrm>
            <a:off x="4417222" y="261683"/>
            <a:ext cx="3966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地址转换（</a:t>
            </a:r>
            <a:r>
              <a:rPr lang="en-US" altLang="zh-CN" sz="3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4MB</a:t>
            </a:r>
            <a:r>
              <a:rPr lang="zh-CN" altLang="en-US" sz="3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4C19BB21-7868-4C47-B526-3F112C7E14B2}"/>
              </a:ext>
            </a:extLst>
          </p:cNvPr>
          <p:cNvSpPr/>
          <p:nvPr/>
        </p:nvSpPr>
        <p:spPr>
          <a:xfrm>
            <a:off x="263458" y="2235092"/>
            <a:ext cx="5933635" cy="3555904"/>
          </a:xfrm>
          <a:prstGeom prst="rect">
            <a:avLst/>
          </a:prstGeom>
          <a:solidFill>
            <a:srgbClr val="8EC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BDDBABFD-562A-492A-AEB3-842C83C66048}"/>
              </a:ext>
            </a:extLst>
          </p:cNvPr>
          <p:cNvSpPr/>
          <p:nvPr/>
        </p:nvSpPr>
        <p:spPr>
          <a:xfrm>
            <a:off x="6589201" y="2653283"/>
            <a:ext cx="526954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高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10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位：页目录的索引（指向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4 MB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内存页面的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10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位指针）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低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22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位：页面的索引</a:t>
            </a:r>
          </a:p>
        </p:txBody>
      </p:sp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73A12C34-AD87-4526-98B9-1B7FB1C51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58" y="2159872"/>
            <a:ext cx="5676652" cy="336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6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6"/>
          <p:cNvPicPr>
            <a:picLocks noChangeAspect="1"/>
          </p:cNvPicPr>
          <p:nvPr/>
        </p:nvPicPr>
        <p:blipFill rotWithShape="1">
          <a:blip r:embed="rId2" cstate="print"/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2097156" name="图片 7"/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1048605" name="文本框 8"/>
          <p:cNvSpPr txBox="1"/>
          <p:nvPr/>
        </p:nvSpPr>
        <p:spPr>
          <a:xfrm>
            <a:off x="5080337" y="23381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分页机制</a:t>
            </a:r>
          </a:p>
        </p:txBody>
      </p:sp>
      <p:sp>
        <p:nvSpPr>
          <p:cNvPr id="1048606" name="文本框 27"/>
          <p:cNvSpPr txBox="1"/>
          <p:nvPr/>
        </p:nvSpPr>
        <p:spPr>
          <a:xfrm>
            <a:off x="617873" y="1039292"/>
            <a:ext cx="8301301" cy="418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在奔腾处理器中，可允许的页面大小为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4KB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或者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4MB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4C19BB21-7868-4C47-B526-3F112C7E14B2}"/>
              </a:ext>
            </a:extLst>
          </p:cNvPr>
          <p:cNvSpPr/>
          <p:nvPr/>
        </p:nvSpPr>
        <p:spPr>
          <a:xfrm>
            <a:off x="263458" y="2235092"/>
            <a:ext cx="5933635" cy="3555904"/>
          </a:xfrm>
          <a:prstGeom prst="rect">
            <a:avLst/>
          </a:prstGeom>
          <a:solidFill>
            <a:srgbClr val="8EC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BDDBABFD-562A-492A-AEB3-842C83C66048}"/>
              </a:ext>
            </a:extLst>
          </p:cNvPr>
          <p:cNvSpPr/>
          <p:nvPr/>
        </p:nvSpPr>
        <p:spPr>
          <a:xfrm>
            <a:off x="6659002" y="2151642"/>
            <a:ext cx="5269540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页目录基址寄存器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PDBR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指向页目录的基址</a:t>
            </a:r>
            <a:endParaRPr lang="en-US" altLang="zh-CN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页面目录的每个条目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PDE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指向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4MB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内存的页表</a:t>
            </a:r>
            <a:endParaRPr lang="en-US" altLang="zh-CN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包含控制信息和指向页表的指针</a:t>
            </a:r>
            <a:endParaRPr lang="en-US" altLang="zh-CN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页表中每个条目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PTE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指向一个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4KB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的页面</a:t>
            </a:r>
            <a:endParaRPr lang="en-US" altLang="zh-CN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包含相应的控制信息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文本框 27">
            <a:extLst>
              <a:ext uri="{FF2B5EF4-FFF2-40B4-BE49-F238E27FC236}">
                <a16:creationId xmlns:a16="http://schemas.microsoft.com/office/drawing/2014/main" id="{282C7306-B32F-466A-B53C-0343AFE5CA56}"/>
              </a:ext>
            </a:extLst>
          </p:cNvPr>
          <p:cNvSpPr txBox="1"/>
          <p:nvPr/>
        </p:nvSpPr>
        <p:spPr>
          <a:xfrm>
            <a:off x="7993783" y="1658231"/>
            <a:ext cx="2599978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4KB——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两级页表</a:t>
            </a:r>
          </a:p>
        </p:txBody>
      </p:sp>
      <p:pic>
        <p:nvPicPr>
          <p:cNvPr id="12" name="图片 11" descr="图示, 工程绘图&#10;&#10;描述已自动生成">
            <a:extLst>
              <a:ext uri="{FF2B5EF4-FFF2-40B4-BE49-F238E27FC236}">
                <a16:creationId xmlns:a16="http://schemas.microsoft.com/office/drawing/2014/main" id="{D73224CE-C377-40B4-BCE9-589DB5C1D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53" y="1908429"/>
            <a:ext cx="5706095" cy="361061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7336CC5-448B-496B-A5D4-EDAE50DF2608}"/>
              </a:ext>
            </a:extLst>
          </p:cNvPr>
          <p:cNvSpPr txBox="1"/>
          <p:nvPr/>
        </p:nvSpPr>
        <p:spPr>
          <a:xfrm>
            <a:off x="1067446" y="6111158"/>
            <a:ext cx="9360901" cy="418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bg2">
                    <a:lumMod val="10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补充：</a:t>
            </a:r>
            <a:r>
              <a:rPr lang="zh-CN" altLang="zh-CN" dirty="0">
                <a:solidFill>
                  <a:srgbClr val="FF0000"/>
                </a:solidFill>
              </a:rPr>
              <a:t>如何判断当前页面大小需要通过一个标志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5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6"/>
          <p:cNvPicPr>
            <a:picLocks noChangeAspect="1"/>
          </p:cNvPicPr>
          <p:nvPr/>
        </p:nvPicPr>
        <p:blipFill rotWithShape="1">
          <a:blip r:embed="rId2" cstate="print"/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2097156" name="图片 7"/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1048605" name="文本框 8"/>
          <p:cNvSpPr txBox="1"/>
          <p:nvPr/>
        </p:nvSpPr>
        <p:spPr>
          <a:xfrm>
            <a:off x="4417222" y="261683"/>
            <a:ext cx="3809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地址转换（</a:t>
            </a:r>
            <a:r>
              <a:rPr lang="en-US" altLang="zh-CN" sz="3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4KB</a:t>
            </a:r>
            <a:r>
              <a:rPr lang="zh-CN" altLang="en-US" sz="3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4C19BB21-7868-4C47-B526-3F112C7E14B2}"/>
              </a:ext>
            </a:extLst>
          </p:cNvPr>
          <p:cNvSpPr/>
          <p:nvPr/>
        </p:nvSpPr>
        <p:spPr>
          <a:xfrm>
            <a:off x="263458" y="2235092"/>
            <a:ext cx="5933635" cy="3555904"/>
          </a:xfrm>
          <a:prstGeom prst="rect">
            <a:avLst/>
          </a:prstGeom>
          <a:solidFill>
            <a:srgbClr val="8EC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BDDBABFD-562A-492A-AEB3-842C83C66048}"/>
              </a:ext>
            </a:extLst>
          </p:cNvPr>
          <p:cNvSpPr/>
          <p:nvPr/>
        </p:nvSpPr>
        <p:spPr>
          <a:xfrm>
            <a:off x="6589201" y="2653283"/>
            <a:ext cx="526954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高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10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位：页目录的索引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中间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10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位：页表的索引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低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12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位：页面的索引</a:t>
            </a:r>
          </a:p>
        </p:txBody>
      </p:sp>
      <p:pic>
        <p:nvPicPr>
          <p:cNvPr id="10" name="图片 9" descr="图示, 工程绘图&#10;&#10;描述已自动生成">
            <a:extLst>
              <a:ext uri="{FF2B5EF4-FFF2-40B4-BE49-F238E27FC236}">
                <a16:creationId xmlns:a16="http://schemas.microsoft.com/office/drawing/2014/main" id="{E6493043-ECA3-4A63-BABF-2B344508E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53" y="1908429"/>
            <a:ext cx="5706095" cy="361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1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s5upg2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1242</Words>
  <Application>Microsoft Office PowerPoint</Application>
  <PresentationFormat>宽屏</PresentationFormat>
  <Paragraphs>150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汪 雨卿</cp:lastModifiedBy>
  <cp:revision>10</cp:revision>
  <dcterms:created xsi:type="dcterms:W3CDTF">2020-06-25T08:28:00Z</dcterms:created>
  <dcterms:modified xsi:type="dcterms:W3CDTF">2021-12-29T05:54:13Z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  <property fmtid="{D5CDD505-2E9C-101B-9397-08002B2CF9AE}" pid="3" name="KSOTemplateUUID">
    <vt:lpwstr>v1.0_mb_TOzfwQJKIkXr6ltSdrKxHQ==</vt:lpwstr>
  </property>
  <property fmtid="{D5CDD505-2E9C-101B-9397-08002B2CF9AE}" pid="4" name="ICV">
    <vt:lpwstr>dc9335b6852449ca8fccbeb241306216</vt:lpwstr>
  </property>
</Properties>
</file>