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9" r:id="rId3"/>
    <p:sldId id="265" r:id="rId4"/>
    <p:sldId id="261" r:id="rId5"/>
    <p:sldId id="280" r:id="rId6"/>
    <p:sldId id="285" r:id="rId7"/>
    <p:sldId id="281" r:id="rId8"/>
    <p:sldId id="278" r:id="rId9"/>
    <p:sldId id="267" r:id="rId10"/>
    <p:sldId id="283" r:id="rId11"/>
    <p:sldId id="284" r:id="rId12"/>
    <p:sldId id="266" r:id="rId13"/>
    <p:sldId id="286" r:id="rId14"/>
    <p:sldId id="287" r:id="rId15"/>
    <p:sldId id="26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9">
          <p15:clr>
            <a:srgbClr val="A4A3A4"/>
          </p15:clr>
        </p15:guide>
        <p15:guide id="2" pos="38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48" y="360"/>
      </p:cViewPr>
      <p:guideLst>
        <p:guide orient="horz" pos="2209"/>
        <p:guide pos="38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31E42-6996-44A8-8862-A293C58E8181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AAFC1-4458-46FA-8DFD-0DD3B7F8E2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31E42-6996-44A8-8862-A293C58E8181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AAFC1-4458-46FA-8DFD-0DD3B7F8E2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yh41127T2?spm_id_from=333.337.search-card.all.click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74897" y="2314477"/>
            <a:ext cx="7750668" cy="10147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6000" b="1" dirty="0">
                <a:latin typeface="思源宋体 CN" panose="02020700000000000000" pitchFamily="18" charset="-122"/>
                <a:ea typeface="思源宋体 CN" panose="02020700000000000000" pitchFamily="18" charset="-122"/>
              </a:rPr>
              <a:t>云计算和集群</a:t>
            </a:r>
          </a:p>
        </p:txBody>
      </p:sp>
      <p:sp>
        <p:nvSpPr>
          <p:cNvPr id="13" name="矩形: 圆角 12"/>
          <p:cNvSpPr/>
          <p:nvPr/>
        </p:nvSpPr>
        <p:spPr>
          <a:xfrm>
            <a:off x="6718300" y="4837430"/>
            <a:ext cx="2824480" cy="34671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sz="12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主讲人：</a:t>
            </a:r>
            <a:r>
              <a:rPr lang="en-US" altLang="zh-CN" sz="12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  19120191 </a:t>
            </a:r>
            <a:r>
              <a:rPr lang="zh-CN" altLang="en-US" sz="12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汪雨卿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125085" y="3333750"/>
            <a:ext cx="52520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latin typeface="思源宋体 CN" panose="02020700000000000000" pitchFamily="18" charset="-122"/>
                <a:ea typeface="思源宋体 CN" panose="02020700000000000000" pitchFamily="18" charset="-122"/>
              </a:rPr>
              <a:t>对应的应用有什么不同？为什么？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集群的概要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FE244D2-97E3-4C70-BF56-D90EF4711F1D}"/>
              </a:ext>
            </a:extLst>
          </p:cNvPr>
          <p:cNvGrpSpPr/>
          <p:nvPr/>
        </p:nvGrpSpPr>
        <p:grpSpPr>
          <a:xfrm>
            <a:off x="5952791" y="1163061"/>
            <a:ext cx="1756762" cy="2693164"/>
            <a:chOff x="1870238" y="2319069"/>
            <a:chExt cx="2127812" cy="3258452"/>
          </a:xfrm>
        </p:grpSpPr>
        <p:sp>
          <p:nvSpPr>
            <p:cNvPr id="8" name="Rectangle 46"/>
            <p:cNvSpPr/>
            <p:nvPr/>
          </p:nvSpPr>
          <p:spPr>
            <a:xfrm>
              <a:off x="1915312" y="3400671"/>
              <a:ext cx="2037666" cy="2176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" name="Rectangle 2"/>
            <p:cNvSpPr/>
            <p:nvPr/>
          </p:nvSpPr>
          <p:spPr>
            <a:xfrm>
              <a:off x="1915312" y="2319069"/>
              <a:ext cx="2037666" cy="14658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5" name="TextBox 65"/>
            <p:cNvSpPr txBox="1"/>
            <p:nvPr/>
          </p:nvSpPr>
          <p:spPr>
            <a:xfrm>
              <a:off x="1870238" y="2796337"/>
              <a:ext cx="2127812" cy="446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0" lang="zh-CN" altLang="en-US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Lato Light" panose="020F0502020204030203" pitchFamily="34" charset="0"/>
                  <a:cs typeface="Calibri Light" panose="020F0302020204030204" pitchFamily="34" charset="0"/>
                </a:rPr>
                <a:t>主服务器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Lato Light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006769" y="4342880"/>
              <a:ext cx="1821709" cy="63751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分配任务</a:t>
              </a:r>
            </a:p>
          </p:txBody>
        </p:sp>
      </p:grpSp>
      <p:pic>
        <p:nvPicPr>
          <p:cNvPr id="41" name="图片 40">
            <a:extLst>
              <a:ext uri="{FF2B5EF4-FFF2-40B4-BE49-F238E27FC236}">
                <a16:creationId xmlns:a16="http://schemas.microsoft.com/office/drawing/2014/main" id="{DCB8302F-85F5-4517-AE2B-85A6130AA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018" y="2303571"/>
            <a:ext cx="1808972" cy="1808972"/>
          </a:xfrm>
          <a:prstGeom prst="rect">
            <a:avLst/>
          </a:prstGeom>
        </p:spPr>
      </p:pic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1F6D03D-426B-492B-8481-91D0D11ACC26}"/>
              </a:ext>
            </a:extLst>
          </p:cNvPr>
          <p:cNvCxnSpPr>
            <a:cxnSpLocks/>
          </p:cNvCxnSpPr>
          <p:nvPr/>
        </p:nvCxnSpPr>
        <p:spPr>
          <a:xfrm flipH="1" flipV="1">
            <a:off x="7850883" y="2142317"/>
            <a:ext cx="1905632" cy="427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5371D3A-F2C3-4BC7-9974-CFD7A3780481}"/>
              </a:ext>
            </a:extLst>
          </p:cNvPr>
          <p:cNvCxnSpPr>
            <a:cxnSpLocks/>
          </p:cNvCxnSpPr>
          <p:nvPr/>
        </p:nvCxnSpPr>
        <p:spPr>
          <a:xfrm flipH="1" flipV="1">
            <a:off x="7895281" y="2694622"/>
            <a:ext cx="1771135" cy="376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E3052AB-D9B3-4BB7-AC25-25FD5A9EA612}"/>
              </a:ext>
            </a:extLst>
          </p:cNvPr>
          <p:cNvCxnSpPr>
            <a:cxnSpLocks/>
          </p:cNvCxnSpPr>
          <p:nvPr/>
        </p:nvCxnSpPr>
        <p:spPr>
          <a:xfrm flipH="1">
            <a:off x="7855643" y="3374518"/>
            <a:ext cx="1820453" cy="203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99A69F69-6B4C-469B-BE50-94C4FDB8CFDE}"/>
              </a:ext>
            </a:extLst>
          </p:cNvPr>
          <p:cNvSpPr txBox="1"/>
          <p:nvPr/>
        </p:nvSpPr>
        <p:spPr>
          <a:xfrm>
            <a:off x="8607835" y="1977018"/>
            <a:ext cx="652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音乐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C01B546-2F6D-47BE-B226-033861C1DD1E}"/>
              </a:ext>
            </a:extLst>
          </p:cNvPr>
          <p:cNvSpPr txBox="1"/>
          <p:nvPr/>
        </p:nvSpPr>
        <p:spPr>
          <a:xfrm>
            <a:off x="8580496" y="2550860"/>
            <a:ext cx="715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视频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99B4A01-3602-42B1-AB03-A117C89FAD51}"/>
              </a:ext>
            </a:extLst>
          </p:cNvPr>
          <p:cNvSpPr txBox="1"/>
          <p:nvPr/>
        </p:nvSpPr>
        <p:spPr>
          <a:xfrm>
            <a:off x="8607835" y="3061760"/>
            <a:ext cx="715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图片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64A2A16D-CF2B-4CE9-AA8F-0C94705E0492}"/>
              </a:ext>
            </a:extLst>
          </p:cNvPr>
          <p:cNvGrpSpPr/>
          <p:nvPr/>
        </p:nvGrpSpPr>
        <p:grpSpPr>
          <a:xfrm>
            <a:off x="2673431" y="1429198"/>
            <a:ext cx="1269944" cy="1192637"/>
            <a:chOff x="4090983" y="2319068"/>
            <a:chExt cx="2127812" cy="3276194"/>
          </a:xfrm>
        </p:grpSpPr>
        <p:sp>
          <p:nvSpPr>
            <p:cNvPr id="60" name="Rectangle 49">
              <a:extLst>
                <a:ext uri="{FF2B5EF4-FFF2-40B4-BE49-F238E27FC236}">
                  <a16:creationId xmlns:a16="http://schemas.microsoft.com/office/drawing/2014/main" id="{6EE9D248-799E-4290-8125-764830E8E87B}"/>
                </a:ext>
              </a:extLst>
            </p:cNvPr>
            <p:cNvSpPr/>
            <p:nvPr/>
          </p:nvSpPr>
          <p:spPr>
            <a:xfrm>
              <a:off x="4136056" y="3418415"/>
              <a:ext cx="2037666" cy="2176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1" name="Rectangle 1">
              <a:extLst>
                <a:ext uri="{FF2B5EF4-FFF2-40B4-BE49-F238E27FC236}">
                  <a16:creationId xmlns:a16="http://schemas.microsoft.com/office/drawing/2014/main" id="{61598D28-FA92-4047-81DE-70524D23FA5F}"/>
                </a:ext>
              </a:extLst>
            </p:cNvPr>
            <p:cNvSpPr/>
            <p:nvPr/>
          </p:nvSpPr>
          <p:spPr>
            <a:xfrm>
              <a:off x="4136296" y="2319068"/>
              <a:ext cx="2037666" cy="15944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2" name="TextBox 65">
              <a:extLst>
                <a:ext uri="{FF2B5EF4-FFF2-40B4-BE49-F238E27FC236}">
                  <a16:creationId xmlns:a16="http://schemas.microsoft.com/office/drawing/2014/main" id="{98922154-6FF7-4E9C-A457-EE5915949A1F}"/>
                </a:ext>
              </a:extLst>
            </p:cNvPr>
            <p:cNvSpPr txBox="1"/>
            <p:nvPr/>
          </p:nvSpPr>
          <p:spPr>
            <a:xfrm>
              <a:off x="4090983" y="2796337"/>
              <a:ext cx="2127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0" lang="zh-CN" altLang="en-US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Lato Light" panose="020F0502020204030203" pitchFamily="34" charset="0"/>
                  <a:cs typeface="Calibri Light" panose="020F0302020204030204" pitchFamily="34" charset="0"/>
                </a:rPr>
                <a:t>服务器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Lato Light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8868E275-2589-48CF-9EF5-8B4D58C9B8BF}"/>
                </a:ext>
              </a:extLst>
            </p:cNvPr>
            <p:cNvSpPr/>
            <p:nvPr/>
          </p:nvSpPr>
          <p:spPr>
            <a:xfrm>
              <a:off x="4244035" y="4009593"/>
              <a:ext cx="1821709" cy="85969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处理任务</a:t>
              </a:r>
            </a:p>
          </p:txBody>
        </p:sp>
      </p:grp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C23F42C7-3148-43AE-A08A-472ECAFDF28E}"/>
              </a:ext>
            </a:extLst>
          </p:cNvPr>
          <p:cNvCxnSpPr>
            <a:cxnSpLocks/>
            <a:stCxn id="8" idx="1"/>
            <a:endCxn id="60" idx="3"/>
          </p:cNvCxnSpPr>
          <p:nvPr/>
        </p:nvCxnSpPr>
        <p:spPr>
          <a:xfrm flipH="1" flipV="1">
            <a:off x="3916474" y="2225615"/>
            <a:ext cx="2073531" cy="731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8595DDC0-258B-4F8C-A42F-52AA9AF13F0B}"/>
              </a:ext>
            </a:extLst>
          </p:cNvPr>
          <p:cNvCxnSpPr>
            <a:cxnSpLocks/>
            <a:endCxn id="58" idx="3"/>
          </p:cNvCxnSpPr>
          <p:nvPr/>
        </p:nvCxnSpPr>
        <p:spPr>
          <a:xfrm flipH="1">
            <a:off x="3878930" y="3580349"/>
            <a:ext cx="2071369" cy="190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1FEBBA7D-D712-420A-8728-BD2F7AF4BF8F}"/>
              </a:ext>
            </a:extLst>
          </p:cNvPr>
          <p:cNvCxnSpPr>
            <a:cxnSpLocks/>
            <a:endCxn id="68" idx="3"/>
          </p:cNvCxnSpPr>
          <p:nvPr/>
        </p:nvCxnSpPr>
        <p:spPr>
          <a:xfrm flipH="1">
            <a:off x="3894058" y="3819104"/>
            <a:ext cx="2058612" cy="1856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6CFEF321-1B59-4F63-80B2-D471F1DC9EE3}"/>
              </a:ext>
            </a:extLst>
          </p:cNvPr>
          <p:cNvSpPr txBox="1"/>
          <p:nvPr/>
        </p:nvSpPr>
        <p:spPr>
          <a:xfrm>
            <a:off x="463630" y="1122104"/>
            <a:ext cx="2427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solidFill>
                  <a:srgbClr val="4D4D4D"/>
                </a:solidFill>
                <a:effectLst/>
                <a:latin typeface="-apple-system"/>
              </a:rPr>
              <a:t>高可用集群</a:t>
            </a:r>
            <a:endParaRPr lang="zh-CN" altLang="en-US" sz="2400" b="1" dirty="0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9B072349-6134-4491-B79C-22A83A8CC6A1}"/>
              </a:ext>
            </a:extLst>
          </p:cNvPr>
          <p:cNvGrpSpPr/>
          <p:nvPr/>
        </p:nvGrpSpPr>
        <p:grpSpPr>
          <a:xfrm>
            <a:off x="5977708" y="4469514"/>
            <a:ext cx="1706928" cy="2177356"/>
            <a:chOff x="1870238" y="2319069"/>
            <a:chExt cx="2127812" cy="3052806"/>
          </a:xfrm>
        </p:grpSpPr>
        <p:sp>
          <p:nvSpPr>
            <p:cNvPr id="44" name="Rectangle 46">
              <a:extLst>
                <a:ext uri="{FF2B5EF4-FFF2-40B4-BE49-F238E27FC236}">
                  <a16:creationId xmlns:a16="http://schemas.microsoft.com/office/drawing/2014/main" id="{B3843FD4-C5BE-4218-AAD1-88C2677B561D}"/>
                </a:ext>
              </a:extLst>
            </p:cNvPr>
            <p:cNvSpPr/>
            <p:nvPr/>
          </p:nvSpPr>
          <p:spPr>
            <a:xfrm>
              <a:off x="1915312" y="3195025"/>
              <a:ext cx="2037666" cy="2176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5" name="Rectangle 2">
              <a:extLst>
                <a:ext uri="{FF2B5EF4-FFF2-40B4-BE49-F238E27FC236}">
                  <a16:creationId xmlns:a16="http://schemas.microsoft.com/office/drawing/2014/main" id="{1C8BA8AF-A9F5-408D-AD23-32683A3CF405}"/>
                </a:ext>
              </a:extLst>
            </p:cNvPr>
            <p:cNvSpPr/>
            <p:nvPr/>
          </p:nvSpPr>
          <p:spPr>
            <a:xfrm>
              <a:off x="1915312" y="2319069"/>
              <a:ext cx="2037666" cy="14658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6" name="TextBox 65">
              <a:extLst>
                <a:ext uri="{FF2B5EF4-FFF2-40B4-BE49-F238E27FC236}">
                  <a16:creationId xmlns:a16="http://schemas.microsoft.com/office/drawing/2014/main" id="{4B64F7CC-3FE7-4283-8418-267521CA03DF}"/>
                </a:ext>
              </a:extLst>
            </p:cNvPr>
            <p:cNvSpPr txBox="1"/>
            <p:nvPr/>
          </p:nvSpPr>
          <p:spPr>
            <a:xfrm>
              <a:off x="1870238" y="2796337"/>
              <a:ext cx="2127812" cy="517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kern="0" dirty="0">
                  <a:solidFill>
                    <a:schemeClr val="bg1"/>
                  </a:solidFill>
                  <a:latin typeface="Calibri Light" panose="020F0302020204030204" pitchFamily="34" charset="0"/>
                  <a:ea typeface="Lato Light" panose="020F0502020204030203" pitchFamily="34" charset="0"/>
                  <a:cs typeface="Calibri Light" panose="020F0302020204030204" pitchFamily="34" charset="0"/>
                </a:rPr>
                <a:t>备用</a:t>
              </a:r>
              <a:r>
                <a:rPr kumimoji="0" lang="zh-CN" altLang="en-US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Lato Light" panose="020F0502020204030203" pitchFamily="34" charset="0"/>
                  <a:cs typeface="Calibri Light" panose="020F0302020204030204" pitchFamily="34" charset="0"/>
                </a:rPr>
                <a:t>主服务器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Lato Light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8C8FC9B-282C-4EE6-BF0E-D7A0BA3DD30A}"/>
                </a:ext>
              </a:extLst>
            </p:cNvPr>
            <p:cNvSpPr/>
            <p:nvPr/>
          </p:nvSpPr>
          <p:spPr>
            <a:xfrm>
              <a:off x="2045537" y="4009729"/>
              <a:ext cx="1821710" cy="111234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主机故障后，分配任务</a:t>
              </a:r>
            </a:p>
          </p:txBody>
        </p:sp>
      </p:grp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B762C50-8989-4AA7-83D8-FC99A37F03DB}"/>
              </a:ext>
            </a:extLst>
          </p:cNvPr>
          <p:cNvCxnSpPr>
            <a:stCxn id="45" idx="0"/>
            <a:endCxn id="8" idx="2"/>
          </p:cNvCxnSpPr>
          <p:nvPr/>
        </p:nvCxnSpPr>
        <p:spPr>
          <a:xfrm flipV="1">
            <a:off x="6831173" y="3856225"/>
            <a:ext cx="0" cy="6132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FEA0E07F-8938-4CE2-BBA4-3C644AC00826}"/>
              </a:ext>
            </a:extLst>
          </p:cNvPr>
          <p:cNvGrpSpPr/>
          <p:nvPr/>
        </p:nvGrpSpPr>
        <p:grpSpPr>
          <a:xfrm>
            <a:off x="2635887" y="2974321"/>
            <a:ext cx="1269944" cy="1192637"/>
            <a:chOff x="4090983" y="2319068"/>
            <a:chExt cx="2127812" cy="3276194"/>
          </a:xfrm>
        </p:grpSpPr>
        <p:sp>
          <p:nvSpPr>
            <p:cNvPr id="58" name="Rectangle 49">
              <a:extLst>
                <a:ext uri="{FF2B5EF4-FFF2-40B4-BE49-F238E27FC236}">
                  <a16:creationId xmlns:a16="http://schemas.microsoft.com/office/drawing/2014/main" id="{37EF95FD-0773-462A-B541-964172734FCA}"/>
                </a:ext>
              </a:extLst>
            </p:cNvPr>
            <p:cNvSpPr/>
            <p:nvPr/>
          </p:nvSpPr>
          <p:spPr>
            <a:xfrm>
              <a:off x="4136056" y="3418415"/>
              <a:ext cx="2037666" cy="2176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4" name="Rectangle 1">
              <a:extLst>
                <a:ext uri="{FF2B5EF4-FFF2-40B4-BE49-F238E27FC236}">
                  <a16:creationId xmlns:a16="http://schemas.microsoft.com/office/drawing/2014/main" id="{B998268C-6742-43AC-81E9-B979DF498A4E}"/>
                </a:ext>
              </a:extLst>
            </p:cNvPr>
            <p:cNvSpPr/>
            <p:nvPr/>
          </p:nvSpPr>
          <p:spPr>
            <a:xfrm>
              <a:off x="4136296" y="2319068"/>
              <a:ext cx="2037666" cy="15944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5" name="TextBox 65">
              <a:extLst>
                <a:ext uri="{FF2B5EF4-FFF2-40B4-BE49-F238E27FC236}">
                  <a16:creationId xmlns:a16="http://schemas.microsoft.com/office/drawing/2014/main" id="{96510CB3-582D-4869-88DD-DBF7FC3B1850}"/>
                </a:ext>
              </a:extLst>
            </p:cNvPr>
            <p:cNvSpPr txBox="1"/>
            <p:nvPr/>
          </p:nvSpPr>
          <p:spPr>
            <a:xfrm>
              <a:off x="4090983" y="2796337"/>
              <a:ext cx="2127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0" lang="zh-CN" altLang="en-US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Lato Light" panose="020F0502020204030203" pitchFamily="34" charset="0"/>
                  <a:cs typeface="Calibri Light" panose="020F0302020204030204" pitchFamily="34" charset="0"/>
                </a:rPr>
                <a:t>服务器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Lato Light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BDA0FA6-5D6B-42FF-A4F7-6B34A1D13F1C}"/>
                </a:ext>
              </a:extLst>
            </p:cNvPr>
            <p:cNvSpPr/>
            <p:nvPr/>
          </p:nvSpPr>
          <p:spPr>
            <a:xfrm>
              <a:off x="4244035" y="4009593"/>
              <a:ext cx="1821709" cy="85969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处理任务</a:t>
              </a: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2E6FB9F5-922E-4F5D-8706-178BDB8100EC}"/>
              </a:ext>
            </a:extLst>
          </p:cNvPr>
          <p:cNvGrpSpPr/>
          <p:nvPr/>
        </p:nvGrpSpPr>
        <p:grpSpPr>
          <a:xfrm>
            <a:off x="2651015" y="4879387"/>
            <a:ext cx="1269944" cy="1192637"/>
            <a:chOff x="4090983" y="2319068"/>
            <a:chExt cx="2127812" cy="3276194"/>
          </a:xfrm>
        </p:grpSpPr>
        <p:sp>
          <p:nvSpPr>
            <p:cNvPr id="68" name="Rectangle 49">
              <a:extLst>
                <a:ext uri="{FF2B5EF4-FFF2-40B4-BE49-F238E27FC236}">
                  <a16:creationId xmlns:a16="http://schemas.microsoft.com/office/drawing/2014/main" id="{66B0D026-1221-4800-8C97-AD09E979E990}"/>
                </a:ext>
              </a:extLst>
            </p:cNvPr>
            <p:cNvSpPr/>
            <p:nvPr/>
          </p:nvSpPr>
          <p:spPr>
            <a:xfrm>
              <a:off x="4136056" y="3418415"/>
              <a:ext cx="2037666" cy="2176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9" name="Rectangle 1">
              <a:extLst>
                <a:ext uri="{FF2B5EF4-FFF2-40B4-BE49-F238E27FC236}">
                  <a16:creationId xmlns:a16="http://schemas.microsoft.com/office/drawing/2014/main" id="{82F16A71-53DD-409F-8394-6FD7AD48DECF}"/>
                </a:ext>
              </a:extLst>
            </p:cNvPr>
            <p:cNvSpPr/>
            <p:nvPr/>
          </p:nvSpPr>
          <p:spPr>
            <a:xfrm>
              <a:off x="4136296" y="2319068"/>
              <a:ext cx="2037666" cy="15944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0" name="TextBox 65">
              <a:extLst>
                <a:ext uri="{FF2B5EF4-FFF2-40B4-BE49-F238E27FC236}">
                  <a16:creationId xmlns:a16="http://schemas.microsoft.com/office/drawing/2014/main" id="{C707C3B2-F430-4ACA-AE54-11A64325C969}"/>
                </a:ext>
              </a:extLst>
            </p:cNvPr>
            <p:cNvSpPr txBox="1"/>
            <p:nvPr/>
          </p:nvSpPr>
          <p:spPr>
            <a:xfrm>
              <a:off x="4090983" y="2796337"/>
              <a:ext cx="2127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0" lang="zh-CN" altLang="en-US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Lato Light" panose="020F0502020204030203" pitchFamily="34" charset="0"/>
                  <a:cs typeface="Calibri Light" panose="020F0302020204030204" pitchFamily="34" charset="0"/>
                </a:rPr>
                <a:t>服务器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Lato Light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77FB9338-A586-498B-8198-2E22931F8D41}"/>
                </a:ext>
              </a:extLst>
            </p:cNvPr>
            <p:cNvSpPr/>
            <p:nvPr/>
          </p:nvSpPr>
          <p:spPr>
            <a:xfrm>
              <a:off x="4244035" y="4009593"/>
              <a:ext cx="1821709" cy="85969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处理任务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8705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3" y="348976"/>
            <a:ext cx="3948813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云计算和集群的应用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60169" y="2136880"/>
            <a:ext cx="5200634" cy="3578118"/>
          </a:xfrm>
          <a:prstGeom prst="rect">
            <a:avLst/>
          </a:prstGeom>
          <a:blipFill>
            <a:blip r:embed="rId2"/>
            <a:stretch>
              <a:fillRect l="-1930" r="-19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D1E126D-6E99-4D2A-BE62-00570CAC90C8}"/>
              </a:ext>
            </a:extLst>
          </p:cNvPr>
          <p:cNvGrpSpPr/>
          <p:nvPr/>
        </p:nvGrpSpPr>
        <p:grpSpPr>
          <a:xfrm>
            <a:off x="524607" y="3156744"/>
            <a:ext cx="272256" cy="272256"/>
            <a:chOff x="965415" y="3475829"/>
            <a:chExt cx="272256" cy="272256"/>
          </a:xfrm>
        </p:grpSpPr>
        <p:sp>
          <p:nvSpPr>
            <p:cNvPr id="28" name="Shape 4549"/>
            <p:cNvSpPr/>
            <p:nvPr/>
          </p:nvSpPr>
          <p:spPr>
            <a:xfrm>
              <a:off x="965415" y="3475829"/>
              <a:ext cx="272256" cy="272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270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ea typeface="Lato Regular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9" name="Shape 4550"/>
            <p:cNvSpPr/>
            <p:nvPr/>
          </p:nvSpPr>
          <p:spPr>
            <a:xfrm>
              <a:off x="1038036" y="3545338"/>
              <a:ext cx="127016" cy="133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ea typeface="Lato Regular" panose="020F0502020204030203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30" name="TextBox 18"/>
          <p:cNvSpPr txBox="1"/>
          <p:nvPr/>
        </p:nvSpPr>
        <p:spPr>
          <a:xfrm>
            <a:off x="1168848" y="2977499"/>
            <a:ext cx="4856353" cy="4975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 SC"/>
              </a:rPr>
              <a:t>云存储，医疗云，教育云</a:t>
            </a:r>
            <a:endParaRPr lang="en-US" altLang="zh-CN" sz="2400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sp>
        <p:nvSpPr>
          <p:cNvPr id="34" name="TextBox 22"/>
          <p:cNvSpPr txBox="1"/>
          <p:nvPr/>
        </p:nvSpPr>
        <p:spPr>
          <a:xfrm>
            <a:off x="914458" y="1880491"/>
            <a:ext cx="4432375" cy="41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444444"/>
                </a:solidFill>
                <a:latin typeface="Calibri Light" panose="020F0302020204030204" pitchFamily="34" charset="0"/>
                <a:ea typeface="Lato Regular" panose="020F0502020204030203" pitchFamily="34" charset="0"/>
                <a:cs typeface="Calibri Light" panose="020F0302020204030204" pitchFamily="34" charset="0"/>
              </a:rPr>
              <a:t>领域：金融，制造，医疗，教育，交通，娱乐</a:t>
            </a:r>
            <a:r>
              <a:rPr lang="en-US" altLang="zh-CN" sz="1600" dirty="0">
                <a:solidFill>
                  <a:srgbClr val="444444"/>
                </a:solidFill>
                <a:latin typeface="Calibri Light" panose="020F0302020204030204" pitchFamily="34" charset="0"/>
                <a:ea typeface="Lato Regular" panose="020F0502020204030203" pitchFamily="34" charset="0"/>
                <a:cs typeface="Calibri Light" panose="020F0302020204030204" pitchFamily="34" charset="0"/>
              </a:rPr>
              <a:t>….</a:t>
            </a:r>
            <a:endParaRPr lang="en-US" altLang="en-US" sz="1600" dirty="0">
              <a:solidFill>
                <a:srgbClr val="444444"/>
              </a:solidFill>
              <a:latin typeface="Calibri Light" panose="020F0302020204030204" pitchFamily="34" charset="0"/>
              <a:ea typeface="Lato Regular" panose="020F0502020204030203" pitchFamily="34" charset="0"/>
              <a:cs typeface="Calibri Light" panose="020F0302020204030204" pitchFamily="34" charset="0"/>
            </a:endParaRPr>
          </a:p>
        </p:txBody>
      </p:sp>
      <p:sp>
        <p:nvSpPr>
          <p:cNvPr id="35" name="TextBox 23"/>
          <p:cNvSpPr txBox="1"/>
          <p:nvPr/>
        </p:nvSpPr>
        <p:spPr>
          <a:xfrm>
            <a:off x="660735" y="1272559"/>
            <a:ext cx="2888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ea typeface="思源宋体 CN" panose="02020700000000000000" pitchFamily="18" charset="-122"/>
              </a:rPr>
              <a:t>云计算的应用</a:t>
            </a:r>
            <a:endParaRPr lang="id-ID" sz="2400" spc="600" dirty="0">
              <a:solidFill>
                <a:schemeClr val="accent1"/>
              </a:solidFill>
              <a:ea typeface="思源宋体 CN" panose="02020700000000000000" pitchFamily="18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226953" y="4249299"/>
            <a:ext cx="3344993" cy="2014388"/>
          </a:xfrm>
          <a:prstGeom prst="rect">
            <a:avLst/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</a:t>
            </a:r>
            <a:endParaRPr lang="zh-CN" altLang="en-US" dirty="0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CEDA574-FF7E-4C17-98E2-DDA9BE0FA7DC}"/>
              </a:ext>
            </a:extLst>
          </p:cNvPr>
          <p:cNvGrpSpPr/>
          <p:nvPr/>
        </p:nvGrpSpPr>
        <p:grpSpPr>
          <a:xfrm>
            <a:off x="524607" y="4241243"/>
            <a:ext cx="272256" cy="272256"/>
            <a:chOff x="965415" y="3475829"/>
            <a:chExt cx="272256" cy="272256"/>
          </a:xfrm>
        </p:grpSpPr>
        <p:sp>
          <p:nvSpPr>
            <p:cNvPr id="40" name="Shape 4549">
              <a:extLst>
                <a:ext uri="{FF2B5EF4-FFF2-40B4-BE49-F238E27FC236}">
                  <a16:creationId xmlns:a16="http://schemas.microsoft.com/office/drawing/2014/main" id="{18FE9ECE-9471-447E-8B4A-5BF700341C43}"/>
                </a:ext>
              </a:extLst>
            </p:cNvPr>
            <p:cNvSpPr/>
            <p:nvPr/>
          </p:nvSpPr>
          <p:spPr>
            <a:xfrm>
              <a:off x="965415" y="3475829"/>
              <a:ext cx="272256" cy="272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270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ea typeface="Lato Regular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1" name="Shape 4550">
              <a:extLst>
                <a:ext uri="{FF2B5EF4-FFF2-40B4-BE49-F238E27FC236}">
                  <a16:creationId xmlns:a16="http://schemas.microsoft.com/office/drawing/2014/main" id="{715E02B9-A74F-4648-86B0-DAE67D788F05}"/>
                </a:ext>
              </a:extLst>
            </p:cNvPr>
            <p:cNvSpPr/>
            <p:nvPr/>
          </p:nvSpPr>
          <p:spPr>
            <a:xfrm>
              <a:off x="1038036" y="3545338"/>
              <a:ext cx="127016" cy="133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ea typeface="Lato Regular" panose="020F0502020204030203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42" name="TextBox 18">
            <a:extLst>
              <a:ext uri="{FF2B5EF4-FFF2-40B4-BE49-F238E27FC236}">
                <a16:creationId xmlns:a16="http://schemas.microsoft.com/office/drawing/2014/main" id="{4B94EEFF-7340-47CD-9C6F-0A16FADD20F4}"/>
              </a:ext>
            </a:extLst>
          </p:cNvPr>
          <p:cNvSpPr txBox="1"/>
          <p:nvPr/>
        </p:nvSpPr>
        <p:spPr>
          <a:xfrm>
            <a:off x="1121269" y="4061998"/>
            <a:ext cx="4856353" cy="4975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333333"/>
                </a:solidFill>
                <a:latin typeface="pingfang SC"/>
              </a:rPr>
              <a:t>云</a:t>
            </a:r>
            <a:r>
              <a:rPr lang="en-US" altLang="zh-CN" sz="2400" dirty="0">
                <a:solidFill>
                  <a:srgbClr val="333333"/>
                </a:solidFill>
                <a:latin typeface="pingfang SC"/>
              </a:rPr>
              <a:t>ERP</a:t>
            </a:r>
            <a:r>
              <a:rPr lang="zh-CN" altLang="en-US" sz="2400" dirty="0">
                <a:solidFill>
                  <a:srgbClr val="333333"/>
                </a:solidFill>
                <a:latin typeface="pingfang SC"/>
              </a:rPr>
              <a:t>，云数据仓库</a:t>
            </a:r>
            <a:endParaRPr lang="en-US" altLang="zh-CN" sz="2400" dirty="0">
              <a:solidFill>
                <a:srgbClr val="333333"/>
              </a:solidFill>
              <a:latin typeface="pingfang SC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8D04638-E3D2-4F9F-AA88-102D54DE6152}"/>
              </a:ext>
            </a:extLst>
          </p:cNvPr>
          <p:cNvSpPr txBox="1"/>
          <p:nvPr/>
        </p:nvSpPr>
        <p:spPr>
          <a:xfrm>
            <a:off x="597228" y="57387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核心：利用计算机资源提供便利的服务</a:t>
            </a:r>
          </a:p>
        </p:txBody>
      </p:sp>
      <p:sp>
        <p:nvSpPr>
          <p:cNvPr id="44" name="TextBox 22">
            <a:extLst>
              <a:ext uri="{FF2B5EF4-FFF2-40B4-BE49-F238E27FC236}">
                <a16:creationId xmlns:a16="http://schemas.microsoft.com/office/drawing/2014/main" id="{2B65A2CD-0D74-4685-A1AD-1E22A8E1144C}"/>
              </a:ext>
            </a:extLst>
          </p:cNvPr>
          <p:cNvSpPr txBox="1"/>
          <p:nvPr/>
        </p:nvSpPr>
        <p:spPr>
          <a:xfrm>
            <a:off x="1116651" y="3525212"/>
            <a:ext cx="4432375" cy="41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444444"/>
                </a:solidFill>
                <a:latin typeface="Calibri Light" panose="020F0302020204030204" pitchFamily="34" charset="0"/>
                <a:ea typeface="Lato Regular" panose="020F0502020204030203" pitchFamily="34" charset="0"/>
                <a:cs typeface="Calibri Light" panose="020F0302020204030204" pitchFamily="34" charset="0"/>
              </a:rPr>
              <a:t>例：</a:t>
            </a:r>
            <a:r>
              <a:rPr lang="en-US" altLang="zh-CN" sz="1600" dirty="0">
                <a:solidFill>
                  <a:srgbClr val="444444"/>
                </a:solidFill>
                <a:latin typeface="Calibri Light" panose="020F0302020204030204" pitchFamily="34" charset="0"/>
                <a:ea typeface="Lato Regular" panose="020F0502020204030203" pitchFamily="34" charset="0"/>
                <a:cs typeface="Calibri Light" panose="020F0302020204030204" pitchFamily="34" charset="0"/>
              </a:rPr>
              <a:t>Google/</a:t>
            </a:r>
            <a:r>
              <a:rPr lang="zh-CN" altLang="en-US" sz="1600" dirty="0">
                <a:solidFill>
                  <a:srgbClr val="444444"/>
                </a:solidFill>
                <a:latin typeface="Calibri Light" panose="020F0302020204030204" pitchFamily="34" charset="0"/>
                <a:ea typeface="Lato Regular" panose="020F0502020204030203" pitchFamily="34" charset="0"/>
                <a:cs typeface="Calibri Light" panose="020F0302020204030204" pitchFamily="34" charset="0"/>
              </a:rPr>
              <a:t>微软的云存储服务，百度云，</a:t>
            </a:r>
            <a:r>
              <a:rPr lang="en-US" altLang="zh-CN" sz="1600" dirty="0">
                <a:solidFill>
                  <a:srgbClr val="444444"/>
                </a:solidFill>
                <a:latin typeface="Calibri Light" panose="020F0302020204030204" pitchFamily="34" charset="0"/>
                <a:ea typeface="Lato Regular" panose="020F0502020204030203" pitchFamily="34" charset="0"/>
                <a:cs typeface="Calibri Light" panose="020F0302020204030204" pitchFamily="34" charset="0"/>
              </a:rPr>
              <a:t>MOOC</a:t>
            </a:r>
            <a:endParaRPr lang="en-US" altLang="en-US" sz="1600" dirty="0">
              <a:solidFill>
                <a:srgbClr val="444444"/>
              </a:solidFill>
              <a:latin typeface="Calibri Light" panose="020F0302020204030204" pitchFamily="34" charset="0"/>
              <a:ea typeface="Lato Regular" panose="020F0502020204030203" pitchFamily="34" charset="0"/>
              <a:cs typeface="Calibri Light" panose="020F0302020204030204" pitchFamily="34" charset="0"/>
            </a:endParaRP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3EB3D745-FE0C-4FA2-BF4E-8BFED3016C8F}"/>
              </a:ext>
            </a:extLst>
          </p:cNvPr>
          <p:cNvSpPr txBox="1"/>
          <p:nvPr/>
        </p:nvSpPr>
        <p:spPr>
          <a:xfrm>
            <a:off x="1031197" y="4727023"/>
            <a:ext cx="4432375" cy="41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444444"/>
                </a:solidFill>
                <a:latin typeface="Calibri Light" panose="020F0302020204030204" pitchFamily="34" charset="0"/>
                <a:ea typeface="Lato Regular" panose="020F0502020204030203" pitchFamily="34" charset="0"/>
                <a:cs typeface="Calibri Light" panose="020F0302020204030204" pitchFamily="34" charset="0"/>
              </a:rPr>
              <a:t>例：</a:t>
            </a:r>
            <a:r>
              <a:rPr lang="en-US" altLang="zh-CN" sz="1600" b="1" i="0" dirty="0">
                <a:solidFill>
                  <a:srgbClr val="333333"/>
                </a:solidFill>
                <a:effectLst/>
                <a:latin typeface="pingfang SC"/>
              </a:rPr>
              <a:t>Amazon Redshift</a:t>
            </a:r>
            <a:endParaRPr lang="en-US" altLang="en-US" sz="1600" dirty="0">
              <a:solidFill>
                <a:srgbClr val="444444"/>
              </a:solidFill>
              <a:latin typeface="Calibri Light" panose="020F0302020204030204" pitchFamily="34" charset="0"/>
              <a:ea typeface="Lato Regular" panose="020F0502020204030203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3" y="348976"/>
            <a:ext cx="3948813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云计算和集群的应用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60169" y="2136880"/>
            <a:ext cx="5200634" cy="3578118"/>
          </a:xfrm>
          <a:prstGeom prst="rect">
            <a:avLst/>
          </a:prstGeom>
          <a:blipFill>
            <a:blip r:embed="rId2"/>
            <a:stretch>
              <a:fillRect l="-1930" r="-19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D1E126D-6E99-4D2A-BE62-00570CAC90C8}"/>
              </a:ext>
            </a:extLst>
          </p:cNvPr>
          <p:cNvGrpSpPr/>
          <p:nvPr/>
        </p:nvGrpSpPr>
        <p:grpSpPr>
          <a:xfrm>
            <a:off x="597228" y="3292872"/>
            <a:ext cx="272256" cy="272256"/>
            <a:chOff x="965415" y="3475829"/>
            <a:chExt cx="272256" cy="272256"/>
          </a:xfrm>
        </p:grpSpPr>
        <p:sp>
          <p:nvSpPr>
            <p:cNvPr id="28" name="Shape 4549"/>
            <p:cNvSpPr/>
            <p:nvPr/>
          </p:nvSpPr>
          <p:spPr>
            <a:xfrm>
              <a:off x="965415" y="3475829"/>
              <a:ext cx="272256" cy="272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270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ea typeface="Lato Regular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9" name="Shape 4550"/>
            <p:cNvSpPr/>
            <p:nvPr/>
          </p:nvSpPr>
          <p:spPr>
            <a:xfrm>
              <a:off x="1038036" y="3545338"/>
              <a:ext cx="127016" cy="133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ea typeface="Lato Regular" panose="020F0502020204030203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35" name="TextBox 23"/>
          <p:cNvSpPr txBox="1"/>
          <p:nvPr/>
        </p:nvSpPr>
        <p:spPr>
          <a:xfrm>
            <a:off x="660735" y="1272559"/>
            <a:ext cx="2888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ea typeface="思源宋体 CN" panose="02020700000000000000" pitchFamily="18" charset="-122"/>
              </a:rPr>
              <a:t>集群的应用</a:t>
            </a:r>
            <a:endParaRPr lang="id-ID" sz="2400" spc="600" dirty="0">
              <a:solidFill>
                <a:schemeClr val="accent1"/>
              </a:solidFill>
              <a:ea typeface="思源宋体 CN" panose="02020700000000000000" pitchFamily="18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226953" y="4249299"/>
            <a:ext cx="3344993" cy="2014388"/>
          </a:xfrm>
          <a:prstGeom prst="rect">
            <a:avLst/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</a:t>
            </a:r>
            <a:endParaRPr lang="zh-CN" altLang="en-US" dirty="0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CEDA574-FF7E-4C17-98E2-DDA9BE0FA7DC}"/>
              </a:ext>
            </a:extLst>
          </p:cNvPr>
          <p:cNvGrpSpPr/>
          <p:nvPr/>
        </p:nvGrpSpPr>
        <p:grpSpPr>
          <a:xfrm>
            <a:off x="591813" y="4789631"/>
            <a:ext cx="272256" cy="272256"/>
            <a:chOff x="965415" y="3475829"/>
            <a:chExt cx="272256" cy="272256"/>
          </a:xfrm>
        </p:grpSpPr>
        <p:sp>
          <p:nvSpPr>
            <p:cNvPr id="40" name="Shape 4549">
              <a:extLst>
                <a:ext uri="{FF2B5EF4-FFF2-40B4-BE49-F238E27FC236}">
                  <a16:creationId xmlns:a16="http://schemas.microsoft.com/office/drawing/2014/main" id="{18FE9ECE-9471-447E-8B4A-5BF700341C43}"/>
                </a:ext>
              </a:extLst>
            </p:cNvPr>
            <p:cNvSpPr/>
            <p:nvPr/>
          </p:nvSpPr>
          <p:spPr>
            <a:xfrm>
              <a:off x="965415" y="3475829"/>
              <a:ext cx="272256" cy="272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270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ea typeface="Lato Regular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1" name="Shape 4550">
              <a:extLst>
                <a:ext uri="{FF2B5EF4-FFF2-40B4-BE49-F238E27FC236}">
                  <a16:creationId xmlns:a16="http://schemas.microsoft.com/office/drawing/2014/main" id="{715E02B9-A74F-4648-86B0-DAE67D788F05}"/>
                </a:ext>
              </a:extLst>
            </p:cNvPr>
            <p:cNvSpPr/>
            <p:nvPr/>
          </p:nvSpPr>
          <p:spPr>
            <a:xfrm>
              <a:off x="1038036" y="3545338"/>
              <a:ext cx="127016" cy="133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ea typeface="Lato Regular" panose="020F0502020204030203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08D04638-E3D2-4F9F-AA88-102D54DE6152}"/>
              </a:ext>
            </a:extLst>
          </p:cNvPr>
          <p:cNvSpPr txBox="1"/>
          <p:nvPr/>
        </p:nvSpPr>
        <p:spPr>
          <a:xfrm>
            <a:off x="501446" y="24759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核心：如何高效的协调，多台服务器运行的效率。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4EB08CE-0EBB-432B-82EE-8141E4868AE1}"/>
              </a:ext>
            </a:extLst>
          </p:cNvPr>
          <p:cNvSpPr txBox="1"/>
          <p:nvPr/>
        </p:nvSpPr>
        <p:spPr>
          <a:xfrm>
            <a:off x="501446" y="18999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集群是高性能云计算的支撑。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EB41BCB-7417-428A-87D8-53D661547470}"/>
              </a:ext>
            </a:extLst>
          </p:cNvPr>
          <p:cNvSpPr txBox="1"/>
          <p:nvPr/>
        </p:nvSpPr>
        <p:spPr>
          <a:xfrm>
            <a:off x="1031197" y="32102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场景</a:t>
            </a:r>
            <a:r>
              <a:rPr lang="en-US" altLang="zh-CN" b="1" dirty="0"/>
              <a:t>1</a:t>
            </a:r>
            <a:r>
              <a:rPr lang="zh-CN" altLang="en-US" b="1" dirty="0"/>
              <a:t>：利用负载均衡集群处理</a:t>
            </a:r>
            <a:r>
              <a:rPr lang="en-US" altLang="zh-CN" b="1" dirty="0" err="1"/>
              <a:t>WebService</a:t>
            </a:r>
            <a:r>
              <a:rPr lang="en-US" altLang="zh-CN" b="1" dirty="0"/>
              <a:t>.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6D7905C-3D5F-4C5C-8C54-2CA2579FA126}"/>
              </a:ext>
            </a:extLst>
          </p:cNvPr>
          <p:cNvSpPr txBox="1"/>
          <p:nvPr/>
        </p:nvSpPr>
        <p:spPr>
          <a:xfrm>
            <a:off x="1158915" y="3828040"/>
            <a:ext cx="4155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利用多台服务器处理网络请求的功能。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F8CAF4F-29D6-489A-B5DF-E5A3EFB9F892}"/>
              </a:ext>
            </a:extLst>
          </p:cNvPr>
          <p:cNvSpPr txBox="1"/>
          <p:nvPr/>
        </p:nvSpPr>
        <p:spPr>
          <a:xfrm>
            <a:off x="1031197" y="47410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场景</a:t>
            </a:r>
            <a:r>
              <a:rPr lang="en-US" altLang="zh-CN" b="1" dirty="0"/>
              <a:t>2</a:t>
            </a:r>
            <a:r>
              <a:rPr lang="zh-CN" altLang="en-US" b="1" dirty="0"/>
              <a:t>：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pingfang SC"/>
              </a:rPr>
              <a:t>分布式数据库</a:t>
            </a:r>
            <a:endParaRPr lang="en-US" altLang="zh-CN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B4ED3AF-69BF-4508-80E0-D77C6775227A}"/>
              </a:ext>
            </a:extLst>
          </p:cNvPr>
          <p:cNvSpPr txBox="1"/>
          <p:nvPr/>
        </p:nvSpPr>
        <p:spPr>
          <a:xfrm>
            <a:off x="1104838" y="5358912"/>
            <a:ext cx="41555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例如数据的爬取，通过分布式数据库技术可以大大提高性能。</a:t>
            </a:r>
          </a:p>
        </p:txBody>
      </p:sp>
    </p:spTree>
    <p:extLst>
      <p:ext uri="{BB962C8B-B14F-4D97-AF65-F5344CB8AC3E}">
        <p14:creationId xmlns:p14="http://schemas.microsoft.com/office/powerpoint/2010/main" val="3350971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265587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云计算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VS</a:t>
            </a:r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集群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177FF6C-2A1B-430A-9568-5FE72FF114BB}"/>
              </a:ext>
            </a:extLst>
          </p:cNvPr>
          <p:cNvGrpSpPr/>
          <p:nvPr/>
        </p:nvGrpSpPr>
        <p:grpSpPr>
          <a:xfrm>
            <a:off x="323773" y="1488289"/>
            <a:ext cx="5319332" cy="3453680"/>
            <a:chOff x="252909" y="1118432"/>
            <a:chExt cx="4760411" cy="2604741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0FDFBC9-055B-4DE2-8F6C-0B9332402BB2}"/>
                </a:ext>
              </a:extLst>
            </p:cNvPr>
            <p:cNvSpPr/>
            <p:nvPr/>
          </p:nvSpPr>
          <p:spPr>
            <a:xfrm>
              <a:off x="252909" y="1507848"/>
              <a:ext cx="4299694" cy="2215325"/>
            </a:xfrm>
            <a:prstGeom prst="rect">
              <a:avLst/>
            </a:prstGeom>
            <a:solidFill>
              <a:srgbClr val="333F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  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8BDFD54-D13E-43E3-9DCE-6FEFD517A102}"/>
                </a:ext>
              </a:extLst>
            </p:cNvPr>
            <p:cNvSpPr txBox="1"/>
            <p:nvPr/>
          </p:nvSpPr>
          <p:spPr>
            <a:xfrm>
              <a:off x="619574" y="2452620"/>
              <a:ext cx="3705259" cy="8811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/>
                <a:t>集群可以理解为云计算系统中的一个组成部份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D7A63E8-7BA4-40D5-B9CF-10DFDB649ED1}"/>
                </a:ext>
              </a:extLst>
            </p:cNvPr>
            <p:cNvSpPr txBox="1"/>
            <p:nvPr/>
          </p:nvSpPr>
          <p:spPr>
            <a:xfrm>
              <a:off x="619574" y="1594506"/>
              <a:ext cx="4393746" cy="5900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/>
                <a:t>集群</a:t>
              </a:r>
              <a:r>
                <a:rPr lang="en-US" altLang="zh-CN" sz="2400" b="1" dirty="0"/>
                <a:t>:</a:t>
              </a:r>
              <a:r>
                <a:rPr lang="zh-CN" altLang="en-US" sz="2400" b="1" dirty="0"/>
                <a:t>一种服务器的应用方式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3ED6337-1F37-43BB-8BB9-35B0EC389D11}"/>
                </a:ext>
              </a:extLst>
            </p:cNvPr>
            <p:cNvSpPr/>
            <p:nvPr/>
          </p:nvSpPr>
          <p:spPr>
            <a:xfrm>
              <a:off x="463630" y="1118432"/>
              <a:ext cx="4397120" cy="2342017"/>
            </a:xfrm>
            <a:prstGeom prst="rect">
              <a:avLst/>
            </a:prstGeom>
            <a:solidFill>
              <a:srgbClr val="333F5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  </a:t>
              </a:r>
              <a:endParaRPr lang="zh-CN" altLang="en-US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A477A94-6C28-476F-8E35-534811007C59}"/>
              </a:ext>
            </a:extLst>
          </p:cNvPr>
          <p:cNvGrpSpPr/>
          <p:nvPr/>
        </p:nvGrpSpPr>
        <p:grpSpPr>
          <a:xfrm>
            <a:off x="6001295" y="2215876"/>
            <a:ext cx="5953420" cy="3505376"/>
            <a:chOff x="5224041" y="1189200"/>
            <a:chExt cx="5788087" cy="2564846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C51D853-9038-4020-BA24-E8BEC3F68ECF}"/>
                </a:ext>
              </a:extLst>
            </p:cNvPr>
            <p:cNvSpPr txBox="1"/>
            <p:nvPr/>
          </p:nvSpPr>
          <p:spPr>
            <a:xfrm>
              <a:off x="5620545" y="1576170"/>
              <a:ext cx="4880186" cy="5900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/>
                <a:t>云计算</a:t>
              </a:r>
              <a:r>
                <a:rPr lang="en-US" altLang="zh-CN" sz="2400" b="1" dirty="0"/>
                <a:t>:</a:t>
              </a:r>
              <a:r>
                <a:rPr lang="zh-CN" altLang="en-US" sz="2400" b="1" dirty="0"/>
                <a:t>一种或多种业务的应用方式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403516B-DB85-4FA7-A3D6-CB903B20347D}"/>
                </a:ext>
              </a:extLst>
            </p:cNvPr>
            <p:cNvSpPr txBox="1"/>
            <p:nvPr/>
          </p:nvSpPr>
          <p:spPr>
            <a:xfrm>
              <a:off x="5642154" y="2369981"/>
              <a:ext cx="5002614" cy="8811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/>
                <a:t>云计算中必然包括集群服务器，但集群服务器未必构成云。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19533C16-DC8C-4732-876B-C32FD3F4D46B}"/>
                </a:ext>
              </a:extLst>
            </p:cNvPr>
            <p:cNvSpPr/>
            <p:nvPr/>
          </p:nvSpPr>
          <p:spPr>
            <a:xfrm>
              <a:off x="5224041" y="1189200"/>
              <a:ext cx="5389400" cy="2271252"/>
            </a:xfrm>
            <a:prstGeom prst="rect">
              <a:avLst/>
            </a:prstGeom>
            <a:solidFill>
              <a:srgbClr val="333F5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  </a:t>
              </a:r>
              <a:endParaRPr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BDA6697-F1E2-4AB7-BB30-1D9DC727BF2B}"/>
                </a:ext>
              </a:extLst>
            </p:cNvPr>
            <p:cNvSpPr/>
            <p:nvPr/>
          </p:nvSpPr>
          <p:spPr>
            <a:xfrm>
              <a:off x="5589217" y="1538721"/>
              <a:ext cx="5422911" cy="2215325"/>
            </a:xfrm>
            <a:prstGeom prst="rect">
              <a:avLst/>
            </a:prstGeom>
            <a:solidFill>
              <a:srgbClr val="333F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  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97546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469268" y="2444974"/>
            <a:ext cx="7253466" cy="107721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64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演讲完毕 谢谢观看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D5E98F3-EE69-480B-9AD1-B33BD1B4226B}"/>
              </a:ext>
            </a:extLst>
          </p:cNvPr>
          <p:cNvSpPr/>
          <p:nvPr/>
        </p:nvSpPr>
        <p:spPr>
          <a:xfrm>
            <a:off x="6698635" y="4675197"/>
            <a:ext cx="2824480" cy="34671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sz="12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主讲人：</a:t>
            </a:r>
            <a:r>
              <a:rPr lang="en-US" altLang="zh-CN" sz="12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  19120191 </a:t>
            </a:r>
            <a:r>
              <a:rPr lang="zh-CN" altLang="en-US" sz="12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汪雨卿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306445" y="3232785"/>
            <a:ext cx="5765800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5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云计算概要</a:t>
            </a:r>
          </a:p>
        </p:txBody>
      </p:sp>
      <p:sp>
        <p:nvSpPr>
          <p:cNvPr id="17" name="矩形: 圆角 16"/>
          <p:cNvSpPr/>
          <p:nvPr/>
        </p:nvSpPr>
        <p:spPr>
          <a:xfrm>
            <a:off x="5031740" y="2245995"/>
            <a:ext cx="2232660" cy="4133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Part  01</a:t>
            </a: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4544695" y="4396105"/>
            <a:ext cx="3318510" cy="127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云计算概要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rot="5400000">
            <a:off x="4592743" y="3121237"/>
            <a:ext cx="5800936" cy="1378373"/>
            <a:chOff x="1865372" y="2974531"/>
            <a:chExt cx="8386093" cy="1992422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936387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855378" y="3246163"/>
              <a:ext cx="19304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054274" y="3961779"/>
              <a:ext cx="8197191" cy="179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2775406" y="3880428"/>
              <a:ext cx="179249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1873646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7" name="Freeform 10"/>
            <p:cNvSpPr>
              <a:spLocks noEditPoints="1"/>
            </p:cNvSpPr>
            <p:nvPr/>
          </p:nvSpPr>
          <p:spPr bwMode="auto">
            <a:xfrm>
              <a:off x="1865372" y="3870776"/>
              <a:ext cx="198553" cy="199932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1" name="Oval 13"/>
            <p:cNvSpPr>
              <a:spLocks noChangeArrowheads="1"/>
            </p:cNvSpPr>
            <p:nvPr/>
          </p:nvSpPr>
          <p:spPr bwMode="auto">
            <a:xfrm rot="16560000">
              <a:off x="2594807" y="2974502"/>
              <a:ext cx="540445" cy="5433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3856414" y="3880428"/>
              <a:ext cx="179249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3" name="Oval 15"/>
            <p:cNvSpPr>
              <a:spLocks noChangeArrowheads="1"/>
            </p:cNvSpPr>
            <p:nvPr/>
          </p:nvSpPr>
          <p:spPr bwMode="auto">
            <a:xfrm>
              <a:off x="3712357" y="4423871"/>
              <a:ext cx="410339" cy="41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6098404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5017396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6" name="Oval 18"/>
            <p:cNvSpPr>
              <a:spLocks noChangeArrowheads="1"/>
            </p:cNvSpPr>
            <p:nvPr/>
          </p:nvSpPr>
          <p:spPr bwMode="auto">
            <a:xfrm>
              <a:off x="4936044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7" name="Oval 19"/>
            <p:cNvSpPr>
              <a:spLocks noChangeArrowheads="1"/>
            </p:cNvSpPr>
            <p:nvPr/>
          </p:nvSpPr>
          <p:spPr bwMode="auto">
            <a:xfrm>
              <a:off x="6017054" y="3880428"/>
              <a:ext cx="180628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8" name="Oval 20"/>
            <p:cNvSpPr>
              <a:spLocks noChangeArrowheads="1"/>
            </p:cNvSpPr>
            <p:nvPr/>
          </p:nvSpPr>
          <p:spPr bwMode="auto">
            <a:xfrm>
              <a:off x="5837804" y="4423691"/>
              <a:ext cx="540504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9" name="Rectangle 266"/>
            <p:cNvSpPr>
              <a:spLocks noChangeArrowheads="1"/>
            </p:cNvSpPr>
            <p:nvPr/>
          </p:nvSpPr>
          <p:spPr bwMode="auto">
            <a:xfrm>
              <a:off x="8260422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0" name="Rectangle 267"/>
            <p:cNvSpPr>
              <a:spLocks noChangeArrowheads="1"/>
            </p:cNvSpPr>
            <p:nvPr/>
          </p:nvSpPr>
          <p:spPr bwMode="auto">
            <a:xfrm>
              <a:off x="7179414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1" name="Oval 268"/>
            <p:cNvSpPr>
              <a:spLocks noChangeArrowheads="1"/>
            </p:cNvSpPr>
            <p:nvPr/>
          </p:nvSpPr>
          <p:spPr bwMode="auto">
            <a:xfrm>
              <a:off x="7098062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2" name="Oval 269"/>
            <p:cNvSpPr>
              <a:spLocks noChangeArrowheads="1"/>
            </p:cNvSpPr>
            <p:nvPr/>
          </p:nvSpPr>
          <p:spPr bwMode="auto">
            <a:xfrm>
              <a:off x="6937236" y="3133325"/>
              <a:ext cx="381882" cy="38459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3" name="Oval 270"/>
            <p:cNvSpPr>
              <a:spLocks noChangeArrowheads="1"/>
            </p:cNvSpPr>
            <p:nvPr/>
          </p:nvSpPr>
          <p:spPr bwMode="auto">
            <a:xfrm>
              <a:off x="8179071" y="3880428"/>
              <a:ext cx="180628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4" name="Oval 271"/>
            <p:cNvSpPr>
              <a:spLocks noChangeArrowheads="1"/>
            </p:cNvSpPr>
            <p:nvPr/>
          </p:nvSpPr>
          <p:spPr bwMode="auto">
            <a:xfrm>
              <a:off x="8018622" y="4423871"/>
              <a:ext cx="390143" cy="3937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5" name="Rectangle 272"/>
            <p:cNvSpPr>
              <a:spLocks noChangeArrowheads="1"/>
            </p:cNvSpPr>
            <p:nvPr/>
          </p:nvSpPr>
          <p:spPr bwMode="auto">
            <a:xfrm>
              <a:off x="9341431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6" name="Oval 273"/>
            <p:cNvSpPr>
              <a:spLocks noChangeArrowheads="1"/>
            </p:cNvSpPr>
            <p:nvPr/>
          </p:nvSpPr>
          <p:spPr bwMode="auto">
            <a:xfrm>
              <a:off x="9260080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7" name="Oval 274"/>
            <p:cNvSpPr>
              <a:spLocks noChangeArrowheads="1"/>
            </p:cNvSpPr>
            <p:nvPr/>
          </p:nvSpPr>
          <p:spPr bwMode="auto">
            <a:xfrm>
              <a:off x="9112544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8" name="Oval 20"/>
            <p:cNvSpPr>
              <a:spLocks noChangeArrowheads="1"/>
            </p:cNvSpPr>
            <p:nvPr/>
          </p:nvSpPr>
          <p:spPr bwMode="auto">
            <a:xfrm>
              <a:off x="4784563" y="3114967"/>
              <a:ext cx="400241" cy="4029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95910" y="1285875"/>
            <a:ext cx="7088505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传统模式下</a:t>
            </a:r>
            <a:r>
              <a:rPr lang="en-US" altLang="zh-CN" sz="28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: </a:t>
            </a:r>
            <a:r>
              <a:rPr lang="zh-CN" altLang="en-US" sz="2800" b="1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企业使用</a:t>
            </a:r>
            <a:r>
              <a:rPr lang="en-US" altLang="zh-CN" sz="2800" b="1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IT</a:t>
            </a:r>
            <a:r>
              <a:rPr lang="zh-CN" altLang="en-US" sz="2800" b="1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系统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7540" y="2075815"/>
            <a:ext cx="5509895" cy="152971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购买硬件资源。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购买软件许可证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聘用专业人员运营维护设备</a:t>
            </a:r>
          </a:p>
        </p:txBody>
      </p:sp>
      <p:sp>
        <p:nvSpPr>
          <p:cNvPr id="5" name="下箭头 4"/>
          <p:cNvSpPr/>
          <p:nvPr/>
        </p:nvSpPr>
        <p:spPr>
          <a:xfrm>
            <a:off x="2365375" y="3945255"/>
            <a:ext cx="529590" cy="100076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045460" y="4037965"/>
            <a:ext cx="2102485" cy="49149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>
              <a:lnSpc>
                <a:spcPct val="130000"/>
              </a:lnSpc>
              <a:buNone/>
            </a:pPr>
            <a:r>
              <a:rPr lang="zh-CN" altLang="en-US" sz="2000" b="1" spc="600" dirty="0">
                <a:solidFill>
                  <a:srgbClr val="C00000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升级，优化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463550" y="5346065"/>
            <a:ext cx="5974715" cy="5708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更新硬件、软件资源；追加投入</a:t>
            </a: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430" y="1454150"/>
            <a:ext cx="1695450" cy="1790700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8839200" y="3677920"/>
            <a:ext cx="2411730" cy="15557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>
              <a:lnSpc>
                <a:spcPct val="170000"/>
              </a:lnSpc>
              <a:buNone/>
            </a:pPr>
            <a:r>
              <a:rPr lang="zh-CN" altLang="en-US" sz="2800" b="1" spc="600" dirty="0">
                <a:solidFill>
                  <a:srgbClr val="C00000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成本高</a:t>
            </a:r>
          </a:p>
          <a:p>
            <a:pPr indent="0">
              <a:lnSpc>
                <a:spcPct val="170000"/>
              </a:lnSpc>
              <a:buNone/>
            </a:pPr>
            <a:r>
              <a:rPr lang="zh-CN" altLang="en-US" sz="2800" b="1" spc="600" dirty="0">
                <a:solidFill>
                  <a:srgbClr val="C00000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技术投入大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云计算概要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0230" y="1219835"/>
            <a:ext cx="5048885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800" b="1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云计算要做什么？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09295" y="2208530"/>
            <a:ext cx="5180330" cy="89154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提供硬件资源，转换为提供服务。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开发平台对服务收费。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3860" y="3691255"/>
            <a:ext cx="6404610" cy="209169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>
              <a:lnSpc>
                <a:spcPct val="130000"/>
              </a:lnSpc>
              <a:buNone/>
            </a:pPr>
            <a:r>
              <a:rPr lang="zh-CN" altLang="en-US" sz="2000" b="1" spc="600" dirty="0">
                <a:solidFill>
                  <a:srgbClr val="C00000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例：我们每天都用电，但不是各家都备发电机，而是供电厂集中供电。</a:t>
            </a:r>
          </a:p>
          <a:p>
            <a:pPr indent="0">
              <a:lnSpc>
                <a:spcPct val="130000"/>
              </a:lnSpc>
              <a:buNone/>
            </a:pPr>
            <a:endParaRPr lang="zh-CN" altLang="en-US" sz="2000" b="1" spc="600" dirty="0">
              <a:solidFill>
                <a:srgbClr val="C00000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  <a:p>
            <a:pPr indent="0">
              <a:lnSpc>
                <a:spcPct val="130000"/>
              </a:lnSpc>
              <a:buNone/>
            </a:pPr>
            <a:r>
              <a:rPr lang="zh-CN" altLang="en-US" sz="2000" b="1" spc="600" dirty="0">
                <a:solidFill>
                  <a:srgbClr val="C00000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我们每天都要用自来水，但我们不是每家都有井，它由自来水厂集中提供。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871970" y="1097280"/>
            <a:ext cx="4926965" cy="2675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/>
              <a:t>云计算的定义：</a:t>
            </a:r>
          </a:p>
          <a:p>
            <a:pPr>
              <a:lnSpc>
                <a:spcPct val="140000"/>
              </a:lnSpc>
            </a:pPr>
            <a:r>
              <a:rPr lang="zh-CN" altLang="en-US" sz="2400" b="1"/>
              <a:t>“云计算将计算任务分布在大量计算机构成的资源池上，使各种应用系统能够根据需要获取计算力、存储空间和各种软件服务”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alphaModFix amt="82000"/>
          </a:blip>
          <a:stretch>
            <a:fillRect/>
          </a:stretch>
        </p:blipFill>
        <p:spPr>
          <a:xfrm>
            <a:off x="7265670" y="4022090"/>
            <a:ext cx="3648075" cy="2499995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云计算概要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0230" y="1219835"/>
            <a:ext cx="5048885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800" b="1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云计算的本质？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829E736-5088-4B00-B767-8379FF03A6CB}"/>
              </a:ext>
            </a:extLst>
          </p:cNvPr>
          <p:cNvGrpSpPr/>
          <p:nvPr/>
        </p:nvGrpSpPr>
        <p:grpSpPr>
          <a:xfrm>
            <a:off x="463630" y="4814329"/>
            <a:ext cx="1283798" cy="1647672"/>
            <a:chOff x="1870238" y="2319069"/>
            <a:chExt cx="2127812" cy="3258452"/>
          </a:xfrm>
        </p:grpSpPr>
        <p:sp>
          <p:nvSpPr>
            <p:cNvPr id="16" name="Rectangle 46">
              <a:extLst>
                <a:ext uri="{FF2B5EF4-FFF2-40B4-BE49-F238E27FC236}">
                  <a16:creationId xmlns:a16="http://schemas.microsoft.com/office/drawing/2014/main" id="{123C54B0-C29E-4E42-A1E1-DE372E62053B}"/>
                </a:ext>
              </a:extLst>
            </p:cNvPr>
            <p:cNvSpPr/>
            <p:nvPr/>
          </p:nvSpPr>
          <p:spPr>
            <a:xfrm>
              <a:off x="1915312" y="3400671"/>
              <a:ext cx="2037666" cy="2176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37A011EF-E915-4E85-9647-DEF8CCF8041E}"/>
                </a:ext>
              </a:extLst>
            </p:cNvPr>
            <p:cNvSpPr/>
            <p:nvPr/>
          </p:nvSpPr>
          <p:spPr>
            <a:xfrm>
              <a:off x="1915312" y="2319069"/>
              <a:ext cx="2037666" cy="14658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0" name="TextBox 65">
              <a:extLst>
                <a:ext uri="{FF2B5EF4-FFF2-40B4-BE49-F238E27FC236}">
                  <a16:creationId xmlns:a16="http://schemas.microsoft.com/office/drawing/2014/main" id="{ED9D6471-BC97-43EF-B375-04F65FE4EB72}"/>
                </a:ext>
              </a:extLst>
            </p:cNvPr>
            <p:cNvSpPr txBox="1"/>
            <p:nvPr/>
          </p:nvSpPr>
          <p:spPr>
            <a:xfrm>
              <a:off x="1870238" y="2796337"/>
              <a:ext cx="2127812" cy="595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kern="0" dirty="0">
                  <a:solidFill>
                    <a:schemeClr val="bg1"/>
                  </a:solidFill>
                  <a:latin typeface="Calibri Light" panose="020F0302020204030204" pitchFamily="34" charset="0"/>
                  <a:ea typeface="Lato Light" panose="020F0502020204030203" pitchFamily="34" charset="0"/>
                  <a:cs typeface="Calibri Light" panose="020F0302020204030204" pitchFamily="34" charset="0"/>
                </a:rPr>
                <a:t>服务器</a:t>
              </a:r>
              <a:r>
                <a:rPr lang="en-US" altLang="zh-CN" kern="0" dirty="0">
                  <a:solidFill>
                    <a:schemeClr val="bg1"/>
                  </a:solidFill>
                  <a:latin typeface="Calibri Light" panose="020F0302020204030204" pitchFamily="34" charset="0"/>
                  <a:ea typeface="Lato Light" panose="020F0502020204030203" pitchFamily="34" charset="0"/>
                  <a:cs typeface="Calibri Light" panose="020F0302020204030204" pitchFamily="34" charset="0"/>
                </a:rPr>
                <a:t>1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Lato Light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2CA5778-D473-43AE-9E14-BD7B21E8D753}"/>
                </a:ext>
              </a:extLst>
            </p:cNvPr>
            <p:cNvSpPr/>
            <p:nvPr/>
          </p:nvSpPr>
          <p:spPr>
            <a:xfrm>
              <a:off x="2006770" y="4342880"/>
              <a:ext cx="1821709" cy="68262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执行任务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713F966-86B0-4064-A85A-FBDDE155D92D}"/>
              </a:ext>
            </a:extLst>
          </p:cNvPr>
          <p:cNvGrpSpPr/>
          <p:nvPr/>
        </p:nvGrpSpPr>
        <p:grpSpPr>
          <a:xfrm>
            <a:off x="2218856" y="4814329"/>
            <a:ext cx="1283798" cy="1647672"/>
            <a:chOff x="1870238" y="2319069"/>
            <a:chExt cx="2127812" cy="3258452"/>
          </a:xfrm>
        </p:grpSpPr>
        <p:sp>
          <p:nvSpPr>
            <p:cNvPr id="23" name="Rectangle 46">
              <a:extLst>
                <a:ext uri="{FF2B5EF4-FFF2-40B4-BE49-F238E27FC236}">
                  <a16:creationId xmlns:a16="http://schemas.microsoft.com/office/drawing/2014/main" id="{390C2AF0-0865-4BB8-8D34-261AD568E3A3}"/>
                </a:ext>
              </a:extLst>
            </p:cNvPr>
            <p:cNvSpPr/>
            <p:nvPr/>
          </p:nvSpPr>
          <p:spPr>
            <a:xfrm>
              <a:off x="1915312" y="3400671"/>
              <a:ext cx="2037666" cy="2176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72C203DF-F5D8-4DA2-80B8-FCB7303C8640}"/>
                </a:ext>
              </a:extLst>
            </p:cNvPr>
            <p:cNvSpPr/>
            <p:nvPr/>
          </p:nvSpPr>
          <p:spPr>
            <a:xfrm>
              <a:off x="1915312" y="2319069"/>
              <a:ext cx="2037666" cy="14658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5" name="TextBox 65">
              <a:extLst>
                <a:ext uri="{FF2B5EF4-FFF2-40B4-BE49-F238E27FC236}">
                  <a16:creationId xmlns:a16="http://schemas.microsoft.com/office/drawing/2014/main" id="{9F355AB7-D76F-4027-A61D-BFB3C48C7FFB}"/>
                </a:ext>
              </a:extLst>
            </p:cNvPr>
            <p:cNvSpPr txBox="1"/>
            <p:nvPr/>
          </p:nvSpPr>
          <p:spPr>
            <a:xfrm>
              <a:off x="1870238" y="2796337"/>
              <a:ext cx="2127812" cy="730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kern="0" dirty="0">
                  <a:solidFill>
                    <a:schemeClr val="bg1"/>
                  </a:solidFill>
                  <a:latin typeface="Calibri Light" panose="020F0302020204030204" pitchFamily="34" charset="0"/>
                  <a:ea typeface="Lato Light" panose="020F0502020204030203" pitchFamily="34" charset="0"/>
                  <a:cs typeface="Calibri Light" panose="020F0302020204030204" pitchFamily="34" charset="0"/>
                </a:rPr>
                <a:t>服务器</a:t>
              </a:r>
              <a:r>
                <a:rPr lang="en-US" altLang="zh-CN" kern="0" dirty="0">
                  <a:solidFill>
                    <a:schemeClr val="bg1"/>
                  </a:solidFill>
                  <a:latin typeface="Calibri Light" panose="020F0302020204030204" pitchFamily="34" charset="0"/>
                  <a:ea typeface="Lato Light" panose="020F0502020204030203" pitchFamily="34" charset="0"/>
                  <a:cs typeface="Calibri Light" panose="020F0302020204030204" pitchFamily="34" charset="0"/>
                </a:rPr>
                <a:t>2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Lato Light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B8C03B6-C0B8-44BF-9EFB-4CD02FA1D0A8}"/>
                </a:ext>
              </a:extLst>
            </p:cNvPr>
            <p:cNvSpPr/>
            <p:nvPr/>
          </p:nvSpPr>
          <p:spPr>
            <a:xfrm>
              <a:off x="2006770" y="4342880"/>
              <a:ext cx="1821709" cy="68262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执行任务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7306553-4631-4268-AB9B-D9CAE8757FD1}"/>
              </a:ext>
            </a:extLst>
          </p:cNvPr>
          <p:cNvGrpSpPr/>
          <p:nvPr/>
        </p:nvGrpSpPr>
        <p:grpSpPr>
          <a:xfrm>
            <a:off x="3865759" y="4814329"/>
            <a:ext cx="1283798" cy="1647672"/>
            <a:chOff x="1870238" y="2319069"/>
            <a:chExt cx="2127812" cy="3258452"/>
          </a:xfrm>
        </p:grpSpPr>
        <p:sp>
          <p:nvSpPr>
            <p:cNvPr id="28" name="Rectangle 46">
              <a:extLst>
                <a:ext uri="{FF2B5EF4-FFF2-40B4-BE49-F238E27FC236}">
                  <a16:creationId xmlns:a16="http://schemas.microsoft.com/office/drawing/2014/main" id="{2CA3FB3A-0454-42B9-9FDA-5A6461482FAC}"/>
                </a:ext>
              </a:extLst>
            </p:cNvPr>
            <p:cNvSpPr/>
            <p:nvPr/>
          </p:nvSpPr>
          <p:spPr>
            <a:xfrm>
              <a:off x="1915312" y="3400671"/>
              <a:ext cx="2037666" cy="2176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3ECA6B3D-FC85-4A03-BADC-1BE03C15C551}"/>
                </a:ext>
              </a:extLst>
            </p:cNvPr>
            <p:cNvSpPr/>
            <p:nvPr/>
          </p:nvSpPr>
          <p:spPr>
            <a:xfrm>
              <a:off x="1915312" y="2319069"/>
              <a:ext cx="2037666" cy="14658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0" name="TextBox 65">
              <a:extLst>
                <a:ext uri="{FF2B5EF4-FFF2-40B4-BE49-F238E27FC236}">
                  <a16:creationId xmlns:a16="http://schemas.microsoft.com/office/drawing/2014/main" id="{146DAF4B-5455-4E29-9D26-E4DBFCB7C9CE}"/>
                </a:ext>
              </a:extLst>
            </p:cNvPr>
            <p:cNvSpPr txBox="1"/>
            <p:nvPr/>
          </p:nvSpPr>
          <p:spPr>
            <a:xfrm>
              <a:off x="1870238" y="2796337"/>
              <a:ext cx="2127812" cy="730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kern="0" dirty="0">
                  <a:solidFill>
                    <a:schemeClr val="bg1"/>
                  </a:solidFill>
                  <a:latin typeface="Calibri Light" panose="020F0302020204030204" pitchFamily="34" charset="0"/>
                  <a:ea typeface="Lato Light" panose="020F0502020204030203" pitchFamily="34" charset="0"/>
                  <a:cs typeface="Calibri Light" panose="020F0302020204030204" pitchFamily="34" charset="0"/>
                </a:rPr>
                <a:t>服务器</a:t>
              </a:r>
              <a:r>
                <a:rPr lang="en-US" altLang="zh-CN" kern="0" dirty="0">
                  <a:solidFill>
                    <a:schemeClr val="bg1"/>
                  </a:solidFill>
                  <a:latin typeface="Calibri Light" panose="020F0302020204030204" pitchFamily="34" charset="0"/>
                  <a:ea typeface="Lato Light" panose="020F0502020204030203" pitchFamily="34" charset="0"/>
                  <a:cs typeface="Calibri Light" panose="020F0302020204030204" pitchFamily="34" charset="0"/>
                </a:rPr>
                <a:t>3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Lato Light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2A07A52-A659-4CAF-8BA9-D467732E8958}"/>
                </a:ext>
              </a:extLst>
            </p:cNvPr>
            <p:cNvSpPr/>
            <p:nvPr/>
          </p:nvSpPr>
          <p:spPr>
            <a:xfrm>
              <a:off x="2006770" y="4342880"/>
              <a:ext cx="1821709" cy="68262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执行任务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E074B65-31CA-426B-813C-7FB4DD50A5BC}"/>
              </a:ext>
            </a:extLst>
          </p:cNvPr>
          <p:cNvGrpSpPr/>
          <p:nvPr/>
        </p:nvGrpSpPr>
        <p:grpSpPr>
          <a:xfrm>
            <a:off x="5699475" y="4814329"/>
            <a:ext cx="1283798" cy="1647672"/>
            <a:chOff x="1870238" y="2319069"/>
            <a:chExt cx="2127812" cy="3258452"/>
          </a:xfrm>
        </p:grpSpPr>
        <p:sp>
          <p:nvSpPr>
            <p:cNvPr id="33" name="Rectangle 46">
              <a:extLst>
                <a:ext uri="{FF2B5EF4-FFF2-40B4-BE49-F238E27FC236}">
                  <a16:creationId xmlns:a16="http://schemas.microsoft.com/office/drawing/2014/main" id="{FC288EED-91D1-496B-AB3E-DFE0373EDA80}"/>
                </a:ext>
              </a:extLst>
            </p:cNvPr>
            <p:cNvSpPr/>
            <p:nvPr/>
          </p:nvSpPr>
          <p:spPr>
            <a:xfrm>
              <a:off x="1915312" y="3400671"/>
              <a:ext cx="2037666" cy="2176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04D15348-41AA-451D-A49D-D5853A96A596}"/>
                </a:ext>
              </a:extLst>
            </p:cNvPr>
            <p:cNvSpPr/>
            <p:nvPr/>
          </p:nvSpPr>
          <p:spPr>
            <a:xfrm>
              <a:off x="1915312" y="2319069"/>
              <a:ext cx="2037666" cy="14658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5" name="TextBox 65">
              <a:extLst>
                <a:ext uri="{FF2B5EF4-FFF2-40B4-BE49-F238E27FC236}">
                  <a16:creationId xmlns:a16="http://schemas.microsoft.com/office/drawing/2014/main" id="{6E836E4F-2A7C-474C-AA75-E524E3655C5E}"/>
                </a:ext>
              </a:extLst>
            </p:cNvPr>
            <p:cNvSpPr txBox="1"/>
            <p:nvPr/>
          </p:nvSpPr>
          <p:spPr>
            <a:xfrm>
              <a:off x="1870238" y="2796337"/>
              <a:ext cx="2127812" cy="730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kern="0" dirty="0">
                  <a:solidFill>
                    <a:schemeClr val="bg1"/>
                  </a:solidFill>
                  <a:latin typeface="Calibri Light" panose="020F0302020204030204" pitchFamily="34" charset="0"/>
                  <a:ea typeface="Lato Light" panose="020F0502020204030203" pitchFamily="34" charset="0"/>
                  <a:cs typeface="Calibri Light" panose="020F0302020204030204" pitchFamily="34" charset="0"/>
                </a:rPr>
                <a:t>服务器</a:t>
              </a:r>
              <a:r>
                <a:rPr lang="en-US" altLang="zh-CN" kern="0" dirty="0">
                  <a:solidFill>
                    <a:schemeClr val="bg1"/>
                  </a:solidFill>
                  <a:latin typeface="Calibri Light" panose="020F0302020204030204" pitchFamily="34" charset="0"/>
                  <a:ea typeface="Lato Light" panose="020F0502020204030203" pitchFamily="34" charset="0"/>
                  <a:cs typeface="Calibri Light" panose="020F0302020204030204" pitchFamily="34" charset="0"/>
                </a:rPr>
                <a:t>4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Lato Light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2F673A0-E5C0-491F-8436-8302AF1A7516}"/>
                </a:ext>
              </a:extLst>
            </p:cNvPr>
            <p:cNvSpPr/>
            <p:nvPr/>
          </p:nvSpPr>
          <p:spPr>
            <a:xfrm>
              <a:off x="2006770" y="4342880"/>
              <a:ext cx="1821709" cy="68262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执行任务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1183CA7-EB95-4888-A2F2-A1FEE6D6E9BF}"/>
              </a:ext>
            </a:extLst>
          </p:cNvPr>
          <p:cNvGrpSpPr/>
          <p:nvPr/>
        </p:nvGrpSpPr>
        <p:grpSpPr>
          <a:xfrm>
            <a:off x="8772056" y="4814329"/>
            <a:ext cx="1283798" cy="1647672"/>
            <a:chOff x="1870238" y="2319069"/>
            <a:chExt cx="2127812" cy="3258452"/>
          </a:xfrm>
        </p:grpSpPr>
        <p:sp>
          <p:nvSpPr>
            <p:cNvPr id="38" name="Rectangle 46">
              <a:extLst>
                <a:ext uri="{FF2B5EF4-FFF2-40B4-BE49-F238E27FC236}">
                  <a16:creationId xmlns:a16="http://schemas.microsoft.com/office/drawing/2014/main" id="{B1603FFD-CC98-4C9E-960B-BB46E50025D6}"/>
                </a:ext>
              </a:extLst>
            </p:cNvPr>
            <p:cNvSpPr/>
            <p:nvPr/>
          </p:nvSpPr>
          <p:spPr>
            <a:xfrm>
              <a:off x="1915312" y="3400671"/>
              <a:ext cx="2037666" cy="2176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411D0021-43C7-4BE0-86CB-5C0045F9451D}"/>
                </a:ext>
              </a:extLst>
            </p:cNvPr>
            <p:cNvSpPr/>
            <p:nvPr/>
          </p:nvSpPr>
          <p:spPr>
            <a:xfrm>
              <a:off x="1915312" y="2319069"/>
              <a:ext cx="2037666" cy="14658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0" name="TextBox 65">
              <a:extLst>
                <a:ext uri="{FF2B5EF4-FFF2-40B4-BE49-F238E27FC236}">
                  <a16:creationId xmlns:a16="http://schemas.microsoft.com/office/drawing/2014/main" id="{804D0867-ECCD-491D-92CB-4E7B7D599D0C}"/>
                </a:ext>
              </a:extLst>
            </p:cNvPr>
            <p:cNvSpPr txBox="1"/>
            <p:nvPr/>
          </p:nvSpPr>
          <p:spPr>
            <a:xfrm>
              <a:off x="1870238" y="2796337"/>
              <a:ext cx="2127812" cy="730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kern="0" dirty="0">
                  <a:solidFill>
                    <a:schemeClr val="bg1"/>
                  </a:solidFill>
                  <a:latin typeface="Calibri Light" panose="020F0302020204030204" pitchFamily="34" charset="0"/>
                  <a:ea typeface="Lato Light" panose="020F0502020204030203" pitchFamily="34" charset="0"/>
                  <a:cs typeface="Calibri Light" panose="020F0302020204030204" pitchFamily="34" charset="0"/>
                </a:rPr>
                <a:t>服务器</a:t>
              </a:r>
              <a:r>
                <a:rPr lang="en-US" altLang="zh-CN" kern="0" dirty="0">
                  <a:solidFill>
                    <a:schemeClr val="bg1"/>
                  </a:solidFill>
                  <a:latin typeface="Calibri Light" panose="020F0302020204030204" pitchFamily="34" charset="0"/>
                  <a:ea typeface="Lato Light" panose="020F0502020204030203" pitchFamily="34" charset="0"/>
                  <a:cs typeface="Calibri Light" panose="020F0302020204030204" pitchFamily="34" charset="0"/>
                </a:rPr>
                <a:t>n-1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Lato Light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8E261F0-5B71-4752-9434-BA9B3695F839}"/>
                </a:ext>
              </a:extLst>
            </p:cNvPr>
            <p:cNvSpPr/>
            <p:nvPr/>
          </p:nvSpPr>
          <p:spPr>
            <a:xfrm>
              <a:off x="2006770" y="4342880"/>
              <a:ext cx="1821709" cy="68262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执行任务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B0985CED-B8C5-4965-83E5-666CFEFA6B68}"/>
              </a:ext>
            </a:extLst>
          </p:cNvPr>
          <p:cNvGrpSpPr/>
          <p:nvPr/>
        </p:nvGrpSpPr>
        <p:grpSpPr>
          <a:xfrm>
            <a:off x="10300971" y="4814329"/>
            <a:ext cx="1283798" cy="1647672"/>
            <a:chOff x="1870238" y="2319069"/>
            <a:chExt cx="2127812" cy="3258452"/>
          </a:xfrm>
        </p:grpSpPr>
        <p:sp>
          <p:nvSpPr>
            <p:cNvPr id="43" name="Rectangle 46">
              <a:extLst>
                <a:ext uri="{FF2B5EF4-FFF2-40B4-BE49-F238E27FC236}">
                  <a16:creationId xmlns:a16="http://schemas.microsoft.com/office/drawing/2014/main" id="{79B0444F-8D3E-49C9-82F6-E8A3F09D50FE}"/>
                </a:ext>
              </a:extLst>
            </p:cNvPr>
            <p:cNvSpPr/>
            <p:nvPr/>
          </p:nvSpPr>
          <p:spPr>
            <a:xfrm>
              <a:off x="1915312" y="3400671"/>
              <a:ext cx="2037666" cy="2176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4" name="Rectangle 2">
              <a:extLst>
                <a:ext uri="{FF2B5EF4-FFF2-40B4-BE49-F238E27FC236}">
                  <a16:creationId xmlns:a16="http://schemas.microsoft.com/office/drawing/2014/main" id="{244C1C35-ED52-46EA-841D-17E49D2B7444}"/>
                </a:ext>
              </a:extLst>
            </p:cNvPr>
            <p:cNvSpPr/>
            <p:nvPr/>
          </p:nvSpPr>
          <p:spPr>
            <a:xfrm>
              <a:off x="1915312" y="2319069"/>
              <a:ext cx="2037666" cy="14658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5" name="TextBox 65">
              <a:extLst>
                <a:ext uri="{FF2B5EF4-FFF2-40B4-BE49-F238E27FC236}">
                  <a16:creationId xmlns:a16="http://schemas.microsoft.com/office/drawing/2014/main" id="{525B9E39-E29D-434A-8CCF-6D802B706278}"/>
                </a:ext>
              </a:extLst>
            </p:cNvPr>
            <p:cNvSpPr txBox="1"/>
            <p:nvPr/>
          </p:nvSpPr>
          <p:spPr>
            <a:xfrm>
              <a:off x="1870238" y="2796337"/>
              <a:ext cx="2127812" cy="730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kern="0" dirty="0">
                  <a:solidFill>
                    <a:schemeClr val="bg1"/>
                  </a:solidFill>
                  <a:latin typeface="Calibri Light" panose="020F0302020204030204" pitchFamily="34" charset="0"/>
                  <a:ea typeface="Lato Light" panose="020F0502020204030203" pitchFamily="34" charset="0"/>
                  <a:cs typeface="Calibri Light" panose="020F0302020204030204" pitchFamily="34" charset="0"/>
                </a:rPr>
                <a:t>服务器</a:t>
              </a:r>
              <a:r>
                <a:rPr lang="en-US" altLang="zh-CN" kern="0" dirty="0">
                  <a:solidFill>
                    <a:schemeClr val="bg1"/>
                  </a:solidFill>
                  <a:latin typeface="Calibri Light" panose="020F0302020204030204" pitchFamily="34" charset="0"/>
                  <a:ea typeface="Lato Light" panose="020F0502020204030203" pitchFamily="34" charset="0"/>
                  <a:cs typeface="Calibri Light" panose="020F0302020204030204" pitchFamily="34" charset="0"/>
                </a:rPr>
                <a:t>n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Lato Light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63360F7-881C-4B4E-9682-CDF2E98B53CB}"/>
                </a:ext>
              </a:extLst>
            </p:cNvPr>
            <p:cNvSpPr/>
            <p:nvPr/>
          </p:nvSpPr>
          <p:spPr>
            <a:xfrm>
              <a:off x="2006770" y="4342880"/>
              <a:ext cx="1821709" cy="68262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执行任务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F696B485-D36F-465B-A070-73AD54F2AA06}"/>
              </a:ext>
            </a:extLst>
          </p:cNvPr>
          <p:cNvSpPr/>
          <p:nvPr/>
        </p:nvSpPr>
        <p:spPr>
          <a:xfrm>
            <a:off x="7328475" y="5206196"/>
            <a:ext cx="10983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······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2526D43-9076-4185-9B26-9106B541AA25}"/>
              </a:ext>
            </a:extLst>
          </p:cNvPr>
          <p:cNvGrpSpPr/>
          <p:nvPr/>
        </p:nvGrpSpPr>
        <p:grpSpPr>
          <a:xfrm>
            <a:off x="619432" y="2222153"/>
            <a:ext cx="10938143" cy="1625917"/>
            <a:chOff x="1870238" y="2319069"/>
            <a:chExt cx="2127812" cy="3215429"/>
          </a:xfrm>
        </p:grpSpPr>
        <p:sp>
          <p:nvSpPr>
            <p:cNvPr id="48" name="Rectangle 46">
              <a:extLst>
                <a:ext uri="{FF2B5EF4-FFF2-40B4-BE49-F238E27FC236}">
                  <a16:creationId xmlns:a16="http://schemas.microsoft.com/office/drawing/2014/main" id="{DAFC4186-CB5A-4B11-9D52-8E229F24D51B}"/>
                </a:ext>
              </a:extLst>
            </p:cNvPr>
            <p:cNvSpPr/>
            <p:nvPr/>
          </p:nvSpPr>
          <p:spPr>
            <a:xfrm>
              <a:off x="1908492" y="3357648"/>
              <a:ext cx="2052173" cy="2176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9" name="Rectangle 2">
              <a:extLst>
                <a:ext uri="{FF2B5EF4-FFF2-40B4-BE49-F238E27FC236}">
                  <a16:creationId xmlns:a16="http://schemas.microsoft.com/office/drawing/2014/main" id="{B2FA1F21-BB8F-4E28-AC6B-5A9A956CBF8E}"/>
                </a:ext>
              </a:extLst>
            </p:cNvPr>
            <p:cNvSpPr/>
            <p:nvPr/>
          </p:nvSpPr>
          <p:spPr>
            <a:xfrm>
              <a:off x="1915312" y="2319069"/>
              <a:ext cx="2037666" cy="14658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0" name="TextBox 65">
              <a:extLst>
                <a:ext uri="{FF2B5EF4-FFF2-40B4-BE49-F238E27FC236}">
                  <a16:creationId xmlns:a16="http://schemas.microsoft.com/office/drawing/2014/main" id="{D24BA803-494B-4065-A214-C9882B108DDB}"/>
                </a:ext>
              </a:extLst>
            </p:cNvPr>
            <p:cNvSpPr txBox="1"/>
            <p:nvPr/>
          </p:nvSpPr>
          <p:spPr>
            <a:xfrm>
              <a:off x="1870238" y="2796337"/>
              <a:ext cx="2127812" cy="912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Lato Light" panose="020F0502020204030203" pitchFamily="34" charset="0"/>
                  <a:cs typeface="Calibri Light" panose="020F0302020204030204" pitchFamily="34" charset="0"/>
                </a:rPr>
                <a:t>超级计算机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Lato Light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7D77D8BA-4EE1-427F-A7E0-792C24B0F62A}"/>
                </a:ext>
              </a:extLst>
            </p:cNvPr>
            <p:cNvSpPr/>
            <p:nvPr/>
          </p:nvSpPr>
          <p:spPr>
            <a:xfrm>
              <a:off x="2006770" y="4342879"/>
              <a:ext cx="1821709" cy="837417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拥有可扩展的存储空间，和超高性能</a:t>
              </a:r>
            </a:p>
          </p:txBody>
        </p:sp>
      </p:grpSp>
      <p:sp>
        <p:nvSpPr>
          <p:cNvPr id="52" name="下箭头 4">
            <a:extLst>
              <a:ext uri="{FF2B5EF4-FFF2-40B4-BE49-F238E27FC236}">
                <a16:creationId xmlns:a16="http://schemas.microsoft.com/office/drawing/2014/main" id="{9DD1E79E-4443-43B9-8260-2F2C07E2B22F}"/>
              </a:ext>
            </a:extLst>
          </p:cNvPr>
          <p:cNvSpPr/>
          <p:nvPr/>
        </p:nvSpPr>
        <p:spPr>
          <a:xfrm rot="10800000">
            <a:off x="2492404" y="4020318"/>
            <a:ext cx="736702" cy="614905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下箭头 4">
            <a:extLst>
              <a:ext uri="{FF2B5EF4-FFF2-40B4-BE49-F238E27FC236}">
                <a16:creationId xmlns:a16="http://schemas.microsoft.com/office/drawing/2014/main" id="{1A8F294E-A3CB-4F5E-AD61-324339BFFC63}"/>
              </a:ext>
            </a:extLst>
          </p:cNvPr>
          <p:cNvSpPr/>
          <p:nvPr/>
        </p:nvSpPr>
        <p:spPr>
          <a:xfrm rot="10800000">
            <a:off x="4139307" y="4025523"/>
            <a:ext cx="736702" cy="614905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下箭头 4">
            <a:extLst>
              <a:ext uri="{FF2B5EF4-FFF2-40B4-BE49-F238E27FC236}">
                <a16:creationId xmlns:a16="http://schemas.microsoft.com/office/drawing/2014/main" id="{49B94F6C-0934-473C-A908-98CBF8945EB1}"/>
              </a:ext>
            </a:extLst>
          </p:cNvPr>
          <p:cNvSpPr/>
          <p:nvPr/>
        </p:nvSpPr>
        <p:spPr>
          <a:xfrm rot="10800000">
            <a:off x="5918945" y="4025523"/>
            <a:ext cx="736702" cy="614905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下箭头 4">
            <a:extLst>
              <a:ext uri="{FF2B5EF4-FFF2-40B4-BE49-F238E27FC236}">
                <a16:creationId xmlns:a16="http://schemas.microsoft.com/office/drawing/2014/main" id="{BFCD883A-74EE-4ADD-B629-D4B630F0E2C1}"/>
              </a:ext>
            </a:extLst>
          </p:cNvPr>
          <p:cNvSpPr/>
          <p:nvPr/>
        </p:nvSpPr>
        <p:spPr>
          <a:xfrm rot="10800000">
            <a:off x="8907952" y="4016918"/>
            <a:ext cx="736702" cy="614905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下箭头 4">
            <a:extLst>
              <a:ext uri="{FF2B5EF4-FFF2-40B4-BE49-F238E27FC236}">
                <a16:creationId xmlns:a16="http://schemas.microsoft.com/office/drawing/2014/main" id="{3542F7DC-50CF-4971-B2FB-79A152A2F3A2}"/>
              </a:ext>
            </a:extLst>
          </p:cNvPr>
          <p:cNvSpPr/>
          <p:nvPr/>
        </p:nvSpPr>
        <p:spPr>
          <a:xfrm rot="10800000">
            <a:off x="10441784" y="4010084"/>
            <a:ext cx="736702" cy="614905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下箭头 4">
            <a:extLst>
              <a:ext uri="{FF2B5EF4-FFF2-40B4-BE49-F238E27FC236}">
                <a16:creationId xmlns:a16="http://schemas.microsoft.com/office/drawing/2014/main" id="{97C181FC-4329-4023-B098-FD01F6CE9FEA}"/>
              </a:ext>
            </a:extLst>
          </p:cNvPr>
          <p:cNvSpPr/>
          <p:nvPr/>
        </p:nvSpPr>
        <p:spPr>
          <a:xfrm rot="10800000">
            <a:off x="893933" y="3930818"/>
            <a:ext cx="736702" cy="614905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118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云计算概要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rot="5400000">
            <a:off x="-1324822" y="3140287"/>
            <a:ext cx="5800936" cy="1378373"/>
            <a:chOff x="1865372" y="2974531"/>
            <a:chExt cx="8386093" cy="1992422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936387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855378" y="3246163"/>
              <a:ext cx="19304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054274" y="3961779"/>
              <a:ext cx="8197191" cy="179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2775406" y="3880428"/>
              <a:ext cx="179249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1873646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7" name="Freeform 10"/>
            <p:cNvSpPr>
              <a:spLocks noEditPoints="1"/>
            </p:cNvSpPr>
            <p:nvPr/>
          </p:nvSpPr>
          <p:spPr bwMode="auto">
            <a:xfrm>
              <a:off x="1865372" y="3870776"/>
              <a:ext cx="198553" cy="199932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1" name="Oval 13"/>
            <p:cNvSpPr>
              <a:spLocks noChangeArrowheads="1"/>
            </p:cNvSpPr>
            <p:nvPr/>
          </p:nvSpPr>
          <p:spPr bwMode="auto">
            <a:xfrm rot="16560000">
              <a:off x="2594807" y="2974502"/>
              <a:ext cx="540445" cy="5433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3856414" y="3880428"/>
              <a:ext cx="179249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3" name="Oval 15"/>
            <p:cNvSpPr>
              <a:spLocks noChangeArrowheads="1"/>
            </p:cNvSpPr>
            <p:nvPr/>
          </p:nvSpPr>
          <p:spPr bwMode="auto">
            <a:xfrm>
              <a:off x="3712357" y="4423871"/>
              <a:ext cx="410339" cy="41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6098404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5017396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6" name="Oval 18"/>
            <p:cNvSpPr>
              <a:spLocks noChangeArrowheads="1"/>
            </p:cNvSpPr>
            <p:nvPr/>
          </p:nvSpPr>
          <p:spPr bwMode="auto">
            <a:xfrm>
              <a:off x="4936044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7" name="Oval 19"/>
            <p:cNvSpPr>
              <a:spLocks noChangeArrowheads="1"/>
            </p:cNvSpPr>
            <p:nvPr/>
          </p:nvSpPr>
          <p:spPr bwMode="auto">
            <a:xfrm>
              <a:off x="6017054" y="3880428"/>
              <a:ext cx="180628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8" name="Oval 20"/>
            <p:cNvSpPr>
              <a:spLocks noChangeArrowheads="1"/>
            </p:cNvSpPr>
            <p:nvPr/>
          </p:nvSpPr>
          <p:spPr bwMode="auto">
            <a:xfrm>
              <a:off x="5837804" y="4423691"/>
              <a:ext cx="540504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9" name="Rectangle 266"/>
            <p:cNvSpPr>
              <a:spLocks noChangeArrowheads="1"/>
            </p:cNvSpPr>
            <p:nvPr/>
          </p:nvSpPr>
          <p:spPr bwMode="auto">
            <a:xfrm>
              <a:off x="8260422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0" name="Rectangle 267"/>
            <p:cNvSpPr>
              <a:spLocks noChangeArrowheads="1"/>
            </p:cNvSpPr>
            <p:nvPr/>
          </p:nvSpPr>
          <p:spPr bwMode="auto">
            <a:xfrm>
              <a:off x="7179414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1" name="Oval 268"/>
            <p:cNvSpPr>
              <a:spLocks noChangeArrowheads="1"/>
            </p:cNvSpPr>
            <p:nvPr/>
          </p:nvSpPr>
          <p:spPr bwMode="auto">
            <a:xfrm>
              <a:off x="7098062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2" name="Oval 269"/>
            <p:cNvSpPr>
              <a:spLocks noChangeArrowheads="1"/>
            </p:cNvSpPr>
            <p:nvPr/>
          </p:nvSpPr>
          <p:spPr bwMode="auto">
            <a:xfrm>
              <a:off x="6937236" y="3133325"/>
              <a:ext cx="381882" cy="38459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3" name="Oval 270"/>
            <p:cNvSpPr>
              <a:spLocks noChangeArrowheads="1"/>
            </p:cNvSpPr>
            <p:nvPr/>
          </p:nvSpPr>
          <p:spPr bwMode="auto">
            <a:xfrm>
              <a:off x="8179071" y="3880428"/>
              <a:ext cx="180628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4" name="Oval 271"/>
            <p:cNvSpPr>
              <a:spLocks noChangeArrowheads="1"/>
            </p:cNvSpPr>
            <p:nvPr/>
          </p:nvSpPr>
          <p:spPr bwMode="auto">
            <a:xfrm>
              <a:off x="8018622" y="4423871"/>
              <a:ext cx="390143" cy="3937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5" name="Rectangle 272"/>
            <p:cNvSpPr>
              <a:spLocks noChangeArrowheads="1"/>
            </p:cNvSpPr>
            <p:nvPr/>
          </p:nvSpPr>
          <p:spPr bwMode="auto">
            <a:xfrm>
              <a:off x="9341431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6" name="Oval 273"/>
            <p:cNvSpPr>
              <a:spLocks noChangeArrowheads="1"/>
            </p:cNvSpPr>
            <p:nvPr/>
          </p:nvSpPr>
          <p:spPr bwMode="auto">
            <a:xfrm>
              <a:off x="9260080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7" name="Oval 274"/>
            <p:cNvSpPr>
              <a:spLocks noChangeArrowheads="1"/>
            </p:cNvSpPr>
            <p:nvPr/>
          </p:nvSpPr>
          <p:spPr bwMode="auto">
            <a:xfrm>
              <a:off x="9112544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8" name="Oval 20"/>
            <p:cNvSpPr>
              <a:spLocks noChangeArrowheads="1"/>
            </p:cNvSpPr>
            <p:nvPr/>
          </p:nvSpPr>
          <p:spPr bwMode="auto">
            <a:xfrm>
              <a:off x="4784563" y="3114967"/>
              <a:ext cx="400241" cy="4029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3" name="文本框 2">
            <a:hlinkClick r:id="rId2" action="ppaction://hlinkfile"/>
          </p:cNvPr>
          <p:cNvSpPr txBox="1"/>
          <p:nvPr/>
        </p:nvSpPr>
        <p:spPr>
          <a:xfrm>
            <a:off x="3084195" y="1260475"/>
            <a:ext cx="7088505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800" b="1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云计算的三种服务模式：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3108960" y="2536190"/>
            <a:ext cx="7773670" cy="573405"/>
          </a:xfrm>
          <a:prstGeom prst="rect">
            <a:avLst/>
          </a:prstGeom>
          <a:noFill/>
        </p:spPr>
        <p:txBody>
          <a:bodyPr vert="horz" wrap="none" lIns="46990" tIns="46990" rIns="46990" bIns="46990" rtlCol="0">
            <a:spAutoFit/>
          </a:bodyPr>
          <a:lstStyle/>
          <a:p>
            <a:pPr indent="0" algn="l">
              <a:lnSpc>
                <a:spcPct val="130000"/>
              </a:lnSpc>
              <a:buNone/>
            </a:pPr>
            <a:r>
              <a:rPr lang="en-US" altLang="zh-CN" sz="2400" b="1" spc="600" dirty="0">
                <a:solidFill>
                  <a:schemeClr val="accent1"/>
                </a:solidFill>
                <a:latin typeface="Times New Roman" panose="02020603050405020304" charset="0"/>
                <a:ea typeface="思源宋体 CN" panose="02020700000000000000" pitchFamily="18" charset="-122"/>
                <a:cs typeface="Times New Roman" panose="02020603050405020304" charset="0"/>
              </a:rPr>
              <a:t>软件即服务 Saas(Software as a Service)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084195" y="5034915"/>
            <a:ext cx="8736965" cy="105029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>
              <a:lnSpc>
                <a:spcPct val="130000"/>
              </a:lnSpc>
              <a:buNone/>
            </a:pPr>
            <a:r>
              <a:rPr lang="zh-CN" altLang="en-US" sz="2400" b="1" spc="600" dirty="0">
                <a:solidFill>
                  <a:schemeClr val="accent1"/>
                </a:solidFill>
                <a:latin typeface="Times New Roman" panose="02020603050405020304" charset="0"/>
                <a:ea typeface="思源宋体 CN" panose="02020700000000000000" pitchFamily="18" charset="-122"/>
                <a:cs typeface="Times New Roman" panose="02020603050405020304" charset="0"/>
                <a:sym typeface="+mn-ea"/>
              </a:rPr>
              <a:t>基础设施</a:t>
            </a:r>
            <a:r>
              <a:rPr lang="en-US" altLang="zh-CN" sz="2400" b="1" spc="600" dirty="0">
                <a:solidFill>
                  <a:schemeClr val="accent1"/>
                </a:solidFill>
                <a:latin typeface="Times New Roman" panose="02020603050405020304" charset="0"/>
                <a:ea typeface="思源宋体 CN" panose="02020700000000000000" pitchFamily="18" charset="-122"/>
                <a:cs typeface="Times New Roman" panose="02020603050405020304" charset="0"/>
                <a:sym typeface="+mn-ea"/>
              </a:rPr>
              <a:t>服务 Iaas(Infrastructure as a Service)</a:t>
            </a:r>
            <a:endParaRPr lang="en-US" altLang="zh-CN" sz="2400" b="1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84195" y="3863340"/>
            <a:ext cx="8584565" cy="573405"/>
          </a:xfrm>
          <a:prstGeom prst="rect">
            <a:avLst/>
          </a:prstGeom>
          <a:noFill/>
        </p:spPr>
        <p:txBody>
          <a:bodyPr vert="horz" wrap="square" lIns="46990" tIns="46990" rIns="46990" bIns="46990" rtlCol="0">
            <a:spAutoFit/>
          </a:bodyPr>
          <a:lstStyle/>
          <a:p>
            <a:pPr indent="0">
              <a:lnSpc>
                <a:spcPct val="130000"/>
              </a:lnSpc>
              <a:buNone/>
            </a:pPr>
            <a:r>
              <a:rPr lang="zh-CN" altLang="en-US" sz="2400" b="1" spc="600" dirty="0">
                <a:solidFill>
                  <a:schemeClr val="accent1"/>
                </a:solidFill>
                <a:latin typeface="Times New Roman" panose="02020603050405020304" charset="0"/>
                <a:ea typeface="思源宋体 CN" panose="02020700000000000000" pitchFamily="18" charset="-122"/>
                <a:cs typeface="Times New Roman" panose="02020603050405020304" charset="0"/>
              </a:rPr>
              <a:t>平台</a:t>
            </a:r>
            <a:r>
              <a:rPr lang="en-US" altLang="zh-CN" sz="2400" b="1" spc="600" dirty="0">
                <a:solidFill>
                  <a:schemeClr val="accent1"/>
                </a:solidFill>
                <a:latin typeface="Times New Roman" panose="02020603050405020304" charset="0"/>
                <a:ea typeface="思源宋体 CN" panose="02020700000000000000" pitchFamily="18" charset="-122"/>
                <a:cs typeface="Times New Roman" panose="02020603050405020304" charset="0"/>
              </a:rPr>
              <a:t>即服务 Paas(Platform as a Service)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306445" y="3232785"/>
            <a:ext cx="5765800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5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集群概要</a:t>
            </a:r>
          </a:p>
        </p:txBody>
      </p:sp>
      <p:sp>
        <p:nvSpPr>
          <p:cNvPr id="17" name="矩形: 圆角 16"/>
          <p:cNvSpPr/>
          <p:nvPr/>
        </p:nvSpPr>
        <p:spPr>
          <a:xfrm>
            <a:off x="5031740" y="2245995"/>
            <a:ext cx="2232660" cy="4133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Part  02</a:t>
            </a: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4544695" y="4396105"/>
            <a:ext cx="3318510" cy="127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集群的概要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38D38C0-F6BF-40A9-8389-59E6082A295A}"/>
              </a:ext>
            </a:extLst>
          </p:cNvPr>
          <p:cNvSpPr txBox="1"/>
          <p:nvPr/>
        </p:nvSpPr>
        <p:spPr>
          <a:xfrm>
            <a:off x="757083" y="1463631"/>
            <a:ext cx="99453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solidFill>
                  <a:srgbClr val="4D4D4D"/>
                </a:solidFill>
                <a:effectLst/>
                <a:latin typeface="-apple-system"/>
              </a:rPr>
              <a:t>集群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：是指多台服务器集中在一起，实现同一业务，可以视为一台计算机。</a:t>
            </a:r>
            <a:endParaRPr lang="zh-CN" altLang="en-US" sz="240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06A63A9E-E079-4F12-988D-3CB99B49C7A7}"/>
              </a:ext>
            </a:extLst>
          </p:cNvPr>
          <p:cNvSpPr txBox="1"/>
          <p:nvPr/>
        </p:nvSpPr>
        <p:spPr>
          <a:xfrm>
            <a:off x="757083" y="2233018"/>
            <a:ext cx="9945329" cy="2944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i="0" dirty="0">
                <a:solidFill>
                  <a:srgbClr val="4D4D4D"/>
                </a:solidFill>
                <a:effectLst/>
                <a:latin typeface="-apple-system"/>
              </a:rPr>
              <a:t>集群的分类：</a:t>
            </a:r>
            <a:endParaRPr lang="en-US" altLang="zh-CN" sz="2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高可用集群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(High Availability Cluster)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负载均衡集群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(Load Balance Cluster)</a:t>
            </a:r>
            <a:endParaRPr lang="en-US" altLang="zh-CN" sz="2400" dirty="0">
              <a:solidFill>
                <a:srgbClr val="4D4D4D"/>
              </a:solidFill>
              <a:latin typeface="-apple-system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科学计算集群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(High Performance Computing Cluster)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集群的概要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FE244D2-97E3-4C70-BF56-D90EF4711F1D}"/>
              </a:ext>
            </a:extLst>
          </p:cNvPr>
          <p:cNvGrpSpPr/>
          <p:nvPr/>
        </p:nvGrpSpPr>
        <p:grpSpPr>
          <a:xfrm>
            <a:off x="5935795" y="2371218"/>
            <a:ext cx="1756762" cy="2693164"/>
            <a:chOff x="1870238" y="2319069"/>
            <a:chExt cx="2127812" cy="3258452"/>
          </a:xfrm>
        </p:grpSpPr>
        <p:sp>
          <p:nvSpPr>
            <p:cNvPr id="8" name="Rectangle 46"/>
            <p:cNvSpPr/>
            <p:nvPr/>
          </p:nvSpPr>
          <p:spPr>
            <a:xfrm>
              <a:off x="1915312" y="3400671"/>
              <a:ext cx="2037666" cy="2176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" name="Rectangle 2"/>
            <p:cNvSpPr/>
            <p:nvPr/>
          </p:nvSpPr>
          <p:spPr>
            <a:xfrm>
              <a:off x="1915312" y="2319069"/>
              <a:ext cx="2037666" cy="14658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5" name="TextBox 65"/>
            <p:cNvSpPr txBox="1"/>
            <p:nvPr/>
          </p:nvSpPr>
          <p:spPr>
            <a:xfrm>
              <a:off x="1870238" y="2796337"/>
              <a:ext cx="2127812" cy="446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0" lang="zh-CN" altLang="en-US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Lato Light" panose="020F0502020204030203" pitchFamily="34" charset="0"/>
                  <a:cs typeface="Calibri Light" panose="020F0302020204030204" pitchFamily="34" charset="0"/>
                </a:rPr>
                <a:t>负载均衡设备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Lato Light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006769" y="4342880"/>
              <a:ext cx="1821709" cy="63751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分配任务</a:t>
              </a:r>
            </a:p>
          </p:txBody>
        </p:sp>
      </p:grpSp>
      <p:pic>
        <p:nvPicPr>
          <p:cNvPr id="41" name="图片 40">
            <a:extLst>
              <a:ext uri="{FF2B5EF4-FFF2-40B4-BE49-F238E27FC236}">
                <a16:creationId xmlns:a16="http://schemas.microsoft.com/office/drawing/2014/main" id="{DCB8302F-85F5-4517-AE2B-85A6130AA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113" y="2722849"/>
            <a:ext cx="1808972" cy="1808972"/>
          </a:xfrm>
          <a:prstGeom prst="rect">
            <a:avLst/>
          </a:prstGeom>
        </p:spPr>
      </p:pic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1F6D03D-426B-492B-8481-91D0D11ACC26}"/>
              </a:ext>
            </a:extLst>
          </p:cNvPr>
          <p:cNvCxnSpPr>
            <a:cxnSpLocks/>
          </p:cNvCxnSpPr>
          <p:nvPr/>
        </p:nvCxnSpPr>
        <p:spPr>
          <a:xfrm flipH="1" flipV="1">
            <a:off x="7762147" y="3070947"/>
            <a:ext cx="1858718" cy="271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5371D3A-F2C3-4BC7-9974-CFD7A3780481}"/>
              </a:ext>
            </a:extLst>
          </p:cNvPr>
          <p:cNvCxnSpPr>
            <a:cxnSpLocks/>
          </p:cNvCxnSpPr>
          <p:nvPr/>
        </p:nvCxnSpPr>
        <p:spPr>
          <a:xfrm flipH="1">
            <a:off x="7728155" y="3751621"/>
            <a:ext cx="1827958" cy="104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E3052AB-D9B3-4BB7-AC25-25FD5A9EA612}"/>
              </a:ext>
            </a:extLst>
          </p:cNvPr>
          <p:cNvCxnSpPr>
            <a:cxnSpLocks/>
          </p:cNvCxnSpPr>
          <p:nvPr/>
        </p:nvCxnSpPr>
        <p:spPr>
          <a:xfrm flipH="1">
            <a:off x="7860890" y="4222955"/>
            <a:ext cx="1818968" cy="308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99A69F69-6B4C-469B-BE50-94C4FDB8CFDE}"/>
              </a:ext>
            </a:extLst>
          </p:cNvPr>
          <p:cNvSpPr txBox="1"/>
          <p:nvPr/>
        </p:nvSpPr>
        <p:spPr>
          <a:xfrm>
            <a:off x="8562413" y="2896193"/>
            <a:ext cx="652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音乐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C01B546-2F6D-47BE-B226-033861C1DD1E}"/>
              </a:ext>
            </a:extLst>
          </p:cNvPr>
          <p:cNvSpPr txBox="1"/>
          <p:nvPr/>
        </p:nvSpPr>
        <p:spPr>
          <a:xfrm>
            <a:off x="8523511" y="3478492"/>
            <a:ext cx="715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视频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99B4A01-3602-42B1-AB03-A117C89FAD51}"/>
              </a:ext>
            </a:extLst>
          </p:cNvPr>
          <p:cNvSpPr txBox="1"/>
          <p:nvPr/>
        </p:nvSpPr>
        <p:spPr>
          <a:xfrm>
            <a:off x="8533277" y="4038289"/>
            <a:ext cx="715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图片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64A2A16D-CF2B-4CE9-AA8F-0C94705E0492}"/>
              </a:ext>
            </a:extLst>
          </p:cNvPr>
          <p:cNvGrpSpPr/>
          <p:nvPr/>
        </p:nvGrpSpPr>
        <p:grpSpPr>
          <a:xfrm>
            <a:off x="2727233" y="1729018"/>
            <a:ext cx="1269944" cy="1615926"/>
            <a:chOff x="4090983" y="2319068"/>
            <a:chExt cx="2127812" cy="3276194"/>
          </a:xfrm>
        </p:grpSpPr>
        <p:sp>
          <p:nvSpPr>
            <p:cNvPr id="60" name="Rectangle 49">
              <a:extLst>
                <a:ext uri="{FF2B5EF4-FFF2-40B4-BE49-F238E27FC236}">
                  <a16:creationId xmlns:a16="http://schemas.microsoft.com/office/drawing/2014/main" id="{6EE9D248-799E-4290-8125-764830E8E87B}"/>
                </a:ext>
              </a:extLst>
            </p:cNvPr>
            <p:cNvSpPr/>
            <p:nvPr/>
          </p:nvSpPr>
          <p:spPr>
            <a:xfrm>
              <a:off x="4136056" y="3418415"/>
              <a:ext cx="2037666" cy="2176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1" name="Rectangle 1">
              <a:extLst>
                <a:ext uri="{FF2B5EF4-FFF2-40B4-BE49-F238E27FC236}">
                  <a16:creationId xmlns:a16="http://schemas.microsoft.com/office/drawing/2014/main" id="{61598D28-FA92-4047-81DE-70524D23FA5F}"/>
                </a:ext>
              </a:extLst>
            </p:cNvPr>
            <p:cNvSpPr/>
            <p:nvPr/>
          </p:nvSpPr>
          <p:spPr>
            <a:xfrm>
              <a:off x="4136296" y="2319068"/>
              <a:ext cx="2037666" cy="14658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2" name="TextBox 65">
              <a:extLst>
                <a:ext uri="{FF2B5EF4-FFF2-40B4-BE49-F238E27FC236}">
                  <a16:creationId xmlns:a16="http://schemas.microsoft.com/office/drawing/2014/main" id="{98922154-6FF7-4E9C-A457-EE5915949A1F}"/>
                </a:ext>
              </a:extLst>
            </p:cNvPr>
            <p:cNvSpPr txBox="1"/>
            <p:nvPr/>
          </p:nvSpPr>
          <p:spPr>
            <a:xfrm>
              <a:off x="4090983" y="2796337"/>
              <a:ext cx="2127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0" lang="zh-CN" altLang="en-US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Lato Light" panose="020F0502020204030203" pitchFamily="34" charset="0"/>
                  <a:cs typeface="Calibri Light" panose="020F0302020204030204" pitchFamily="34" charset="0"/>
                </a:rPr>
                <a:t>服务器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Lato Light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8868E275-2589-48CF-9EF5-8B4D58C9B8BF}"/>
                </a:ext>
              </a:extLst>
            </p:cNvPr>
            <p:cNvSpPr/>
            <p:nvPr/>
          </p:nvSpPr>
          <p:spPr>
            <a:xfrm>
              <a:off x="4244035" y="3830349"/>
              <a:ext cx="1821709" cy="85969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处理任务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D13A6ADF-656D-456E-AFEC-7C0FA2E7B2FC}"/>
              </a:ext>
            </a:extLst>
          </p:cNvPr>
          <p:cNvGrpSpPr/>
          <p:nvPr/>
        </p:nvGrpSpPr>
        <p:grpSpPr>
          <a:xfrm>
            <a:off x="936262" y="2976361"/>
            <a:ext cx="1269944" cy="1615926"/>
            <a:chOff x="4090983" y="2319068"/>
            <a:chExt cx="2127812" cy="3276195"/>
          </a:xfrm>
        </p:grpSpPr>
        <p:sp>
          <p:nvSpPr>
            <p:cNvPr id="82" name="Rectangle 49">
              <a:extLst>
                <a:ext uri="{FF2B5EF4-FFF2-40B4-BE49-F238E27FC236}">
                  <a16:creationId xmlns:a16="http://schemas.microsoft.com/office/drawing/2014/main" id="{A1A0B38E-6012-42A9-8BE9-28AEA68C14E9}"/>
                </a:ext>
              </a:extLst>
            </p:cNvPr>
            <p:cNvSpPr/>
            <p:nvPr/>
          </p:nvSpPr>
          <p:spPr>
            <a:xfrm>
              <a:off x="4136056" y="3418415"/>
              <a:ext cx="2037666" cy="21768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3" name="Rectangle 1">
              <a:extLst>
                <a:ext uri="{FF2B5EF4-FFF2-40B4-BE49-F238E27FC236}">
                  <a16:creationId xmlns:a16="http://schemas.microsoft.com/office/drawing/2014/main" id="{14D094F9-724B-4ECE-8E82-F826BF934F07}"/>
                </a:ext>
              </a:extLst>
            </p:cNvPr>
            <p:cNvSpPr/>
            <p:nvPr/>
          </p:nvSpPr>
          <p:spPr>
            <a:xfrm>
              <a:off x="4136296" y="2319068"/>
              <a:ext cx="2037666" cy="14658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4" name="TextBox 65">
              <a:extLst>
                <a:ext uri="{FF2B5EF4-FFF2-40B4-BE49-F238E27FC236}">
                  <a16:creationId xmlns:a16="http://schemas.microsoft.com/office/drawing/2014/main" id="{DB2E8513-8FB5-4107-BD21-2ED95EA7817A}"/>
                </a:ext>
              </a:extLst>
            </p:cNvPr>
            <p:cNvSpPr txBox="1"/>
            <p:nvPr/>
          </p:nvSpPr>
          <p:spPr>
            <a:xfrm>
              <a:off x="4090983" y="2796337"/>
              <a:ext cx="2127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0" lang="zh-CN" altLang="en-US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Lato Light" panose="020F0502020204030203" pitchFamily="34" charset="0"/>
                  <a:cs typeface="Calibri Light" panose="020F0302020204030204" pitchFamily="34" charset="0"/>
                </a:rPr>
                <a:t>服务器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Lato Light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764D3450-1F6C-4818-A775-BEC29C8B179A}"/>
                </a:ext>
              </a:extLst>
            </p:cNvPr>
            <p:cNvSpPr/>
            <p:nvPr/>
          </p:nvSpPr>
          <p:spPr>
            <a:xfrm>
              <a:off x="4244035" y="3830349"/>
              <a:ext cx="1821709" cy="85969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处理任务</a:t>
              </a: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2DFD8942-EE4A-4C73-85CD-C671C8FB2E5D}"/>
              </a:ext>
            </a:extLst>
          </p:cNvPr>
          <p:cNvGrpSpPr/>
          <p:nvPr/>
        </p:nvGrpSpPr>
        <p:grpSpPr>
          <a:xfrm>
            <a:off x="2700332" y="4791492"/>
            <a:ext cx="1269944" cy="1615926"/>
            <a:chOff x="4090983" y="2319068"/>
            <a:chExt cx="2127812" cy="3276195"/>
          </a:xfrm>
        </p:grpSpPr>
        <p:sp>
          <p:nvSpPr>
            <p:cNvPr id="87" name="Rectangle 49">
              <a:extLst>
                <a:ext uri="{FF2B5EF4-FFF2-40B4-BE49-F238E27FC236}">
                  <a16:creationId xmlns:a16="http://schemas.microsoft.com/office/drawing/2014/main" id="{0FC528B2-3D81-4043-BA74-4FE4DBFBA7B5}"/>
                </a:ext>
              </a:extLst>
            </p:cNvPr>
            <p:cNvSpPr/>
            <p:nvPr/>
          </p:nvSpPr>
          <p:spPr>
            <a:xfrm>
              <a:off x="4136056" y="3418415"/>
              <a:ext cx="2037666" cy="21768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8" name="Rectangle 1">
              <a:extLst>
                <a:ext uri="{FF2B5EF4-FFF2-40B4-BE49-F238E27FC236}">
                  <a16:creationId xmlns:a16="http://schemas.microsoft.com/office/drawing/2014/main" id="{780C6893-33D3-44F2-93AE-D4E5F56704ED}"/>
                </a:ext>
              </a:extLst>
            </p:cNvPr>
            <p:cNvSpPr/>
            <p:nvPr/>
          </p:nvSpPr>
          <p:spPr>
            <a:xfrm>
              <a:off x="4136296" y="2319068"/>
              <a:ext cx="2037666" cy="14658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9" name="TextBox 65">
              <a:extLst>
                <a:ext uri="{FF2B5EF4-FFF2-40B4-BE49-F238E27FC236}">
                  <a16:creationId xmlns:a16="http://schemas.microsoft.com/office/drawing/2014/main" id="{60335D38-39DE-4746-9EB2-321AF9BDFB45}"/>
                </a:ext>
              </a:extLst>
            </p:cNvPr>
            <p:cNvSpPr txBox="1"/>
            <p:nvPr/>
          </p:nvSpPr>
          <p:spPr>
            <a:xfrm>
              <a:off x="4090983" y="2796337"/>
              <a:ext cx="2127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0" lang="zh-CN" altLang="en-US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Lato Light" panose="020F0502020204030203" pitchFamily="34" charset="0"/>
                  <a:cs typeface="Calibri Light" panose="020F0302020204030204" pitchFamily="34" charset="0"/>
                </a:rPr>
                <a:t>服务器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Lato Light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9D7A493C-1460-4927-B596-58125C582870}"/>
                </a:ext>
              </a:extLst>
            </p:cNvPr>
            <p:cNvSpPr/>
            <p:nvPr/>
          </p:nvSpPr>
          <p:spPr>
            <a:xfrm>
              <a:off x="4244035" y="3830349"/>
              <a:ext cx="1821709" cy="85969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处理任务</a:t>
              </a:r>
            </a:p>
          </p:txBody>
        </p:sp>
      </p:grp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C23F42C7-3148-43AE-A08A-472ECAFDF28E}"/>
              </a:ext>
            </a:extLst>
          </p:cNvPr>
          <p:cNvCxnSpPr>
            <a:cxnSpLocks/>
            <a:endCxn id="60" idx="3"/>
          </p:cNvCxnSpPr>
          <p:nvPr/>
        </p:nvCxnSpPr>
        <p:spPr>
          <a:xfrm flipH="1" flipV="1">
            <a:off x="3970276" y="2808098"/>
            <a:ext cx="2067018" cy="3745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8595DDC0-258B-4F8C-A42F-52AA9AF13F0B}"/>
              </a:ext>
            </a:extLst>
          </p:cNvPr>
          <p:cNvCxnSpPr>
            <a:cxnSpLocks/>
          </p:cNvCxnSpPr>
          <p:nvPr/>
        </p:nvCxnSpPr>
        <p:spPr>
          <a:xfrm flipH="1">
            <a:off x="2320405" y="3791511"/>
            <a:ext cx="3533890" cy="12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1FEBBA7D-D712-420A-8728-BD2F7AF4BF8F}"/>
              </a:ext>
            </a:extLst>
          </p:cNvPr>
          <p:cNvCxnSpPr>
            <a:cxnSpLocks/>
          </p:cNvCxnSpPr>
          <p:nvPr/>
        </p:nvCxnSpPr>
        <p:spPr>
          <a:xfrm flipH="1">
            <a:off x="4109181" y="4262845"/>
            <a:ext cx="1868859" cy="1515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12D32E2E-5CB5-4660-A39F-184E99CD2E7E}"/>
              </a:ext>
            </a:extLst>
          </p:cNvPr>
          <p:cNvSpPr txBox="1"/>
          <p:nvPr/>
        </p:nvSpPr>
        <p:spPr>
          <a:xfrm>
            <a:off x="4639971" y="2568537"/>
            <a:ext cx="991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54E4E487-5BB6-4101-BEDF-F9B57EED4E3C}"/>
              </a:ext>
            </a:extLst>
          </p:cNvPr>
          <p:cNvSpPr txBox="1"/>
          <p:nvPr/>
        </p:nvSpPr>
        <p:spPr>
          <a:xfrm>
            <a:off x="4650702" y="3456943"/>
            <a:ext cx="91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任务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2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82DED796-8783-47C9-AD8F-9AAB88645305}"/>
              </a:ext>
            </a:extLst>
          </p:cNvPr>
          <p:cNvSpPr txBox="1"/>
          <p:nvPr/>
        </p:nvSpPr>
        <p:spPr>
          <a:xfrm>
            <a:off x="4664729" y="4537101"/>
            <a:ext cx="846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任务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3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6CFEF321-1B59-4F63-80B2-D471F1DC9EE3}"/>
              </a:ext>
            </a:extLst>
          </p:cNvPr>
          <p:cNvSpPr txBox="1"/>
          <p:nvPr/>
        </p:nvSpPr>
        <p:spPr>
          <a:xfrm>
            <a:off x="463630" y="1122104"/>
            <a:ext cx="2427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solidFill>
                  <a:srgbClr val="4D4D4D"/>
                </a:solidFill>
                <a:effectLst/>
                <a:latin typeface="-apple-system"/>
              </a:rPr>
              <a:t>负载均衡集群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071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93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7F7F7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93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7F7F7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576</Words>
  <Application>Microsoft Office PowerPoint</Application>
  <PresentationFormat>宽屏</PresentationFormat>
  <Paragraphs>123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-apple-system</vt:lpstr>
      <vt:lpstr>pingfang SC</vt:lpstr>
      <vt:lpstr>等线</vt:lpstr>
      <vt:lpstr>等线 Light</vt:lpstr>
      <vt:lpstr>思源宋体 CN</vt:lpstr>
      <vt:lpstr>Arial</vt:lpstr>
      <vt:lpstr>Calibri Light</vt:lpstr>
      <vt:lpstr>Times New Roman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稻壳儿演示武汉组</dc:creator>
  <cp:lastModifiedBy>汪 雨卿</cp:lastModifiedBy>
  <cp:revision>26</cp:revision>
  <dcterms:created xsi:type="dcterms:W3CDTF">2019-05-10T01:11:00Z</dcterms:created>
  <dcterms:modified xsi:type="dcterms:W3CDTF">2022-04-06T06:22:35Z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TemplateUUID">
    <vt:lpwstr>v1.0_mb_uvELadj4PkJYBVpkg4t5vg==</vt:lpwstr>
  </property>
  <property fmtid="{D5CDD505-2E9C-101B-9397-08002B2CF9AE}" pid="4" name="ICV">
    <vt:lpwstr>806FD10B4FF04C11A7DE1603D330EC85</vt:lpwstr>
  </property>
</Properties>
</file>