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0" r:id="rId4"/>
    <p:sldId id="264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B8B40-2363-40CB-B6AC-0112CBCE7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8630-F474-4162-8F7A-F3B88226D0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74039" y="2870137"/>
            <a:ext cx="4248056" cy="5564652"/>
            <a:chOff x="10174039" y="2870137"/>
            <a:chExt cx="4248056" cy="5564652"/>
          </a:xfrm>
        </p:grpSpPr>
        <p:sp>
          <p:nvSpPr>
            <p:cNvPr id="4" name="直角三角形 3"/>
            <p:cNvSpPr/>
            <p:nvPr/>
          </p:nvSpPr>
          <p:spPr>
            <a:xfrm rot="2700000">
              <a:off x="10938258" y="4598417"/>
              <a:ext cx="3136660" cy="3136660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2700000">
              <a:off x="11154963" y="2870137"/>
              <a:ext cx="3267132" cy="326713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2700000">
              <a:off x="10174039" y="4287857"/>
              <a:ext cx="4146932" cy="414693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-2346207" y="-1586574"/>
            <a:ext cx="4248056" cy="5564652"/>
            <a:chOff x="10174039" y="2870137"/>
            <a:chExt cx="4248056" cy="5564652"/>
          </a:xfrm>
        </p:grpSpPr>
        <p:sp>
          <p:nvSpPr>
            <p:cNvPr id="9" name="直角三角形 8"/>
            <p:cNvSpPr/>
            <p:nvPr/>
          </p:nvSpPr>
          <p:spPr>
            <a:xfrm rot="2700000">
              <a:off x="10938258" y="4598417"/>
              <a:ext cx="3136660" cy="3136660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直角三角形 9"/>
            <p:cNvSpPr/>
            <p:nvPr/>
          </p:nvSpPr>
          <p:spPr>
            <a:xfrm rot="2700000">
              <a:off x="11154963" y="2870137"/>
              <a:ext cx="3267132" cy="326713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2700000">
              <a:off x="10174039" y="4287857"/>
              <a:ext cx="4146932" cy="414693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229370" y="2467380"/>
            <a:ext cx="76938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简历审核平台</a:t>
            </a:r>
            <a:endParaRPr lang="zh-CN" altLang="en-US" sz="6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6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85672" y="1697797"/>
            <a:ext cx="329492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项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展</a:t>
            </a:r>
            <a:r>
              <a:rPr lang="en-US" altLang="zh-CN" sz="28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示</a:t>
            </a:r>
            <a:endParaRPr lang="zh-CN" altLang="en-US" sz="2800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7854219" y="1966200"/>
            <a:ext cx="176539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46657" y="1966199"/>
            <a:ext cx="176153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509522" y="4768935"/>
            <a:ext cx="7172958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442970" y="3790950"/>
            <a:ext cx="5063490" cy="775837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组长：李昕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组员：汪雨卿  毕欣怡  朱明名  朱煜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Freeform 148"/>
          <p:cNvSpPr>
            <a:spLocks noChangeAspect="1" noEditPoints="1"/>
          </p:cNvSpPr>
          <p:nvPr/>
        </p:nvSpPr>
        <p:spPr bwMode="auto">
          <a:xfrm>
            <a:off x="9399551" y="354187"/>
            <a:ext cx="433950" cy="351729"/>
          </a:xfrm>
          <a:custGeom>
            <a:avLst/>
            <a:gdLst/>
            <a:ahLst/>
            <a:cxnLst>
              <a:cxn ang="0">
                <a:pos x="209" y="121"/>
              </a:cxn>
              <a:cxn ang="0">
                <a:pos x="213" y="89"/>
              </a:cxn>
              <a:cxn ang="0">
                <a:pos x="224" y="89"/>
              </a:cxn>
              <a:cxn ang="0">
                <a:pos x="228" y="121"/>
              </a:cxn>
              <a:cxn ang="0">
                <a:pos x="209" y="121"/>
              </a:cxn>
              <a:cxn ang="0">
                <a:pos x="213" y="72"/>
              </a:cxn>
              <a:cxn ang="0">
                <a:pos x="216" y="72"/>
              </a:cxn>
              <a:cxn ang="0">
                <a:pos x="216" y="33"/>
              </a:cxn>
              <a:cxn ang="0">
                <a:pos x="124" y="47"/>
              </a:cxn>
              <a:cxn ang="0">
                <a:pos x="27" y="32"/>
              </a:cxn>
              <a:cxn ang="0">
                <a:pos x="27" y="12"/>
              </a:cxn>
              <a:cxn ang="0">
                <a:pos x="119" y="0"/>
              </a:cxn>
              <a:cxn ang="0">
                <a:pos x="219" y="15"/>
              </a:cxn>
              <a:cxn ang="0">
                <a:pos x="221" y="15"/>
              </a:cxn>
              <a:cxn ang="0">
                <a:pos x="221" y="72"/>
              </a:cxn>
              <a:cxn ang="0">
                <a:pos x="224" y="72"/>
              </a:cxn>
              <a:cxn ang="0">
                <a:pos x="224" y="84"/>
              </a:cxn>
              <a:cxn ang="0">
                <a:pos x="213" y="84"/>
              </a:cxn>
              <a:cxn ang="0">
                <a:pos x="213" y="72"/>
              </a:cxn>
              <a:cxn ang="0">
                <a:pos x="49" y="146"/>
              </a:cxn>
              <a:cxn ang="0">
                <a:pos x="7" y="129"/>
              </a:cxn>
              <a:cxn ang="0">
                <a:pos x="22" y="96"/>
              </a:cxn>
              <a:cxn ang="0">
                <a:pos x="59" y="119"/>
              </a:cxn>
              <a:cxn ang="0">
                <a:pos x="49" y="146"/>
              </a:cxn>
              <a:cxn ang="0">
                <a:pos x="64" y="156"/>
              </a:cxn>
              <a:cxn ang="0">
                <a:pos x="44" y="166"/>
              </a:cxn>
              <a:cxn ang="0">
                <a:pos x="44" y="156"/>
              </a:cxn>
              <a:cxn ang="0">
                <a:pos x="34" y="156"/>
              </a:cxn>
              <a:cxn ang="0">
                <a:pos x="47" y="148"/>
              </a:cxn>
              <a:cxn ang="0">
                <a:pos x="64" y="156"/>
              </a:cxn>
              <a:cxn ang="0">
                <a:pos x="77" y="126"/>
              </a:cxn>
              <a:cxn ang="0">
                <a:pos x="131" y="138"/>
              </a:cxn>
              <a:cxn ang="0">
                <a:pos x="121" y="185"/>
              </a:cxn>
              <a:cxn ang="0">
                <a:pos x="67" y="151"/>
              </a:cxn>
              <a:cxn ang="0">
                <a:pos x="77" y="126"/>
              </a:cxn>
              <a:cxn ang="0">
                <a:pos x="54" y="99"/>
              </a:cxn>
              <a:cxn ang="0">
                <a:pos x="54" y="44"/>
              </a:cxn>
              <a:cxn ang="0">
                <a:pos x="119" y="57"/>
              </a:cxn>
              <a:cxn ang="0">
                <a:pos x="194" y="44"/>
              </a:cxn>
              <a:cxn ang="0">
                <a:pos x="194" y="111"/>
              </a:cxn>
              <a:cxn ang="0">
                <a:pos x="129" y="129"/>
              </a:cxn>
              <a:cxn ang="0">
                <a:pos x="54" y="99"/>
              </a:cxn>
              <a:cxn ang="0">
                <a:pos x="138" y="146"/>
              </a:cxn>
              <a:cxn ang="0">
                <a:pos x="153" y="166"/>
              </a:cxn>
              <a:cxn ang="0">
                <a:pos x="134" y="183"/>
              </a:cxn>
              <a:cxn ang="0">
                <a:pos x="119" y="166"/>
              </a:cxn>
              <a:cxn ang="0">
                <a:pos x="138" y="146"/>
              </a:cxn>
              <a:cxn ang="0">
                <a:pos x="138" y="146"/>
              </a:cxn>
              <a:cxn ang="0">
                <a:pos x="138" y="146"/>
              </a:cxn>
            </a:cxnLst>
            <a:rect l="0" t="0" r="r" b="b"/>
            <a:pathLst>
              <a:path w="228" h="185">
                <a:moveTo>
                  <a:pt x="209" y="121"/>
                </a:moveTo>
                <a:cubicBezTo>
                  <a:pt x="213" y="89"/>
                  <a:pt x="213" y="89"/>
                  <a:pt x="213" y="89"/>
                </a:cubicBezTo>
                <a:cubicBezTo>
                  <a:pt x="224" y="89"/>
                  <a:pt x="224" y="89"/>
                  <a:pt x="224" y="89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09" y="121"/>
                  <a:pt x="209" y="121"/>
                  <a:pt x="209" y="121"/>
                </a:cubicBezTo>
                <a:close/>
                <a:moveTo>
                  <a:pt x="213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12"/>
                  <a:pt x="27" y="12"/>
                  <a:pt x="27" y="12"/>
                </a:cubicBezTo>
                <a:cubicBezTo>
                  <a:pt x="119" y="0"/>
                  <a:pt x="119" y="0"/>
                  <a:pt x="119" y="0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4" y="84"/>
                  <a:pt x="224" y="84"/>
                  <a:pt x="224" y="84"/>
                </a:cubicBezTo>
                <a:cubicBezTo>
                  <a:pt x="213" y="84"/>
                  <a:pt x="213" y="84"/>
                  <a:pt x="213" y="84"/>
                </a:cubicBezTo>
                <a:cubicBezTo>
                  <a:pt x="213" y="72"/>
                  <a:pt x="213" y="72"/>
                  <a:pt x="213" y="72"/>
                </a:cubicBezTo>
                <a:close/>
                <a:moveTo>
                  <a:pt x="49" y="146"/>
                </a:moveTo>
                <a:cubicBezTo>
                  <a:pt x="49" y="146"/>
                  <a:pt x="30" y="133"/>
                  <a:pt x="7" y="129"/>
                </a:cubicBezTo>
                <a:cubicBezTo>
                  <a:pt x="7" y="129"/>
                  <a:pt x="0" y="108"/>
                  <a:pt x="22" y="96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59" y="119"/>
                  <a:pt x="46" y="121"/>
                  <a:pt x="49" y="146"/>
                </a:cubicBezTo>
                <a:close/>
                <a:moveTo>
                  <a:pt x="64" y="156"/>
                </a:moveTo>
                <a:cubicBezTo>
                  <a:pt x="44" y="166"/>
                  <a:pt x="44" y="166"/>
                  <a:pt x="44" y="16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64" y="156"/>
                  <a:pt x="64" y="156"/>
                  <a:pt x="64" y="156"/>
                </a:cubicBezTo>
                <a:close/>
                <a:moveTo>
                  <a:pt x="77" y="126"/>
                </a:moveTo>
                <a:cubicBezTo>
                  <a:pt x="77" y="126"/>
                  <a:pt x="127" y="138"/>
                  <a:pt x="131" y="138"/>
                </a:cubicBezTo>
                <a:cubicBezTo>
                  <a:pt x="131" y="138"/>
                  <a:pt x="99" y="156"/>
                  <a:pt x="121" y="185"/>
                </a:cubicBezTo>
                <a:cubicBezTo>
                  <a:pt x="67" y="151"/>
                  <a:pt x="67" y="151"/>
                  <a:pt x="67" y="151"/>
                </a:cubicBezTo>
                <a:cubicBezTo>
                  <a:pt x="67" y="151"/>
                  <a:pt x="63" y="133"/>
                  <a:pt x="77" y="126"/>
                </a:cubicBezTo>
                <a:close/>
                <a:moveTo>
                  <a:pt x="54" y="99"/>
                </a:moveTo>
                <a:cubicBezTo>
                  <a:pt x="54" y="44"/>
                  <a:pt x="54" y="44"/>
                  <a:pt x="54" y="44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54" y="99"/>
                  <a:pt x="54" y="99"/>
                  <a:pt x="54" y="99"/>
                </a:cubicBezTo>
                <a:close/>
                <a:moveTo>
                  <a:pt x="138" y="146"/>
                </a:moveTo>
                <a:cubicBezTo>
                  <a:pt x="148" y="146"/>
                  <a:pt x="155" y="155"/>
                  <a:pt x="153" y="166"/>
                </a:cubicBezTo>
                <a:cubicBezTo>
                  <a:pt x="151" y="175"/>
                  <a:pt x="143" y="183"/>
                  <a:pt x="134" y="183"/>
                </a:cubicBezTo>
                <a:cubicBezTo>
                  <a:pt x="126" y="183"/>
                  <a:pt x="119" y="175"/>
                  <a:pt x="119" y="166"/>
                </a:cubicBezTo>
                <a:cubicBezTo>
                  <a:pt x="119" y="155"/>
                  <a:pt x="127" y="146"/>
                  <a:pt x="138" y="146"/>
                </a:cubicBezTo>
                <a:close/>
                <a:moveTo>
                  <a:pt x="138" y="146"/>
                </a:moveTo>
                <a:cubicBezTo>
                  <a:pt x="138" y="146"/>
                  <a:pt x="138" y="146"/>
                  <a:pt x="138" y="146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22911" y="549916"/>
            <a:ext cx="21069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Shanghai University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12972" y="326104"/>
            <a:ext cx="157608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9331" y="443969"/>
            <a:ext cx="34261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技术介绍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2481" y="952799"/>
            <a:ext cx="3934759" cy="34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Introdoction</a:t>
            </a:r>
            <a:endParaRPr lang="en-US" altLang="zh-CN" sz="1100" spc="300" dirty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50950" y="2045335"/>
            <a:ext cx="9903460" cy="2696845"/>
            <a:chOff x="1787235" y="2340900"/>
            <a:chExt cx="9137798" cy="2932530"/>
          </a:xfrm>
        </p:grpSpPr>
        <p:sp>
          <p:nvSpPr>
            <p:cNvPr id="10" name="AutoShape 5"/>
            <p:cNvSpPr/>
            <p:nvPr/>
          </p:nvSpPr>
          <p:spPr bwMode="auto">
            <a:xfrm>
              <a:off x="3208837" y="3801972"/>
              <a:ext cx="2104359" cy="1466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907" y="21600"/>
                  </a:lnTo>
                  <a:lnTo>
                    <a:pt x="21600" y="0"/>
                  </a:lnTo>
                  <a:lnTo>
                    <a:pt x="7693" y="0"/>
                  </a:lnTo>
                  <a:cubicBezTo>
                    <a:pt x="7693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50000"/>
                </a:lnSpc>
              </a:pPr>
              <a:endParaRPr lang="en-US" sz="11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AutoShape 8"/>
            <p:cNvSpPr/>
            <p:nvPr/>
          </p:nvSpPr>
          <p:spPr bwMode="auto">
            <a:xfrm>
              <a:off x="4631131" y="3801972"/>
              <a:ext cx="2104359" cy="1466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907" y="21600"/>
                  </a:lnTo>
                  <a:lnTo>
                    <a:pt x="21600" y="0"/>
                  </a:lnTo>
                  <a:lnTo>
                    <a:pt x="7693" y="0"/>
                  </a:lnTo>
                  <a:cubicBezTo>
                    <a:pt x="7693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50000"/>
                </a:lnSpc>
              </a:pPr>
              <a:endParaRPr lang="en-US" sz="11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3" name="Rectangle 9"/>
            <p:cNvSpPr/>
            <p:nvPr/>
          </p:nvSpPr>
          <p:spPr bwMode="auto">
            <a:xfrm>
              <a:off x="3710180" y="4215592"/>
              <a:ext cx="1345827" cy="45434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marL="342900" lvl="0" indent="-342900" algn="ctr" rtl="0" eaLnBrk="1" latinLnBrk="0" hangingPunct="1">
                <a:buFont typeface="+mj-lt"/>
                <a:buNone/>
              </a:pPr>
              <a:r>
                <a:rPr lang="en-US" sz="1800" b="1" dirty="0">
                  <a:solidFill>
                    <a:srgbClr val="FFFEFE"/>
                  </a:solidFill>
                  <a:latin typeface="Arial Black" panose="020B0A04020102020204" charset="0"/>
                  <a:ea typeface="微软雅黑 Light" panose="020B0502040204020203" pitchFamily="34" charset="-122"/>
                  <a:cs typeface="Arial Black" panose="020B0A04020102020204" charset="0"/>
                  <a:sym typeface="+mn-ea"/>
                </a:rPr>
                <a:t>Mybatis</a:t>
              </a:r>
              <a:r>
                <a:rPr lang="zh-CN" altLang="en-US" sz="1800" b="1" dirty="0">
                  <a:solidFill>
                    <a:srgbClr val="FFFEFE"/>
                  </a:solidFill>
                  <a:latin typeface="Arial Black" panose="020B0A04020102020204" charset="0"/>
                  <a:ea typeface="微软雅黑 Light" panose="020B0502040204020203" pitchFamily="34" charset="-122"/>
                  <a:cs typeface="Arial Black" panose="020B0A04020102020204" charset="0"/>
                  <a:sym typeface="+mn-ea"/>
                </a:rPr>
                <a:t>，</a:t>
              </a:r>
              <a:endParaRPr lang="en-US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+mn-ea"/>
              </a:endParaRPr>
            </a:p>
            <a:p>
              <a:pPr marL="342900" lvl="0" indent="-342900" algn="ctr" rtl="0" eaLnBrk="1" latinLnBrk="0" hangingPunct="1">
                <a:buFont typeface="+mj-lt"/>
                <a:buNone/>
              </a:pPr>
              <a:r>
                <a:rPr lang="en-US" sz="1800" b="1" dirty="0">
                  <a:solidFill>
                    <a:srgbClr val="FFFEFE"/>
                  </a:solidFill>
                  <a:latin typeface="Arial Black" panose="020B0A04020102020204" charset="0"/>
                  <a:ea typeface="微软雅黑 Light" panose="020B0502040204020203" pitchFamily="34" charset="-122"/>
                  <a:cs typeface="Arial Black" panose="020B0A04020102020204" charset="0"/>
                  <a:sym typeface="Open Sans Bold" charset="0"/>
                </a:rPr>
                <a:t>Mybatis plus</a:t>
              </a:r>
              <a:endParaRPr lang="en-US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 Bold" charset="0"/>
              </a:endParaRPr>
            </a:p>
          </p:txBody>
        </p:sp>
        <p:sp>
          <p:nvSpPr>
            <p:cNvPr id="14" name="AutoShape 11"/>
            <p:cNvSpPr/>
            <p:nvPr/>
          </p:nvSpPr>
          <p:spPr bwMode="auto">
            <a:xfrm>
              <a:off x="6053425" y="3801972"/>
              <a:ext cx="2104359" cy="1466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907" y="21600"/>
                  </a:lnTo>
                  <a:lnTo>
                    <a:pt x="21600" y="0"/>
                  </a:lnTo>
                  <a:lnTo>
                    <a:pt x="7693" y="0"/>
                  </a:lnTo>
                  <a:cubicBezTo>
                    <a:pt x="7693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50000"/>
                </a:lnSpc>
              </a:pPr>
              <a:endParaRPr lang="en-US" sz="11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AutoShape 14"/>
            <p:cNvSpPr/>
            <p:nvPr/>
          </p:nvSpPr>
          <p:spPr bwMode="auto">
            <a:xfrm>
              <a:off x="1787235" y="3806819"/>
              <a:ext cx="2105051" cy="1466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907" y="21600"/>
                  </a:lnTo>
                  <a:lnTo>
                    <a:pt x="21600" y="0"/>
                  </a:lnTo>
                  <a:lnTo>
                    <a:pt x="7693" y="0"/>
                  </a:lnTo>
                  <a:cubicBezTo>
                    <a:pt x="7693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50000"/>
                </a:lnSpc>
              </a:pPr>
              <a:endParaRPr lang="en-US" sz="11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7" name="Rectangle 15"/>
            <p:cNvSpPr/>
            <p:nvPr/>
          </p:nvSpPr>
          <p:spPr bwMode="auto">
            <a:xfrm>
              <a:off x="2325683" y="3851010"/>
              <a:ext cx="1416136" cy="45434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rgbClr val="FFFEFE"/>
                  </a:solidFill>
                  <a:latin typeface="Arial Black" panose="020B0A04020102020204" charset="0"/>
                  <a:ea typeface="微软雅黑 Light" panose="020B0502040204020203" pitchFamily="34" charset="-122"/>
                  <a:cs typeface="Arial Black" panose="020B0A04020102020204" charset="0"/>
                  <a:sym typeface="Open Sans" charset="0"/>
                </a:rPr>
                <a:t>Springboot</a:t>
              </a:r>
              <a:endParaRPr lang="en-US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8764586" y="2859125"/>
              <a:ext cx="2160447" cy="2160447"/>
              <a:chOff x="8564253" y="2975240"/>
              <a:chExt cx="2160447" cy="2160447"/>
            </a:xfrm>
          </p:grpSpPr>
          <p:grpSp>
            <p:nvGrpSpPr>
              <p:cNvPr id="27" name="Group 18"/>
              <p:cNvGrpSpPr/>
              <p:nvPr/>
            </p:nvGrpSpPr>
            <p:grpSpPr bwMode="auto">
              <a:xfrm>
                <a:off x="8564253" y="2975240"/>
                <a:ext cx="2160447" cy="2160447"/>
                <a:chOff x="-6" y="409"/>
                <a:chExt cx="3120" cy="3120"/>
              </a:xfrm>
            </p:grpSpPr>
            <p:sp>
              <p:nvSpPr>
                <p:cNvPr id="29" name="Oval 16"/>
                <p:cNvSpPr/>
                <p:nvPr/>
              </p:nvSpPr>
              <p:spPr bwMode="auto">
                <a:xfrm>
                  <a:off x="91" y="510"/>
                  <a:ext cx="2925" cy="2929"/>
                </a:xfrm>
                <a:prstGeom prst="ellipse">
                  <a:avLst/>
                </a:prstGeom>
                <a:solidFill>
                  <a:schemeClr val="accent1"/>
                </a:solidFill>
                <a:ln w="25400" cap="flat">
                  <a:solidFill>
                    <a:schemeClr val="bg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FFFEFE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  <a:sym typeface="Open Sans Bold" charset="0"/>
                    </a:rPr>
                    <a:t>前后端分离，</a:t>
                  </a:r>
                  <a:endParaRPr lang="zh-CN" altLang="en-US" dirty="0">
                    <a:solidFill>
                      <a:srgbClr val="FFFEF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Open Sans Bold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rgbClr val="FFFEFE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  <a:cs typeface="Arial" panose="020B0604020202020204" pitchFamily="34" charset="0"/>
                      <a:sym typeface="Open Sans Bold" charset="0"/>
                    </a:rPr>
                    <a:t>服务器部署</a:t>
                  </a:r>
                  <a:endParaRPr lang="zh-CN" altLang="en-US" dirty="0">
                    <a:solidFill>
                      <a:srgbClr val="FFFEF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Open Sans Bold" charset="0"/>
                  </a:endParaRPr>
                </a:p>
              </p:txBody>
            </p:sp>
            <p:sp>
              <p:nvSpPr>
                <p:cNvPr id="30" name="Oval 17"/>
                <p:cNvSpPr/>
                <p:nvPr/>
              </p:nvSpPr>
              <p:spPr bwMode="auto">
                <a:xfrm>
                  <a:off x="-6" y="409"/>
                  <a:ext cx="3120" cy="3120"/>
                </a:xfrm>
                <a:prstGeom prst="ellipse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150000"/>
                    </a:lnSpc>
                  </a:pPr>
                  <a:endParaRPr lang="en-US" sz="1100"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28" name="AutoShape 19"/>
              <p:cNvSpPr/>
              <p:nvPr/>
            </p:nvSpPr>
            <p:spPr bwMode="auto">
              <a:xfrm>
                <a:off x="9375431" y="3146801"/>
                <a:ext cx="537342" cy="387773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6538" y="19721"/>
                    </a:moveTo>
                    <a:lnTo>
                      <a:pt x="16538" y="19722"/>
                    </a:lnTo>
                    <a:lnTo>
                      <a:pt x="4388" y="19722"/>
                    </a:lnTo>
                    <a:cubicBezTo>
                      <a:pt x="2713" y="19721"/>
                      <a:pt x="1350" y="17825"/>
                      <a:pt x="1350" y="15495"/>
                    </a:cubicBezTo>
                    <a:cubicBezTo>
                      <a:pt x="1350" y="13992"/>
                      <a:pt x="1919" y="12635"/>
                      <a:pt x="2872" y="11863"/>
                    </a:cubicBezTo>
                    <a:cubicBezTo>
                      <a:pt x="3797" y="11123"/>
                      <a:pt x="3861" y="10976"/>
                      <a:pt x="3472" y="9648"/>
                    </a:cubicBezTo>
                    <a:cubicBezTo>
                      <a:pt x="3407" y="9374"/>
                      <a:pt x="3375" y="9137"/>
                      <a:pt x="3375" y="8922"/>
                    </a:cubicBezTo>
                    <a:cubicBezTo>
                      <a:pt x="3375" y="7627"/>
                      <a:pt x="4132" y="6574"/>
                      <a:pt x="5063" y="6574"/>
                    </a:cubicBezTo>
                    <a:cubicBezTo>
                      <a:pt x="5063" y="6574"/>
                      <a:pt x="5505" y="6530"/>
                      <a:pt x="5976" y="6790"/>
                    </a:cubicBezTo>
                    <a:cubicBezTo>
                      <a:pt x="6750" y="7219"/>
                      <a:pt x="6835" y="6809"/>
                      <a:pt x="7201" y="5702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6"/>
                      <a:pt x="16148" y="7827"/>
                    </a:cubicBezTo>
                    <a:cubicBezTo>
                      <a:pt x="16232" y="9172"/>
                      <a:pt x="16232" y="9172"/>
                      <a:pt x="17239" y="9492"/>
                    </a:cubicBezTo>
                    <a:cubicBezTo>
                      <a:pt x="18984" y="9956"/>
                      <a:pt x="20251" y="12086"/>
                      <a:pt x="20251" y="14556"/>
                    </a:cubicBezTo>
                    <a:cubicBezTo>
                      <a:pt x="20251" y="17404"/>
                      <a:pt x="18585" y="19721"/>
                      <a:pt x="16538" y="19721"/>
                    </a:cubicBezTo>
                    <a:moveTo>
                      <a:pt x="17492" y="7647"/>
                    </a:moveTo>
                    <a:cubicBezTo>
                      <a:pt x="17197" y="3362"/>
                      <a:pt x="14632" y="0"/>
                      <a:pt x="11475" y="0"/>
                    </a:cubicBezTo>
                    <a:cubicBezTo>
                      <a:pt x="9032" y="0"/>
                      <a:pt x="6940" y="2017"/>
                      <a:pt x="5976" y="4912"/>
                    </a:cubicBezTo>
                    <a:cubicBezTo>
                      <a:pt x="5686" y="4784"/>
                      <a:pt x="5384" y="4696"/>
                      <a:pt x="5063" y="4696"/>
                    </a:cubicBezTo>
                    <a:cubicBezTo>
                      <a:pt x="3385" y="4696"/>
                      <a:pt x="2025" y="6589"/>
                      <a:pt x="2025" y="8922"/>
                    </a:cubicBezTo>
                    <a:cubicBezTo>
                      <a:pt x="2025" y="9386"/>
                      <a:pt x="2092" y="9824"/>
                      <a:pt x="2191" y="10241"/>
                    </a:cubicBezTo>
                    <a:cubicBezTo>
                      <a:pt x="886" y="11299"/>
                      <a:pt x="0" y="13243"/>
                      <a:pt x="0" y="15495"/>
                    </a:cubicBezTo>
                    <a:cubicBezTo>
                      <a:pt x="0" y="18866"/>
                      <a:pt x="1964" y="21599"/>
                      <a:pt x="4388" y="21599"/>
                    </a:cubicBezTo>
                    <a:lnTo>
                      <a:pt x="4388" y="21600"/>
                    </a:lnTo>
                    <a:lnTo>
                      <a:pt x="16538" y="21600"/>
                    </a:lnTo>
                    <a:lnTo>
                      <a:pt x="16538" y="21599"/>
                    </a:lnTo>
                    <a:cubicBezTo>
                      <a:pt x="19335" y="21599"/>
                      <a:pt x="21600" y="18446"/>
                      <a:pt x="21600" y="14556"/>
                    </a:cubicBezTo>
                    <a:cubicBezTo>
                      <a:pt x="21600" y="11121"/>
                      <a:pt x="19831" y="8269"/>
                      <a:pt x="17492" y="7647"/>
                    </a:cubicBezTo>
                  </a:path>
                </a:pathLst>
              </a:custGeom>
              <a:solidFill>
                <a:srgbClr val="FFFEFE"/>
              </a:solidFill>
              <a:ln>
                <a:noFill/>
              </a:ln>
            </p:spPr>
            <p:txBody>
              <a:bodyPr lIns="0" tIns="0" rIns="0" bIns="0"/>
              <a:lstStyle/>
              <a:p>
                <a:pPr algn="ctr">
                  <a:lnSpc>
                    <a:spcPct val="150000"/>
                  </a:lnSpc>
                </a:pPr>
                <a:endParaRPr lang="en-US" sz="110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9" name="AutoShape 5"/>
            <p:cNvSpPr/>
            <p:nvPr/>
          </p:nvSpPr>
          <p:spPr bwMode="auto">
            <a:xfrm flipH="1">
              <a:off x="3214376" y="2340900"/>
              <a:ext cx="2104359" cy="1466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907" y="21600"/>
                  </a:lnTo>
                  <a:lnTo>
                    <a:pt x="21600" y="0"/>
                  </a:lnTo>
                  <a:lnTo>
                    <a:pt x="7693" y="0"/>
                  </a:lnTo>
                  <a:cubicBezTo>
                    <a:pt x="7693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50000"/>
                </a:lnSpc>
              </a:pPr>
              <a:endParaRPr lang="en-US" sz="11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0" name="AutoShape 8"/>
            <p:cNvSpPr/>
            <p:nvPr/>
          </p:nvSpPr>
          <p:spPr bwMode="auto">
            <a:xfrm flipH="1">
              <a:off x="4636671" y="2342516"/>
              <a:ext cx="2104359" cy="1466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907" y="21600"/>
                  </a:lnTo>
                  <a:lnTo>
                    <a:pt x="21600" y="0"/>
                  </a:lnTo>
                  <a:lnTo>
                    <a:pt x="7693" y="0"/>
                  </a:lnTo>
                  <a:cubicBezTo>
                    <a:pt x="7693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50000"/>
                </a:lnSpc>
              </a:pPr>
              <a:endParaRPr lang="en-US" sz="11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1" name="AutoShape 11"/>
            <p:cNvSpPr/>
            <p:nvPr/>
          </p:nvSpPr>
          <p:spPr bwMode="auto">
            <a:xfrm flipH="1">
              <a:off x="6058965" y="2344131"/>
              <a:ext cx="2104359" cy="1466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907" y="21600"/>
                  </a:lnTo>
                  <a:lnTo>
                    <a:pt x="21600" y="0"/>
                  </a:lnTo>
                  <a:lnTo>
                    <a:pt x="7693" y="0"/>
                  </a:lnTo>
                  <a:cubicBezTo>
                    <a:pt x="7693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50000"/>
                </a:lnSpc>
              </a:pPr>
              <a:endParaRPr lang="en-US" sz="11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AutoShape 14"/>
            <p:cNvSpPr/>
            <p:nvPr/>
          </p:nvSpPr>
          <p:spPr bwMode="auto">
            <a:xfrm flipH="1">
              <a:off x="1792775" y="2345747"/>
              <a:ext cx="2105051" cy="1466611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13907" y="21600"/>
                  </a:lnTo>
                  <a:lnTo>
                    <a:pt x="21600" y="0"/>
                  </a:lnTo>
                  <a:lnTo>
                    <a:pt x="7693" y="0"/>
                  </a:lnTo>
                  <a:cubicBezTo>
                    <a:pt x="7693" y="0"/>
                    <a:pt x="0" y="216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150000"/>
                </a:lnSpc>
              </a:pPr>
              <a:endParaRPr lang="en-US" sz="11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572333" y="2748271"/>
              <a:ext cx="717935" cy="60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994838" y="2748271"/>
              <a:ext cx="717935" cy="60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418302" y="2748271"/>
              <a:ext cx="717935" cy="60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832292" y="2748271"/>
              <a:ext cx="717935" cy="60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" name="Rectangle 6"/>
            <p:cNvSpPr/>
            <p:nvPr/>
          </p:nvSpPr>
          <p:spPr bwMode="auto">
            <a:xfrm>
              <a:off x="2004021" y="4502838"/>
              <a:ext cx="1349343" cy="45434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/>
            <a:lstStyle/>
            <a:p>
              <a:pPr marL="342900" lvl="0" indent="-342900" algn="ctr" rtl="0" eaLnBrk="1" latinLnBrk="0" hangingPunct="1">
                <a:buFont typeface="+mj-lt"/>
                <a:buNone/>
              </a:pPr>
              <a:r>
                <a:rPr lang="en-US" sz="1800" b="1" dirty="0">
                  <a:solidFill>
                    <a:srgbClr val="FFFEFE"/>
                  </a:solidFill>
                  <a:latin typeface="Arial Black" panose="020B0A04020102020204" charset="0"/>
                  <a:ea typeface="微软雅黑 Light" panose="020B0502040204020203" pitchFamily="34" charset="-122"/>
                  <a:cs typeface="Arial Black" panose="020B0A04020102020204" charset="0"/>
                  <a:sym typeface="+mn-ea"/>
                </a:rPr>
                <a:t>Spring Security</a:t>
              </a:r>
              <a:endParaRPr lang="en-US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 Bold" charset="0"/>
              </a:endParaRPr>
            </a:p>
          </p:txBody>
        </p:sp>
      </p:grpSp>
      <p:sp>
        <p:nvSpPr>
          <p:cNvPr id="2" name="Rectangle 9"/>
          <p:cNvSpPr/>
          <p:nvPr/>
        </p:nvSpPr>
        <p:spPr bwMode="auto">
          <a:xfrm>
            <a:off x="5000625" y="3889375"/>
            <a:ext cx="1458595" cy="41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marL="342900" lvl="0" indent="-342900" algn="ctr" rtl="0" eaLnBrk="1" latinLnBrk="0" hangingPunct="1">
              <a:buFont typeface="+mj-lt"/>
              <a:buNone/>
            </a:pPr>
            <a:r>
              <a:rPr lang="en-US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 Bold" charset="0"/>
              </a:rPr>
              <a:t>Javascript</a:t>
            </a:r>
            <a:r>
              <a:rPr lang="zh-CN" altLang="en-US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 Bold" charset="0"/>
              </a:rPr>
              <a:t>，</a:t>
            </a:r>
            <a:endParaRPr lang="zh-CN" altLang="en-US" sz="1800" b="1" dirty="0">
              <a:solidFill>
                <a:srgbClr val="FFFEFE"/>
              </a:solidFill>
              <a:latin typeface="Arial Black" panose="020B0A04020102020204" charset="0"/>
              <a:ea typeface="微软雅黑 Light" panose="020B0502040204020203" pitchFamily="34" charset="-122"/>
              <a:cs typeface="Arial Black" panose="020B0A04020102020204" charset="0"/>
              <a:sym typeface="Open Sans Bold" charset="0"/>
            </a:endParaRPr>
          </a:p>
          <a:p>
            <a:pPr marL="342900" lvl="0" indent="-342900" algn="ctr" rtl="0" eaLnBrk="1" latinLnBrk="0" hangingPunct="1">
              <a:buFont typeface="+mj-lt"/>
              <a:buNone/>
            </a:pPr>
            <a:r>
              <a:rPr lang="en-US" altLang="zh-CN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 Bold" charset="0"/>
              </a:rPr>
              <a:t>html</a:t>
            </a:r>
            <a:r>
              <a:rPr lang="zh-CN" altLang="en-US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 Bold" charset="0"/>
              </a:rPr>
              <a:t>，</a:t>
            </a:r>
            <a:endParaRPr lang="zh-CN" altLang="en-US" sz="1800" b="1" dirty="0">
              <a:solidFill>
                <a:srgbClr val="FFFEFE"/>
              </a:solidFill>
              <a:latin typeface="Arial Black" panose="020B0A04020102020204" charset="0"/>
              <a:ea typeface="微软雅黑 Light" panose="020B0502040204020203" pitchFamily="34" charset="-122"/>
              <a:cs typeface="Arial Black" panose="020B0A04020102020204" charset="0"/>
              <a:sym typeface="Open Sans Bold" charset="0"/>
            </a:endParaRPr>
          </a:p>
          <a:p>
            <a:pPr marL="342900" lvl="0" indent="-342900" algn="ctr" rtl="0" eaLnBrk="1" latinLnBrk="0" hangingPunct="1">
              <a:buFont typeface="+mj-lt"/>
              <a:buNone/>
            </a:pPr>
            <a:r>
              <a:rPr lang="en-US" altLang="zh-CN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 Bold" charset="0"/>
              </a:rPr>
              <a:t>Css</a:t>
            </a:r>
            <a:endParaRPr lang="en-US" altLang="zh-CN" sz="1800" b="1" dirty="0">
              <a:solidFill>
                <a:srgbClr val="FFFEFE"/>
              </a:solidFill>
              <a:latin typeface="Arial Black" panose="020B0A04020102020204" charset="0"/>
              <a:ea typeface="微软雅黑 Light" panose="020B0502040204020203" pitchFamily="34" charset="-122"/>
              <a:cs typeface="Arial Black" panose="020B0A04020102020204" charset="0"/>
              <a:sym typeface="Open Sans Bold" charset="0"/>
            </a:endParaRPr>
          </a:p>
        </p:txBody>
      </p:sp>
      <p:sp>
        <p:nvSpPr>
          <p:cNvPr id="3" name="Rectangle 9"/>
          <p:cNvSpPr/>
          <p:nvPr/>
        </p:nvSpPr>
        <p:spPr bwMode="auto">
          <a:xfrm>
            <a:off x="6309360" y="3886835"/>
            <a:ext cx="1458595" cy="4178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p>
            <a:pPr marL="342900" lvl="0" indent="-342900" algn="ctr" rtl="0" eaLnBrk="1" latinLnBrk="0" hangingPunct="1">
              <a:buFont typeface="+mj-lt"/>
              <a:buNone/>
            </a:pPr>
            <a:r>
              <a:rPr lang="en-US" altLang="zh-CN" sz="1800" b="1" dirty="0">
                <a:solidFill>
                  <a:srgbClr val="FFFEFE"/>
                </a:solidFill>
                <a:latin typeface="Arial Black" panose="020B0A04020102020204" charset="0"/>
                <a:ea typeface="微软雅黑 Light" panose="020B0502040204020203" pitchFamily="34" charset="-122"/>
                <a:cs typeface="Arial Black" panose="020B0A04020102020204" charset="0"/>
                <a:sym typeface="Open Sans Bold" charset="0"/>
              </a:rPr>
              <a:t>Vue</a:t>
            </a:r>
            <a:endParaRPr lang="en-US" altLang="zh-CN" sz="1800" b="1" dirty="0">
              <a:solidFill>
                <a:srgbClr val="FFFEFE"/>
              </a:solidFill>
              <a:latin typeface="Arial Black" panose="020B0A04020102020204" charset="0"/>
              <a:ea typeface="微软雅黑 Light" panose="020B0502040204020203" pitchFamily="34" charset="-122"/>
              <a:cs typeface="Arial Black" panose="020B0A04020102020204" charset="0"/>
              <a:sym typeface="Open Sans Bold" charset="0"/>
            </a:endParaRPr>
          </a:p>
        </p:txBody>
      </p:sp>
      <p:sp>
        <p:nvSpPr>
          <p:cNvPr id="31" name="Freeform 148"/>
          <p:cNvSpPr>
            <a:spLocks noChangeAspect="1" noEditPoints="1"/>
          </p:cNvSpPr>
          <p:nvPr/>
        </p:nvSpPr>
        <p:spPr bwMode="auto">
          <a:xfrm>
            <a:off x="9399551" y="354187"/>
            <a:ext cx="433950" cy="351729"/>
          </a:xfrm>
          <a:custGeom>
            <a:avLst/>
            <a:gdLst/>
            <a:ahLst/>
            <a:cxnLst>
              <a:cxn ang="0">
                <a:pos x="209" y="121"/>
              </a:cxn>
              <a:cxn ang="0">
                <a:pos x="213" y="89"/>
              </a:cxn>
              <a:cxn ang="0">
                <a:pos x="224" y="89"/>
              </a:cxn>
              <a:cxn ang="0">
                <a:pos x="228" y="121"/>
              </a:cxn>
              <a:cxn ang="0">
                <a:pos x="209" y="121"/>
              </a:cxn>
              <a:cxn ang="0">
                <a:pos x="213" y="72"/>
              </a:cxn>
              <a:cxn ang="0">
                <a:pos x="216" y="72"/>
              </a:cxn>
              <a:cxn ang="0">
                <a:pos x="216" y="33"/>
              </a:cxn>
              <a:cxn ang="0">
                <a:pos x="124" y="47"/>
              </a:cxn>
              <a:cxn ang="0">
                <a:pos x="27" y="32"/>
              </a:cxn>
              <a:cxn ang="0">
                <a:pos x="27" y="12"/>
              </a:cxn>
              <a:cxn ang="0">
                <a:pos x="119" y="0"/>
              </a:cxn>
              <a:cxn ang="0">
                <a:pos x="219" y="15"/>
              </a:cxn>
              <a:cxn ang="0">
                <a:pos x="221" y="15"/>
              </a:cxn>
              <a:cxn ang="0">
                <a:pos x="221" y="72"/>
              </a:cxn>
              <a:cxn ang="0">
                <a:pos x="224" y="72"/>
              </a:cxn>
              <a:cxn ang="0">
                <a:pos x="224" y="84"/>
              </a:cxn>
              <a:cxn ang="0">
                <a:pos x="213" y="84"/>
              </a:cxn>
              <a:cxn ang="0">
                <a:pos x="213" y="72"/>
              </a:cxn>
              <a:cxn ang="0">
                <a:pos x="49" y="146"/>
              </a:cxn>
              <a:cxn ang="0">
                <a:pos x="7" y="129"/>
              </a:cxn>
              <a:cxn ang="0">
                <a:pos x="22" y="96"/>
              </a:cxn>
              <a:cxn ang="0">
                <a:pos x="59" y="119"/>
              </a:cxn>
              <a:cxn ang="0">
                <a:pos x="49" y="146"/>
              </a:cxn>
              <a:cxn ang="0">
                <a:pos x="64" y="156"/>
              </a:cxn>
              <a:cxn ang="0">
                <a:pos x="44" y="166"/>
              </a:cxn>
              <a:cxn ang="0">
                <a:pos x="44" y="156"/>
              </a:cxn>
              <a:cxn ang="0">
                <a:pos x="34" y="156"/>
              </a:cxn>
              <a:cxn ang="0">
                <a:pos x="47" y="148"/>
              </a:cxn>
              <a:cxn ang="0">
                <a:pos x="64" y="156"/>
              </a:cxn>
              <a:cxn ang="0">
                <a:pos x="77" y="126"/>
              </a:cxn>
              <a:cxn ang="0">
                <a:pos x="131" y="138"/>
              </a:cxn>
              <a:cxn ang="0">
                <a:pos x="121" y="185"/>
              </a:cxn>
              <a:cxn ang="0">
                <a:pos x="67" y="151"/>
              </a:cxn>
              <a:cxn ang="0">
                <a:pos x="77" y="126"/>
              </a:cxn>
              <a:cxn ang="0">
                <a:pos x="54" y="99"/>
              </a:cxn>
              <a:cxn ang="0">
                <a:pos x="54" y="44"/>
              </a:cxn>
              <a:cxn ang="0">
                <a:pos x="119" y="57"/>
              </a:cxn>
              <a:cxn ang="0">
                <a:pos x="194" y="44"/>
              </a:cxn>
              <a:cxn ang="0">
                <a:pos x="194" y="111"/>
              </a:cxn>
              <a:cxn ang="0">
                <a:pos x="129" y="129"/>
              </a:cxn>
              <a:cxn ang="0">
                <a:pos x="54" y="99"/>
              </a:cxn>
              <a:cxn ang="0">
                <a:pos x="138" y="146"/>
              </a:cxn>
              <a:cxn ang="0">
                <a:pos x="153" y="166"/>
              </a:cxn>
              <a:cxn ang="0">
                <a:pos x="134" y="183"/>
              </a:cxn>
              <a:cxn ang="0">
                <a:pos x="119" y="166"/>
              </a:cxn>
              <a:cxn ang="0">
                <a:pos x="138" y="146"/>
              </a:cxn>
              <a:cxn ang="0">
                <a:pos x="138" y="146"/>
              </a:cxn>
              <a:cxn ang="0">
                <a:pos x="138" y="146"/>
              </a:cxn>
            </a:cxnLst>
            <a:rect l="0" t="0" r="r" b="b"/>
            <a:pathLst>
              <a:path w="228" h="185">
                <a:moveTo>
                  <a:pt x="209" y="121"/>
                </a:moveTo>
                <a:cubicBezTo>
                  <a:pt x="213" y="89"/>
                  <a:pt x="213" y="89"/>
                  <a:pt x="213" y="89"/>
                </a:cubicBezTo>
                <a:cubicBezTo>
                  <a:pt x="224" y="89"/>
                  <a:pt x="224" y="89"/>
                  <a:pt x="224" y="89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09" y="121"/>
                  <a:pt x="209" y="121"/>
                  <a:pt x="209" y="121"/>
                </a:cubicBezTo>
                <a:close/>
                <a:moveTo>
                  <a:pt x="213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12"/>
                  <a:pt x="27" y="12"/>
                  <a:pt x="27" y="12"/>
                </a:cubicBezTo>
                <a:cubicBezTo>
                  <a:pt x="119" y="0"/>
                  <a:pt x="119" y="0"/>
                  <a:pt x="119" y="0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4" y="84"/>
                  <a:pt x="224" y="84"/>
                  <a:pt x="224" y="84"/>
                </a:cubicBezTo>
                <a:cubicBezTo>
                  <a:pt x="213" y="84"/>
                  <a:pt x="213" y="84"/>
                  <a:pt x="213" y="84"/>
                </a:cubicBezTo>
                <a:cubicBezTo>
                  <a:pt x="213" y="72"/>
                  <a:pt x="213" y="72"/>
                  <a:pt x="213" y="72"/>
                </a:cubicBezTo>
                <a:close/>
                <a:moveTo>
                  <a:pt x="49" y="146"/>
                </a:moveTo>
                <a:cubicBezTo>
                  <a:pt x="49" y="146"/>
                  <a:pt x="30" y="133"/>
                  <a:pt x="7" y="129"/>
                </a:cubicBezTo>
                <a:cubicBezTo>
                  <a:pt x="7" y="129"/>
                  <a:pt x="0" y="108"/>
                  <a:pt x="22" y="96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59" y="119"/>
                  <a:pt x="46" y="121"/>
                  <a:pt x="49" y="146"/>
                </a:cubicBezTo>
                <a:close/>
                <a:moveTo>
                  <a:pt x="64" y="156"/>
                </a:moveTo>
                <a:cubicBezTo>
                  <a:pt x="44" y="166"/>
                  <a:pt x="44" y="166"/>
                  <a:pt x="44" y="16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64" y="156"/>
                  <a:pt x="64" y="156"/>
                  <a:pt x="64" y="156"/>
                </a:cubicBezTo>
                <a:close/>
                <a:moveTo>
                  <a:pt x="77" y="126"/>
                </a:moveTo>
                <a:cubicBezTo>
                  <a:pt x="77" y="126"/>
                  <a:pt x="127" y="138"/>
                  <a:pt x="131" y="138"/>
                </a:cubicBezTo>
                <a:cubicBezTo>
                  <a:pt x="131" y="138"/>
                  <a:pt x="99" y="156"/>
                  <a:pt x="121" y="185"/>
                </a:cubicBezTo>
                <a:cubicBezTo>
                  <a:pt x="67" y="151"/>
                  <a:pt x="67" y="151"/>
                  <a:pt x="67" y="151"/>
                </a:cubicBezTo>
                <a:cubicBezTo>
                  <a:pt x="67" y="151"/>
                  <a:pt x="63" y="133"/>
                  <a:pt x="77" y="126"/>
                </a:cubicBezTo>
                <a:close/>
                <a:moveTo>
                  <a:pt x="54" y="99"/>
                </a:moveTo>
                <a:cubicBezTo>
                  <a:pt x="54" y="44"/>
                  <a:pt x="54" y="44"/>
                  <a:pt x="54" y="44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54" y="99"/>
                  <a:pt x="54" y="99"/>
                  <a:pt x="54" y="99"/>
                </a:cubicBezTo>
                <a:close/>
                <a:moveTo>
                  <a:pt x="138" y="146"/>
                </a:moveTo>
                <a:cubicBezTo>
                  <a:pt x="148" y="146"/>
                  <a:pt x="155" y="155"/>
                  <a:pt x="153" y="166"/>
                </a:cubicBezTo>
                <a:cubicBezTo>
                  <a:pt x="151" y="175"/>
                  <a:pt x="143" y="183"/>
                  <a:pt x="134" y="183"/>
                </a:cubicBezTo>
                <a:cubicBezTo>
                  <a:pt x="126" y="183"/>
                  <a:pt x="119" y="175"/>
                  <a:pt x="119" y="166"/>
                </a:cubicBezTo>
                <a:cubicBezTo>
                  <a:pt x="119" y="155"/>
                  <a:pt x="127" y="146"/>
                  <a:pt x="138" y="146"/>
                </a:cubicBezTo>
                <a:close/>
                <a:moveTo>
                  <a:pt x="138" y="146"/>
                </a:moveTo>
                <a:cubicBezTo>
                  <a:pt x="138" y="146"/>
                  <a:pt x="138" y="146"/>
                  <a:pt x="138" y="146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22911" y="549916"/>
            <a:ext cx="21069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Shanghai University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12972" y="326104"/>
            <a:ext cx="157608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48"/>
          <p:cNvSpPr>
            <a:spLocks noChangeAspect="1" noEditPoints="1"/>
          </p:cNvSpPr>
          <p:nvPr/>
        </p:nvSpPr>
        <p:spPr bwMode="auto">
          <a:xfrm>
            <a:off x="9399551" y="354187"/>
            <a:ext cx="433950" cy="351729"/>
          </a:xfrm>
          <a:custGeom>
            <a:avLst/>
            <a:gdLst/>
            <a:ahLst/>
            <a:cxnLst>
              <a:cxn ang="0">
                <a:pos x="209" y="121"/>
              </a:cxn>
              <a:cxn ang="0">
                <a:pos x="213" y="89"/>
              </a:cxn>
              <a:cxn ang="0">
                <a:pos x="224" y="89"/>
              </a:cxn>
              <a:cxn ang="0">
                <a:pos x="228" y="121"/>
              </a:cxn>
              <a:cxn ang="0">
                <a:pos x="209" y="121"/>
              </a:cxn>
              <a:cxn ang="0">
                <a:pos x="213" y="72"/>
              </a:cxn>
              <a:cxn ang="0">
                <a:pos x="216" y="72"/>
              </a:cxn>
              <a:cxn ang="0">
                <a:pos x="216" y="33"/>
              </a:cxn>
              <a:cxn ang="0">
                <a:pos x="124" y="47"/>
              </a:cxn>
              <a:cxn ang="0">
                <a:pos x="27" y="32"/>
              </a:cxn>
              <a:cxn ang="0">
                <a:pos x="27" y="12"/>
              </a:cxn>
              <a:cxn ang="0">
                <a:pos x="119" y="0"/>
              </a:cxn>
              <a:cxn ang="0">
                <a:pos x="219" y="15"/>
              </a:cxn>
              <a:cxn ang="0">
                <a:pos x="221" y="15"/>
              </a:cxn>
              <a:cxn ang="0">
                <a:pos x="221" y="72"/>
              </a:cxn>
              <a:cxn ang="0">
                <a:pos x="224" y="72"/>
              </a:cxn>
              <a:cxn ang="0">
                <a:pos x="224" y="84"/>
              </a:cxn>
              <a:cxn ang="0">
                <a:pos x="213" y="84"/>
              </a:cxn>
              <a:cxn ang="0">
                <a:pos x="213" y="72"/>
              </a:cxn>
              <a:cxn ang="0">
                <a:pos x="49" y="146"/>
              </a:cxn>
              <a:cxn ang="0">
                <a:pos x="7" y="129"/>
              </a:cxn>
              <a:cxn ang="0">
                <a:pos x="22" y="96"/>
              </a:cxn>
              <a:cxn ang="0">
                <a:pos x="59" y="119"/>
              </a:cxn>
              <a:cxn ang="0">
                <a:pos x="49" y="146"/>
              </a:cxn>
              <a:cxn ang="0">
                <a:pos x="64" y="156"/>
              </a:cxn>
              <a:cxn ang="0">
                <a:pos x="44" y="166"/>
              </a:cxn>
              <a:cxn ang="0">
                <a:pos x="44" y="156"/>
              </a:cxn>
              <a:cxn ang="0">
                <a:pos x="34" y="156"/>
              </a:cxn>
              <a:cxn ang="0">
                <a:pos x="47" y="148"/>
              </a:cxn>
              <a:cxn ang="0">
                <a:pos x="64" y="156"/>
              </a:cxn>
              <a:cxn ang="0">
                <a:pos x="77" y="126"/>
              </a:cxn>
              <a:cxn ang="0">
                <a:pos x="131" y="138"/>
              </a:cxn>
              <a:cxn ang="0">
                <a:pos x="121" y="185"/>
              </a:cxn>
              <a:cxn ang="0">
                <a:pos x="67" y="151"/>
              </a:cxn>
              <a:cxn ang="0">
                <a:pos x="77" y="126"/>
              </a:cxn>
              <a:cxn ang="0">
                <a:pos x="54" y="99"/>
              </a:cxn>
              <a:cxn ang="0">
                <a:pos x="54" y="44"/>
              </a:cxn>
              <a:cxn ang="0">
                <a:pos x="119" y="57"/>
              </a:cxn>
              <a:cxn ang="0">
                <a:pos x="194" y="44"/>
              </a:cxn>
              <a:cxn ang="0">
                <a:pos x="194" y="111"/>
              </a:cxn>
              <a:cxn ang="0">
                <a:pos x="129" y="129"/>
              </a:cxn>
              <a:cxn ang="0">
                <a:pos x="54" y="99"/>
              </a:cxn>
              <a:cxn ang="0">
                <a:pos x="138" y="146"/>
              </a:cxn>
              <a:cxn ang="0">
                <a:pos x="153" y="166"/>
              </a:cxn>
              <a:cxn ang="0">
                <a:pos x="134" y="183"/>
              </a:cxn>
              <a:cxn ang="0">
                <a:pos x="119" y="166"/>
              </a:cxn>
              <a:cxn ang="0">
                <a:pos x="138" y="146"/>
              </a:cxn>
              <a:cxn ang="0">
                <a:pos x="138" y="146"/>
              </a:cxn>
              <a:cxn ang="0">
                <a:pos x="138" y="146"/>
              </a:cxn>
            </a:cxnLst>
            <a:rect l="0" t="0" r="r" b="b"/>
            <a:pathLst>
              <a:path w="228" h="185">
                <a:moveTo>
                  <a:pt x="209" y="121"/>
                </a:moveTo>
                <a:cubicBezTo>
                  <a:pt x="213" y="89"/>
                  <a:pt x="213" y="89"/>
                  <a:pt x="213" y="89"/>
                </a:cubicBezTo>
                <a:cubicBezTo>
                  <a:pt x="224" y="89"/>
                  <a:pt x="224" y="89"/>
                  <a:pt x="224" y="89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09" y="121"/>
                  <a:pt x="209" y="121"/>
                  <a:pt x="209" y="121"/>
                </a:cubicBezTo>
                <a:close/>
                <a:moveTo>
                  <a:pt x="213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12"/>
                  <a:pt x="27" y="12"/>
                  <a:pt x="27" y="12"/>
                </a:cubicBezTo>
                <a:cubicBezTo>
                  <a:pt x="119" y="0"/>
                  <a:pt x="119" y="0"/>
                  <a:pt x="119" y="0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4" y="84"/>
                  <a:pt x="224" y="84"/>
                  <a:pt x="224" y="84"/>
                </a:cubicBezTo>
                <a:cubicBezTo>
                  <a:pt x="213" y="84"/>
                  <a:pt x="213" y="84"/>
                  <a:pt x="213" y="84"/>
                </a:cubicBezTo>
                <a:cubicBezTo>
                  <a:pt x="213" y="72"/>
                  <a:pt x="213" y="72"/>
                  <a:pt x="213" y="72"/>
                </a:cubicBezTo>
                <a:close/>
                <a:moveTo>
                  <a:pt x="49" y="146"/>
                </a:moveTo>
                <a:cubicBezTo>
                  <a:pt x="49" y="146"/>
                  <a:pt x="30" y="133"/>
                  <a:pt x="7" y="129"/>
                </a:cubicBezTo>
                <a:cubicBezTo>
                  <a:pt x="7" y="129"/>
                  <a:pt x="0" y="108"/>
                  <a:pt x="22" y="96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59" y="119"/>
                  <a:pt x="46" y="121"/>
                  <a:pt x="49" y="146"/>
                </a:cubicBezTo>
                <a:close/>
                <a:moveTo>
                  <a:pt x="64" y="156"/>
                </a:moveTo>
                <a:cubicBezTo>
                  <a:pt x="44" y="166"/>
                  <a:pt x="44" y="166"/>
                  <a:pt x="44" y="16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64" y="156"/>
                  <a:pt x="64" y="156"/>
                  <a:pt x="64" y="156"/>
                </a:cubicBezTo>
                <a:close/>
                <a:moveTo>
                  <a:pt x="77" y="126"/>
                </a:moveTo>
                <a:cubicBezTo>
                  <a:pt x="77" y="126"/>
                  <a:pt x="127" y="138"/>
                  <a:pt x="131" y="138"/>
                </a:cubicBezTo>
                <a:cubicBezTo>
                  <a:pt x="131" y="138"/>
                  <a:pt x="99" y="156"/>
                  <a:pt x="121" y="185"/>
                </a:cubicBezTo>
                <a:cubicBezTo>
                  <a:pt x="67" y="151"/>
                  <a:pt x="67" y="151"/>
                  <a:pt x="67" y="151"/>
                </a:cubicBezTo>
                <a:cubicBezTo>
                  <a:pt x="67" y="151"/>
                  <a:pt x="63" y="133"/>
                  <a:pt x="77" y="126"/>
                </a:cubicBezTo>
                <a:close/>
                <a:moveTo>
                  <a:pt x="54" y="99"/>
                </a:moveTo>
                <a:cubicBezTo>
                  <a:pt x="54" y="44"/>
                  <a:pt x="54" y="44"/>
                  <a:pt x="54" y="44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54" y="99"/>
                  <a:pt x="54" y="99"/>
                  <a:pt x="54" y="99"/>
                </a:cubicBezTo>
                <a:close/>
                <a:moveTo>
                  <a:pt x="138" y="146"/>
                </a:moveTo>
                <a:cubicBezTo>
                  <a:pt x="148" y="146"/>
                  <a:pt x="155" y="155"/>
                  <a:pt x="153" y="166"/>
                </a:cubicBezTo>
                <a:cubicBezTo>
                  <a:pt x="151" y="175"/>
                  <a:pt x="143" y="183"/>
                  <a:pt x="134" y="183"/>
                </a:cubicBezTo>
                <a:cubicBezTo>
                  <a:pt x="126" y="183"/>
                  <a:pt x="119" y="175"/>
                  <a:pt x="119" y="166"/>
                </a:cubicBezTo>
                <a:cubicBezTo>
                  <a:pt x="119" y="155"/>
                  <a:pt x="127" y="146"/>
                  <a:pt x="138" y="146"/>
                </a:cubicBezTo>
                <a:close/>
                <a:moveTo>
                  <a:pt x="138" y="146"/>
                </a:moveTo>
                <a:cubicBezTo>
                  <a:pt x="138" y="146"/>
                  <a:pt x="138" y="146"/>
                  <a:pt x="138" y="146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22911" y="549916"/>
            <a:ext cx="21069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Shanghai University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12972" y="326104"/>
            <a:ext cx="157608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9331" y="442064"/>
            <a:ext cx="342617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组员分工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/>
          <p:cNvSpPr/>
          <p:nvPr/>
        </p:nvSpPr>
        <p:spPr>
          <a:xfrm rot="2700000" flipH="1">
            <a:off x="-362154" y="502441"/>
            <a:ext cx="724306" cy="72477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90040" y="1226820"/>
          <a:ext cx="8635365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/>
                <a:gridCol w="2635885"/>
                <a:gridCol w="4973320"/>
              </a:tblGrid>
              <a:tr h="584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序号</a:t>
                      </a:r>
                      <a:endParaRPr lang="zh-CN" alt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组员</a:t>
                      </a:r>
                      <a:endParaRPr lang="zh-CN" altLang="en-US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完成任务描述</a:t>
                      </a:r>
                      <a:endParaRPr lang="zh-CN" altLang="en-US" b="1"/>
                    </a:p>
                  </a:txBody>
                  <a:tcPr anchor="ctr" anchorCtr="0"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1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342900" indent="-342900" algn="ctr">
                        <a:buFont typeface="+mj-lt"/>
                        <a:buNone/>
                      </a:pPr>
                      <a:r>
                        <a:rPr lang="zh-CN" altLang="en-US" b="1" dirty="0"/>
                        <a:t>李昕</a:t>
                      </a:r>
                      <a:endParaRPr lang="zh-CN" altLang="en-US" b="1" dirty="0"/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组长，负责</a:t>
                      </a:r>
                      <a:r>
                        <a:rPr kumimoji="0"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springboot</a:t>
                      </a:r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环境的搭建，配置编写，配置类的编写，</a:t>
                      </a:r>
                      <a:r>
                        <a:rPr kumimoji="0"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层的编写。</a:t>
                      </a:r>
                      <a:r>
                        <a:rPr lang="zh-CN" altLang="en-US" b="1" dirty="0"/>
                        <a:t>（</a:t>
                      </a:r>
                      <a:r>
                        <a:rPr lang="en-US" altLang="zh-CN" b="1" dirty="0"/>
                        <a:t>20%</a:t>
                      </a:r>
                      <a:r>
                        <a:rPr lang="zh-CN" altLang="en-US" b="1" dirty="0"/>
                        <a:t>）</a:t>
                      </a:r>
                      <a:endParaRPr lang="en-US" b="1" dirty="0"/>
                    </a:p>
                  </a:txBody>
                  <a:tcPr anchor="ctr" anchorCtr="1"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b="1" dirty="0"/>
                        <a:t>汪雨卿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lang="zh-CN" altLang="en-US" b="1" dirty="0"/>
                        <a:t>负责</a:t>
                      </a:r>
                      <a:r>
                        <a:rPr lang="en-US" altLang="zh-CN" b="1" dirty="0"/>
                        <a:t>Vue</a:t>
                      </a:r>
                      <a:r>
                        <a:rPr lang="zh-CN" altLang="en-US" b="1" dirty="0"/>
                        <a:t>项目框架搭建，网页内容构架，路由搭建，以及权限管理（</a:t>
                      </a:r>
                      <a:r>
                        <a:rPr lang="en-US" altLang="zh-CN" b="1" dirty="0"/>
                        <a:t>20%</a:t>
                      </a:r>
                      <a:r>
                        <a:rPr lang="zh-CN" altLang="en-US" b="1" dirty="0"/>
                        <a:t>）</a:t>
                      </a:r>
                      <a:endParaRPr lang="en-US" b="1" dirty="0"/>
                    </a:p>
                  </a:txBody>
                  <a:tcPr anchor="ctr" anchorCtr="1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3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b="1" dirty="0"/>
                        <a:t>毕欣怡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负责编写页面样式、各页面之间的路由跳转、各个操作之间的逻辑验证等等。</a:t>
                      </a:r>
                      <a:r>
                        <a:rPr lang="zh-CN" altLang="en-US" b="1" dirty="0"/>
                        <a:t>（</a:t>
                      </a:r>
                      <a:r>
                        <a:rPr lang="en-US" altLang="zh-CN" b="1" dirty="0"/>
                        <a:t>20%</a:t>
                      </a:r>
                      <a:r>
                        <a:rPr lang="zh-CN" altLang="en-US" b="1" dirty="0"/>
                        <a:t>）</a:t>
                      </a:r>
                      <a:endParaRPr lang="en-US" b="1" dirty="0"/>
                    </a:p>
                  </a:txBody>
                  <a:tcPr anchor="ctr" anchorCtr="1"/>
                </a:tc>
              </a:tr>
              <a:tr h="11887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4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b="1" dirty="0"/>
                        <a:t>朱明名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负责数据库表的设计，</a:t>
                      </a:r>
                      <a:r>
                        <a:rPr kumimoji="0"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pojo</a:t>
                      </a:r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实体类的编写，</a:t>
                      </a:r>
                      <a:r>
                        <a:rPr kumimoji="0"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mapper</a:t>
                      </a:r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配置文件的编写。</a:t>
                      </a:r>
                      <a:r>
                        <a:rPr lang="zh-CN" altLang="en-US" b="1" dirty="0"/>
                        <a:t>（</a:t>
                      </a:r>
                      <a:r>
                        <a:rPr lang="en-US" altLang="zh-CN" b="1" dirty="0"/>
                        <a:t>20%</a:t>
                      </a:r>
                      <a:r>
                        <a:rPr lang="zh-CN" altLang="en-US" b="1" dirty="0"/>
                        <a:t>）</a:t>
                      </a:r>
                      <a:endParaRPr lang="en-US" b="1" dirty="0"/>
                    </a:p>
                  </a:txBody>
                  <a:tcPr anchor="ctr" anchorCtr="1"/>
                </a:tc>
              </a:tr>
              <a:tr h="135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5</a:t>
                      </a:r>
                      <a:endParaRPr lang="en-US" altLang="zh-CN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marL="342900" indent="-342900" algn="ctr" rtl="0" eaLnBrk="1" latinLnBrk="0" hangingPunct="1">
                        <a:buFont typeface="+mj-lt"/>
                        <a:buNone/>
                      </a:pPr>
                      <a:r>
                        <a:rPr lang="zh-CN" altLang="en-US" b="1" dirty="0"/>
                        <a:t>朱煜</a:t>
                      </a:r>
                      <a:endParaRPr kumimoji="0" lang="zh-CN" altLang="en-US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p>
                      <a:pPr algn="ctr"/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</a:t>
                      </a:r>
                      <a:r>
                        <a:rPr kumimoji="0" lang="en-US" altLang="zh-CN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thymleaf</a:t>
                      </a:r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的编写，</a:t>
                      </a:r>
                      <a:r>
                        <a:rPr kumimoji="0"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的编写，</a:t>
                      </a:r>
                      <a:r>
                        <a:rPr kumimoji="0" lang="en-US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kumimoji="0" lang="zh-CN" altLang="zh-C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制作。</a:t>
                      </a:r>
                      <a:r>
                        <a:rPr lang="zh-CN" altLang="en-US" b="1" dirty="0"/>
                        <a:t>（</a:t>
                      </a:r>
                      <a:r>
                        <a:rPr lang="en-US" altLang="zh-CN" b="1" dirty="0"/>
                        <a:t>20%</a:t>
                      </a:r>
                      <a:r>
                        <a:rPr lang="zh-CN" altLang="en-US" b="1" dirty="0"/>
                        <a:t>）</a:t>
                      </a:r>
                      <a:endParaRPr lang="en-US" b="1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74039" y="2870137"/>
            <a:ext cx="4248056" cy="5564652"/>
            <a:chOff x="10174039" y="2870137"/>
            <a:chExt cx="4248056" cy="5564652"/>
          </a:xfrm>
        </p:grpSpPr>
        <p:sp>
          <p:nvSpPr>
            <p:cNvPr id="4" name="直角三角形 3"/>
            <p:cNvSpPr/>
            <p:nvPr/>
          </p:nvSpPr>
          <p:spPr>
            <a:xfrm rot="2700000">
              <a:off x="10938258" y="4598417"/>
              <a:ext cx="3136660" cy="3136660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rot="2700000">
              <a:off x="11154963" y="2870137"/>
              <a:ext cx="3267132" cy="326713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直角三角形 5"/>
            <p:cNvSpPr/>
            <p:nvPr/>
          </p:nvSpPr>
          <p:spPr>
            <a:xfrm rot="2700000">
              <a:off x="10174039" y="4287857"/>
              <a:ext cx="4146932" cy="414693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 flipH="1" flipV="1">
            <a:off x="-2346207" y="-1586574"/>
            <a:ext cx="4248056" cy="5564652"/>
            <a:chOff x="10174039" y="2870137"/>
            <a:chExt cx="4248056" cy="5564652"/>
          </a:xfrm>
        </p:grpSpPr>
        <p:sp>
          <p:nvSpPr>
            <p:cNvPr id="9" name="直角三角形 8"/>
            <p:cNvSpPr/>
            <p:nvPr/>
          </p:nvSpPr>
          <p:spPr>
            <a:xfrm rot="2700000">
              <a:off x="10938258" y="4598417"/>
              <a:ext cx="3136660" cy="3136660"/>
            </a:xfrm>
            <a:prstGeom prst="rt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直角三角形 9"/>
            <p:cNvSpPr/>
            <p:nvPr/>
          </p:nvSpPr>
          <p:spPr>
            <a:xfrm rot="2700000">
              <a:off x="11154963" y="2870137"/>
              <a:ext cx="3267132" cy="326713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直角三角形 10"/>
            <p:cNvSpPr/>
            <p:nvPr/>
          </p:nvSpPr>
          <p:spPr>
            <a:xfrm rot="2700000">
              <a:off x="10174039" y="4287857"/>
              <a:ext cx="4146932" cy="4146932"/>
            </a:xfrm>
            <a:prstGeom prst="rt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249055" y="2618910"/>
            <a:ext cx="769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恳请老师  批评指正</a:t>
            </a:r>
            <a:endParaRPr lang="zh-CN" altLang="en-US" sz="5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Freeform 148"/>
          <p:cNvSpPr>
            <a:spLocks noChangeAspect="1" noEditPoints="1"/>
          </p:cNvSpPr>
          <p:nvPr/>
        </p:nvSpPr>
        <p:spPr bwMode="auto">
          <a:xfrm>
            <a:off x="9399551" y="354187"/>
            <a:ext cx="433950" cy="351729"/>
          </a:xfrm>
          <a:custGeom>
            <a:avLst/>
            <a:gdLst/>
            <a:ahLst/>
            <a:cxnLst>
              <a:cxn ang="0">
                <a:pos x="209" y="121"/>
              </a:cxn>
              <a:cxn ang="0">
                <a:pos x="213" y="89"/>
              </a:cxn>
              <a:cxn ang="0">
                <a:pos x="224" y="89"/>
              </a:cxn>
              <a:cxn ang="0">
                <a:pos x="228" y="121"/>
              </a:cxn>
              <a:cxn ang="0">
                <a:pos x="209" y="121"/>
              </a:cxn>
              <a:cxn ang="0">
                <a:pos x="213" y="72"/>
              </a:cxn>
              <a:cxn ang="0">
                <a:pos x="216" y="72"/>
              </a:cxn>
              <a:cxn ang="0">
                <a:pos x="216" y="33"/>
              </a:cxn>
              <a:cxn ang="0">
                <a:pos x="124" y="47"/>
              </a:cxn>
              <a:cxn ang="0">
                <a:pos x="27" y="32"/>
              </a:cxn>
              <a:cxn ang="0">
                <a:pos x="27" y="12"/>
              </a:cxn>
              <a:cxn ang="0">
                <a:pos x="119" y="0"/>
              </a:cxn>
              <a:cxn ang="0">
                <a:pos x="219" y="15"/>
              </a:cxn>
              <a:cxn ang="0">
                <a:pos x="221" y="15"/>
              </a:cxn>
              <a:cxn ang="0">
                <a:pos x="221" y="72"/>
              </a:cxn>
              <a:cxn ang="0">
                <a:pos x="224" y="72"/>
              </a:cxn>
              <a:cxn ang="0">
                <a:pos x="224" y="84"/>
              </a:cxn>
              <a:cxn ang="0">
                <a:pos x="213" y="84"/>
              </a:cxn>
              <a:cxn ang="0">
                <a:pos x="213" y="72"/>
              </a:cxn>
              <a:cxn ang="0">
                <a:pos x="49" y="146"/>
              </a:cxn>
              <a:cxn ang="0">
                <a:pos x="7" y="129"/>
              </a:cxn>
              <a:cxn ang="0">
                <a:pos x="22" y="96"/>
              </a:cxn>
              <a:cxn ang="0">
                <a:pos x="59" y="119"/>
              </a:cxn>
              <a:cxn ang="0">
                <a:pos x="49" y="146"/>
              </a:cxn>
              <a:cxn ang="0">
                <a:pos x="64" y="156"/>
              </a:cxn>
              <a:cxn ang="0">
                <a:pos x="44" y="166"/>
              </a:cxn>
              <a:cxn ang="0">
                <a:pos x="44" y="156"/>
              </a:cxn>
              <a:cxn ang="0">
                <a:pos x="34" y="156"/>
              </a:cxn>
              <a:cxn ang="0">
                <a:pos x="47" y="148"/>
              </a:cxn>
              <a:cxn ang="0">
                <a:pos x="64" y="156"/>
              </a:cxn>
              <a:cxn ang="0">
                <a:pos x="77" y="126"/>
              </a:cxn>
              <a:cxn ang="0">
                <a:pos x="131" y="138"/>
              </a:cxn>
              <a:cxn ang="0">
                <a:pos x="121" y="185"/>
              </a:cxn>
              <a:cxn ang="0">
                <a:pos x="67" y="151"/>
              </a:cxn>
              <a:cxn ang="0">
                <a:pos x="77" y="126"/>
              </a:cxn>
              <a:cxn ang="0">
                <a:pos x="54" y="99"/>
              </a:cxn>
              <a:cxn ang="0">
                <a:pos x="54" y="44"/>
              </a:cxn>
              <a:cxn ang="0">
                <a:pos x="119" y="57"/>
              </a:cxn>
              <a:cxn ang="0">
                <a:pos x="194" y="44"/>
              </a:cxn>
              <a:cxn ang="0">
                <a:pos x="194" y="111"/>
              </a:cxn>
              <a:cxn ang="0">
                <a:pos x="129" y="129"/>
              </a:cxn>
              <a:cxn ang="0">
                <a:pos x="54" y="99"/>
              </a:cxn>
              <a:cxn ang="0">
                <a:pos x="138" y="146"/>
              </a:cxn>
              <a:cxn ang="0">
                <a:pos x="153" y="166"/>
              </a:cxn>
              <a:cxn ang="0">
                <a:pos x="134" y="183"/>
              </a:cxn>
              <a:cxn ang="0">
                <a:pos x="119" y="166"/>
              </a:cxn>
              <a:cxn ang="0">
                <a:pos x="138" y="146"/>
              </a:cxn>
              <a:cxn ang="0">
                <a:pos x="138" y="146"/>
              </a:cxn>
              <a:cxn ang="0">
                <a:pos x="138" y="146"/>
              </a:cxn>
            </a:cxnLst>
            <a:rect l="0" t="0" r="r" b="b"/>
            <a:pathLst>
              <a:path w="228" h="185">
                <a:moveTo>
                  <a:pt x="209" y="121"/>
                </a:moveTo>
                <a:cubicBezTo>
                  <a:pt x="213" y="89"/>
                  <a:pt x="213" y="89"/>
                  <a:pt x="213" y="89"/>
                </a:cubicBezTo>
                <a:cubicBezTo>
                  <a:pt x="224" y="89"/>
                  <a:pt x="224" y="89"/>
                  <a:pt x="224" y="89"/>
                </a:cubicBezTo>
                <a:cubicBezTo>
                  <a:pt x="228" y="121"/>
                  <a:pt x="228" y="121"/>
                  <a:pt x="228" y="121"/>
                </a:cubicBezTo>
                <a:cubicBezTo>
                  <a:pt x="209" y="121"/>
                  <a:pt x="209" y="121"/>
                  <a:pt x="209" y="121"/>
                </a:cubicBezTo>
                <a:close/>
                <a:moveTo>
                  <a:pt x="213" y="72"/>
                </a:moveTo>
                <a:cubicBezTo>
                  <a:pt x="216" y="72"/>
                  <a:pt x="216" y="72"/>
                  <a:pt x="216" y="72"/>
                </a:cubicBezTo>
                <a:cubicBezTo>
                  <a:pt x="216" y="33"/>
                  <a:pt x="216" y="33"/>
                  <a:pt x="216" y="33"/>
                </a:cubicBezTo>
                <a:cubicBezTo>
                  <a:pt x="124" y="47"/>
                  <a:pt x="124" y="47"/>
                  <a:pt x="124" y="47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12"/>
                  <a:pt x="27" y="12"/>
                  <a:pt x="27" y="12"/>
                </a:cubicBezTo>
                <a:cubicBezTo>
                  <a:pt x="119" y="0"/>
                  <a:pt x="119" y="0"/>
                  <a:pt x="119" y="0"/>
                </a:cubicBezTo>
                <a:cubicBezTo>
                  <a:pt x="219" y="15"/>
                  <a:pt x="219" y="15"/>
                  <a:pt x="219" y="15"/>
                </a:cubicBezTo>
                <a:cubicBezTo>
                  <a:pt x="221" y="15"/>
                  <a:pt x="221" y="15"/>
                  <a:pt x="221" y="15"/>
                </a:cubicBezTo>
                <a:cubicBezTo>
                  <a:pt x="221" y="72"/>
                  <a:pt x="221" y="72"/>
                  <a:pt x="221" y="72"/>
                </a:cubicBezTo>
                <a:cubicBezTo>
                  <a:pt x="224" y="72"/>
                  <a:pt x="224" y="72"/>
                  <a:pt x="224" y="72"/>
                </a:cubicBezTo>
                <a:cubicBezTo>
                  <a:pt x="224" y="84"/>
                  <a:pt x="224" y="84"/>
                  <a:pt x="224" y="84"/>
                </a:cubicBezTo>
                <a:cubicBezTo>
                  <a:pt x="213" y="84"/>
                  <a:pt x="213" y="84"/>
                  <a:pt x="213" y="84"/>
                </a:cubicBezTo>
                <a:cubicBezTo>
                  <a:pt x="213" y="72"/>
                  <a:pt x="213" y="72"/>
                  <a:pt x="213" y="72"/>
                </a:cubicBezTo>
                <a:close/>
                <a:moveTo>
                  <a:pt x="49" y="146"/>
                </a:moveTo>
                <a:cubicBezTo>
                  <a:pt x="49" y="146"/>
                  <a:pt x="30" y="133"/>
                  <a:pt x="7" y="129"/>
                </a:cubicBezTo>
                <a:cubicBezTo>
                  <a:pt x="7" y="129"/>
                  <a:pt x="0" y="108"/>
                  <a:pt x="22" y="96"/>
                </a:cubicBezTo>
                <a:cubicBezTo>
                  <a:pt x="59" y="119"/>
                  <a:pt x="59" y="119"/>
                  <a:pt x="59" y="119"/>
                </a:cubicBezTo>
                <a:cubicBezTo>
                  <a:pt x="59" y="119"/>
                  <a:pt x="46" y="121"/>
                  <a:pt x="49" y="146"/>
                </a:cubicBezTo>
                <a:close/>
                <a:moveTo>
                  <a:pt x="64" y="156"/>
                </a:moveTo>
                <a:cubicBezTo>
                  <a:pt x="44" y="166"/>
                  <a:pt x="44" y="166"/>
                  <a:pt x="44" y="16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34" y="156"/>
                  <a:pt x="34" y="156"/>
                  <a:pt x="34" y="156"/>
                </a:cubicBezTo>
                <a:cubicBezTo>
                  <a:pt x="47" y="148"/>
                  <a:pt x="47" y="148"/>
                  <a:pt x="47" y="148"/>
                </a:cubicBezTo>
                <a:cubicBezTo>
                  <a:pt x="64" y="156"/>
                  <a:pt x="64" y="156"/>
                  <a:pt x="64" y="156"/>
                </a:cubicBezTo>
                <a:close/>
                <a:moveTo>
                  <a:pt x="77" y="126"/>
                </a:moveTo>
                <a:cubicBezTo>
                  <a:pt x="77" y="126"/>
                  <a:pt x="127" y="138"/>
                  <a:pt x="131" y="138"/>
                </a:cubicBezTo>
                <a:cubicBezTo>
                  <a:pt x="131" y="138"/>
                  <a:pt x="99" y="156"/>
                  <a:pt x="121" y="185"/>
                </a:cubicBezTo>
                <a:cubicBezTo>
                  <a:pt x="67" y="151"/>
                  <a:pt x="67" y="151"/>
                  <a:pt x="67" y="151"/>
                </a:cubicBezTo>
                <a:cubicBezTo>
                  <a:pt x="67" y="151"/>
                  <a:pt x="63" y="133"/>
                  <a:pt x="77" y="126"/>
                </a:cubicBezTo>
                <a:close/>
                <a:moveTo>
                  <a:pt x="54" y="99"/>
                </a:moveTo>
                <a:cubicBezTo>
                  <a:pt x="54" y="44"/>
                  <a:pt x="54" y="44"/>
                  <a:pt x="54" y="44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94" y="44"/>
                  <a:pt x="194" y="44"/>
                  <a:pt x="194" y="44"/>
                </a:cubicBezTo>
                <a:cubicBezTo>
                  <a:pt x="194" y="111"/>
                  <a:pt x="194" y="111"/>
                  <a:pt x="194" y="111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54" y="99"/>
                  <a:pt x="54" y="99"/>
                  <a:pt x="54" y="99"/>
                </a:cubicBezTo>
                <a:close/>
                <a:moveTo>
                  <a:pt x="138" y="146"/>
                </a:moveTo>
                <a:cubicBezTo>
                  <a:pt x="148" y="146"/>
                  <a:pt x="155" y="155"/>
                  <a:pt x="153" y="166"/>
                </a:cubicBezTo>
                <a:cubicBezTo>
                  <a:pt x="151" y="175"/>
                  <a:pt x="143" y="183"/>
                  <a:pt x="134" y="183"/>
                </a:cubicBezTo>
                <a:cubicBezTo>
                  <a:pt x="126" y="183"/>
                  <a:pt x="119" y="175"/>
                  <a:pt x="119" y="166"/>
                </a:cubicBezTo>
                <a:cubicBezTo>
                  <a:pt x="119" y="155"/>
                  <a:pt x="127" y="146"/>
                  <a:pt x="138" y="146"/>
                </a:cubicBezTo>
                <a:close/>
                <a:moveTo>
                  <a:pt x="138" y="146"/>
                </a:moveTo>
                <a:cubicBezTo>
                  <a:pt x="138" y="146"/>
                  <a:pt x="138" y="146"/>
                  <a:pt x="138" y="146"/>
                </a:cubicBez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22911" y="549916"/>
            <a:ext cx="210693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Shanghai University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12972" y="326104"/>
            <a:ext cx="1576081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上海大学</a:t>
            </a:r>
            <a:endParaRPr lang="zh-CN" altLang="en-US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ba91f1b-cd03-4877-a05f-105a24874816}"/>
  <p:tag name="TABLE_ENDDRAG_ORIGIN_RECT" val="679*395"/>
  <p:tag name="TABLE_ENDDRAG_RECT" val="100*92*679*395"/>
</p:tagLst>
</file>

<file path=ppt/theme/theme1.xml><?xml version="1.0" encoding="utf-8"?>
<a:theme xmlns:a="http://schemas.openxmlformats.org/drawingml/2006/main" name="Office 主题​​">
  <a:themeElements>
    <a:clrScheme name="自定义 104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3F4F"/>
      </a:accent1>
      <a:accent2>
        <a:srgbClr val="617A9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宽屏</PresentationFormat>
  <Paragraphs>92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微软雅黑 Light</vt:lpstr>
      <vt:lpstr>华文细黑</vt:lpstr>
      <vt:lpstr>Calibri Light</vt:lpstr>
      <vt:lpstr>Gill Sans</vt:lpstr>
      <vt:lpstr>Open Sans</vt:lpstr>
      <vt:lpstr>Segoe Print</vt:lpstr>
      <vt:lpstr>Open Sans Bold</vt:lpstr>
      <vt:lpstr>Helvetica</vt:lpstr>
      <vt:lpstr>等线</vt:lpstr>
      <vt:lpstr>Arial Unicode MS</vt:lpstr>
      <vt:lpstr>等线 Light</vt:lpstr>
      <vt:lpstr>Calibri</vt:lpstr>
      <vt:lpstr>Gill Sans MT</vt:lpstr>
      <vt:lpstr>Arial Black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Sherlock Holmes</cp:lastModifiedBy>
  <cp:revision>24</cp:revision>
  <dcterms:created xsi:type="dcterms:W3CDTF">2019-06-03T14:06:00Z</dcterms:created>
  <dcterms:modified xsi:type="dcterms:W3CDTF">2022-03-03T10:47:58Z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v1.0_mb_qabxq8x8QkFGFQ2TuvFb1g==</vt:lpwstr>
  </property>
  <property fmtid="{D5CDD505-2E9C-101B-9397-08002B2CF9AE}" pid="4" name="ICV">
    <vt:lpwstr>BCD76AB32AFC4E62A7F0B267281F4B2E</vt:lpwstr>
  </property>
</Properties>
</file>