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8" r:id="rId2"/>
    <p:sldId id="259" r:id="rId3"/>
    <p:sldId id="260" r:id="rId4"/>
    <p:sldId id="261" r:id="rId5"/>
    <p:sldId id="262" r:id="rId6"/>
    <p:sldId id="263" r:id="rId7"/>
    <p:sldId id="264" r:id="rId8"/>
    <p:sldId id="265" r:id="rId9"/>
    <p:sldId id="329" r:id="rId10"/>
    <p:sldId id="330" r:id="rId11"/>
    <p:sldId id="331" r:id="rId12"/>
    <p:sldId id="273" r:id="rId13"/>
    <p:sldId id="336" r:id="rId14"/>
    <p:sldId id="340" r:id="rId15"/>
    <p:sldId id="339" r:id="rId16"/>
    <p:sldId id="341" r:id="rId17"/>
    <p:sldId id="342" r:id="rId18"/>
    <p:sldId id="343" r:id="rId19"/>
    <p:sldId id="344" r:id="rId20"/>
    <p:sldId id="345" r:id="rId21"/>
    <p:sldId id="346" r:id="rId22"/>
    <p:sldId id="348" r:id="rId23"/>
    <p:sldId id="349" r:id="rId24"/>
    <p:sldId id="333" r:id="rId25"/>
    <p:sldId id="350" r:id="rId26"/>
    <p:sldId id="352" r:id="rId27"/>
    <p:sldId id="354" r:id="rId28"/>
    <p:sldId id="355" r:id="rId29"/>
    <p:sldId id="270" r:id="rId30"/>
    <p:sldId id="356" r:id="rId31"/>
    <p:sldId id="377" r:id="rId32"/>
    <p:sldId id="380" r:id="rId33"/>
    <p:sldId id="378" r:id="rId34"/>
    <p:sldId id="381" r:id="rId35"/>
    <p:sldId id="382" r:id="rId36"/>
    <p:sldId id="334" r:id="rId37"/>
    <p:sldId id="358" r:id="rId38"/>
    <p:sldId id="361" r:id="rId39"/>
    <p:sldId id="362" r:id="rId40"/>
    <p:sldId id="335" r:id="rId41"/>
    <p:sldId id="363" r:id="rId42"/>
    <p:sldId id="365" r:id="rId43"/>
    <p:sldId id="366" r:id="rId44"/>
    <p:sldId id="367" r:id="rId45"/>
    <p:sldId id="368" r:id="rId46"/>
    <p:sldId id="369" r:id="rId47"/>
    <p:sldId id="371" r:id="rId48"/>
    <p:sldId id="372" r:id="rId49"/>
    <p:sldId id="374" r:id="rId50"/>
    <p:sldId id="375" r:id="rId51"/>
    <p:sldId id="376" r:id="rId52"/>
    <p:sldId id="321" r:id="rId53"/>
    <p:sldId id="322" r:id="rId54"/>
    <p:sldId id="318" r:id="rId55"/>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zione predefinita" id="{7109FB7B-FC87-4F04-B796-9102F44DE205}">
          <p14:sldIdLst>
            <p14:sldId id="258"/>
            <p14:sldId id="259"/>
            <p14:sldId id="260"/>
            <p14:sldId id="261"/>
            <p14:sldId id="262"/>
            <p14:sldId id="263"/>
            <p14:sldId id="264"/>
            <p14:sldId id="265"/>
            <p14:sldId id="329"/>
            <p14:sldId id="330"/>
            <p14:sldId id="331"/>
            <p14:sldId id="273"/>
            <p14:sldId id="336"/>
            <p14:sldId id="340"/>
            <p14:sldId id="339"/>
            <p14:sldId id="341"/>
            <p14:sldId id="342"/>
            <p14:sldId id="343"/>
            <p14:sldId id="344"/>
            <p14:sldId id="345"/>
            <p14:sldId id="346"/>
            <p14:sldId id="348"/>
            <p14:sldId id="349"/>
            <p14:sldId id="333"/>
            <p14:sldId id="350"/>
            <p14:sldId id="352"/>
            <p14:sldId id="354"/>
            <p14:sldId id="355"/>
            <p14:sldId id="270"/>
            <p14:sldId id="356"/>
            <p14:sldId id="377"/>
            <p14:sldId id="380"/>
            <p14:sldId id="378"/>
            <p14:sldId id="381"/>
            <p14:sldId id="382"/>
            <p14:sldId id="334"/>
            <p14:sldId id="358"/>
            <p14:sldId id="361"/>
            <p14:sldId id="362"/>
            <p14:sldId id="335"/>
            <p14:sldId id="363"/>
            <p14:sldId id="365"/>
            <p14:sldId id="366"/>
            <p14:sldId id="367"/>
            <p14:sldId id="368"/>
            <p14:sldId id="369"/>
            <p14:sldId id="371"/>
            <p14:sldId id="372"/>
            <p14:sldId id="374"/>
            <p14:sldId id="375"/>
            <p14:sldId id="376"/>
            <p14:sldId id="321"/>
            <p14:sldId id="322"/>
            <p14:sldId id="31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CDA7F6-DEB3-4E4E-909F-6AE320D79CA8}" v="117" dt="2019-06-20T14:11:27.5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61" autoAdjust="0"/>
    <p:restoredTop sz="94660"/>
  </p:normalViewPr>
  <p:slideViewPr>
    <p:cSldViewPr snapToGrid="0">
      <p:cViewPr varScale="1">
        <p:scale>
          <a:sx n="96" d="100"/>
          <a:sy n="96" d="100"/>
        </p:scale>
        <p:origin x="1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D0A8ED-0F58-4659-8F2A-6E0A408ACFB6}"/>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53DD4F0B-9BC6-4596-8428-C7B0C175DE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19F00FBB-F3F0-4FDE-A89C-0C05C2B2FD76}"/>
              </a:ext>
            </a:extLst>
          </p:cNvPr>
          <p:cNvSpPr>
            <a:spLocks noGrp="1"/>
          </p:cNvSpPr>
          <p:nvPr>
            <p:ph type="dt" sz="half" idx="10"/>
          </p:nvPr>
        </p:nvSpPr>
        <p:spPr/>
        <p:txBody>
          <a:bodyPr/>
          <a:lstStyle/>
          <a:p>
            <a:fld id="{A1A6E30D-5C7D-4576-B4B0-15B132336614}" type="datetimeFigureOut">
              <a:rPr lang="it-IT" smtClean="0"/>
              <a:t>01/02/2020</a:t>
            </a:fld>
            <a:endParaRPr lang="it-IT" dirty="0"/>
          </a:p>
        </p:txBody>
      </p:sp>
      <p:sp>
        <p:nvSpPr>
          <p:cNvPr id="5" name="Segnaposto piè di pagina 4">
            <a:extLst>
              <a:ext uri="{FF2B5EF4-FFF2-40B4-BE49-F238E27FC236}">
                <a16:creationId xmlns:a16="http://schemas.microsoft.com/office/drawing/2014/main" id="{F0FBFA25-B60A-4158-99EB-29E49817718E}"/>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FBED549E-F3DF-49C4-9BD9-4F17A0E99C07}"/>
              </a:ext>
            </a:extLst>
          </p:cNvPr>
          <p:cNvSpPr>
            <a:spLocks noGrp="1"/>
          </p:cNvSpPr>
          <p:nvPr>
            <p:ph type="sldNum" sz="quarter" idx="12"/>
          </p:nvPr>
        </p:nvSpPr>
        <p:spPr/>
        <p:txBody>
          <a:bodyPr/>
          <a:lstStyle/>
          <a:p>
            <a:fld id="{5795ADFC-9B63-4482-9A18-C8B02954560F}" type="slidenum">
              <a:rPr lang="it-IT" smtClean="0"/>
              <a:t>‹N›</a:t>
            </a:fld>
            <a:endParaRPr lang="it-IT" dirty="0"/>
          </a:p>
        </p:txBody>
      </p:sp>
    </p:spTree>
    <p:extLst>
      <p:ext uri="{BB962C8B-B14F-4D97-AF65-F5344CB8AC3E}">
        <p14:creationId xmlns:p14="http://schemas.microsoft.com/office/powerpoint/2010/main" val="2558927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50F151-F53B-4F67-9E48-445DBFCC5AE1}"/>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3C1A1A86-5F27-472F-9E90-9C47E4C7503F}"/>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14127725-5B08-4DAA-8EF6-F666C660D760}"/>
              </a:ext>
            </a:extLst>
          </p:cNvPr>
          <p:cNvSpPr>
            <a:spLocks noGrp="1"/>
          </p:cNvSpPr>
          <p:nvPr>
            <p:ph type="dt" sz="half" idx="10"/>
          </p:nvPr>
        </p:nvSpPr>
        <p:spPr/>
        <p:txBody>
          <a:bodyPr/>
          <a:lstStyle/>
          <a:p>
            <a:fld id="{A1A6E30D-5C7D-4576-B4B0-15B132336614}" type="datetimeFigureOut">
              <a:rPr lang="it-IT" smtClean="0"/>
              <a:t>01/02/2020</a:t>
            </a:fld>
            <a:endParaRPr lang="it-IT" dirty="0"/>
          </a:p>
        </p:txBody>
      </p:sp>
      <p:sp>
        <p:nvSpPr>
          <p:cNvPr id="5" name="Segnaposto piè di pagina 4">
            <a:extLst>
              <a:ext uri="{FF2B5EF4-FFF2-40B4-BE49-F238E27FC236}">
                <a16:creationId xmlns:a16="http://schemas.microsoft.com/office/drawing/2014/main" id="{4280E33F-345F-4825-B838-307EF7DE4570}"/>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3E31A296-B7DB-4BE6-A1E5-C99E84C45E6B}"/>
              </a:ext>
            </a:extLst>
          </p:cNvPr>
          <p:cNvSpPr>
            <a:spLocks noGrp="1"/>
          </p:cNvSpPr>
          <p:nvPr>
            <p:ph type="sldNum" sz="quarter" idx="12"/>
          </p:nvPr>
        </p:nvSpPr>
        <p:spPr/>
        <p:txBody>
          <a:bodyPr/>
          <a:lstStyle/>
          <a:p>
            <a:fld id="{5795ADFC-9B63-4482-9A18-C8B02954560F}" type="slidenum">
              <a:rPr lang="it-IT" smtClean="0"/>
              <a:t>‹N›</a:t>
            </a:fld>
            <a:endParaRPr lang="it-IT" dirty="0"/>
          </a:p>
        </p:txBody>
      </p:sp>
    </p:spTree>
    <p:extLst>
      <p:ext uri="{BB962C8B-B14F-4D97-AF65-F5344CB8AC3E}">
        <p14:creationId xmlns:p14="http://schemas.microsoft.com/office/powerpoint/2010/main" val="259511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4B855D91-662F-45BF-8EED-B114C14C43A8}"/>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123234E0-65AB-4547-BB57-0DDD0497B401}"/>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0C8D09A-50B5-4E33-80B9-FACE4F3D042D}"/>
              </a:ext>
            </a:extLst>
          </p:cNvPr>
          <p:cNvSpPr>
            <a:spLocks noGrp="1"/>
          </p:cNvSpPr>
          <p:nvPr>
            <p:ph type="dt" sz="half" idx="10"/>
          </p:nvPr>
        </p:nvSpPr>
        <p:spPr/>
        <p:txBody>
          <a:bodyPr/>
          <a:lstStyle/>
          <a:p>
            <a:fld id="{A1A6E30D-5C7D-4576-B4B0-15B132336614}" type="datetimeFigureOut">
              <a:rPr lang="it-IT" smtClean="0"/>
              <a:t>01/02/2020</a:t>
            </a:fld>
            <a:endParaRPr lang="it-IT" dirty="0"/>
          </a:p>
        </p:txBody>
      </p:sp>
      <p:sp>
        <p:nvSpPr>
          <p:cNvPr id="5" name="Segnaposto piè di pagina 4">
            <a:extLst>
              <a:ext uri="{FF2B5EF4-FFF2-40B4-BE49-F238E27FC236}">
                <a16:creationId xmlns:a16="http://schemas.microsoft.com/office/drawing/2014/main" id="{C81B36FC-603F-46B1-B124-8C5556C211B7}"/>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EBCB446D-0761-48B7-AEEB-FE7CA95B865C}"/>
              </a:ext>
            </a:extLst>
          </p:cNvPr>
          <p:cNvSpPr>
            <a:spLocks noGrp="1"/>
          </p:cNvSpPr>
          <p:nvPr>
            <p:ph type="sldNum" sz="quarter" idx="12"/>
          </p:nvPr>
        </p:nvSpPr>
        <p:spPr/>
        <p:txBody>
          <a:bodyPr/>
          <a:lstStyle/>
          <a:p>
            <a:fld id="{5795ADFC-9B63-4482-9A18-C8B02954560F}" type="slidenum">
              <a:rPr lang="it-IT" smtClean="0"/>
              <a:t>‹N›</a:t>
            </a:fld>
            <a:endParaRPr lang="it-IT" dirty="0"/>
          </a:p>
        </p:txBody>
      </p:sp>
    </p:spTree>
    <p:extLst>
      <p:ext uri="{BB962C8B-B14F-4D97-AF65-F5344CB8AC3E}">
        <p14:creationId xmlns:p14="http://schemas.microsoft.com/office/powerpoint/2010/main" val="2360348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5ADEDB-5FCA-4611-9505-BDB5EC2A0885}"/>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7FC49E59-EA08-4106-ADEB-87C0B971C66D}"/>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150C6989-00EB-488A-8C43-AE53547DBD22}"/>
              </a:ext>
            </a:extLst>
          </p:cNvPr>
          <p:cNvSpPr>
            <a:spLocks noGrp="1"/>
          </p:cNvSpPr>
          <p:nvPr>
            <p:ph type="dt" sz="half" idx="10"/>
          </p:nvPr>
        </p:nvSpPr>
        <p:spPr/>
        <p:txBody>
          <a:bodyPr/>
          <a:lstStyle/>
          <a:p>
            <a:fld id="{A1A6E30D-5C7D-4576-B4B0-15B132336614}" type="datetimeFigureOut">
              <a:rPr lang="it-IT" smtClean="0"/>
              <a:t>01/02/2020</a:t>
            </a:fld>
            <a:endParaRPr lang="it-IT" dirty="0"/>
          </a:p>
        </p:txBody>
      </p:sp>
      <p:sp>
        <p:nvSpPr>
          <p:cNvPr id="5" name="Segnaposto piè di pagina 4">
            <a:extLst>
              <a:ext uri="{FF2B5EF4-FFF2-40B4-BE49-F238E27FC236}">
                <a16:creationId xmlns:a16="http://schemas.microsoft.com/office/drawing/2014/main" id="{0A476027-C499-47DC-941C-B3E3CF28D393}"/>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9B631C88-197F-4F04-8C0B-7B8E3A0E8614}"/>
              </a:ext>
            </a:extLst>
          </p:cNvPr>
          <p:cNvSpPr>
            <a:spLocks noGrp="1"/>
          </p:cNvSpPr>
          <p:nvPr>
            <p:ph type="sldNum" sz="quarter" idx="12"/>
          </p:nvPr>
        </p:nvSpPr>
        <p:spPr/>
        <p:txBody>
          <a:bodyPr/>
          <a:lstStyle/>
          <a:p>
            <a:fld id="{5795ADFC-9B63-4482-9A18-C8B02954560F}" type="slidenum">
              <a:rPr lang="it-IT" smtClean="0"/>
              <a:t>‹N›</a:t>
            </a:fld>
            <a:endParaRPr lang="it-IT" dirty="0"/>
          </a:p>
        </p:txBody>
      </p:sp>
    </p:spTree>
    <p:extLst>
      <p:ext uri="{BB962C8B-B14F-4D97-AF65-F5344CB8AC3E}">
        <p14:creationId xmlns:p14="http://schemas.microsoft.com/office/powerpoint/2010/main" val="4054555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424275-F1FD-46E6-B586-7577D9FD9FD0}"/>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8447F8DB-9032-4220-A867-581F05FDDF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7E93C9D3-1088-47B0-9C65-F6A75DF0F01B}"/>
              </a:ext>
            </a:extLst>
          </p:cNvPr>
          <p:cNvSpPr>
            <a:spLocks noGrp="1"/>
          </p:cNvSpPr>
          <p:nvPr>
            <p:ph type="dt" sz="half" idx="10"/>
          </p:nvPr>
        </p:nvSpPr>
        <p:spPr/>
        <p:txBody>
          <a:bodyPr/>
          <a:lstStyle/>
          <a:p>
            <a:fld id="{A1A6E30D-5C7D-4576-B4B0-15B132336614}" type="datetimeFigureOut">
              <a:rPr lang="it-IT" smtClean="0"/>
              <a:t>01/02/2020</a:t>
            </a:fld>
            <a:endParaRPr lang="it-IT" dirty="0"/>
          </a:p>
        </p:txBody>
      </p:sp>
      <p:sp>
        <p:nvSpPr>
          <p:cNvPr id="5" name="Segnaposto piè di pagina 4">
            <a:extLst>
              <a:ext uri="{FF2B5EF4-FFF2-40B4-BE49-F238E27FC236}">
                <a16:creationId xmlns:a16="http://schemas.microsoft.com/office/drawing/2014/main" id="{90F7385D-3E3B-4C2C-8AB6-045DE12105C2}"/>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E6FD75A1-A4CC-41E2-8DE4-3B17935752A4}"/>
              </a:ext>
            </a:extLst>
          </p:cNvPr>
          <p:cNvSpPr>
            <a:spLocks noGrp="1"/>
          </p:cNvSpPr>
          <p:nvPr>
            <p:ph type="sldNum" sz="quarter" idx="12"/>
          </p:nvPr>
        </p:nvSpPr>
        <p:spPr/>
        <p:txBody>
          <a:bodyPr/>
          <a:lstStyle/>
          <a:p>
            <a:fld id="{5795ADFC-9B63-4482-9A18-C8B02954560F}" type="slidenum">
              <a:rPr lang="it-IT" smtClean="0"/>
              <a:t>‹N›</a:t>
            </a:fld>
            <a:endParaRPr lang="it-IT" dirty="0"/>
          </a:p>
        </p:txBody>
      </p:sp>
    </p:spTree>
    <p:extLst>
      <p:ext uri="{BB962C8B-B14F-4D97-AF65-F5344CB8AC3E}">
        <p14:creationId xmlns:p14="http://schemas.microsoft.com/office/powerpoint/2010/main" val="280282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B0CE795-2863-47A6-A6BA-5FE184C33F08}"/>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2F78DB4D-7C47-4FE6-A388-DFC7BC87FA4E}"/>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F0989106-B669-46E9-BBFF-B90546CBEC1D}"/>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5D591556-F439-4AC7-983F-928540B895F9}"/>
              </a:ext>
            </a:extLst>
          </p:cNvPr>
          <p:cNvSpPr>
            <a:spLocks noGrp="1"/>
          </p:cNvSpPr>
          <p:nvPr>
            <p:ph type="dt" sz="half" idx="10"/>
          </p:nvPr>
        </p:nvSpPr>
        <p:spPr/>
        <p:txBody>
          <a:bodyPr/>
          <a:lstStyle/>
          <a:p>
            <a:fld id="{A1A6E30D-5C7D-4576-B4B0-15B132336614}" type="datetimeFigureOut">
              <a:rPr lang="it-IT" smtClean="0"/>
              <a:t>01/02/2020</a:t>
            </a:fld>
            <a:endParaRPr lang="it-IT" dirty="0"/>
          </a:p>
        </p:txBody>
      </p:sp>
      <p:sp>
        <p:nvSpPr>
          <p:cNvPr id="6" name="Segnaposto piè di pagina 5">
            <a:extLst>
              <a:ext uri="{FF2B5EF4-FFF2-40B4-BE49-F238E27FC236}">
                <a16:creationId xmlns:a16="http://schemas.microsoft.com/office/drawing/2014/main" id="{606398D7-A936-4C9F-B276-60F08BF6ECE6}"/>
              </a:ext>
            </a:extLst>
          </p:cNvPr>
          <p:cNvSpPr>
            <a:spLocks noGrp="1"/>
          </p:cNvSpPr>
          <p:nvPr>
            <p:ph type="ftr" sz="quarter" idx="11"/>
          </p:nvPr>
        </p:nvSpPr>
        <p:spPr/>
        <p:txBody>
          <a:bodyPr/>
          <a:lstStyle/>
          <a:p>
            <a:endParaRPr lang="it-IT" dirty="0"/>
          </a:p>
        </p:txBody>
      </p:sp>
      <p:sp>
        <p:nvSpPr>
          <p:cNvPr id="7" name="Segnaposto numero diapositiva 6">
            <a:extLst>
              <a:ext uri="{FF2B5EF4-FFF2-40B4-BE49-F238E27FC236}">
                <a16:creationId xmlns:a16="http://schemas.microsoft.com/office/drawing/2014/main" id="{13C9DA6D-11F5-4F18-A56D-60C380627EEE}"/>
              </a:ext>
            </a:extLst>
          </p:cNvPr>
          <p:cNvSpPr>
            <a:spLocks noGrp="1"/>
          </p:cNvSpPr>
          <p:nvPr>
            <p:ph type="sldNum" sz="quarter" idx="12"/>
          </p:nvPr>
        </p:nvSpPr>
        <p:spPr/>
        <p:txBody>
          <a:bodyPr/>
          <a:lstStyle/>
          <a:p>
            <a:fld id="{5795ADFC-9B63-4482-9A18-C8B02954560F}" type="slidenum">
              <a:rPr lang="it-IT" smtClean="0"/>
              <a:t>‹N›</a:t>
            </a:fld>
            <a:endParaRPr lang="it-IT" dirty="0"/>
          </a:p>
        </p:txBody>
      </p:sp>
    </p:spTree>
    <p:extLst>
      <p:ext uri="{BB962C8B-B14F-4D97-AF65-F5344CB8AC3E}">
        <p14:creationId xmlns:p14="http://schemas.microsoft.com/office/powerpoint/2010/main" val="2690924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3999931-CC1C-4A2F-9E57-C98C02E189CF}"/>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7D1FFDDE-64B7-4CB0-8124-E6B668AC90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CE764FF0-86C8-4E6F-B577-781AE3BB68EA}"/>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25BA2653-0369-40C3-9911-5B30CACFC0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9BD21D7B-6C8B-403C-A825-403B7B05C3F8}"/>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FA35E15E-F17D-4FEF-B7A5-B09A01B623DA}"/>
              </a:ext>
            </a:extLst>
          </p:cNvPr>
          <p:cNvSpPr>
            <a:spLocks noGrp="1"/>
          </p:cNvSpPr>
          <p:nvPr>
            <p:ph type="dt" sz="half" idx="10"/>
          </p:nvPr>
        </p:nvSpPr>
        <p:spPr/>
        <p:txBody>
          <a:bodyPr/>
          <a:lstStyle/>
          <a:p>
            <a:fld id="{A1A6E30D-5C7D-4576-B4B0-15B132336614}" type="datetimeFigureOut">
              <a:rPr lang="it-IT" smtClean="0"/>
              <a:t>01/02/2020</a:t>
            </a:fld>
            <a:endParaRPr lang="it-IT" dirty="0"/>
          </a:p>
        </p:txBody>
      </p:sp>
      <p:sp>
        <p:nvSpPr>
          <p:cNvPr id="8" name="Segnaposto piè di pagina 7">
            <a:extLst>
              <a:ext uri="{FF2B5EF4-FFF2-40B4-BE49-F238E27FC236}">
                <a16:creationId xmlns:a16="http://schemas.microsoft.com/office/drawing/2014/main" id="{B51AFA95-FA65-4E10-A0D9-466E9DA3D74B}"/>
              </a:ext>
            </a:extLst>
          </p:cNvPr>
          <p:cNvSpPr>
            <a:spLocks noGrp="1"/>
          </p:cNvSpPr>
          <p:nvPr>
            <p:ph type="ftr" sz="quarter" idx="11"/>
          </p:nvPr>
        </p:nvSpPr>
        <p:spPr/>
        <p:txBody>
          <a:bodyPr/>
          <a:lstStyle/>
          <a:p>
            <a:endParaRPr lang="it-IT" dirty="0"/>
          </a:p>
        </p:txBody>
      </p:sp>
      <p:sp>
        <p:nvSpPr>
          <p:cNvPr id="9" name="Segnaposto numero diapositiva 8">
            <a:extLst>
              <a:ext uri="{FF2B5EF4-FFF2-40B4-BE49-F238E27FC236}">
                <a16:creationId xmlns:a16="http://schemas.microsoft.com/office/drawing/2014/main" id="{B1B8E08E-4FEA-419D-8107-88AF60E332D1}"/>
              </a:ext>
            </a:extLst>
          </p:cNvPr>
          <p:cNvSpPr>
            <a:spLocks noGrp="1"/>
          </p:cNvSpPr>
          <p:nvPr>
            <p:ph type="sldNum" sz="quarter" idx="12"/>
          </p:nvPr>
        </p:nvSpPr>
        <p:spPr/>
        <p:txBody>
          <a:bodyPr/>
          <a:lstStyle/>
          <a:p>
            <a:fld id="{5795ADFC-9B63-4482-9A18-C8B02954560F}" type="slidenum">
              <a:rPr lang="it-IT" smtClean="0"/>
              <a:t>‹N›</a:t>
            </a:fld>
            <a:endParaRPr lang="it-IT" dirty="0"/>
          </a:p>
        </p:txBody>
      </p:sp>
    </p:spTree>
    <p:extLst>
      <p:ext uri="{BB962C8B-B14F-4D97-AF65-F5344CB8AC3E}">
        <p14:creationId xmlns:p14="http://schemas.microsoft.com/office/powerpoint/2010/main" val="700210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97E23F8-A07A-462F-888B-EC3C1F38646E}"/>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C2AF3E0F-EBDC-481B-8E7C-E6DA7D95463B}"/>
              </a:ext>
            </a:extLst>
          </p:cNvPr>
          <p:cNvSpPr>
            <a:spLocks noGrp="1"/>
          </p:cNvSpPr>
          <p:nvPr>
            <p:ph type="dt" sz="half" idx="10"/>
          </p:nvPr>
        </p:nvSpPr>
        <p:spPr/>
        <p:txBody>
          <a:bodyPr/>
          <a:lstStyle/>
          <a:p>
            <a:fld id="{A1A6E30D-5C7D-4576-B4B0-15B132336614}" type="datetimeFigureOut">
              <a:rPr lang="it-IT" smtClean="0"/>
              <a:t>01/02/2020</a:t>
            </a:fld>
            <a:endParaRPr lang="it-IT" dirty="0"/>
          </a:p>
        </p:txBody>
      </p:sp>
      <p:sp>
        <p:nvSpPr>
          <p:cNvPr id="4" name="Segnaposto piè di pagina 3">
            <a:extLst>
              <a:ext uri="{FF2B5EF4-FFF2-40B4-BE49-F238E27FC236}">
                <a16:creationId xmlns:a16="http://schemas.microsoft.com/office/drawing/2014/main" id="{78D11BC7-FF18-4E75-B82E-E48928D211A5}"/>
              </a:ext>
            </a:extLst>
          </p:cNvPr>
          <p:cNvSpPr>
            <a:spLocks noGrp="1"/>
          </p:cNvSpPr>
          <p:nvPr>
            <p:ph type="ftr" sz="quarter" idx="11"/>
          </p:nvPr>
        </p:nvSpPr>
        <p:spPr/>
        <p:txBody>
          <a:bodyPr/>
          <a:lstStyle/>
          <a:p>
            <a:endParaRPr lang="it-IT" dirty="0"/>
          </a:p>
        </p:txBody>
      </p:sp>
      <p:sp>
        <p:nvSpPr>
          <p:cNvPr id="5" name="Segnaposto numero diapositiva 4">
            <a:extLst>
              <a:ext uri="{FF2B5EF4-FFF2-40B4-BE49-F238E27FC236}">
                <a16:creationId xmlns:a16="http://schemas.microsoft.com/office/drawing/2014/main" id="{485A6AA6-5589-46F9-B6FB-66EA7607A7A4}"/>
              </a:ext>
            </a:extLst>
          </p:cNvPr>
          <p:cNvSpPr>
            <a:spLocks noGrp="1"/>
          </p:cNvSpPr>
          <p:nvPr>
            <p:ph type="sldNum" sz="quarter" idx="12"/>
          </p:nvPr>
        </p:nvSpPr>
        <p:spPr/>
        <p:txBody>
          <a:bodyPr/>
          <a:lstStyle/>
          <a:p>
            <a:fld id="{5795ADFC-9B63-4482-9A18-C8B02954560F}" type="slidenum">
              <a:rPr lang="it-IT" smtClean="0"/>
              <a:t>‹N›</a:t>
            </a:fld>
            <a:endParaRPr lang="it-IT" dirty="0"/>
          </a:p>
        </p:txBody>
      </p:sp>
    </p:spTree>
    <p:extLst>
      <p:ext uri="{BB962C8B-B14F-4D97-AF65-F5344CB8AC3E}">
        <p14:creationId xmlns:p14="http://schemas.microsoft.com/office/powerpoint/2010/main" val="3287261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571895B6-F5C6-4D65-A99A-761AE767EA20}"/>
              </a:ext>
            </a:extLst>
          </p:cNvPr>
          <p:cNvSpPr>
            <a:spLocks noGrp="1"/>
          </p:cNvSpPr>
          <p:nvPr>
            <p:ph type="dt" sz="half" idx="10"/>
          </p:nvPr>
        </p:nvSpPr>
        <p:spPr/>
        <p:txBody>
          <a:bodyPr/>
          <a:lstStyle/>
          <a:p>
            <a:fld id="{A1A6E30D-5C7D-4576-B4B0-15B132336614}" type="datetimeFigureOut">
              <a:rPr lang="it-IT" smtClean="0"/>
              <a:t>01/02/2020</a:t>
            </a:fld>
            <a:endParaRPr lang="it-IT" dirty="0"/>
          </a:p>
        </p:txBody>
      </p:sp>
      <p:sp>
        <p:nvSpPr>
          <p:cNvPr id="3" name="Segnaposto piè di pagina 2">
            <a:extLst>
              <a:ext uri="{FF2B5EF4-FFF2-40B4-BE49-F238E27FC236}">
                <a16:creationId xmlns:a16="http://schemas.microsoft.com/office/drawing/2014/main" id="{673D9D98-11F2-48FB-89B7-1B5C9801FC3F}"/>
              </a:ext>
            </a:extLst>
          </p:cNvPr>
          <p:cNvSpPr>
            <a:spLocks noGrp="1"/>
          </p:cNvSpPr>
          <p:nvPr>
            <p:ph type="ftr" sz="quarter" idx="11"/>
          </p:nvPr>
        </p:nvSpPr>
        <p:spPr/>
        <p:txBody>
          <a:bodyPr/>
          <a:lstStyle/>
          <a:p>
            <a:endParaRPr lang="it-IT" dirty="0"/>
          </a:p>
        </p:txBody>
      </p:sp>
      <p:sp>
        <p:nvSpPr>
          <p:cNvPr id="4" name="Segnaposto numero diapositiva 3">
            <a:extLst>
              <a:ext uri="{FF2B5EF4-FFF2-40B4-BE49-F238E27FC236}">
                <a16:creationId xmlns:a16="http://schemas.microsoft.com/office/drawing/2014/main" id="{F77F5E9E-2629-44C4-B49C-BC521603778F}"/>
              </a:ext>
            </a:extLst>
          </p:cNvPr>
          <p:cNvSpPr>
            <a:spLocks noGrp="1"/>
          </p:cNvSpPr>
          <p:nvPr>
            <p:ph type="sldNum" sz="quarter" idx="12"/>
          </p:nvPr>
        </p:nvSpPr>
        <p:spPr/>
        <p:txBody>
          <a:bodyPr/>
          <a:lstStyle/>
          <a:p>
            <a:fld id="{5795ADFC-9B63-4482-9A18-C8B02954560F}" type="slidenum">
              <a:rPr lang="it-IT" smtClean="0"/>
              <a:t>‹N›</a:t>
            </a:fld>
            <a:endParaRPr lang="it-IT" dirty="0"/>
          </a:p>
        </p:txBody>
      </p:sp>
    </p:spTree>
    <p:extLst>
      <p:ext uri="{BB962C8B-B14F-4D97-AF65-F5344CB8AC3E}">
        <p14:creationId xmlns:p14="http://schemas.microsoft.com/office/powerpoint/2010/main" val="2222754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C8243EA-BD78-41CA-A7B5-AE1CCD56E9FB}"/>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DF7B2D5C-648D-44C8-987E-371563A62A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389A96C4-4AE1-448B-873A-6DF85DBDC0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D7D6ECCB-4004-42D5-889A-631034388009}"/>
              </a:ext>
            </a:extLst>
          </p:cNvPr>
          <p:cNvSpPr>
            <a:spLocks noGrp="1"/>
          </p:cNvSpPr>
          <p:nvPr>
            <p:ph type="dt" sz="half" idx="10"/>
          </p:nvPr>
        </p:nvSpPr>
        <p:spPr/>
        <p:txBody>
          <a:bodyPr/>
          <a:lstStyle/>
          <a:p>
            <a:fld id="{A1A6E30D-5C7D-4576-B4B0-15B132336614}" type="datetimeFigureOut">
              <a:rPr lang="it-IT" smtClean="0"/>
              <a:t>01/02/2020</a:t>
            </a:fld>
            <a:endParaRPr lang="it-IT" dirty="0"/>
          </a:p>
        </p:txBody>
      </p:sp>
      <p:sp>
        <p:nvSpPr>
          <p:cNvPr id="6" name="Segnaposto piè di pagina 5">
            <a:extLst>
              <a:ext uri="{FF2B5EF4-FFF2-40B4-BE49-F238E27FC236}">
                <a16:creationId xmlns:a16="http://schemas.microsoft.com/office/drawing/2014/main" id="{169FD4E9-937A-496A-877D-4475BD7A3A16}"/>
              </a:ext>
            </a:extLst>
          </p:cNvPr>
          <p:cNvSpPr>
            <a:spLocks noGrp="1"/>
          </p:cNvSpPr>
          <p:nvPr>
            <p:ph type="ftr" sz="quarter" idx="11"/>
          </p:nvPr>
        </p:nvSpPr>
        <p:spPr/>
        <p:txBody>
          <a:bodyPr/>
          <a:lstStyle/>
          <a:p>
            <a:endParaRPr lang="it-IT" dirty="0"/>
          </a:p>
        </p:txBody>
      </p:sp>
      <p:sp>
        <p:nvSpPr>
          <p:cNvPr id="7" name="Segnaposto numero diapositiva 6">
            <a:extLst>
              <a:ext uri="{FF2B5EF4-FFF2-40B4-BE49-F238E27FC236}">
                <a16:creationId xmlns:a16="http://schemas.microsoft.com/office/drawing/2014/main" id="{92F72853-C79B-4E74-A3D2-312B48F0BFE7}"/>
              </a:ext>
            </a:extLst>
          </p:cNvPr>
          <p:cNvSpPr>
            <a:spLocks noGrp="1"/>
          </p:cNvSpPr>
          <p:nvPr>
            <p:ph type="sldNum" sz="quarter" idx="12"/>
          </p:nvPr>
        </p:nvSpPr>
        <p:spPr/>
        <p:txBody>
          <a:bodyPr/>
          <a:lstStyle/>
          <a:p>
            <a:fld id="{5795ADFC-9B63-4482-9A18-C8B02954560F}" type="slidenum">
              <a:rPr lang="it-IT" smtClean="0"/>
              <a:t>‹N›</a:t>
            </a:fld>
            <a:endParaRPr lang="it-IT" dirty="0"/>
          </a:p>
        </p:txBody>
      </p:sp>
    </p:spTree>
    <p:extLst>
      <p:ext uri="{BB962C8B-B14F-4D97-AF65-F5344CB8AC3E}">
        <p14:creationId xmlns:p14="http://schemas.microsoft.com/office/powerpoint/2010/main" val="4009742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FD0123A-FE60-4191-A33E-5A9D43309F75}"/>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74028C9B-9B84-4BF0-A736-D2AE2B0F2F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dirty="0"/>
          </a:p>
        </p:txBody>
      </p:sp>
      <p:sp>
        <p:nvSpPr>
          <p:cNvPr id="4" name="Segnaposto testo 3">
            <a:extLst>
              <a:ext uri="{FF2B5EF4-FFF2-40B4-BE49-F238E27FC236}">
                <a16:creationId xmlns:a16="http://schemas.microsoft.com/office/drawing/2014/main" id="{F075700B-1956-47C0-A07D-778FF6F7F9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0A14AC67-9FD5-4EA9-9DCA-A31AC9688608}"/>
              </a:ext>
            </a:extLst>
          </p:cNvPr>
          <p:cNvSpPr>
            <a:spLocks noGrp="1"/>
          </p:cNvSpPr>
          <p:nvPr>
            <p:ph type="dt" sz="half" idx="10"/>
          </p:nvPr>
        </p:nvSpPr>
        <p:spPr/>
        <p:txBody>
          <a:bodyPr/>
          <a:lstStyle/>
          <a:p>
            <a:fld id="{A1A6E30D-5C7D-4576-B4B0-15B132336614}" type="datetimeFigureOut">
              <a:rPr lang="it-IT" smtClean="0"/>
              <a:t>01/02/2020</a:t>
            </a:fld>
            <a:endParaRPr lang="it-IT" dirty="0"/>
          </a:p>
        </p:txBody>
      </p:sp>
      <p:sp>
        <p:nvSpPr>
          <p:cNvPr id="6" name="Segnaposto piè di pagina 5">
            <a:extLst>
              <a:ext uri="{FF2B5EF4-FFF2-40B4-BE49-F238E27FC236}">
                <a16:creationId xmlns:a16="http://schemas.microsoft.com/office/drawing/2014/main" id="{A4975FF7-18C0-4601-B662-90EA9279FCFF}"/>
              </a:ext>
            </a:extLst>
          </p:cNvPr>
          <p:cNvSpPr>
            <a:spLocks noGrp="1"/>
          </p:cNvSpPr>
          <p:nvPr>
            <p:ph type="ftr" sz="quarter" idx="11"/>
          </p:nvPr>
        </p:nvSpPr>
        <p:spPr/>
        <p:txBody>
          <a:bodyPr/>
          <a:lstStyle/>
          <a:p>
            <a:endParaRPr lang="it-IT" dirty="0"/>
          </a:p>
        </p:txBody>
      </p:sp>
      <p:sp>
        <p:nvSpPr>
          <p:cNvPr id="7" name="Segnaposto numero diapositiva 6">
            <a:extLst>
              <a:ext uri="{FF2B5EF4-FFF2-40B4-BE49-F238E27FC236}">
                <a16:creationId xmlns:a16="http://schemas.microsoft.com/office/drawing/2014/main" id="{E8F5EAEB-C658-4C98-834B-C4EDB613F956}"/>
              </a:ext>
            </a:extLst>
          </p:cNvPr>
          <p:cNvSpPr>
            <a:spLocks noGrp="1"/>
          </p:cNvSpPr>
          <p:nvPr>
            <p:ph type="sldNum" sz="quarter" idx="12"/>
          </p:nvPr>
        </p:nvSpPr>
        <p:spPr/>
        <p:txBody>
          <a:bodyPr/>
          <a:lstStyle/>
          <a:p>
            <a:fld id="{5795ADFC-9B63-4482-9A18-C8B02954560F}" type="slidenum">
              <a:rPr lang="it-IT" smtClean="0"/>
              <a:t>‹N›</a:t>
            </a:fld>
            <a:endParaRPr lang="it-IT" dirty="0"/>
          </a:p>
        </p:txBody>
      </p:sp>
    </p:spTree>
    <p:extLst>
      <p:ext uri="{BB962C8B-B14F-4D97-AF65-F5344CB8AC3E}">
        <p14:creationId xmlns:p14="http://schemas.microsoft.com/office/powerpoint/2010/main" val="2175255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B94529B5-F1B0-4D04-958D-1084ED32D0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4617F644-2618-481D-ACC9-015FDDB249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7ED105C-82AB-4D57-957E-46D7046A18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A6E30D-5C7D-4576-B4B0-15B132336614}" type="datetimeFigureOut">
              <a:rPr lang="it-IT" smtClean="0"/>
              <a:t>01/02/2020</a:t>
            </a:fld>
            <a:endParaRPr lang="it-IT" dirty="0"/>
          </a:p>
        </p:txBody>
      </p:sp>
      <p:sp>
        <p:nvSpPr>
          <p:cNvPr id="5" name="Segnaposto piè di pagina 4">
            <a:extLst>
              <a:ext uri="{FF2B5EF4-FFF2-40B4-BE49-F238E27FC236}">
                <a16:creationId xmlns:a16="http://schemas.microsoft.com/office/drawing/2014/main" id="{1ABF068B-93C2-4E02-A2A6-54196091FB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dirty="0"/>
          </a:p>
        </p:txBody>
      </p:sp>
      <p:sp>
        <p:nvSpPr>
          <p:cNvPr id="6" name="Segnaposto numero diapositiva 5">
            <a:extLst>
              <a:ext uri="{FF2B5EF4-FFF2-40B4-BE49-F238E27FC236}">
                <a16:creationId xmlns:a16="http://schemas.microsoft.com/office/drawing/2014/main" id="{D199B335-5BDD-4C65-A198-86F2FE37A3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95ADFC-9B63-4482-9A18-C8B02954560F}" type="slidenum">
              <a:rPr lang="it-IT" smtClean="0"/>
              <a:t>‹N›</a:t>
            </a:fld>
            <a:endParaRPr lang="it-IT" dirty="0"/>
          </a:p>
        </p:txBody>
      </p:sp>
    </p:spTree>
    <p:extLst>
      <p:ext uri="{BB962C8B-B14F-4D97-AF65-F5344CB8AC3E}">
        <p14:creationId xmlns:p14="http://schemas.microsoft.com/office/powerpoint/2010/main" val="1226746241"/>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0.jpg"/><Relationship Id="rId5" Type="http://schemas.openxmlformats.org/officeDocument/2006/relationships/image" Target="../media/image19.png"/><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5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6">
                  <a:lumMod val="90000"/>
                </a:schemeClr>
              </a:gs>
              <a:gs pos="25000">
                <a:schemeClr val="accent6">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olo 1">
            <a:extLst>
              <a:ext uri="{FF2B5EF4-FFF2-40B4-BE49-F238E27FC236}">
                <a16:creationId xmlns:a16="http://schemas.microsoft.com/office/drawing/2014/main" id="{FC800428-D9D8-48E1-B1B7-7A015A0B9C2F}"/>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6000" kern="1200" dirty="0">
                <a:solidFill>
                  <a:schemeClr val="accent4">
                    <a:lumMod val="60000"/>
                    <a:lumOff val="40000"/>
                  </a:schemeClr>
                </a:solidFill>
                <a:latin typeface="Comic Sans MS" panose="030F0702030302020204" pitchFamily="66" charset="0"/>
              </a:rPr>
              <a:t>EMMESHOP</a:t>
            </a:r>
          </a:p>
        </p:txBody>
      </p:sp>
    </p:spTree>
    <p:extLst>
      <p:ext uri="{BB962C8B-B14F-4D97-AF65-F5344CB8AC3E}">
        <p14:creationId xmlns:p14="http://schemas.microsoft.com/office/powerpoint/2010/main" val="21141656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0572" cy="6858000"/>
          </a:xfrm>
          <a:prstGeom prst="rect">
            <a:avLst/>
          </a:prstGeom>
          <a:gradFill>
            <a:gsLst>
              <a:gs pos="0">
                <a:schemeClr val="accent6">
                  <a:lumMod val="90000"/>
                </a:schemeClr>
              </a:gs>
              <a:gs pos="25000">
                <a:schemeClr val="accent6">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olo 3">
            <a:extLst>
              <a:ext uri="{FF2B5EF4-FFF2-40B4-BE49-F238E27FC236}">
                <a16:creationId xmlns:a16="http://schemas.microsoft.com/office/drawing/2014/main" id="{633A0C9A-0BB4-4669-911F-30C00FD2E05C}"/>
              </a:ext>
            </a:extLst>
          </p:cNvPr>
          <p:cNvSpPr>
            <a:spLocks noGrp="1"/>
          </p:cNvSpPr>
          <p:nvPr>
            <p:ph type="title"/>
          </p:nvPr>
        </p:nvSpPr>
        <p:spPr>
          <a:xfrm>
            <a:off x="640079" y="2053641"/>
            <a:ext cx="4422251" cy="2760098"/>
          </a:xfrm>
        </p:spPr>
        <p:txBody>
          <a:bodyPr>
            <a:normAutofit/>
          </a:bodyPr>
          <a:lstStyle/>
          <a:p>
            <a:r>
              <a:rPr lang="it-IT" dirty="0">
                <a:solidFill>
                  <a:schemeClr val="accent4">
                    <a:lumMod val="60000"/>
                    <a:lumOff val="40000"/>
                  </a:schemeClr>
                </a:solidFill>
                <a:latin typeface="Comic Sans MS" panose="030F0702030302020204" pitchFamily="66" charset="0"/>
              </a:rPr>
              <a:t>Piattaforma Responsive</a:t>
            </a:r>
          </a:p>
        </p:txBody>
      </p:sp>
      <p:sp>
        <p:nvSpPr>
          <p:cNvPr id="5" name="Segnaposto contenuto 4">
            <a:extLst>
              <a:ext uri="{FF2B5EF4-FFF2-40B4-BE49-F238E27FC236}">
                <a16:creationId xmlns:a16="http://schemas.microsoft.com/office/drawing/2014/main" id="{A362806A-D0EB-4F5D-80D2-63827CF6638F}"/>
              </a:ext>
            </a:extLst>
          </p:cNvPr>
          <p:cNvSpPr>
            <a:spLocks noGrp="1"/>
          </p:cNvSpPr>
          <p:nvPr>
            <p:ph idx="1"/>
          </p:nvPr>
        </p:nvSpPr>
        <p:spPr>
          <a:xfrm>
            <a:off x="6196614" y="188687"/>
            <a:ext cx="4643022" cy="1457320"/>
          </a:xfrm>
        </p:spPr>
        <p:txBody>
          <a:bodyPr anchor="ctr">
            <a:normAutofit/>
          </a:bodyPr>
          <a:lstStyle/>
          <a:p>
            <a:pPr marL="0" indent="0" algn="ctr">
              <a:buNone/>
            </a:pPr>
            <a:r>
              <a:rPr lang="it-IT" dirty="0"/>
              <a:t>Versione Desktop</a:t>
            </a:r>
          </a:p>
        </p:txBody>
      </p:sp>
      <p:pic>
        <p:nvPicPr>
          <p:cNvPr id="8" name="Segnaposto contenuto 5" descr="Immagine che contiene screenshot&#10;&#10;Descrizione generata automaticamente">
            <a:extLst>
              <a:ext uri="{FF2B5EF4-FFF2-40B4-BE49-F238E27FC236}">
                <a16:creationId xmlns:a16="http://schemas.microsoft.com/office/drawing/2014/main" id="{851D6BDD-5493-493C-996E-64A8F6FDAE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4053" y="1426941"/>
            <a:ext cx="6370653" cy="4221440"/>
          </a:xfrm>
          <a:prstGeom prst="rect">
            <a:avLst/>
          </a:prstGeom>
        </p:spPr>
      </p:pic>
    </p:spTree>
    <p:extLst>
      <p:ext uri="{BB962C8B-B14F-4D97-AF65-F5344CB8AC3E}">
        <p14:creationId xmlns:p14="http://schemas.microsoft.com/office/powerpoint/2010/main" val="2510110529"/>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0572" cy="6858000"/>
          </a:xfrm>
          <a:prstGeom prst="rect">
            <a:avLst/>
          </a:prstGeom>
          <a:gradFill>
            <a:gsLst>
              <a:gs pos="0">
                <a:schemeClr val="accent6">
                  <a:lumMod val="90000"/>
                </a:schemeClr>
              </a:gs>
              <a:gs pos="25000">
                <a:schemeClr val="accent6">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olo 3">
            <a:extLst>
              <a:ext uri="{FF2B5EF4-FFF2-40B4-BE49-F238E27FC236}">
                <a16:creationId xmlns:a16="http://schemas.microsoft.com/office/drawing/2014/main" id="{633A0C9A-0BB4-4669-911F-30C00FD2E05C}"/>
              </a:ext>
            </a:extLst>
          </p:cNvPr>
          <p:cNvSpPr>
            <a:spLocks noGrp="1"/>
          </p:cNvSpPr>
          <p:nvPr>
            <p:ph type="title"/>
          </p:nvPr>
        </p:nvSpPr>
        <p:spPr>
          <a:xfrm>
            <a:off x="640079" y="2053641"/>
            <a:ext cx="4422251" cy="2760098"/>
          </a:xfrm>
        </p:spPr>
        <p:txBody>
          <a:bodyPr>
            <a:normAutofit/>
          </a:bodyPr>
          <a:lstStyle/>
          <a:p>
            <a:r>
              <a:rPr lang="it-IT" dirty="0">
                <a:solidFill>
                  <a:schemeClr val="accent4">
                    <a:lumMod val="60000"/>
                    <a:lumOff val="40000"/>
                  </a:schemeClr>
                </a:solidFill>
                <a:latin typeface="Comic Sans MS" panose="030F0702030302020204" pitchFamily="66" charset="0"/>
              </a:rPr>
              <a:t>Piattaforma Responsive</a:t>
            </a:r>
          </a:p>
        </p:txBody>
      </p:sp>
      <p:sp>
        <p:nvSpPr>
          <p:cNvPr id="5" name="Segnaposto contenuto 4">
            <a:extLst>
              <a:ext uri="{FF2B5EF4-FFF2-40B4-BE49-F238E27FC236}">
                <a16:creationId xmlns:a16="http://schemas.microsoft.com/office/drawing/2014/main" id="{A362806A-D0EB-4F5D-80D2-63827CF6638F}"/>
              </a:ext>
            </a:extLst>
          </p:cNvPr>
          <p:cNvSpPr>
            <a:spLocks noGrp="1"/>
          </p:cNvSpPr>
          <p:nvPr>
            <p:ph idx="1"/>
          </p:nvPr>
        </p:nvSpPr>
        <p:spPr>
          <a:xfrm>
            <a:off x="6196614" y="188687"/>
            <a:ext cx="4643022" cy="1457320"/>
          </a:xfrm>
        </p:spPr>
        <p:txBody>
          <a:bodyPr anchor="ctr">
            <a:normAutofit/>
          </a:bodyPr>
          <a:lstStyle/>
          <a:p>
            <a:pPr marL="0" indent="0" algn="ctr">
              <a:buNone/>
            </a:pPr>
            <a:r>
              <a:rPr lang="it-IT" dirty="0"/>
              <a:t>   Versione Mobile</a:t>
            </a:r>
          </a:p>
        </p:txBody>
      </p:sp>
      <p:pic>
        <p:nvPicPr>
          <p:cNvPr id="7" name="Segnaposto contenuto 8" descr="Immagine che contiene screenshot&#10;&#10;Descrizione generata automaticamente">
            <a:extLst>
              <a:ext uri="{FF2B5EF4-FFF2-40B4-BE49-F238E27FC236}">
                <a16:creationId xmlns:a16="http://schemas.microsoft.com/office/drawing/2014/main" id="{141F07F5-D176-4269-BCD5-2B5B5632A7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9009" y="1728963"/>
            <a:ext cx="3357341" cy="4129627"/>
          </a:xfrm>
          <a:prstGeom prst="rect">
            <a:avLst/>
          </a:prstGeom>
        </p:spPr>
      </p:pic>
    </p:spTree>
    <p:extLst>
      <p:ext uri="{BB962C8B-B14F-4D97-AF65-F5344CB8AC3E}">
        <p14:creationId xmlns:p14="http://schemas.microsoft.com/office/powerpoint/2010/main" val="3381129112"/>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6">
                  <a:lumMod val="90000"/>
                </a:schemeClr>
              </a:gs>
              <a:gs pos="25000">
                <a:schemeClr val="accent6">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itolo 2">
            <a:extLst>
              <a:ext uri="{FF2B5EF4-FFF2-40B4-BE49-F238E27FC236}">
                <a16:creationId xmlns:a16="http://schemas.microsoft.com/office/drawing/2014/main" id="{E87F3E68-AEF3-4DC4-B760-180DB769457F}"/>
              </a:ext>
            </a:extLst>
          </p:cNvPr>
          <p:cNvSpPr>
            <a:spLocks noGrp="1"/>
          </p:cNvSpPr>
          <p:nvPr>
            <p:ph type="title"/>
          </p:nvPr>
        </p:nvSpPr>
        <p:spPr>
          <a:xfrm>
            <a:off x="3043403" y="2152877"/>
            <a:ext cx="6105194" cy="2031055"/>
          </a:xfrm>
        </p:spPr>
        <p:txBody>
          <a:bodyPr vert="horz" lIns="91440" tIns="45720" rIns="91440" bIns="45720" rtlCol="0" anchor="b">
            <a:normAutofit/>
          </a:bodyPr>
          <a:lstStyle/>
          <a:p>
            <a:pPr algn="ctr"/>
            <a:r>
              <a:rPr lang="en-US" sz="4700" dirty="0">
                <a:solidFill>
                  <a:schemeClr val="accent4">
                    <a:lumMod val="60000"/>
                    <a:lumOff val="40000"/>
                  </a:schemeClr>
                </a:solidFill>
                <a:latin typeface="Comic Sans MS" panose="030F0702030302020204" pitchFamily="66" charset="0"/>
              </a:rPr>
              <a:t>Requirements Analysis Document (RAD)</a:t>
            </a:r>
            <a:endParaRPr lang="en-US" sz="4700" kern="1200" dirty="0">
              <a:solidFill>
                <a:schemeClr val="accent4">
                  <a:lumMod val="60000"/>
                  <a:lumOff val="40000"/>
                </a:schemeClr>
              </a:solidFill>
              <a:latin typeface="Comic Sans MS" panose="030F0702030302020204" pitchFamily="66" charset="0"/>
            </a:endParaRPr>
          </a:p>
        </p:txBody>
      </p:sp>
    </p:spTree>
    <p:extLst>
      <p:ext uri="{BB962C8B-B14F-4D97-AF65-F5344CB8AC3E}">
        <p14:creationId xmlns:p14="http://schemas.microsoft.com/office/powerpoint/2010/main" val="3820526856"/>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0572" cy="6858000"/>
          </a:xfrm>
          <a:prstGeom prst="rect">
            <a:avLst/>
          </a:prstGeom>
          <a:gradFill>
            <a:gsLst>
              <a:gs pos="0">
                <a:schemeClr val="accent6">
                  <a:lumMod val="90000"/>
                </a:schemeClr>
              </a:gs>
              <a:gs pos="25000">
                <a:schemeClr val="accent6">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olo 3">
            <a:extLst>
              <a:ext uri="{FF2B5EF4-FFF2-40B4-BE49-F238E27FC236}">
                <a16:creationId xmlns:a16="http://schemas.microsoft.com/office/drawing/2014/main" id="{633A0C9A-0BB4-4669-911F-30C00FD2E05C}"/>
              </a:ext>
            </a:extLst>
          </p:cNvPr>
          <p:cNvSpPr>
            <a:spLocks noGrp="1"/>
          </p:cNvSpPr>
          <p:nvPr>
            <p:ph type="title"/>
          </p:nvPr>
        </p:nvSpPr>
        <p:spPr>
          <a:xfrm>
            <a:off x="640079" y="2053641"/>
            <a:ext cx="4422251" cy="2760098"/>
          </a:xfrm>
        </p:spPr>
        <p:txBody>
          <a:bodyPr>
            <a:normAutofit/>
          </a:bodyPr>
          <a:lstStyle/>
          <a:p>
            <a:r>
              <a:rPr lang="it-IT" dirty="0">
                <a:solidFill>
                  <a:schemeClr val="accent4">
                    <a:lumMod val="60000"/>
                    <a:lumOff val="40000"/>
                  </a:schemeClr>
                </a:solidFill>
                <a:latin typeface="Comic Sans MS" panose="030F0702030302020204" pitchFamily="66" charset="0"/>
              </a:rPr>
              <a:t>Requirements Analysis Document</a:t>
            </a:r>
          </a:p>
        </p:txBody>
      </p:sp>
      <p:sp>
        <p:nvSpPr>
          <p:cNvPr id="5" name="Segnaposto contenuto 4">
            <a:extLst>
              <a:ext uri="{FF2B5EF4-FFF2-40B4-BE49-F238E27FC236}">
                <a16:creationId xmlns:a16="http://schemas.microsoft.com/office/drawing/2014/main" id="{A362806A-D0EB-4F5D-80D2-63827CF6638F}"/>
              </a:ext>
            </a:extLst>
          </p:cNvPr>
          <p:cNvSpPr>
            <a:spLocks noGrp="1"/>
          </p:cNvSpPr>
          <p:nvPr>
            <p:ph idx="1"/>
          </p:nvPr>
        </p:nvSpPr>
        <p:spPr>
          <a:xfrm>
            <a:off x="6090574" y="801866"/>
            <a:ext cx="5306084" cy="5230634"/>
          </a:xfrm>
        </p:spPr>
        <p:txBody>
          <a:bodyPr anchor="ctr">
            <a:normAutofit/>
          </a:bodyPr>
          <a:lstStyle/>
          <a:p>
            <a:r>
              <a:rPr lang="it-IT" dirty="0"/>
              <a:t>I risultati dell’requirements elicitation e delle attività di analisi sono documentati nel Documento di analisi dei requisiti (RAD).</a:t>
            </a:r>
          </a:p>
          <a:p>
            <a:r>
              <a:rPr lang="it-IT" dirty="0"/>
              <a:t>Questo documento </a:t>
            </a:r>
            <a:r>
              <a:rPr lang="it-IT" b="1" dirty="0"/>
              <a:t>descrive</a:t>
            </a:r>
            <a:r>
              <a:rPr lang="it-IT" dirty="0"/>
              <a:t> completamente il </a:t>
            </a:r>
            <a:r>
              <a:rPr lang="it-IT" b="1" dirty="0"/>
              <a:t>sistema</a:t>
            </a:r>
            <a:r>
              <a:rPr lang="it-IT" dirty="0"/>
              <a:t> in termini di </a:t>
            </a:r>
            <a:r>
              <a:rPr lang="it-IT" b="1" dirty="0"/>
              <a:t>requisiti funzionali </a:t>
            </a:r>
            <a:r>
              <a:rPr lang="it-IT" dirty="0"/>
              <a:t>e </a:t>
            </a:r>
            <a:r>
              <a:rPr lang="it-IT" b="1" dirty="0"/>
              <a:t>non funzionali</a:t>
            </a:r>
            <a:r>
              <a:rPr lang="it-IT" dirty="0"/>
              <a:t>.</a:t>
            </a:r>
          </a:p>
          <a:p>
            <a:r>
              <a:rPr lang="it-IT" dirty="0"/>
              <a:t>Inoltre funge da base contrattuale tra il cliente e lo sviluppatore.</a:t>
            </a:r>
          </a:p>
        </p:txBody>
      </p:sp>
    </p:spTree>
    <p:extLst>
      <p:ext uri="{BB962C8B-B14F-4D97-AF65-F5344CB8AC3E}">
        <p14:creationId xmlns:p14="http://schemas.microsoft.com/office/powerpoint/2010/main" val="2754454344"/>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0572" cy="6858000"/>
          </a:xfrm>
          <a:prstGeom prst="rect">
            <a:avLst/>
          </a:prstGeom>
          <a:gradFill>
            <a:gsLst>
              <a:gs pos="0">
                <a:schemeClr val="accent6">
                  <a:lumMod val="90000"/>
                </a:schemeClr>
              </a:gs>
              <a:gs pos="25000">
                <a:schemeClr val="accent6">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olo 3">
            <a:extLst>
              <a:ext uri="{FF2B5EF4-FFF2-40B4-BE49-F238E27FC236}">
                <a16:creationId xmlns:a16="http://schemas.microsoft.com/office/drawing/2014/main" id="{633A0C9A-0BB4-4669-911F-30C00FD2E05C}"/>
              </a:ext>
            </a:extLst>
          </p:cNvPr>
          <p:cNvSpPr>
            <a:spLocks noGrp="1"/>
          </p:cNvSpPr>
          <p:nvPr>
            <p:ph type="title"/>
          </p:nvPr>
        </p:nvSpPr>
        <p:spPr>
          <a:xfrm>
            <a:off x="640079" y="2053641"/>
            <a:ext cx="4422251" cy="2760098"/>
          </a:xfrm>
        </p:spPr>
        <p:txBody>
          <a:bodyPr>
            <a:normAutofit/>
          </a:bodyPr>
          <a:lstStyle/>
          <a:p>
            <a:r>
              <a:rPr lang="it-IT" dirty="0">
                <a:solidFill>
                  <a:schemeClr val="accent4">
                    <a:lumMod val="60000"/>
                    <a:lumOff val="40000"/>
                  </a:schemeClr>
                </a:solidFill>
                <a:latin typeface="Comic Sans MS" panose="030F0702030302020204" pitchFamily="66" charset="0"/>
              </a:rPr>
              <a:t>Functional Requirements</a:t>
            </a:r>
          </a:p>
        </p:txBody>
      </p:sp>
      <p:sp>
        <p:nvSpPr>
          <p:cNvPr id="5" name="Segnaposto contenuto 4">
            <a:extLst>
              <a:ext uri="{FF2B5EF4-FFF2-40B4-BE49-F238E27FC236}">
                <a16:creationId xmlns:a16="http://schemas.microsoft.com/office/drawing/2014/main" id="{A362806A-D0EB-4F5D-80D2-63827CF6638F}"/>
              </a:ext>
            </a:extLst>
          </p:cNvPr>
          <p:cNvSpPr>
            <a:spLocks noGrp="1"/>
          </p:cNvSpPr>
          <p:nvPr>
            <p:ph idx="1"/>
          </p:nvPr>
        </p:nvSpPr>
        <p:spPr>
          <a:xfrm>
            <a:off x="6090574" y="801866"/>
            <a:ext cx="5306084" cy="5230634"/>
          </a:xfrm>
        </p:spPr>
        <p:txBody>
          <a:bodyPr anchor="ctr">
            <a:normAutofit/>
          </a:bodyPr>
          <a:lstStyle/>
          <a:p>
            <a:r>
              <a:rPr lang="it-IT" dirty="0"/>
              <a:t>Descrivono il comportamento atteso del sistema, che può essere espresso in termini di servizi, operazioni, o funzioni che il sistema deve compiere.</a:t>
            </a:r>
          </a:p>
          <a:p>
            <a:r>
              <a:rPr lang="it-IT" dirty="0"/>
              <a:t>Descrivono come il </a:t>
            </a:r>
            <a:r>
              <a:rPr lang="it-IT" b="1" dirty="0"/>
              <a:t>sistema</a:t>
            </a:r>
            <a:r>
              <a:rPr lang="it-IT" dirty="0"/>
              <a:t> dovrebbe </a:t>
            </a:r>
            <a:r>
              <a:rPr lang="it-IT" b="1" dirty="0"/>
              <a:t>reagire</a:t>
            </a:r>
            <a:r>
              <a:rPr lang="it-IT" dirty="0"/>
              <a:t> a particolari </a:t>
            </a:r>
            <a:r>
              <a:rPr lang="it-IT" b="1" dirty="0"/>
              <a:t>input </a:t>
            </a:r>
            <a:r>
              <a:rPr lang="it-IT" dirty="0"/>
              <a:t>e come dovrebbe </a:t>
            </a:r>
            <a:r>
              <a:rPr lang="it-IT" b="1" dirty="0"/>
              <a:t>comportarsi </a:t>
            </a:r>
            <a:r>
              <a:rPr lang="it-IT" dirty="0"/>
              <a:t>in particolari </a:t>
            </a:r>
            <a:r>
              <a:rPr lang="it-IT" b="1" dirty="0"/>
              <a:t>situazioni</a:t>
            </a:r>
            <a:r>
              <a:rPr lang="it-IT" dirty="0"/>
              <a:t>.</a:t>
            </a:r>
            <a:endParaRPr lang="it-IT" sz="2400" dirty="0">
              <a:solidFill>
                <a:srgbClr val="000000"/>
              </a:solidFill>
            </a:endParaRPr>
          </a:p>
          <a:p>
            <a:pPr algn="just"/>
            <a:r>
              <a:rPr lang="it-IT" sz="2400" dirty="0">
                <a:solidFill>
                  <a:srgbClr val="000000"/>
                </a:solidFill>
              </a:rPr>
              <a:t>Descrivono le </a:t>
            </a:r>
            <a:r>
              <a:rPr lang="it-IT" sz="2400" b="1" dirty="0">
                <a:solidFill>
                  <a:srgbClr val="000000"/>
                </a:solidFill>
              </a:rPr>
              <a:t>funzionalità </a:t>
            </a:r>
            <a:r>
              <a:rPr lang="it-IT" sz="2400" dirty="0">
                <a:solidFill>
                  <a:srgbClr val="000000"/>
                </a:solidFill>
              </a:rPr>
              <a:t>de i </a:t>
            </a:r>
            <a:r>
              <a:rPr lang="it-IT" sz="2400" b="1" dirty="0">
                <a:solidFill>
                  <a:srgbClr val="000000"/>
                </a:solidFill>
              </a:rPr>
              <a:t>servizi </a:t>
            </a:r>
            <a:r>
              <a:rPr lang="it-IT" sz="2400" dirty="0">
                <a:solidFill>
                  <a:srgbClr val="000000"/>
                </a:solidFill>
              </a:rPr>
              <a:t>del sistema.</a:t>
            </a:r>
            <a:endParaRPr lang="it-IT" dirty="0"/>
          </a:p>
        </p:txBody>
      </p:sp>
    </p:spTree>
    <p:extLst>
      <p:ext uri="{BB962C8B-B14F-4D97-AF65-F5344CB8AC3E}">
        <p14:creationId xmlns:p14="http://schemas.microsoft.com/office/powerpoint/2010/main" val="3495585696"/>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96B7042-4C52-427C-8C92-8FEC051C1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2593788"/>
          </a:xfrm>
          <a:prstGeom prst="rect">
            <a:avLst/>
          </a:prstGeom>
          <a:gradFill>
            <a:gsLst>
              <a:gs pos="0">
                <a:schemeClr val="accent6">
                  <a:lumMod val="90000"/>
                </a:schemeClr>
              </a:gs>
              <a:gs pos="25000">
                <a:schemeClr val="accent6">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olo 3">
            <a:extLst>
              <a:ext uri="{FF2B5EF4-FFF2-40B4-BE49-F238E27FC236}">
                <a16:creationId xmlns:a16="http://schemas.microsoft.com/office/drawing/2014/main" id="{B1A5ABE7-C008-4EF9-AF98-5E4852903141}"/>
              </a:ext>
            </a:extLst>
          </p:cNvPr>
          <p:cNvSpPr>
            <a:spLocks noGrp="1"/>
          </p:cNvSpPr>
          <p:nvPr>
            <p:ph type="title"/>
          </p:nvPr>
        </p:nvSpPr>
        <p:spPr>
          <a:xfrm>
            <a:off x="1179226" y="787978"/>
            <a:ext cx="9833548" cy="1364265"/>
          </a:xfrm>
        </p:spPr>
        <p:txBody>
          <a:bodyPr>
            <a:normAutofit/>
          </a:bodyPr>
          <a:lstStyle/>
          <a:p>
            <a:r>
              <a:rPr lang="it-IT" sz="4000" dirty="0">
                <a:solidFill>
                  <a:schemeClr val="accent4">
                    <a:lumMod val="60000"/>
                    <a:lumOff val="40000"/>
                  </a:schemeClr>
                </a:solidFill>
                <a:latin typeface="Comic Sans MS" panose="030F0702030302020204" pitchFamily="66" charset="0"/>
              </a:rPr>
              <a:t>Functional Requirements</a:t>
            </a:r>
          </a:p>
        </p:txBody>
      </p:sp>
      <p:sp>
        <p:nvSpPr>
          <p:cNvPr id="14" name="Segnaposto contenuto 2">
            <a:extLst>
              <a:ext uri="{FF2B5EF4-FFF2-40B4-BE49-F238E27FC236}">
                <a16:creationId xmlns:a16="http://schemas.microsoft.com/office/drawing/2014/main" id="{D732E3D8-221A-4604-9E0F-41C24D29EA66}"/>
              </a:ext>
            </a:extLst>
          </p:cNvPr>
          <p:cNvSpPr txBox="1">
            <a:spLocks/>
          </p:cNvSpPr>
          <p:nvPr/>
        </p:nvSpPr>
        <p:spPr>
          <a:xfrm>
            <a:off x="990600" y="2746187"/>
            <a:ext cx="5097780" cy="35831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it-IT" dirty="0">
              <a:latin typeface="Comic Sans MS" panose="030F0702030302020204" pitchFamily="66" charset="0"/>
            </a:endParaRPr>
          </a:p>
          <a:p>
            <a:endParaRPr lang="it-IT" dirty="0"/>
          </a:p>
        </p:txBody>
      </p:sp>
      <p:sp>
        <p:nvSpPr>
          <p:cNvPr id="3" name="Segnaposto contenuto 2">
            <a:extLst>
              <a:ext uri="{FF2B5EF4-FFF2-40B4-BE49-F238E27FC236}">
                <a16:creationId xmlns:a16="http://schemas.microsoft.com/office/drawing/2014/main" id="{B28EB39C-C378-4949-A51B-342293E2F1D2}"/>
              </a:ext>
            </a:extLst>
          </p:cNvPr>
          <p:cNvSpPr>
            <a:spLocks noGrp="1"/>
          </p:cNvSpPr>
          <p:nvPr>
            <p:ph idx="1"/>
          </p:nvPr>
        </p:nvSpPr>
        <p:spPr>
          <a:xfrm>
            <a:off x="469900" y="2746187"/>
            <a:ext cx="3273425" cy="3430776"/>
          </a:xfrm>
        </p:spPr>
        <p:txBody>
          <a:bodyPr>
            <a:normAutofit fontScale="92500" lnSpcReduction="10000"/>
          </a:bodyPr>
          <a:lstStyle/>
          <a:p>
            <a:r>
              <a:rPr lang="it-IT" dirty="0"/>
              <a:t>Il sito Emme Shop supporta tre tipi di utenti: </a:t>
            </a:r>
            <a:r>
              <a:rPr lang="it-IT" b="1" dirty="0"/>
              <a:t>cliente</a:t>
            </a:r>
            <a:r>
              <a:rPr lang="it-IT" dirty="0"/>
              <a:t>, </a:t>
            </a:r>
            <a:r>
              <a:rPr lang="it-IT" b="1" dirty="0"/>
              <a:t>venditore</a:t>
            </a:r>
            <a:r>
              <a:rPr lang="it-IT" dirty="0"/>
              <a:t> e </a:t>
            </a:r>
            <a:r>
              <a:rPr lang="it-IT" b="1" dirty="0"/>
              <a:t>gestore accounting</a:t>
            </a:r>
            <a:r>
              <a:rPr lang="it-IT" dirty="0"/>
              <a:t>. Ognuno di questi utenti ha dei requisiti funzionali ben precisi.</a:t>
            </a:r>
          </a:p>
          <a:p>
            <a:r>
              <a:rPr lang="it-IT" dirty="0"/>
              <a:t>Alcuni esempi:</a:t>
            </a:r>
          </a:p>
          <a:p>
            <a:endParaRPr lang="it-IT" dirty="0"/>
          </a:p>
        </p:txBody>
      </p:sp>
      <p:pic>
        <p:nvPicPr>
          <p:cNvPr id="16" name="Immagine 15">
            <a:extLst>
              <a:ext uri="{FF2B5EF4-FFF2-40B4-BE49-F238E27FC236}">
                <a16:creationId xmlns:a16="http://schemas.microsoft.com/office/drawing/2014/main" id="{A27AE68E-CE82-4FAE-AD59-222C14F047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0809" y="2746187"/>
            <a:ext cx="5563082" cy="1092388"/>
          </a:xfrm>
          <a:prstGeom prst="rect">
            <a:avLst/>
          </a:prstGeom>
        </p:spPr>
      </p:pic>
      <p:pic>
        <p:nvPicPr>
          <p:cNvPr id="18" name="Immagine 17" descr="Immagine che contiene coltello, tavolo, uccello&#10;&#10;Descrizione generata automaticamente">
            <a:extLst>
              <a:ext uri="{FF2B5EF4-FFF2-40B4-BE49-F238E27FC236}">
                <a16:creationId xmlns:a16="http://schemas.microsoft.com/office/drawing/2014/main" id="{356ED761-59F0-4872-A854-9401790351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90808" y="3838576"/>
            <a:ext cx="5624047" cy="1092388"/>
          </a:xfrm>
          <a:prstGeom prst="rect">
            <a:avLst/>
          </a:prstGeom>
        </p:spPr>
      </p:pic>
      <p:pic>
        <p:nvPicPr>
          <p:cNvPr id="20" name="Immagine 19" descr="Immagine che contiene coltello&#10;&#10;Descrizione generata automaticamente">
            <a:extLst>
              <a:ext uri="{FF2B5EF4-FFF2-40B4-BE49-F238E27FC236}">
                <a16:creationId xmlns:a16="http://schemas.microsoft.com/office/drawing/2014/main" id="{C1410EA6-DC85-4DBE-8039-4BAE16E0EB1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90808" y="5237706"/>
            <a:ext cx="5837426" cy="1091655"/>
          </a:xfrm>
          <a:prstGeom prst="rect">
            <a:avLst/>
          </a:prstGeom>
        </p:spPr>
      </p:pic>
    </p:spTree>
    <p:extLst>
      <p:ext uri="{BB962C8B-B14F-4D97-AF65-F5344CB8AC3E}">
        <p14:creationId xmlns:p14="http://schemas.microsoft.com/office/powerpoint/2010/main" val="1552500026"/>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0572" cy="6858000"/>
          </a:xfrm>
          <a:prstGeom prst="rect">
            <a:avLst/>
          </a:prstGeom>
          <a:gradFill>
            <a:gsLst>
              <a:gs pos="0">
                <a:schemeClr val="accent6">
                  <a:lumMod val="90000"/>
                </a:schemeClr>
              </a:gs>
              <a:gs pos="25000">
                <a:schemeClr val="accent6">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olo 3">
            <a:extLst>
              <a:ext uri="{FF2B5EF4-FFF2-40B4-BE49-F238E27FC236}">
                <a16:creationId xmlns:a16="http://schemas.microsoft.com/office/drawing/2014/main" id="{633A0C9A-0BB4-4669-911F-30C00FD2E05C}"/>
              </a:ext>
            </a:extLst>
          </p:cNvPr>
          <p:cNvSpPr>
            <a:spLocks noGrp="1"/>
          </p:cNvSpPr>
          <p:nvPr>
            <p:ph type="title"/>
          </p:nvPr>
        </p:nvSpPr>
        <p:spPr>
          <a:xfrm>
            <a:off x="640079" y="2053641"/>
            <a:ext cx="4422251" cy="2760098"/>
          </a:xfrm>
        </p:spPr>
        <p:txBody>
          <a:bodyPr>
            <a:normAutofit/>
          </a:bodyPr>
          <a:lstStyle/>
          <a:p>
            <a:r>
              <a:rPr lang="it-IT" dirty="0">
                <a:solidFill>
                  <a:schemeClr val="accent4">
                    <a:lumMod val="60000"/>
                    <a:lumOff val="40000"/>
                  </a:schemeClr>
                </a:solidFill>
                <a:latin typeface="Comic Sans MS" panose="030F0702030302020204" pitchFamily="66" charset="0"/>
              </a:rPr>
              <a:t>Nofunctional Requirements</a:t>
            </a:r>
          </a:p>
        </p:txBody>
      </p:sp>
      <p:sp>
        <p:nvSpPr>
          <p:cNvPr id="5" name="Segnaposto contenuto 4">
            <a:extLst>
              <a:ext uri="{FF2B5EF4-FFF2-40B4-BE49-F238E27FC236}">
                <a16:creationId xmlns:a16="http://schemas.microsoft.com/office/drawing/2014/main" id="{A362806A-D0EB-4F5D-80D2-63827CF6638F}"/>
              </a:ext>
            </a:extLst>
          </p:cNvPr>
          <p:cNvSpPr>
            <a:spLocks noGrp="1"/>
          </p:cNvSpPr>
          <p:nvPr>
            <p:ph idx="1"/>
          </p:nvPr>
        </p:nvSpPr>
        <p:spPr>
          <a:xfrm>
            <a:off x="6090574" y="801866"/>
            <a:ext cx="5306084" cy="5230634"/>
          </a:xfrm>
        </p:spPr>
        <p:txBody>
          <a:bodyPr anchor="ctr">
            <a:normAutofit/>
          </a:bodyPr>
          <a:lstStyle/>
          <a:p>
            <a:r>
              <a:rPr lang="it-IT" dirty="0"/>
              <a:t>Sono </a:t>
            </a:r>
            <a:r>
              <a:rPr lang="it-IT" b="1" dirty="0"/>
              <a:t>vincoli</a:t>
            </a:r>
            <a:r>
              <a:rPr lang="it-IT" dirty="0"/>
              <a:t> imposti sui servizi o sulle funzioni offerte dal sistema. Specificano </a:t>
            </a:r>
            <a:r>
              <a:rPr lang="it-IT" b="1" dirty="0"/>
              <a:t>criteri</a:t>
            </a:r>
            <a:r>
              <a:rPr lang="it-IT" dirty="0"/>
              <a:t> che possono essere usati per </a:t>
            </a:r>
            <a:r>
              <a:rPr lang="it-IT" b="1" dirty="0"/>
              <a:t>giudicare </a:t>
            </a:r>
            <a:r>
              <a:rPr lang="it-IT" dirty="0"/>
              <a:t>il modo in cui il sistema </a:t>
            </a:r>
            <a:r>
              <a:rPr lang="it-IT" b="1" dirty="0"/>
              <a:t>opera</a:t>
            </a:r>
            <a:r>
              <a:rPr lang="it-IT" dirty="0"/>
              <a:t>, piuttosto che dei comportamenti specifici.</a:t>
            </a:r>
          </a:p>
          <a:p>
            <a:r>
              <a:rPr lang="it-IT" dirty="0"/>
              <a:t>Non descrivono i servizi offerti dal sistema.</a:t>
            </a:r>
            <a:endParaRPr lang="it-IT" sz="2400" dirty="0">
              <a:solidFill>
                <a:srgbClr val="000000"/>
              </a:solidFill>
            </a:endParaRPr>
          </a:p>
        </p:txBody>
      </p:sp>
    </p:spTree>
    <p:extLst>
      <p:ext uri="{BB962C8B-B14F-4D97-AF65-F5344CB8AC3E}">
        <p14:creationId xmlns:p14="http://schemas.microsoft.com/office/powerpoint/2010/main" val="3117396829"/>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96B7042-4C52-427C-8C92-8FEC051C1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2593788"/>
          </a:xfrm>
          <a:prstGeom prst="rect">
            <a:avLst/>
          </a:prstGeom>
          <a:gradFill>
            <a:gsLst>
              <a:gs pos="0">
                <a:schemeClr val="accent6">
                  <a:lumMod val="90000"/>
                </a:schemeClr>
              </a:gs>
              <a:gs pos="25000">
                <a:schemeClr val="accent6">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olo 3">
            <a:extLst>
              <a:ext uri="{FF2B5EF4-FFF2-40B4-BE49-F238E27FC236}">
                <a16:creationId xmlns:a16="http://schemas.microsoft.com/office/drawing/2014/main" id="{B1A5ABE7-C008-4EF9-AF98-5E4852903141}"/>
              </a:ext>
            </a:extLst>
          </p:cNvPr>
          <p:cNvSpPr>
            <a:spLocks noGrp="1"/>
          </p:cNvSpPr>
          <p:nvPr>
            <p:ph type="title"/>
          </p:nvPr>
        </p:nvSpPr>
        <p:spPr>
          <a:xfrm>
            <a:off x="1179226" y="787978"/>
            <a:ext cx="9833548" cy="1364265"/>
          </a:xfrm>
        </p:spPr>
        <p:txBody>
          <a:bodyPr>
            <a:normAutofit/>
          </a:bodyPr>
          <a:lstStyle/>
          <a:p>
            <a:r>
              <a:rPr lang="it-IT" sz="4000" dirty="0">
                <a:solidFill>
                  <a:schemeClr val="accent4">
                    <a:lumMod val="60000"/>
                    <a:lumOff val="40000"/>
                  </a:schemeClr>
                </a:solidFill>
                <a:latin typeface="Comic Sans MS" panose="030F0702030302020204" pitchFamily="66" charset="0"/>
              </a:rPr>
              <a:t>Nofunctional Requirements</a:t>
            </a:r>
          </a:p>
        </p:txBody>
      </p:sp>
      <p:sp>
        <p:nvSpPr>
          <p:cNvPr id="14" name="Segnaposto contenuto 2">
            <a:extLst>
              <a:ext uri="{FF2B5EF4-FFF2-40B4-BE49-F238E27FC236}">
                <a16:creationId xmlns:a16="http://schemas.microsoft.com/office/drawing/2014/main" id="{D732E3D8-221A-4604-9E0F-41C24D29EA66}"/>
              </a:ext>
            </a:extLst>
          </p:cNvPr>
          <p:cNvSpPr txBox="1">
            <a:spLocks/>
          </p:cNvSpPr>
          <p:nvPr/>
        </p:nvSpPr>
        <p:spPr>
          <a:xfrm>
            <a:off x="990600" y="2746187"/>
            <a:ext cx="5097780" cy="35831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it-IT" dirty="0">
              <a:latin typeface="Comic Sans MS" panose="030F0702030302020204" pitchFamily="66" charset="0"/>
            </a:endParaRPr>
          </a:p>
          <a:p>
            <a:endParaRPr lang="it-IT" dirty="0"/>
          </a:p>
        </p:txBody>
      </p:sp>
      <p:sp>
        <p:nvSpPr>
          <p:cNvPr id="3" name="Segnaposto contenuto 2">
            <a:extLst>
              <a:ext uri="{FF2B5EF4-FFF2-40B4-BE49-F238E27FC236}">
                <a16:creationId xmlns:a16="http://schemas.microsoft.com/office/drawing/2014/main" id="{B28EB39C-C378-4949-A51B-342293E2F1D2}"/>
              </a:ext>
            </a:extLst>
          </p:cNvPr>
          <p:cNvSpPr>
            <a:spLocks noGrp="1"/>
          </p:cNvSpPr>
          <p:nvPr>
            <p:ph idx="1"/>
          </p:nvPr>
        </p:nvSpPr>
        <p:spPr>
          <a:xfrm>
            <a:off x="469900" y="2746187"/>
            <a:ext cx="3273425" cy="3430776"/>
          </a:xfrm>
        </p:spPr>
        <p:txBody>
          <a:bodyPr>
            <a:normAutofit/>
          </a:bodyPr>
          <a:lstStyle/>
          <a:p>
            <a:r>
              <a:rPr lang="it-IT" dirty="0"/>
              <a:t>Alcuni dei requisiti non funzionali di EmmeShop:</a:t>
            </a:r>
          </a:p>
        </p:txBody>
      </p:sp>
      <p:pic>
        <p:nvPicPr>
          <p:cNvPr id="5" name="Immagine 4">
            <a:extLst>
              <a:ext uri="{FF2B5EF4-FFF2-40B4-BE49-F238E27FC236}">
                <a16:creationId xmlns:a16="http://schemas.microsoft.com/office/drawing/2014/main" id="{26F4D484-5488-4144-A3CE-8153AD6E9E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9750" y="2655471"/>
            <a:ext cx="6104149" cy="1882303"/>
          </a:xfrm>
          <a:prstGeom prst="rect">
            <a:avLst/>
          </a:prstGeom>
        </p:spPr>
      </p:pic>
      <p:pic>
        <p:nvPicPr>
          <p:cNvPr id="7" name="Immagine 6" descr="Immagine che contiene interni, uccello&#10;&#10;Descrizione generata automaticamente">
            <a:extLst>
              <a:ext uri="{FF2B5EF4-FFF2-40B4-BE49-F238E27FC236}">
                <a16:creationId xmlns:a16="http://schemas.microsoft.com/office/drawing/2014/main" id="{BE89D558-B92D-43F1-BF4F-B206D74643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59750" y="4628490"/>
            <a:ext cx="6180356" cy="1501270"/>
          </a:xfrm>
          <a:prstGeom prst="rect">
            <a:avLst/>
          </a:prstGeom>
        </p:spPr>
      </p:pic>
    </p:spTree>
    <p:extLst>
      <p:ext uri="{BB962C8B-B14F-4D97-AF65-F5344CB8AC3E}">
        <p14:creationId xmlns:p14="http://schemas.microsoft.com/office/powerpoint/2010/main" val="1960822914"/>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0572" cy="6858000"/>
          </a:xfrm>
          <a:prstGeom prst="rect">
            <a:avLst/>
          </a:prstGeom>
          <a:gradFill>
            <a:gsLst>
              <a:gs pos="0">
                <a:schemeClr val="accent6">
                  <a:lumMod val="90000"/>
                </a:schemeClr>
              </a:gs>
              <a:gs pos="25000">
                <a:schemeClr val="accent6">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olo 3">
            <a:extLst>
              <a:ext uri="{FF2B5EF4-FFF2-40B4-BE49-F238E27FC236}">
                <a16:creationId xmlns:a16="http://schemas.microsoft.com/office/drawing/2014/main" id="{633A0C9A-0BB4-4669-911F-30C00FD2E05C}"/>
              </a:ext>
            </a:extLst>
          </p:cNvPr>
          <p:cNvSpPr>
            <a:spLocks noGrp="1"/>
          </p:cNvSpPr>
          <p:nvPr>
            <p:ph type="title"/>
          </p:nvPr>
        </p:nvSpPr>
        <p:spPr>
          <a:xfrm>
            <a:off x="640079" y="2053641"/>
            <a:ext cx="4422251" cy="2760098"/>
          </a:xfrm>
        </p:spPr>
        <p:txBody>
          <a:bodyPr>
            <a:normAutofit/>
          </a:bodyPr>
          <a:lstStyle/>
          <a:p>
            <a:r>
              <a:rPr lang="it-IT" dirty="0">
                <a:solidFill>
                  <a:schemeClr val="accent4">
                    <a:lumMod val="60000"/>
                    <a:lumOff val="40000"/>
                  </a:schemeClr>
                </a:solidFill>
                <a:latin typeface="Comic Sans MS" panose="030F0702030302020204" pitchFamily="66" charset="0"/>
              </a:rPr>
              <a:t>Use Case Model</a:t>
            </a:r>
          </a:p>
        </p:txBody>
      </p:sp>
      <p:sp>
        <p:nvSpPr>
          <p:cNvPr id="5" name="Segnaposto contenuto 4">
            <a:extLst>
              <a:ext uri="{FF2B5EF4-FFF2-40B4-BE49-F238E27FC236}">
                <a16:creationId xmlns:a16="http://schemas.microsoft.com/office/drawing/2014/main" id="{A362806A-D0EB-4F5D-80D2-63827CF6638F}"/>
              </a:ext>
            </a:extLst>
          </p:cNvPr>
          <p:cNvSpPr>
            <a:spLocks noGrp="1"/>
          </p:cNvSpPr>
          <p:nvPr>
            <p:ph idx="1"/>
          </p:nvPr>
        </p:nvSpPr>
        <p:spPr>
          <a:xfrm>
            <a:off x="6090574" y="801866"/>
            <a:ext cx="5306084" cy="5230634"/>
          </a:xfrm>
        </p:spPr>
        <p:txBody>
          <a:bodyPr anchor="ctr">
            <a:normAutofit/>
          </a:bodyPr>
          <a:lstStyle/>
          <a:p>
            <a:r>
              <a:rPr lang="it-IT" dirty="0"/>
              <a:t>Un </a:t>
            </a:r>
            <a:r>
              <a:rPr lang="it-IT" b="1" dirty="0"/>
              <a:t>modello</a:t>
            </a:r>
            <a:r>
              <a:rPr lang="it-IT" dirty="0"/>
              <a:t> di caso d’uso è un modello di come diversi tipi di </a:t>
            </a:r>
            <a:r>
              <a:rPr lang="it-IT" b="1" dirty="0"/>
              <a:t>utenti</a:t>
            </a:r>
            <a:r>
              <a:rPr lang="it-IT" dirty="0"/>
              <a:t> interagiscono con il </a:t>
            </a:r>
            <a:r>
              <a:rPr lang="it-IT" b="1" dirty="0"/>
              <a:t>sistema</a:t>
            </a:r>
            <a:r>
              <a:rPr lang="it-IT" dirty="0"/>
              <a:t> per risolvere un problema .</a:t>
            </a:r>
          </a:p>
          <a:p>
            <a:r>
              <a:rPr lang="it-IT" dirty="0"/>
              <a:t>È costituito da: casi d’uso, attori e relazioni tra di essi</a:t>
            </a:r>
            <a:r>
              <a:rPr lang="it-IT" sz="2600" dirty="0"/>
              <a:t>.</a:t>
            </a:r>
          </a:p>
        </p:txBody>
      </p:sp>
    </p:spTree>
    <p:extLst>
      <p:ext uri="{BB962C8B-B14F-4D97-AF65-F5344CB8AC3E}">
        <p14:creationId xmlns:p14="http://schemas.microsoft.com/office/powerpoint/2010/main" val="879315597"/>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96B7042-4C52-427C-8C92-8FEC051C1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2593788"/>
          </a:xfrm>
          <a:prstGeom prst="rect">
            <a:avLst/>
          </a:prstGeom>
          <a:gradFill>
            <a:gsLst>
              <a:gs pos="0">
                <a:schemeClr val="accent6">
                  <a:lumMod val="90000"/>
                </a:schemeClr>
              </a:gs>
              <a:gs pos="25000">
                <a:schemeClr val="accent6">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olo 3">
            <a:extLst>
              <a:ext uri="{FF2B5EF4-FFF2-40B4-BE49-F238E27FC236}">
                <a16:creationId xmlns:a16="http://schemas.microsoft.com/office/drawing/2014/main" id="{B1A5ABE7-C008-4EF9-AF98-5E4852903141}"/>
              </a:ext>
            </a:extLst>
          </p:cNvPr>
          <p:cNvSpPr>
            <a:spLocks noGrp="1"/>
          </p:cNvSpPr>
          <p:nvPr>
            <p:ph type="title"/>
          </p:nvPr>
        </p:nvSpPr>
        <p:spPr>
          <a:xfrm>
            <a:off x="1179226" y="787978"/>
            <a:ext cx="9833548" cy="1364265"/>
          </a:xfrm>
        </p:spPr>
        <p:txBody>
          <a:bodyPr>
            <a:normAutofit/>
          </a:bodyPr>
          <a:lstStyle/>
          <a:p>
            <a:r>
              <a:rPr lang="it-IT" sz="4000" dirty="0">
                <a:solidFill>
                  <a:schemeClr val="accent4">
                    <a:lumMod val="60000"/>
                    <a:lumOff val="40000"/>
                  </a:schemeClr>
                </a:solidFill>
                <a:latin typeface="Comic Sans MS" panose="030F0702030302020204" pitchFamily="66" charset="0"/>
              </a:rPr>
              <a:t>Use Case Diagram</a:t>
            </a:r>
          </a:p>
        </p:txBody>
      </p:sp>
      <p:sp>
        <p:nvSpPr>
          <p:cNvPr id="14" name="Segnaposto contenuto 2">
            <a:extLst>
              <a:ext uri="{FF2B5EF4-FFF2-40B4-BE49-F238E27FC236}">
                <a16:creationId xmlns:a16="http://schemas.microsoft.com/office/drawing/2014/main" id="{D732E3D8-221A-4604-9E0F-41C24D29EA66}"/>
              </a:ext>
            </a:extLst>
          </p:cNvPr>
          <p:cNvSpPr txBox="1">
            <a:spLocks/>
          </p:cNvSpPr>
          <p:nvPr/>
        </p:nvSpPr>
        <p:spPr>
          <a:xfrm>
            <a:off x="990600" y="2746187"/>
            <a:ext cx="5097780" cy="35831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it-IT" dirty="0">
              <a:latin typeface="Comic Sans MS" panose="030F0702030302020204" pitchFamily="66" charset="0"/>
            </a:endParaRPr>
          </a:p>
          <a:p>
            <a:endParaRPr lang="it-IT" dirty="0"/>
          </a:p>
        </p:txBody>
      </p:sp>
      <p:sp>
        <p:nvSpPr>
          <p:cNvPr id="3" name="Segnaposto contenuto 2">
            <a:extLst>
              <a:ext uri="{FF2B5EF4-FFF2-40B4-BE49-F238E27FC236}">
                <a16:creationId xmlns:a16="http://schemas.microsoft.com/office/drawing/2014/main" id="{B28EB39C-C378-4949-A51B-342293E2F1D2}"/>
              </a:ext>
            </a:extLst>
          </p:cNvPr>
          <p:cNvSpPr>
            <a:spLocks noGrp="1"/>
          </p:cNvSpPr>
          <p:nvPr>
            <p:ph idx="1"/>
          </p:nvPr>
        </p:nvSpPr>
        <p:spPr>
          <a:xfrm>
            <a:off x="469900" y="2746187"/>
            <a:ext cx="2733565" cy="3430776"/>
          </a:xfrm>
        </p:spPr>
        <p:txBody>
          <a:bodyPr>
            <a:normAutofit/>
          </a:bodyPr>
          <a:lstStyle/>
          <a:p>
            <a:r>
              <a:rPr lang="it-IT" sz="2400" dirty="0">
                <a:solidFill>
                  <a:srgbClr val="000000"/>
                </a:solidFill>
              </a:rPr>
              <a:t>Un </a:t>
            </a:r>
            <a:r>
              <a:rPr lang="it-IT" sz="2400" b="1" dirty="0">
                <a:solidFill>
                  <a:srgbClr val="000000"/>
                </a:solidFill>
              </a:rPr>
              <a:t>diagramma</a:t>
            </a:r>
            <a:r>
              <a:rPr lang="it-IT" sz="2400" dirty="0">
                <a:solidFill>
                  <a:srgbClr val="000000"/>
                </a:solidFill>
              </a:rPr>
              <a:t> del caso d’uso viene utilizzato per rappresentare </a:t>
            </a:r>
            <a:r>
              <a:rPr lang="it-IT" sz="2400" b="1" dirty="0">
                <a:solidFill>
                  <a:srgbClr val="000000"/>
                </a:solidFill>
              </a:rPr>
              <a:t>graficamente</a:t>
            </a:r>
            <a:r>
              <a:rPr lang="it-IT" sz="2400" dirty="0">
                <a:solidFill>
                  <a:srgbClr val="000000"/>
                </a:solidFill>
              </a:rPr>
              <a:t> un sottoinsieme del modello per semplificare le comunicazioni.</a:t>
            </a:r>
          </a:p>
        </p:txBody>
      </p:sp>
      <p:pic>
        <p:nvPicPr>
          <p:cNvPr id="6" name="Immagine 5" descr="Immagine che contiene screenshot&#10;&#10;Descrizione generata automaticamente">
            <a:extLst>
              <a:ext uri="{FF2B5EF4-FFF2-40B4-BE49-F238E27FC236}">
                <a16:creationId xmlns:a16="http://schemas.microsoft.com/office/drawing/2014/main" id="{29BA3026-9685-448F-95A4-20EC613D7C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6031" y="2414850"/>
            <a:ext cx="3690758" cy="4245847"/>
          </a:xfrm>
          <a:prstGeom prst="rect">
            <a:avLst/>
          </a:prstGeom>
        </p:spPr>
      </p:pic>
      <p:pic>
        <p:nvPicPr>
          <p:cNvPr id="9" name="Immagine 8" descr="Immagine che contiene screenshot&#10;&#10;Descrizione generata automaticamente">
            <a:extLst>
              <a:ext uri="{FF2B5EF4-FFF2-40B4-BE49-F238E27FC236}">
                <a16:creationId xmlns:a16="http://schemas.microsoft.com/office/drawing/2014/main" id="{73AC7F33-BCB9-4FF4-BD27-019E49467B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46790" y="3006896"/>
            <a:ext cx="5053740" cy="2727154"/>
          </a:xfrm>
          <a:prstGeom prst="rect">
            <a:avLst/>
          </a:prstGeom>
        </p:spPr>
      </p:pic>
    </p:spTree>
    <p:extLst>
      <p:ext uri="{BB962C8B-B14F-4D97-AF65-F5344CB8AC3E}">
        <p14:creationId xmlns:p14="http://schemas.microsoft.com/office/powerpoint/2010/main" val="1616247262"/>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0572" cy="6858000"/>
          </a:xfrm>
          <a:prstGeom prst="rect">
            <a:avLst/>
          </a:prstGeom>
          <a:gradFill>
            <a:gsLst>
              <a:gs pos="0">
                <a:schemeClr val="accent6">
                  <a:lumMod val="90000"/>
                </a:schemeClr>
              </a:gs>
              <a:gs pos="25000">
                <a:schemeClr val="accent6">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olo 1">
            <a:extLst>
              <a:ext uri="{FF2B5EF4-FFF2-40B4-BE49-F238E27FC236}">
                <a16:creationId xmlns:a16="http://schemas.microsoft.com/office/drawing/2014/main" id="{1B6BDCF3-B198-4B92-9F07-9CBE943BEA04}"/>
              </a:ext>
            </a:extLst>
          </p:cNvPr>
          <p:cNvSpPr>
            <a:spLocks noGrp="1"/>
          </p:cNvSpPr>
          <p:nvPr>
            <p:ph type="title"/>
          </p:nvPr>
        </p:nvSpPr>
        <p:spPr>
          <a:xfrm>
            <a:off x="640079" y="2053641"/>
            <a:ext cx="3669161" cy="2760098"/>
          </a:xfrm>
        </p:spPr>
        <p:txBody>
          <a:bodyPr>
            <a:normAutofit/>
          </a:bodyPr>
          <a:lstStyle/>
          <a:p>
            <a:r>
              <a:rPr lang="it-IT" dirty="0">
                <a:solidFill>
                  <a:schemeClr val="accent4">
                    <a:lumMod val="60000"/>
                    <a:lumOff val="40000"/>
                  </a:schemeClr>
                </a:solidFill>
                <a:latin typeface="Comic Sans MS" panose="030F0702030302020204" pitchFamily="66" charset="0"/>
              </a:rPr>
              <a:t>Obiettivi del progetto</a:t>
            </a:r>
          </a:p>
        </p:txBody>
      </p:sp>
      <p:sp>
        <p:nvSpPr>
          <p:cNvPr id="3" name="Segnaposto contenuto 2">
            <a:extLst>
              <a:ext uri="{FF2B5EF4-FFF2-40B4-BE49-F238E27FC236}">
                <a16:creationId xmlns:a16="http://schemas.microsoft.com/office/drawing/2014/main" id="{41374B97-5DCF-48AA-A537-947146F5EEE7}"/>
              </a:ext>
            </a:extLst>
          </p:cNvPr>
          <p:cNvSpPr>
            <a:spLocks noGrp="1"/>
          </p:cNvSpPr>
          <p:nvPr>
            <p:ph idx="1"/>
          </p:nvPr>
        </p:nvSpPr>
        <p:spPr>
          <a:xfrm>
            <a:off x="6090574" y="801866"/>
            <a:ext cx="5306084" cy="5230634"/>
          </a:xfrm>
        </p:spPr>
        <p:txBody>
          <a:bodyPr anchor="ctr">
            <a:normAutofit/>
          </a:bodyPr>
          <a:lstStyle/>
          <a:p>
            <a:pPr marL="0" indent="0">
              <a:buNone/>
            </a:pPr>
            <a:r>
              <a:rPr lang="it-IT" sz="2200" dirty="0">
                <a:solidFill>
                  <a:srgbClr val="000000"/>
                </a:solidFill>
              </a:rPr>
              <a:t>Fino a qualche anno fa la mancanza di contatto con il prodotto, l’impossibilità di confrontarsi con un addetto alle vendite, i lunghi tempi di attesa e i costi di spedizione scoraggiavano gli utenti nel compiere acquisti online.          </a:t>
            </a:r>
          </a:p>
          <a:p>
            <a:pPr marL="0" indent="0">
              <a:buNone/>
            </a:pPr>
            <a:r>
              <a:rPr lang="it-IT" sz="2200" dirty="0">
                <a:solidFill>
                  <a:srgbClr val="000000"/>
                </a:solidFill>
              </a:rPr>
              <a:t>Oggi la situazione è completamente diversa:</a:t>
            </a:r>
            <a:r>
              <a:rPr lang="it-IT" sz="2200" b="1" dirty="0">
                <a:solidFill>
                  <a:srgbClr val="000000"/>
                </a:solidFill>
              </a:rPr>
              <a:t> </a:t>
            </a:r>
            <a:endParaRPr lang="it-IT" sz="2200" dirty="0">
              <a:solidFill>
                <a:srgbClr val="000000"/>
              </a:solidFill>
            </a:endParaRPr>
          </a:p>
          <a:p>
            <a:pPr marL="0" indent="0">
              <a:buNone/>
            </a:pPr>
            <a:r>
              <a:rPr lang="it-IT" sz="2200" dirty="0">
                <a:solidFill>
                  <a:srgbClr val="000000"/>
                </a:solidFill>
              </a:rPr>
              <a:t>trend degli acquisti online sono in costante crescita. </a:t>
            </a:r>
          </a:p>
          <a:p>
            <a:pPr marL="0" indent="0">
              <a:buNone/>
            </a:pPr>
            <a:r>
              <a:rPr lang="it-IT" sz="2200" dirty="0">
                <a:solidFill>
                  <a:srgbClr val="000000"/>
                </a:solidFill>
              </a:rPr>
              <a:t> </a:t>
            </a:r>
          </a:p>
          <a:p>
            <a:pPr marL="0" indent="0">
              <a:buNone/>
            </a:pPr>
            <a:r>
              <a:rPr lang="it-IT" sz="2200" dirty="0">
                <a:solidFill>
                  <a:srgbClr val="000000"/>
                </a:solidFill>
              </a:rPr>
              <a:t>Sempre più persone scelgono di concludere le proprie trattative online, complice anche una maggiore fiducia nel trattamento dei dati personali e nei metodi di pagamento.</a:t>
            </a:r>
          </a:p>
          <a:p>
            <a:endParaRPr lang="it-IT" sz="2200" dirty="0">
              <a:solidFill>
                <a:srgbClr val="000000"/>
              </a:solidFill>
            </a:endParaRPr>
          </a:p>
        </p:txBody>
      </p:sp>
    </p:spTree>
    <p:extLst>
      <p:ext uri="{BB962C8B-B14F-4D97-AF65-F5344CB8AC3E}">
        <p14:creationId xmlns:p14="http://schemas.microsoft.com/office/powerpoint/2010/main" val="1528959544"/>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0572" cy="6858000"/>
          </a:xfrm>
          <a:prstGeom prst="rect">
            <a:avLst/>
          </a:prstGeom>
          <a:gradFill>
            <a:gsLst>
              <a:gs pos="0">
                <a:schemeClr val="accent6">
                  <a:lumMod val="90000"/>
                </a:schemeClr>
              </a:gs>
              <a:gs pos="25000">
                <a:schemeClr val="accent6">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olo 3">
            <a:extLst>
              <a:ext uri="{FF2B5EF4-FFF2-40B4-BE49-F238E27FC236}">
                <a16:creationId xmlns:a16="http://schemas.microsoft.com/office/drawing/2014/main" id="{633A0C9A-0BB4-4669-911F-30C00FD2E05C}"/>
              </a:ext>
            </a:extLst>
          </p:cNvPr>
          <p:cNvSpPr>
            <a:spLocks noGrp="1"/>
          </p:cNvSpPr>
          <p:nvPr>
            <p:ph type="title"/>
          </p:nvPr>
        </p:nvSpPr>
        <p:spPr>
          <a:xfrm>
            <a:off x="640079" y="2053641"/>
            <a:ext cx="4422251" cy="2760098"/>
          </a:xfrm>
        </p:spPr>
        <p:txBody>
          <a:bodyPr>
            <a:normAutofit/>
          </a:bodyPr>
          <a:lstStyle/>
          <a:p>
            <a:r>
              <a:rPr lang="it-IT" dirty="0">
                <a:solidFill>
                  <a:schemeClr val="accent4">
                    <a:lumMod val="60000"/>
                    <a:lumOff val="40000"/>
                  </a:schemeClr>
                </a:solidFill>
                <a:latin typeface="Comic Sans MS" panose="030F0702030302020204" pitchFamily="66" charset="0"/>
              </a:rPr>
              <a:t>Object Model</a:t>
            </a:r>
          </a:p>
        </p:txBody>
      </p:sp>
      <p:sp>
        <p:nvSpPr>
          <p:cNvPr id="5" name="Segnaposto contenuto 4">
            <a:extLst>
              <a:ext uri="{FF2B5EF4-FFF2-40B4-BE49-F238E27FC236}">
                <a16:creationId xmlns:a16="http://schemas.microsoft.com/office/drawing/2014/main" id="{A362806A-D0EB-4F5D-80D2-63827CF6638F}"/>
              </a:ext>
            </a:extLst>
          </p:cNvPr>
          <p:cNvSpPr>
            <a:spLocks noGrp="1"/>
          </p:cNvSpPr>
          <p:nvPr>
            <p:ph idx="1"/>
          </p:nvPr>
        </p:nvSpPr>
        <p:spPr>
          <a:xfrm>
            <a:off x="6090574" y="801866"/>
            <a:ext cx="5306084" cy="5230634"/>
          </a:xfrm>
        </p:spPr>
        <p:txBody>
          <a:bodyPr anchor="ctr">
            <a:normAutofit fontScale="92500" lnSpcReduction="20000"/>
          </a:bodyPr>
          <a:lstStyle/>
          <a:p>
            <a:r>
              <a:rPr lang="it-IT" dirty="0"/>
              <a:t>Un </a:t>
            </a:r>
            <a:r>
              <a:rPr lang="it-IT" b="1" dirty="0"/>
              <a:t>modello</a:t>
            </a:r>
            <a:r>
              <a:rPr lang="it-IT" dirty="0"/>
              <a:t> </a:t>
            </a:r>
            <a:r>
              <a:rPr lang="it-IT" b="1" dirty="0"/>
              <a:t>a oggetti</a:t>
            </a:r>
            <a:r>
              <a:rPr lang="it-IT" dirty="0"/>
              <a:t> è un’interfaccia logica, un  software o un sistema modellato mediante l’uso di tecniche orientate agli oggetti. Consente la creazione di un software architettonico o di un modello di sistema prima dello sviluppo o della programmazione.</a:t>
            </a:r>
          </a:p>
          <a:p>
            <a:r>
              <a:rPr lang="it-IT" dirty="0"/>
              <a:t>Un modello a oggetti aiuta a descrivere o definire un software/sistema in termini di oggetti e classi. Definisce le interfacce o le interazioni tra diversi modelli, ereditarietà, incapsulamento e altre interfacce e caratteristiche orientate agli oggetti.</a:t>
            </a:r>
            <a:endParaRPr lang="it-IT" sz="2600" dirty="0"/>
          </a:p>
        </p:txBody>
      </p:sp>
    </p:spTree>
    <p:extLst>
      <p:ext uri="{BB962C8B-B14F-4D97-AF65-F5344CB8AC3E}">
        <p14:creationId xmlns:p14="http://schemas.microsoft.com/office/powerpoint/2010/main" val="3354177182"/>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0572" cy="6858000"/>
          </a:xfrm>
          <a:prstGeom prst="rect">
            <a:avLst/>
          </a:prstGeom>
          <a:gradFill>
            <a:gsLst>
              <a:gs pos="0">
                <a:schemeClr val="accent6">
                  <a:lumMod val="90000"/>
                </a:schemeClr>
              </a:gs>
              <a:gs pos="25000">
                <a:schemeClr val="accent6">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olo 3">
            <a:extLst>
              <a:ext uri="{FF2B5EF4-FFF2-40B4-BE49-F238E27FC236}">
                <a16:creationId xmlns:a16="http://schemas.microsoft.com/office/drawing/2014/main" id="{633A0C9A-0BB4-4669-911F-30C00FD2E05C}"/>
              </a:ext>
            </a:extLst>
          </p:cNvPr>
          <p:cNvSpPr>
            <a:spLocks noGrp="1"/>
          </p:cNvSpPr>
          <p:nvPr>
            <p:ph type="title"/>
          </p:nvPr>
        </p:nvSpPr>
        <p:spPr>
          <a:xfrm>
            <a:off x="640079" y="2053641"/>
            <a:ext cx="4422251" cy="2760098"/>
          </a:xfrm>
        </p:spPr>
        <p:txBody>
          <a:bodyPr>
            <a:normAutofit/>
          </a:bodyPr>
          <a:lstStyle/>
          <a:p>
            <a:r>
              <a:rPr lang="it-IT" dirty="0">
                <a:solidFill>
                  <a:schemeClr val="accent4">
                    <a:lumMod val="60000"/>
                    <a:lumOff val="40000"/>
                  </a:schemeClr>
                </a:solidFill>
                <a:latin typeface="Comic Sans MS" panose="030F0702030302020204" pitchFamily="66" charset="0"/>
              </a:rPr>
              <a:t>Object Model</a:t>
            </a:r>
          </a:p>
        </p:txBody>
      </p:sp>
      <p:pic>
        <p:nvPicPr>
          <p:cNvPr id="3" name="Segnaposto contenuto 2" descr="Immagine che contiene testo, mappa&#10;&#10;Descrizione generata automaticamente">
            <a:extLst>
              <a:ext uri="{FF2B5EF4-FFF2-40B4-BE49-F238E27FC236}">
                <a16:creationId xmlns:a16="http://schemas.microsoft.com/office/drawing/2014/main" id="{F18E38CC-765E-4CD0-B7C9-2E804FBCE86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91238" y="609600"/>
            <a:ext cx="5863695" cy="5308599"/>
          </a:xfrm>
        </p:spPr>
      </p:pic>
    </p:spTree>
    <p:extLst>
      <p:ext uri="{BB962C8B-B14F-4D97-AF65-F5344CB8AC3E}">
        <p14:creationId xmlns:p14="http://schemas.microsoft.com/office/powerpoint/2010/main" val="185685448"/>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0572" cy="6858000"/>
          </a:xfrm>
          <a:prstGeom prst="rect">
            <a:avLst/>
          </a:prstGeom>
          <a:gradFill>
            <a:gsLst>
              <a:gs pos="0">
                <a:schemeClr val="accent6">
                  <a:lumMod val="90000"/>
                </a:schemeClr>
              </a:gs>
              <a:gs pos="25000">
                <a:schemeClr val="accent6">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olo 3">
            <a:extLst>
              <a:ext uri="{FF2B5EF4-FFF2-40B4-BE49-F238E27FC236}">
                <a16:creationId xmlns:a16="http://schemas.microsoft.com/office/drawing/2014/main" id="{633A0C9A-0BB4-4669-911F-30C00FD2E05C}"/>
              </a:ext>
            </a:extLst>
          </p:cNvPr>
          <p:cNvSpPr>
            <a:spLocks noGrp="1"/>
          </p:cNvSpPr>
          <p:nvPr>
            <p:ph type="title"/>
          </p:nvPr>
        </p:nvSpPr>
        <p:spPr>
          <a:xfrm>
            <a:off x="640079" y="2053641"/>
            <a:ext cx="4422251" cy="2760098"/>
          </a:xfrm>
        </p:spPr>
        <p:txBody>
          <a:bodyPr>
            <a:normAutofit/>
          </a:bodyPr>
          <a:lstStyle/>
          <a:p>
            <a:r>
              <a:rPr lang="it-IT" dirty="0">
                <a:solidFill>
                  <a:schemeClr val="accent4">
                    <a:lumMod val="60000"/>
                    <a:lumOff val="40000"/>
                  </a:schemeClr>
                </a:solidFill>
                <a:latin typeface="Comic Sans MS" panose="030F0702030302020204" pitchFamily="66" charset="0"/>
              </a:rPr>
              <a:t>Dynamic Model</a:t>
            </a:r>
          </a:p>
        </p:txBody>
      </p:sp>
      <p:sp>
        <p:nvSpPr>
          <p:cNvPr id="5" name="Segnaposto contenuto 4">
            <a:extLst>
              <a:ext uri="{FF2B5EF4-FFF2-40B4-BE49-F238E27FC236}">
                <a16:creationId xmlns:a16="http://schemas.microsoft.com/office/drawing/2014/main" id="{A362806A-D0EB-4F5D-80D2-63827CF6638F}"/>
              </a:ext>
            </a:extLst>
          </p:cNvPr>
          <p:cNvSpPr>
            <a:spLocks noGrp="1"/>
          </p:cNvSpPr>
          <p:nvPr>
            <p:ph idx="1"/>
          </p:nvPr>
        </p:nvSpPr>
        <p:spPr>
          <a:xfrm>
            <a:off x="6090574" y="801866"/>
            <a:ext cx="5306084" cy="5230634"/>
          </a:xfrm>
        </p:spPr>
        <p:txBody>
          <a:bodyPr anchor="ctr">
            <a:normAutofit/>
          </a:bodyPr>
          <a:lstStyle/>
          <a:p>
            <a:r>
              <a:rPr lang="it-IT" dirty="0"/>
              <a:t>I </a:t>
            </a:r>
            <a:r>
              <a:rPr lang="it-IT" b="1" dirty="0"/>
              <a:t>modelli dinamici </a:t>
            </a:r>
            <a:r>
              <a:rPr lang="it-IT" dirty="0"/>
              <a:t>sono rappresentazioni semplificate di alcune entità del mondo reale.</a:t>
            </a:r>
          </a:p>
          <a:p>
            <a:r>
              <a:rPr lang="it-IT" dirty="0"/>
              <a:t>Hanno lo scopo di imitare alcune caratteristiche essenziali del sistema di studio.</a:t>
            </a:r>
          </a:p>
          <a:p>
            <a:r>
              <a:rPr lang="it-IT" sz="2600" dirty="0"/>
              <a:t>I modelli sono chiamati dinamici perché descrivono come le </a:t>
            </a:r>
            <a:r>
              <a:rPr lang="it-IT" sz="2600" b="1" dirty="0"/>
              <a:t>proprietà</a:t>
            </a:r>
            <a:r>
              <a:rPr lang="it-IT" sz="2600" dirty="0"/>
              <a:t> del sistema </a:t>
            </a:r>
            <a:r>
              <a:rPr lang="it-IT" sz="2600" b="1" dirty="0"/>
              <a:t>cambiano nel tempo.</a:t>
            </a:r>
            <a:endParaRPr lang="it-IT" sz="2600" dirty="0"/>
          </a:p>
        </p:txBody>
      </p:sp>
    </p:spTree>
    <p:extLst>
      <p:ext uri="{BB962C8B-B14F-4D97-AF65-F5344CB8AC3E}">
        <p14:creationId xmlns:p14="http://schemas.microsoft.com/office/powerpoint/2010/main" val="1707447895"/>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96B7042-4C52-427C-8C92-8FEC051C1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2593788"/>
          </a:xfrm>
          <a:prstGeom prst="rect">
            <a:avLst/>
          </a:prstGeom>
          <a:gradFill>
            <a:gsLst>
              <a:gs pos="0">
                <a:schemeClr val="accent6">
                  <a:lumMod val="90000"/>
                </a:schemeClr>
              </a:gs>
              <a:gs pos="25000">
                <a:schemeClr val="accent6">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olo 3">
            <a:extLst>
              <a:ext uri="{FF2B5EF4-FFF2-40B4-BE49-F238E27FC236}">
                <a16:creationId xmlns:a16="http://schemas.microsoft.com/office/drawing/2014/main" id="{B1A5ABE7-C008-4EF9-AF98-5E4852903141}"/>
              </a:ext>
            </a:extLst>
          </p:cNvPr>
          <p:cNvSpPr>
            <a:spLocks noGrp="1"/>
          </p:cNvSpPr>
          <p:nvPr>
            <p:ph type="title"/>
          </p:nvPr>
        </p:nvSpPr>
        <p:spPr>
          <a:xfrm>
            <a:off x="1179226" y="787978"/>
            <a:ext cx="9833548" cy="1364265"/>
          </a:xfrm>
        </p:spPr>
        <p:txBody>
          <a:bodyPr>
            <a:normAutofit/>
          </a:bodyPr>
          <a:lstStyle/>
          <a:p>
            <a:r>
              <a:rPr lang="it-IT" sz="4000" dirty="0">
                <a:solidFill>
                  <a:schemeClr val="accent4">
                    <a:lumMod val="60000"/>
                    <a:lumOff val="40000"/>
                  </a:schemeClr>
                </a:solidFill>
                <a:latin typeface="Comic Sans MS" panose="030F0702030302020204" pitchFamily="66" charset="0"/>
              </a:rPr>
              <a:t>Dynamic Model</a:t>
            </a:r>
          </a:p>
        </p:txBody>
      </p:sp>
      <p:sp>
        <p:nvSpPr>
          <p:cNvPr id="14" name="Segnaposto contenuto 2">
            <a:extLst>
              <a:ext uri="{FF2B5EF4-FFF2-40B4-BE49-F238E27FC236}">
                <a16:creationId xmlns:a16="http://schemas.microsoft.com/office/drawing/2014/main" id="{D732E3D8-221A-4604-9E0F-41C24D29EA66}"/>
              </a:ext>
            </a:extLst>
          </p:cNvPr>
          <p:cNvSpPr txBox="1">
            <a:spLocks/>
          </p:cNvSpPr>
          <p:nvPr/>
        </p:nvSpPr>
        <p:spPr>
          <a:xfrm>
            <a:off x="990600" y="2746187"/>
            <a:ext cx="5097780" cy="35831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it-IT" dirty="0">
              <a:latin typeface="Comic Sans MS" panose="030F0702030302020204" pitchFamily="66" charset="0"/>
            </a:endParaRPr>
          </a:p>
          <a:p>
            <a:endParaRPr lang="it-IT" dirty="0"/>
          </a:p>
        </p:txBody>
      </p:sp>
      <p:sp>
        <p:nvSpPr>
          <p:cNvPr id="3" name="Segnaposto contenuto 2">
            <a:extLst>
              <a:ext uri="{FF2B5EF4-FFF2-40B4-BE49-F238E27FC236}">
                <a16:creationId xmlns:a16="http://schemas.microsoft.com/office/drawing/2014/main" id="{5AA2D91B-560D-4D16-8C2C-2BCE6C3110BF}"/>
              </a:ext>
            </a:extLst>
          </p:cNvPr>
          <p:cNvSpPr>
            <a:spLocks noGrp="1"/>
          </p:cNvSpPr>
          <p:nvPr>
            <p:ph idx="1"/>
          </p:nvPr>
        </p:nvSpPr>
        <p:spPr>
          <a:xfrm>
            <a:off x="106879" y="2491626"/>
            <a:ext cx="4367149" cy="4366374"/>
          </a:xfrm>
        </p:spPr>
        <p:txBody>
          <a:bodyPr>
            <a:noAutofit/>
          </a:bodyPr>
          <a:lstStyle/>
          <a:p>
            <a:r>
              <a:rPr lang="it-IT" sz="1900" dirty="0"/>
              <a:t>Rappresentazione degli stati un carrello.</a:t>
            </a:r>
          </a:p>
          <a:p>
            <a:r>
              <a:rPr lang="it-IT" sz="1900" dirty="0"/>
              <a:t>Un cliente dopo essersi loggato può visualizzare il proprio carrello, che si trova nello stato vuoto, durante la sua permanenza sulla piattaforma, può aggiungere prodotti al carrello, e si passa dallo stato vuoto a pronto per acquistare. Il cliente può continuare ad aggiungere prodotti, ma anche rimuoverli dal carrello tramite l’interfaccia. Quando il cliente visiona il carrello può modificare quantità dei prodotti, prima di effettuare l’ordine. Dopo aver effettuato l’ordine il carrello si svuota e ritorna allo stato originale.  </a:t>
            </a:r>
          </a:p>
        </p:txBody>
      </p:sp>
      <p:pic>
        <p:nvPicPr>
          <p:cNvPr id="7" name="Immagine 6" descr="Immagine che contiene screenshot&#10;&#10;Descrizione generata automaticamente">
            <a:extLst>
              <a:ext uri="{FF2B5EF4-FFF2-40B4-BE49-F238E27FC236}">
                <a16:creationId xmlns:a16="http://schemas.microsoft.com/office/drawing/2014/main" id="{C41F6B42-31F6-46B0-954D-186F6D12F8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1440" y="2491626"/>
            <a:ext cx="7445385" cy="4092295"/>
          </a:xfrm>
          <a:prstGeom prst="rect">
            <a:avLst/>
          </a:prstGeom>
        </p:spPr>
      </p:pic>
    </p:spTree>
    <p:extLst>
      <p:ext uri="{BB962C8B-B14F-4D97-AF65-F5344CB8AC3E}">
        <p14:creationId xmlns:p14="http://schemas.microsoft.com/office/powerpoint/2010/main" val="3689297542"/>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6">
                  <a:lumMod val="90000"/>
                </a:schemeClr>
              </a:gs>
              <a:gs pos="25000">
                <a:schemeClr val="accent6">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itolo 2">
            <a:extLst>
              <a:ext uri="{FF2B5EF4-FFF2-40B4-BE49-F238E27FC236}">
                <a16:creationId xmlns:a16="http://schemas.microsoft.com/office/drawing/2014/main" id="{E87F3E68-AEF3-4DC4-B760-180DB769457F}"/>
              </a:ext>
            </a:extLst>
          </p:cNvPr>
          <p:cNvSpPr>
            <a:spLocks noGrp="1"/>
          </p:cNvSpPr>
          <p:nvPr>
            <p:ph type="title"/>
          </p:nvPr>
        </p:nvSpPr>
        <p:spPr>
          <a:xfrm>
            <a:off x="3043403" y="1590902"/>
            <a:ext cx="6105194" cy="2031055"/>
          </a:xfrm>
        </p:spPr>
        <p:txBody>
          <a:bodyPr vert="horz" lIns="91440" tIns="45720" rIns="91440" bIns="45720" rtlCol="0" anchor="b">
            <a:normAutofit/>
          </a:bodyPr>
          <a:lstStyle/>
          <a:p>
            <a:pPr algn="ctr"/>
            <a:r>
              <a:rPr lang="en-US" sz="4700" dirty="0">
                <a:solidFill>
                  <a:schemeClr val="accent4">
                    <a:lumMod val="60000"/>
                    <a:lumOff val="40000"/>
                  </a:schemeClr>
                </a:solidFill>
                <a:latin typeface="Comic Sans MS" panose="030F0702030302020204" pitchFamily="66" charset="0"/>
              </a:rPr>
              <a:t>System Design Document (SDD)</a:t>
            </a:r>
            <a:endParaRPr lang="en-US" sz="4700" kern="1200" dirty="0">
              <a:solidFill>
                <a:schemeClr val="accent4">
                  <a:lumMod val="60000"/>
                  <a:lumOff val="40000"/>
                </a:schemeClr>
              </a:solidFill>
              <a:latin typeface="Comic Sans MS" panose="030F0702030302020204" pitchFamily="66" charset="0"/>
            </a:endParaRPr>
          </a:p>
        </p:txBody>
      </p:sp>
    </p:spTree>
    <p:extLst>
      <p:ext uri="{BB962C8B-B14F-4D97-AF65-F5344CB8AC3E}">
        <p14:creationId xmlns:p14="http://schemas.microsoft.com/office/powerpoint/2010/main" val="3033199513"/>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0572" cy="6858000"/>
          </a:xfrm>
          <a:prstGeom prst="rect">
            <a:avLst/>
          </a:prstGeom>
          <a:gradFill>
            <a:gsLst>
              <a:gs pos="0">
                <a:schemeClr val="accent6">
                  <a:lumMod val="90000"/>
                </a:schemeClr>
              </a:gs>
              <a:gs pos="25000">
                <a:schemeClr val="accent6">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olo 3">
            <a:extLst>
              <a:ext uri="{FF2B5EF4-FFF2-40B4-BE49-F238E27FC236}">
                <a16:creationId xmlns:a16="http://schemas.microsoft.com/office/drawing/2014/main" id="{633A0C9A-0BB4-4669-911F-30C00FD2E05C}"/>
              </a:ext>
            </a:extLst>
          </p:cNvPr>
          <p:cNvSpPr>
            <a:spLocks noGrp="1"/>
          </p:cNvSpPr>
          <p:nvPr>
            <p:ph type="title"/>
          </p:nvPr>
        </p:nvSpPr>
        <p:spPr>
          <a:xfrm>
            <a:off x="640079" y="2053641"/>
            <a:ext cx="4422251" cy="2760098"/>
          </a:xfrm>
        </p:spPr>
        <p:txBody>
          <a:bodyPr>
            <a:normAutofit/>
          </a:bodyPr>
          <a:lstStyle/>
          <a:p>
            <a:r>
              <a:rPr lang="it-IT" dirty="0">
                <a:solidFill>
                  <a:schemeClr val="accent4">
                    <a:lumMod val="60000"/>
                    <a:lumOff val="40000"/>
                  </a:schemeClr>
                </a:solidFill>
                <a:latin typeface="Comic Sans MS" panose="030F0702030302020204" pitchFamily="66" charset="0"/>
              </a:rPr>
              <a:t>System Design Document (SDD)</a:t>
            </a:r>
          </a:p>
        </p:txBody>
      </p:sp>
      <p:sp>
        <p:nvSpPr>
          <p:cNvPr id="5" name="Segnaposto contenuto 4">
            <a:extLst>
              <a:ext uri="{FF2B5EF4-FFF2-40B4-BE49-F238E27FC236}">
                <a16:creationId xmlns:a16="http://schemas.microsoft.com/office/drawing/2014/main" id="{A362806A-D0EB-4F5D-80D2-63827CF6638F}"/>
              </a:ext>
            </a:extLst>
          </p:cNvPr>
          <p:cNvSpPr>
            <a:spLocks noGrp="1"/>
          </p:cNvSpPr>
          <p:nvPr>
            <p:ph idx="1"/>
          </p:nvPr>
        </p:nvSpPr>
        <p:spPr>
          <a:xfrm>
            <a:off x="6090574" y="801866"/>
            <a:ext cx="5306084" cy="5230634"/>
          </a:xfrm>
        </p:spPr>
        <p:txBody>
          <a:bodyPr anchor="ctr">
            <a:normAutofit fontScale="92500" lnSpcReduction="20000"/>
          </a:bodyPr>
          <a:lstStyle/>
          <a:p>
            <a:r>
              <a:rPr lang="it-IT" dirty="0"/>
              <a:t>I risultati del processo di progettazione del sistema sono registrati nel System Design Document (SDD).</a:t>
            </a:r>
          </a:p>
          <a:p>
            <a:r>
              <a:rPr lang="it-IT" dirty="0"/>
              <a:t>Questo documento </a:t>
            </a:r>
            <a:r>
              <a:rPr lang="it-IT" b="1" dirty="0"/>
              <a:t>descrive</a:t>
            </a:r>
            <a:r>
              <a:rPr lang="it-IT" dirty="0"/>
              <a:t> completamente il sistema a livello di architettura, inclusi sottosistemi e relativi servizi, mappatura hardware, gestione dei dati, controllo degli accessi, struttura di controllo del software globale e condizioni al contorno.</a:t>
            </a:r>
          </a:p>
          <a:p>
            <a:r>
              <a:rPr lang="it-IT" sz="2600" dirty="0"/>
              <a:t>L’SDD dovrebbe fornire una macchina virtuale che implementa tutti i requisiti del RAD e dovrebbe fornire una guida base per ulteriori dettagli di implementazione fino a una soluzione eseguibile.</a:t>
            </a:r>
          </a:p>
        </p:txBody>
      </p:sp>
    </p:spTree>
    <p:extLst>
      <p:ext uri="{BB962C8B-B14F-4D97-AF65-F5344CB8AC3E}">
        <p14:creationId xmlns:p14="http://schemas.microsoft.com/office/powerpoint/2010/main" val="1326410947"/>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0572" cy="6858000"/>
          </a:xfrm>
          <a:prstGeom prst="rect">
            <a:avLst/>
          </a:prstGeom>
          <a:gradFill>
            <a:gsLst>
              <a:gs pos="0">
                <a:schemeClr val="accent6">
                  <a:lumMod val="90000"/>
                </a:schemeClr>
              </a:gs>
              <a:gs pos="25000">
                <a:schemeClr val="accent6">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olo 3">
            <a:extLst>
              <a:ext uri="{FF2B5EF4-FFF2-40B4-BE49-F238E27FC236}">
                <a16:creationId xmlns:a16="http://schemas.microsoft.com/office/drawing/2014/main" id="{633A0C9A-0BB4-4669-911F-30C00FD2E05C}"/>
              </a:ext>
            </a:extLst>
          </p:cNvPr>
          <p:cNvSpPr>
            <a:spLocks noGrp="1"/>
          </p:cNvSpPr>
          <p:nvPr>
            <p:ph type="title"/>
          </p:nvPr>
        </p:nvSpPr>
        <p:spPr>
          <a:xfrm>
            <a:off x="640079" y="2053641"/>
            <a:ext cx="4422251" cy="2760098"/>
          </a:xfrm>
        </p:spPr>
        <p:txBody>
          <a:bodyPr>
            <a:normAutofit/>
          </a:bodyPr>
          <a:lstStyle/>
          <a:p>
            <a:r>
              <a:rPr lang="it-IT" dirty="0">
                <a:solidFill>
                  <a:schemeClr val="accent4">
                    <a:lumMod val="60000"/>
                    <a:lumOff val="40000"/>
                  </a:schemeClr>
                </a:solidFill>
                <a:latin typeface="Comic Sans MS" panose="030F0702030302020204" pitchFamily="66" charset="0"/>
              </a:rPr>
              <a:t>Design Goals</a:t>
            </a:r>
          </a:p>
        </p:txBody>
      </p:sp>
      <p:sp>
        <p:nvSpPr>
          <p:cNvPr id="5" name="Segnaposto contenuto 4">
            <a:extLst>
              <a:ext uri="{FF2B5EF4-FFF2-40B4-BE49-F238E27FC236}">
                <a16:creationId xmlns:a16="http://schemas.microsoft.com/office/drawing/2014/main" id="{33677D9E-8D8D-4B7F-A657-526B581FA690}"/>
              </a:ext>
            </a:extLst>
          </p:cNvPr>
          <p:cNvSpPr>
            <a:spLocks noGrp="1"/>
          </p:cNvSpPr>
          <p:nvPr>
            <p:ph idx="1"/>
          </p:nvPr>
        </p:nvSpPr>
        <p:spPr>
          <a:xfrm>
            <a:off x="6305322" y="560825"/>
            <a:ext cx="4962753" cy="5982850"/>
          </a:xfrm>
        </p:spPr>
        <p:txBody>
          <a:bodyPr>
            <a:normAutofit fontScale="85000" lnSpcReduction="20000"/>
          </a:bodyPr>
          <a:lstStyle/>
          <a:p>
            <a:r>
              <a:rPr lang="it-IT" dirty="0"/>
              <a:t>Gli obiettivi di progettazione rappresentano le qualità desiderate della piattaforma EmmeShop e forniscono una serie coerente di criteri che devono essere considerati quando si prendono decisioni di progettazione. Sono stati indentificati i seguenti obiettivi di progettazione.</a:t>
            </a:r>
          </a:p>
          <a:p>
            <a:r>
              <a:rPr lang="it-IT" dirty="0"/>
              <a:t>Il sistema si appoggia ad un </a:t>
            </a:r>
            <a:r>
              <a:rPr lang="it-IT" b="1" dirty="0"/>
              <a:t>DBMS esterno</a:t>
            </a:r>
            <a:r>
              <a:rPr lang="it-IT" dirty="0"/>
              <a:t>, sfruttando al massimo le potenzialità di ottimizzazione per il recupero dei dati.</a:t>
            </a:r>
          </a:p>
          <a:p>
            <a:r>
              <a:rPr lang="it-IT" dirty="0"/>
              <a:t>usando </a:t>
            </a:r>
            <a:r>
              <a:rPr lang="it-IT" b="1" dirty="0"/>
              <a:t>modello MVC</a:t>
            </a:r>
            <a:r>
              <a:rPr lang="it-IT" dirty="0"/>
              <a:t>: abbiamo 3 diversi tipi:</a:t>
            </a:r>
          </a:p>
          <a:p>
            <a:r>
              <a:rPr lang="it-IT" b="1" dirty="0"/>
              <a:t>1) Model</a:t>
            </a:r>
          </a:p>
          <a:p>
            <a:r>
              <a:rPr lang="it-IT" b="1" dirty="0"/>
              <a:t>2) Control</a:t>
            </a:r>
          </a:p>
          <a:p>
            <a:r>
              <a:rPr lang="it-IT" b="1" dirty="0"/>
              <a:t>3)View</a:t>
            </a:r>
          </a:p>
          <a:p>
            <a:endParaRPr lang="it-IT" dirty="0"/>
          </a:p>
          <a:p>
            <a:endParaRPr lang="it-IT" dirty="0"/>
          </a:p>
          <a:p>
            <a:endParaRPr lang="it-IT" dirty="0"/>
          </a:p>
        </p:txBody>
      </p:sp>
    </p:spTree>
    <p:extLst>
      <p:ext uri="{BB962C8B-B14F-4D97-AF65-F5344CB8AC3E}">
        <p14:creationId xmlns:p14="http://schemas.microsoft.com/office/powerpoint/2010/main" val="1910086879"/>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0572" cy="6858000"/>
          </a:xfrm>
          <a:prstGeom prst="rect">
            <a:avLst/>
          </a:prstGeom>
          <a:gradFill>
            <a:gsLst>
              <a:gs pos="0">
                <a:schemeClr val="accent6">
                  <a:lumMod val="90000"/>
                </a:schemeClr>
              </a:gs>
              <a:gs pos="25000">
                <a:schemeClr val="accent6">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olo 3">
            <a:extLst>
              <a:ext uri="{FF2B5EF4-FFF2-40B4-BE49-F238E27FC236}">
                <a16:creationId xmlns:a16="http://schemas.microsoft.com/office/drawing/2014/main" id="{633A0C9A-0BB4-4669-911F-30C00FD2E05C}"/>
              </a:ext>
            </a:extLst>
          </p:cNvPr>
          <p:cNvSpPr>
            <a:spLocks noGrp="1"/>
          </p:cNvSpPr>
          <p:nvPr>
            <p:ph type="title"/>
          </p:nvPr>
        </p:nvSpPr>
        <p:spPr>
          <a:xfrm>
            <a:off x="640079" y="2053641"/>
            <a:ext cx="4422251" cy="2760098"/>
          </a:xfrm>
        </p:spPr>
        <p:txBody>
          <a:bodyPr>
            <a:normAutofit/>
          </a:bodyPr>
          <a:lstStyle/>
          <a:p>
            <a:r>
              <a:rPr lang="it-IT" dirty="0">
                <a:solidFill>
                  <a:schemeClr val="accent4">
                    <a:lumMod val="60000"/>
                    <a:lumOff val="40000"/>
                  </a:schemeClr>
                </a:solidFill>
                <a:latin typeface="Comic Sans MS" panose="030F0702030302020204" pitchFamily="66" charset="0"/>
              </a:rPr>
              <a:t>Design Goals</a:t>
            </a:r>
          </a:p>
        </p:txBody>
      </p:sp>
      <p:sp>
        <p:nvSpPr>
          <p:cNvPr id="5" name="Segnaposto contenuto 4">
            <a:extLst>
              <a:ext uri="{FF2B5EF4-FFF2-40B4-BE49-F238E27FC236}">
                <a16:creationId xmlns:a16="http://schemas.microsoft.com/office/drawing/2014/main" id="{33677D9E-8D8D-4B7F-A657-526B581FA690}"/>
              </a:ext>
            </a:extLst>
          </p:cNvPr>
          <p:cNvSpPr>
            <a:spLocks noGrp="1"/>
          </p:cNvSpPr>
          <p:nvPr>
            <p:ph idx="1"/>
          </p:nvPr>
        </p:nvSpPr>
        <p:spPr>
          <a:xfrm>
            <a:off x="6305322" y="575686"/>
            <a:ext cx="5246599" cy="5706627"/>
          </a:xfrm>
        </p:spPr>
        <p:txBody>
          <a:bodyPr>
            <a:normAutofit/>
          </a:bodyPr>
          <a:lstStyle/>
          <a:p>
            <a:r>
              <a:rPr lang="it-IT" dirty="0"/>
              <a:t>Linguaggi di programmazione usati:</a:t>
            </a:r>
          </a:p>
          <a:p>
            <a:r>
              <a:rPr lang="it-IT" b="1" dirty="0"/>
              <a:t>front-end</a:t>
            </a:r>
          </a:p>
          <a:p>
            <a:r>
              <a:rPr lang="it-IT" b="1" dirty="0"/>
              <a:t>JavaScript e JQuery </a:t>
            </a:r>
            <a:endParaRPr lang="it-IT" dirty="0"/>
          </a:p>
          <a:p>
            <a:r>
              <a:rPr lang="it-IT" b="1" dirty="0"/>
              <a:t>CSS </a:t>
            </a:r>
          </a:p>
          <a:p>
            <a:r>
              <a:rPr lang="it-IT" b="1" dirty="0"/>
              <a:t>back-end</a:t>
            </a:r>
            <a:endParaRPr lang="it-IT" dirty="0"/>
          </a:p>
          <a:p>
            <a:endParaRPr lang="it-IT" dirty="0"/>
          </a:p>
          <a:p>
            <a:endParaRPr lang="it-IT" dirty="0"/>
          </a:p>
          <a:p>
            <a:endParaRPr lang="it-IT" dirty="0"/>
          </a:p>
          <a:p>
            <a:endParaRPr lang="it-IT" dirty="0"/>
          </a:p>
          <a:p>
            <a:endParaRPr lang="it-IT" dirty="0"/>
          </a:p>
        </p:txBody>
      </p:sp>
      <p:pic>
        <p:nvPicPr>
          <p:cNvPr id="9" name="Immagine 8" descr="Immagine che contiene segnale, orologio, via, verde&#10;&#10;Descrizione generata automaticamente">
            <a:extLst>
              <a:ext uri="{FF2B5EF4-FFF2-40B4-BE49-F238E27FC236}">
                <a16:creationId xmlns:a16="http://schemas.microsoft.com/office/drawing/2014/main" id="{745EDBC7-01B6-4915-B6FE-7A7F670130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5807" y="5320289"/>
            <a:ext cx="1625479" cy="1333501"/>
          </a:xfrm>
          <a:prstGeom prst="rect">
            <a:avLst/>
          </a:prstGeom>
        </p:spPr>
      </p:pic>
      <p:pic>
        <p:nvPicPr>
          <p:cNvPr id="15" name="Immagine 14" descr="Immagine che contiene cibo, disegnando&#10;&#10;Descrizione generata automaticamente">
            <a:extLst>
              <a:ext uri="{FF2B5EF4-FFF2-40B4-BE49-F238E27FC236}">
                <a16:creationId xmlns:a16="http://schemas.microsoft.com/office/drawing/2014/main" id="{EC430C7A-AB8F-4B95-883D-DE64E63C3B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42006" y="5320288"/>
            <a:ext cx="2006480" cy="1333501"/>
          </a:xfrm>
          <a:prstGeom prst="rect">
            <a:avLst/>
          </a:prstGeom>
        </p:spPr>
      </p:pic>
      <p:pic>
        <p:nvPicPr>
          <p:cNvPr id="17" name="Immagine 16" descr="Immagine che contiene disegnando, segnale&#10;&#10;Descrizione generata automaticamente">
            <a:extLst>
              <a:ext uri="{FF2B5EF4-FFF2-40B4-BE49-F238E27FC236}">
                <a16:creationId xmlns:a16="http://schemas.microsoft.com/office/drawing/2014/main" id="{8BA25060-B903-44E2-8032-2E5BA2CAEB1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07162" y="3801442"/>
            <a:ext cx="1479841" cy="1333501"/>
          </a:xfrm>
          <a:prstGeom prst="rect">
            <a:avLst/>
          </a:prstGeom>
        </p:spPr>
      </p:pic>
      <p:pic>
        <p:nvPicPr>
          <p:cNvPr id="19" name="Immagine 18">
            <a:extLst>
              <a:ext uri="{FF2B5EF4-FFF2-40B4-BE49-F238E27FC236}">
                <a16:creationId xmlns:a16="http://schemas.microsoft.com/office/drawing/2014/main" id="{1FD472B1-462D-423C-8C66-B58ED24E802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45246" y="3757459"/>
            <a:ext cx="1711196" cy="1395561"/>
          </a:xfrm>
          <a:prstGeom prst="rect">
            <a:avLst/>
          </a:prstGeom>
        </p:spPr>
      </p:pic>
      <p:pic>
        <p:nvPicPr>
          <p:cNvPr id="23" name="Immagine 22" descr="Immagine che contiene segnale, disegnando&#10;&#10;Descrizione generata automaticamente">
            <a:extLst>
              <a:ext uri="{FF2B5EF4-FFF2-40B4-BE49-F238E27FC236}">
                <a16:creationId xmlns:a16="http://schemas.microsoft.com/office/drawing/2014/main" id="{98F844DD-7C5B-4FD9-AE67-60071F8E18D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01752" y="3639338"/>
            <a:ext cx="1625479" cy="1513682"/>
          </a:xfrm>
          <a:prstGeom prst="rect">
            <a:avLst/>
          </a:prstGeom>
        </p:spPr>
      </p:pic>
    </p:spTree>
    <p:extLst>
      <p:ext uri="{BB962C8B-B14F-4D97-AF65-F5344CB8AC3E}">
        <p14:creationId xmlns:p14="http://schemas.microsoft.com/office/powerpoint/2010/main" val="3585120343"/>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0572" cy="6858000"/>
          </a:xfrm>
          <a:prstGeom prst="rect">
            <a:avLst/>
          </a:prstGeom>
          <a:gradFill>
            <a:gsLst>
              <a:gs pos="0">
                <a:schemeClr val="accent6">
                  <a:lumMod val="90000"/>
                </a:schemeClr>
              </a:gs>
              <a:gs pos="25000">
                <a:schemeClr val="accent6">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olo 3">
            <a:extLst>
              <a:ext uri="{FF2B5EF4-FFF2-40B4-BE49-F238E27FC236}">
                <a16:creationId xmlns:a16="http://schemas.microsoft.com/office/drawing/2014/main" id="{633A0C9A-0BB4-4669-911F-30C00FD2E05C}"/>
              </a:ext>
            </a:extLst>
          </p:cNvPr>
          <p:cNvSpPr>
            <a:spLocks noGrp="1"/>
          </p:cNvSpPr>
          <p:nvPr>
            <p:ph type="title"/>
          </p:nvPr>
        </p:nvSpPr>
        <p:spPr>
          <a:xfrm>
            <a:off x="640079" y="2053641"/>
            <a:ext cx="4422251" cy="2760098"/>
          </a:xfrm>
        </p:spPr>
        <p:txBody>
          <a:bodyPr>
            <a:normAutofit/>
          </a:bodyPr>
          <a:lstStyle/>
          <a:p>
            <a:r>
              <a:rPr lang="it-IT" dirty="0">
                <a:solidFill>
                  <a:schemeClr val="accent4">
                    <a:lumMod val="60000"/>
                    <a:lumOff val="40000"/>
                  </a:schemeClr>
                </a:solidFill>
                <a:latin typeface="Comic Sans MS" panose="030F0702030302020204" pitchFamily="66" charset="0"/>
              </a:rPr>
              <a:t>Design Goals</a:t>
            </a:r>
          </a:p>
        </p:txBody>
      </p:sp>
      <p:sp>
        <p:nvSpPr>
          <p:cNvPr id="5" name="Segnaposto contenuto 4">
            <a:extLst>
              <a:ext uri="{FF2B5EF4-FFF2-40B4-BE49-F238E27FC236}">
                <a16:creationId xmlns:a16="http://schemas.microsoft.com/office/drawing/2014/main" id="{33677D9E-8D8D-4B7F-A657-526B581FA690}"/>
              </a:ext>
            </a:extLst>
          </p:cNvPr>
          <p:cNvSpPr>
            <a:spLocks noGrp="1"/>
          </p:cNvSpPr>
          <p:nvPr>
            <p:ph idx="1"/>
          </p:nvPr>
        </p:nvSpPr>
        <p:spPr>
          <a:xfrm>
            <a:off x="6314847" y="875150"/>
            <a:ext cx="4962753" cy="5982850"/>
          </a:xfrm>
        </p:spPr>
        <p:txBody>
          <a:bodyPr>
            <a:normAutofit/>
          </a:bodyPr>
          <a:lstStyle/>
          <a:p>
            <a:r>
              <a:rPr lang="it-IT" dirty="0"/>
              <a:t>I design goals del software sono:</a:t>
            </a:r>
          </a:p>
          <a:p>
            <a:r>
              <a:rPr lang="it-IT" b="1" dirty="0"/>
              <a:t>Efficienza</a:t>
            </a:r>
          </a:p>
          <a:p>
            <a:r>
              <a:rPr lang="it-IT" b="1" dirty="0"/>
              <a:t>Interfaccia intuitiva</a:t>
            </a:r>
          </a:p>
          <a:p>
            <a:r>
              <a:rPr lang="it-IT" b="1" dirty="0"/>
              <a:t>Multilingua</a:t>
            </a:r>
          </a:p>
          <a:p>
            <a:r>
              <a:rPr lang="it-IT" b="1" dirty="0"/>
              <a:t>Robustezza</a:t>
            </a:r>
          </a:p>
          <a:p>
            <a:r>
              <a:rPr lang="it-IT" b="1" dirty="0"/>
              <a:t>Scalabilità</a:t>
            </a:r>
          </a:p>
          <a:p>
            <a:endParaRPr lang="it-IT" dirty="0"/>
          </a:p>
          <a:p>
            <a:endParaRPr lang="it-IT" dirty="0"/>
          </a:p>
        </p:txBody>
      </p:sp>
    </p:spTree>
    <p:extLst>
      <p:ext uri="{BB962C8B-B14F-4D97-AF65-F5344CB8AC3E}">
        <p14:creationId xmlns:p14="http://schemas.microsoft.com/office/powerpoint/2010/main" val="2706407339"/>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96B7042-4C52-427C-8C92-8FEC051C1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2593788"/>
          </a:xfrm>
          <a:prstGeom prst="rect">
            <a:avLst/>
          </a:prstGeom>
          <a:gradFill>
            <a:gsLst>
              <a:gs pos="0">
                <a:schemeClr val="accent6">
                  <a:lumMod val="90000"/>
                </a:schemeClr>
              </a:gs>
              <a:gs pos="25000">
                <a:schemeClr val="accent6">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2" name="Picture 11">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olo 3">
            <a:extLst>
              <a:ext uri="{FF2B5EF4-FFF2-40B4-BE49-F238E27FC236}">
                <a16:creationId xmlns:a16="http://schemas.microsoft.com/office/drawing/2014/main" id="{B1A5ABE7-C008-4EF9-AF98-5E4852903141}"/>
              </a:ext>
            </a:extLst>
          </p:cNvPr>
          <p:cNvSpPr>
            <a:spLocks noGrp="1"/>
          </p:cNvSpPr>
          <p:nvPr>
            <p:ph type="title"/>
          </p:nvPr>
        </p:nvSpPr>
        <p:spPr>
          <a:xfrm>
            <a:off x="1179226" y="826680"/>
            <a:ext cx="9833548" cy="1325563"/>
          </a:xfrm>
        </p:spPr>
        <p:txBody>
          <a:bodyPr>
            <a:normAutofit/>
          </a:bodyPr>
          <a:lstStyle/>
          <a:p>
            <a:pPr algn="ctr"/>
            <a:r>
              <a:rPr lang="it-IT" sz="4000" dirty="0">
                <a:solidFill>
                  <a:schemeClr val="accent4">
                    <a:lumMod val="60000"/>
                    <a:lumOff val="40000"/>
                  </a:schemeClr>
                </a:solidFill>
                <a:latin typeface="Comic Sans MS" panose="030F0702030302020204" pitchFamily="66" charset="0"/>
              </a:rPr>
              <a:t>BASI DI DATI</a:t>
            </a:r>
          </a:p>
        </p:txBody>
      </p:sp>
      <p:pic>
        <p:nvPicPr>
          <p:cNvPr id="6" name="Segnaposto contenuto 5" descr="Immagine che contiene testo, mappa&#10;&#10;Descrizione generata automaticamente">
            <a:extLst>
              <a:ext uri="{FF2B5EF4-FFF2-40B4-BE49-F238E27FC236}">
                <a16:creationId xmlns:a16="http://schemas.microsoft.com/office/drawing/2014/main" id="{41D81A51-4523-4E1C-AE4A-01ED63767A7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2439834"/>
            <a:ext cx="10515600" cy="4131479"/>
          </a:xfrm>
        </p:spPr>
      </p:pic>
    </p:spTree>
    <p:extLst>
      <p:ext uri="{BB962C8B-B14F-4D97-AF65-F5344CB8AC3E}">
        <p14:creationId xmlns:p14="http://schemas.microsoft.com/office/powerpoint/2010/main" val="2436095460"/>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0572" cy="6858000"/>
          </a:xfrm>
          <a:prstGeom prst="rect">
            <a:avLst/>
          </a:prstGeom>
          <a:gradFill>
            <a:gsLst>
              <a:gs pos="0">
                <a:schemeClr val="accent6">
                  <a:lumMod val="90000"/>
                </a:schemeClr>
              </a:gs>
              <a:gs pos="25000">
                <a:schemeClr val="accent6">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olo 1">
            <a:extLst>
              <a:ext uri="{FF2B5EF4-FFF2-40B4-BE49-F238E27FC236}">
                <a16:creationId xmlns:a16="http://schemas.microsoft.com/office/drawing/2014/main" id="{005A50E1-5F15-4568-A807-6D3F627036FF}"/>
              </a:ext>
            </a:extLst>
          </p:cNvPr>
          <p:cNvSpPr>
            <a:spLocks noGrp="1"/>
          </p:cNvSpPr>
          <p:nvPr>
            <p:ph type="title"/>
          </p:nvPr>
        </p:nvSpPr>
        <p:spPr>
          <a:xfrm>
            <a:off x="640079" y="2053641"/>
            <a:ext cx="3669161" cy="2760098"/>
          </a:xfrm>
        </p:spPr>
        <p:txBody>
          <a:bodyPr>
            <a:normAutofit/>
          </a:bodyPr>
          <a:lstStyle/>
          <a:p>
            <a:r>
              <a:rPr lang="it-IT" dirty="0">
                <a:solidFill>
                  <a:schemeClr val="accent4">
                    <a:lumMod val="60000"/>
                    <a:lumOff val="40000"/>
                  </a:schemeClr>
                </a:solidFill>
                <a:latin typeface="Comic Sans MS" panose="030F0702030302020204" pitchFamily="66" charset="0"/>
              </a:rPr>
              <a:t>Vantaggi Utente</a:t>
            </a:r>
          </a:p>
        </p:txBody>
      </p:sp>
      <p:sp>
        <p:nvSpPr>
          <p:cNvPr id="3" name="Segnaposto contenuto 2">
            <a:extLst>
              <a:ext uri="{FF2B5EF4-FFF2-40B4-BE49-F238E27FC236}">
                <a16:creationId xmlns:a16="http://schemas.microsoft.com/office/drawing/2014/main" id="{5F30DCAB-4376-4E0A-8BD4-3572215B172B}"/>
              </a:ext>
            </a:extLst>
          </p:cNvPr>
          <p:cNvSpPr>
            <a:spLocks noGrp="1"/>
          </p:cNvSpPr>
          <p:nvPr>
            <p:ph idx="1"/>
          </p:nvPr>
        </p:nvSpPr>
        <p:spPr>
          <a:xfrm>
            <a:off x="6090574" y="801866"/>
            <a:ext cx="5306084" cy="5230634"/>
          </a:xfrm>
        </p:spPr>
        <p:txBody>
          <a:bodyPr anchor="ctr">
            <a:normAutofit/>
          </a:bodyPr>
          <a:lstStyle/>
          <a:p>
            <a:pPr lvl="0"/>
            <a:r>
              <a:rPr lang="it-IT" sz="2400" dirty="0">
                <a:solidFill>
                  <a:srgbClr val="000000"/>
                </a:solidFill>
              </a:rPr>
              <a:t>la comodità di ricevere i prodotti direttamente a casa propria;</a:t>
            </a:r>
          </a:p>
          <a:p>
            <a:pPr lvl="0"/>
            <a:r>
              <a:rPr lang="it-IT" sz="2400" dirty="0">
                <a:solidFill>
                  <a:srgbClr val="000000"/>
                </a:solidFill>
              </a:rPr>
              <a:t>la possibilità di confrontare rapidamente le varie proposte di mercato;</a:t>
            </a:r>
          </a:p>
          <a:p>
            <a:pPr lvl="0"/>
            <a:r>
              <a:rPr lang="it-IT" sz="2400" dirty="0">
                <a:solidFill>
                  <a:srgbClr val="000000"/>
                </a:solidFill>
              </a:rPr>
              <a:t>il vantaggio di acquistare prodotti</a:t>
            </a:r>
            <a:r>
              <a:rPr lang="it-IT" sz="2400" b="1" i="1" dirty="0">
                <a:solidFill>
                  <a:srgbClr val="000000"/>
                </a:solidFill>
              </a:rPr>
              <a:t> </a:t>
            </a:r>
            <a:r>
              <a:rPr lang="it-IT" sz="2400" dirty="0">
                <a:solidFill>
                  <a:srgbClr val="000000"/>
                </a:solidFill>
              </a:rPr>
              <a:t>difficilmente reperibili nelle proprie città;</a:t>
            </a:r>
          </a:p>
          <a:p>
            <a:pPr lvl="0"/>
            <a:r>
              <a:rPr lang="it-IT" sz="2400" dirty="0">
                <a:solidFill>
                  <a:srgbClr val="000000"/>
                </a:solidFill>
              </a:rPr>
              <a:t>l’opportunità di usufruire di vantaggiose offerte e sconti promozionali.</a:t>
            </a:r>
          </a:p>
          <a:p>
            <a:endParaRPr lang="it-IT" sz="2400" dirty="0">
              <a:solidFill>
                <a:srgbClr val="000000"/>
              </a:solidFill>
            </a:endParaRPr>
          </a:p>
        </p:txBody>
      </p:sp>
    </p:spTree>
    <p:extLst>
      <p:ext uri="{BB962C8B-B14F-4D97-AF65-F5344CB8AC3E}">
        <p14:creationId xmlns:p14="http://schemas.microsoft.com/office/powerpoint/2010/main" val="2112287959"/>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0572" cy="6858000"/>
          </a:xfrm>
          <a:prstGeom prst="rect">
            <a:avLst/>
          </a:prstGeom>
          <a:gradFill>
            <a:gsLst>
              <a:gs pos="0">
                <a:schemeClr val="accent6">
                  <a:lumMod val="90000"/>
                </a:schemeClr>
              </a:gs>
              <a:gs pos="25000">
                <a:schemeClr val="accent6">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olo 3">
            <a:extLst>
              <a:ext uri="{FF2B5EF4-FFF2-40B4-BE49-F238E27FC236}">
                <a16:creationId xmlns:a16="http://schemas.microsoft.com/office/drawing/2014/main" id="{633A0C9A-0BB4-4669-911F-30C00FD2E05C}"/>
              </a:ext>
            </a:extLst>
          </p:cNvPr>
          <p:cNvSpPr>
            <a:spLocks noGrp="1"/>
          </p:cNvSpPr>
          <p:nvPr>
            <p:ph type="title"/>
          </p:nvPr>
        </p:nvSpPr>
        <p:spPr>
          <a:xfrm>
            <a:off x="640079" y="2053641"/>
            <a:ext cx="4422251" cy="2760098"/>
          </a:xfrm>
        </p:spPr>
        <p:txBody>
          <a:bodyPr>
            <a:normAutofit/>
          </a:bodyPr>
          <a:lstStyle/>
          <a:p>
            <a:r>
              <a:rPr lang="it-IT" dirty="0">
                <a:solidFill>
                  <a:schemeClr val="accent4">
                    <a:lumMod val="60000"/>
                    <a:lumOff val="40000"/>
                  </a:schemeClr>
                </a:solidFill>
                <a:latin typeface="Comic Sans MS" panose="030F0702030302020204" pitchFamily="66" charset="0"/>
              </a:rPr>
              <a:t>Proposed Software</a:t>
            </a:r>
          </a:p>
        </p:txBody>
      </p:sp>
      <p:sp>
        <p:nvSpPr>
          <p:cNvPr id="5" name="Segnaposto contenuto 4">
            <a:extLst>
              <a:ext uri="{FF2B5EF4-FFF2-40B4-BE49-F238E27FC236}">
                <a16:creationId xmlns:a16="http://schemas.microsoft.com/office/drawing/2014/main" id="{33677D9E-8D8D-4B7F-A657-526B581FA690}"/>
              </a:ext>
            </a:extLst>
          </p:cNvPr>
          <p:cNvSpPr>
            <a:spLocks noGrp="1"/>
          </p:cNvSpPr>
          <p:nvPr>
            <p:ph idx="1"/>
          </p:nvPr>
        </p:nvSpPr>
        <p:spPr>
          <a:xfrm>
            <a:off x="6314847" y="875150"/>
            <a:ext cx="4962753" cy="5982850"/>
          </a:xfrm>
        </p:spPr>
        <p:txBody>
          <a:bodyPr>
            <a:normAutofit/>
          </a:bodyPr>
          <a:lstStyle/>
          <a:p>
            <a:r>
              <a:rPr lang="it-IT" dirty="0"/>
              <a:t>Durante la decomposizione del sistema di EmmeShop, dividiamo il sistema in sottosistemi più piccoli. Il sistema viene diviso in tre parti:</a:t>
            </a:r>
          </a:p>
          <a:p>
            <a:r>
              <a:rPr lang="it-IT" b="1" dirty="0"/>
              <a:t>UI</a:t>
            </a:r>
          </a:p>
          <a:p>
            <a:r>
              <a:rPr lang="it-IT" b="1" dirty="0"/>
              <a:t>Logic Application</a:t>
            </a:r>
          </a:p>
          <a:p>
            <a:r>
              <a:rPr lang="it-IT" b="1" dirty="0"/>
              <a:t>Data Management</a:t>
            </a:r>
          </a:p>
          <a:p>
            <a:endParaRPr lang="it-IT" dirty="0"/>
          </a:p>
          <a:p>
            <a:endParaRPr lang="it-IT" dirty="0"/>
          </a:p>
        </p:txBody>
      </p:sp>
    </p:spTree>
    <p:extLst>
      <p:ext uri="{BB962C8B-B14F-4D97-AF65-F5344CB8AC3E}">
        <p14:creationId xmlns:p14="http://schemas.microsoft.com/office/powerpoint/2010/main" val="516932226"/>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6">
                  <a:lumMod val="90000"/>
                </a:schemeClr>
              </a:gs>
              <a:gs pos="25000">
                <a:schemeClr val="accent6">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itolo 2">
            <a:extLst>
              <a:ext uri="{FF2B5EF4-FFF2-40B4-BE49-F238E27FC236}">
                <a16:creationId xmlns:a16="http://schemas.microsoft.com/office/drawing/2014/main" id="{E87F3E68-AEF3-4DC4-B760-180DB769457F}"/>
              </a:ext>
            </a:extLst>
          </p:cNvPr>
          <p:cNvSpPr>
            <a:spLocks noGrp="1"/>
          </p:cNvSpPr>
          <p:nvPr>
            <p:ph type="title"/>
          </p:nvPr>
        </p:nvSpPr>
        <p:spPr>
          <a:xfrm>
            <a:off x="3043403" y="2008152"/>
            <a:ext cx="6105194" cy="2031055"/>
          </a:xfrm>
        </p:spPr>
        <p:txBody>
          <a:bodyPr vert="horz" lIns="91440" tIns="45720" rIns="91440" bIns="45720" rtlCol="0" anchor="b">
            <a:normAutofit/>
          </a:bodyPr>
          <a:lstStyle/>
          <a:p>
            <a:pPr algn="ctr"/>
            <a:r>
              <a:rPr lang="en-US" sz="4700" dirty="0">
                <a:solidFill>
                  <a:schemeClr val="accent4">
                    <a:lumMod val="60000"/>
                    <a:lumOff val="40000"/>
                  </a:schemeClr>
                </a:solidFill>
                <a:latin typeface="Comic Sans MS" panose="030F0702030302020204" pitchFamily="66" charset="0"/>
              </a:rPr>
              <a:t>Object Design Document (ODD)</a:t>
            </a:r>
            <a:endParaRPr lang="en-US" sz="4700" kern="1200" dirty="0">
              <a:solidFill>
                <a:schemeClr val="accent4">
                  <a:lumMod val="60000"/>
                  <a:lumOff val="40000"/>
                </a:schemeClr>
              </a:solidFill>
              <a:latin typeface="Comic Sans MS" panose="030F0702030302020204" pitchFamily="66" charset="0"/>
            </a:endParaRPr>
          </a:p>
        </p:txBody>
      </p:sp>
    </p:spTree>
    <p:extLst>
      <p:ext uri="{BB962C8B-B14F-4D97-AF65-F5344CB8AC3E}">
        <p14:creationId xmlns:p14="http://schemas.microsoft.com/office/powerpoint/2010/main" val="581667282"/>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0572" cy="6858000"/>
          </a:xfrm>
          <a:prstGeom prst="rect">
            <a:avLst/>
          </a:prstGeom>
          <a:gradFill>
            <a:gsLst>
              <a:gs pos="0">
                <a:schemeClr val="accent6">
                  <a:lumMod val="90000"/>
                </a:schemeClr>
              </a:gs>
              <a:gs pos="25000">
                <a:schemeClr val="accent6">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olo 3">
            <a:extLst>
              <a:ext uri="{FF2B5EF4-FFF2-40B4-BE49-F238E27FC236}">
                <a16:creationId xmlns:a16="http://schemas.microsoft.com/office/drawing/2014/main" id="{633A0C9A-0BB4-4669-911F-30C00FD2E05C}"/>
              </a:ext>
            </a:extLst>
          </p:cNvPr>
          <p:cNvSpPr>
            <a:spLocks noGrp="1"/>
          </p:cNvSpPr>
          <p:nvPr>
            <p:ph type="title"/>
          </p:nvPr>
        </p:nvSpPr>
        <p:spPr>
          <a:xfrm>
            <a:off x="640079" y="2053641"/>
            <a:ext cx="4422251" cy="2760098"/>
          </a:xfrm>
        </p:spPr>
        <p:txBody>
          <a:bodyPr>
            <a:normAutofit/>
          </a:bodyPr>
          <a:lstStyle/>
          <a:p>
            <a:r>
              <a:rPr lang="it-IT" dirty="0">
                <a:solidFill>
                  <a:schemeClr val="accent4">
                    <a:lumMod val="60000"/>
                    <a:lumOff val="40000"/>
                  </a:schemeClr>
                </a:solidFill>
                <a:latin typeface="Comic Sans MS" panose="030F0702030302020204" pitchFamily="66" charset="0"/>
              </a:rPr>
              <a:t>Object Design Document</a:t>
            </a:r>
          </a:p>
        </p:txBody>
      </p:sp>
      <p:sp>
        <p:nvSpPr>
          <p:cNvPr id="3" name="Segnaposto contenuto 2">
            <a:extLst>
              <a:ext uri="{FF2B5EF4-FFF2-40B4-BE49-F238E27FC236}">
                <a16:creationId xmlns:a16="http://schemas.microsoft.com/office/drawing/2014/main" id="{F3CCA8AA-EDF4-4C08-97DF-686334056D02}"/>
              </a:ext>
            </a:extLst>
          </p:cNvPr>
          <p:cNvSpPr>
            <a:spLocks noGrp="1"/>
          </p:cNvSpPr>
          <p:nvPr>
            <p:ph idx="1"/>
          </p:nvPr>
        </p:nvSpPr>
        <p:spPr>
          <a:xfrm>
            <a:off x="6090573" y="1158906"/>
            <a:ext cx="5746642" cy="3718364"/>
          </a:xfrm>
        </p:spPr>
        <p:txBody>
          <a:bodyPr>
            <a:normAutofit fontScale="92500" lnSpcReduction="20000"/>
          </a:bodyPr>
          <a:lstStyle/>
          <a:p>
            <a:r>
              <a:rPr lang="it-IT" dirty="0"/>
              <a:t>L’object Design Document  descrive i compromessi di progettazione degli oggetti fatti dagli sviluppatori:</a:t>
            </a:r>
          </a:p>
          <a:p>
            <a:r>
              <a:rPr lang="it-IT" dirty="0"/>
              <a:t>Le linee guida seguite per le interfacce dei sottosistemi</a:t>
            </a:r>
          </a:p>
          <a:p>
            <a:r>
              <a:rPr lang="it-IT" dirty="0"/>
              <a:t>La scomposizione dei sottosistemi in pacchetti e classi </a:t>
            </a:r>
          </a:p>
          <a:p>
            <a:r>
              <a:rPr lang="it-IT" dirty="0"/>
              <a:t>Le interfacce di classe.</a:t>
            </a:r>
          </a:p>
          <a:p>
            <a:r>
              <a:rPr lang="it-IT" dirty="0"/>
              <a:t>L’ODD viene utilizzato per scambiare informazioni sull’interfaccia tra i team e come riferimento durante i test.</a:t>
            </a:r>
          </a:p>
        </p:txBody>
      </p:sp>
    </p:spTree>
    <p:extLst>
      <p:ext uri="{BB962C8B-B14F-4D97-AF65-F5344CB8AC3E}">
        <p14:creationId xmlns:p14="http://schemas.microsoft.com/office/powerpoint/2010/main" val="421676099"/>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0572" cy="6858000"/>
          </a:xfrm>
          <a:prstGeom prst="rect">
            <a:avLst/>
          </a:prstGeom>
          <a:gradFill>
            <a:gsLst>
              <a:gs pos="0">
                <a:schemeClr val="accent6">
                  <a:lumMod val="90000"/>
                </a:schemeClr>
              </a:gs>
              <a:gs pos="25000">
                <a:schemeClr val="accent6">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olo 3">
            <a:extLst>
              <a:ext uri="{FF2B5EF4-FFF2-40B4-BE49-F238E27FC236}">
                <a16:creationId xmlns:a16="http://schemas.microsoft.com/office/drawing/2014/main" id="{633A0C9A-0BB4-4669-911F-30C00FD2E05C}"/>
              </a:ext>
            </a:extLst>
          </p:cNvPr>
          <p:cNvSpPr>
            <a:spLocks noGrp="1"/>
          </p:cNvSpPr>
          <p:nvPr>
            <p:ph type="title"/>
          </p:nvPr>
        </p:nvSpPr>
        <p:spPr>
          <a:xfrm>
            <a:off x="640079" y="2053641"/>
            <a:ext cx="4422251" cy="2760098"/>
          </a:xfrm>
        </p:spPr>
        <p:txBody>
          <a:bodyPr>
            <a:normAutofit/>
          </a:bodyPr>
          <a:lstStyle/>
          <a:p>
            <a:r>
              <a:rPr lang="it-IT" dirty="0">
                <a:solidFill>
                  <a:schemeClr val="accent4">
                    <a:lumMod val="60000"/>
                    <a:lumOff val="40000"/>
                  </a:schemeClr>
                </a:solidFill>
                <a:latin typeface="Comic Sans MS" panose="030F0702030302020204" pitchFamily="66" charset="0"/>
              </a:rPr>
              <a:t>Object Design Document</a:t>
            </a:r>
          </a:p>
        </p:txBody>
      </p:sp>
      <p:pic>
        <p:nvPicPr>
          <p:cNvPr id="5" name="Segnaposto contenuto 4">
            <a:extLst>
              <a:ext uri="{FF2B5EF4-FFF2-40B4-BE49-F238E27FC236}">
                <a16:creationId xmlns:a16="http://schemas.microsoft.com/office/drawing/2014/main" id="{B9451CC0-DFBA-4E4D-BB56-448F58FA305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204998" y="196747"/>
            <a:ext cx="3493694" cy="4290585"/>
          </a:xfrm>
        </p:spPr>
      </p:pic>
      <p:pic>
        <p:nvPicPr>
          <p:cNvPr id="7" name="Immagine 6" descr="Immagine che contiene screenshot&#10;&#10;Descrizione generata automaticamente">
            <a:extLst>
              <a:ext uri="{FF2B5EF4-FFF2-40B4-BE49-F238E27FC236}">
                <a16:creationId xmlns:a16="http://schemas.microsoft.com/office/drawing/2014/main" id="{FBE0BF6E-B2B2-47CF-B5E9-85CF58ABFF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84173" y="4487332"/>
            <a:ext cx="3414520" cy="2173921"/>
          </a:xfrm>
          <a:prstGeom prst="rect">
            <a:avLst/>
          </a:prstGeom>
        </p:spPr>
      </p:pic>
    </p:spTree>
    <p:extLst>
      <p:ext uri="{BB962C8B-B14F-4D97-AF65-F5344CB8AC3E}">
        <p14:creationId xmlns:p14="http://schemas.microsoft.com/office/powerpoint/2010/main" val="855092183"/>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0572" cy="6858000"/>
          </a:xfrm>
          <a:prstGeom prst="rect">
            <a:avLst/>
          </a:prstGeom>
          <a:gradFill>
            <a:gsLst>
              <a:gs pos="0">
                <a:schemeClr val="accent6">
                  <a:lumMod val="90000"/>
                </a:schemeClr>
              </a:gs>
              <a:gs pos="25000">
                <a:schemeClr val="accent6">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olo 3">
            <a:extLst>
              <a:ext uri="{FF2B5EF4-FFF2-40B4-BE49-F238E27FC236}">
                <a16:creationId xmlns:a16="http://schemas.microsoft.com/office/drawing/2014/main" id="{633A0C9A-0BB4-4669-911F-30C00FD2E05C}"/>
              </a:ext>
            </a:extLst>
          </p:cNvPr>
          <p:cNvSpPr>
            <a:spLocks noGrp="1"/>
          </p:cNvSpPr>
          <p:nvPr>
            <p:ph type="title"/>
          </p:nvPr>
        </p:nvSpPr>
        <p:spPr>
          <a:xfrm>
            <a:off x="640079" y="2053641"/>
            <a:ext cx="4422251" cy="2760098"/>
          </a:xfrm>
        </p:spPr>
        <p:txBody>
          <a:bodyPr>
            <a:normAutofit/>
          </a:bodyPr>
          <a:lstStyle/>
          <a:p>
            <a:r>
              <a:rPr lang="it-IT" dirty="0">
                <a:solidFill>
                  <a:schemeClr val="accent4">
                    <a:lumMod val="60000"/>
                    <a:lumOff val="40000"/>
                  </a:schemeClr>
                </a:solidFill>
                <a:latin typeface="Comic Sans MS" panose="030F0702030302020204" pitchFamily="66" charset="0"/>
              </a:rPr>
              <a:t>Object desing trade-offs</a:t>
            </a:r>
          </a:p>
        </p:txBody>
      </p:sp>
      <p:sp>
        <p:nvSpPr>
          <p:cNvPr id="5" name="Segnaposto contenuto 4">
            <a:extLst>
              <a:ext uri="{FF2B5EF4-FFF2-40B4-BE49-F238E27FC236}">
                <a16:creationId xmlns:a16="http://schemas.microsoft.com/office/drawing/2014/main" id="{33677D9E-8D8D-4B7F-A657-526B581FA690}"/>
              </a:ext>
            </a:extLst>
          </p:cNvPr>
          <p:cNvSpPr>
            <a:spLocks noGrp="1"/>
          </p:cNvSpPr>
          <p:nvPr>
            <p:ph idx="1"/>
          </p:nvPr>
        </p:nvSpPr>
        <p:spPr>
          <a:xfrm>
            <a:off x="6314847" y="1221379"/>
            <a:ext cx="5439188" cy="5982850"/>
          </a:xfrm>
        </p:spPr>
        <p:txBody>
          <a:bodyPr>
            <a:normAutofit/>
          </a:bodyPr>
          <a:lstStyle/>
          <a:p>
            <a:r>
              <a:rPr lang="it-IT" dirty="0"/>
              <a:t>Di seguito sono riportati i compromessi del nostro ADS:</a:t>
            </a:r>
          </a:p>
          <a:p>
            <a:r>
              <a:rPr lang="it-IT" b="1" dirty="0"/>
              <a:t>Memory space vs. Response time</a:t>
            </a:r>
          </a:p>
          <a:p>
            <a:r>
              <a:rPr lang="it-IT" b="1" dirty="0"/>
              <a:t>Functionality vs. Usability</a:t>
            </a:r>
          </a:p>
          <a:p>
            <a:r>
              <a:rPr lang="it-IT" b="1" dirty="0"/>
              <a:t>Portability vs Readability</a:t>
            </a:r>
          </a:p>
          <a:p>
            <a:r>
              <a:rPr lang="it-IT" b="1" dirty="0"/>
              <a:t>Rapid Development vs. Robustness</a:t>
            </a:r>
          </a:p>
          <a:p>
            <a:r>
              <a:rPr lang="it-IT" b="1" dirty="0"/>
              <a:t>Delivery Time vs Functionality</a:t>
            </a:r>
          </a:p>
          <a:p>
            <a:endParaRPr lang="it-IT" dirty="0"/>
          </a:p>
          <a:p>
            <a:endParaRPr lang="it-IT" dirty="0"/>
          </a:p>
        </p:txBody>
      </p:sp>
    </p:spTree>
    <p:extLst>
      <p:ext uri="{BB962C8B-B14F-4D97-AF65-F5344CB8AC3E}">
        <p14:creationId xmlns:p14="http://schemas.microsoft.com/office/powerpoint/2010/main" val="3512979523"/>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96B7042-4C52-427C-8C92-8FEC051C1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2593788"/>
          </a:xfrm>
          <a:prstGeom prst="rect">
            <a:avLst/>
          </a:prstGeom>
          <a:gradFill>
            <a:gsLst>
              <a:gs pos="0">
                <a:schemeClr val="accent6">
                  <a:lumMod val="90000"/>
                </a:schemeClr>
              </a:gs>
              <a:gs pos="25000">
                <a:schemeClr val="accent6">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olo 3">
            <a:extLst>
              <a:ext uri="{FF2B5EF4-FFF2-40B4-BE49-F238E27FC236}">
                <a16:creationId xmlns:a16="http://schemas.microsoft.com/office/drawing/2014/main" id="{B1A5ABE7-C008-4EF9-AF98-5E4852903141}"/>
              </a:ext>
            </a:extLst>
          </p:cNvPr>
          <p:cNvSpPr>
            <a:spLocks noGrp="1"/>
          </p:cNvSpPr>
          <p:nvPr>
            <p:ph type="title"/>
          </p:nvPr>
        </p:nvSpPr>
        <p:spPr>
          <a:xfrm>
            <a:off x="1179226" y="826680"/>
            <a:ext cx="9833548" cy="1325563"/>
          </a:xfrm>
        </p:spPr>
        <p:txBody>
          <a:bodyPr>
            <a:normAutofit/>
          </a:bodyPr>
          <a:lstStyle/>
          <a:p>
            <a:r>
              <a:rPr lang="it-IT" sz="4000" dirty="0">
                <a:solidFill>
                  <a:schemeClr val="accent4">
                    <a:lumMod val="60000"/>
                    <a:lumOff val="40000"/>
                  </a:schemeClr>
                </a:solidFill>
                <a:latin typeface="Comic Sans MS" panose="030F0702030302020204" pitchFamily="66" charset="0"/>
              </a:rPr>
              <a:t>Class Interfaces</a:t>
            </a:r>
          </a:p>
        </p:txBody>
      </p:sp>
      <p:sp>
        <p:nvSpPr>
          <p:cNvPr id="14" name="Segnaposto contenuto 2">
            <a:extLst>
              <a:ext uri="{FF2B5EF4-FFF2-40B4-BE49-F238E27FC236}">
                <a16:creationId xmlns:a16="http://schemas.microsoft.com/office/drawing/2014/main" id="{D732E3D8-221A-4604-9E0F-41C24D29EA66}"/>
              </a:ext>
            </a:extLst>
          </p:cNvPr>
          <p:cNvSpPr txBox="1">
            <a:spLocks/>
          </p:cNvSpPr>
          <p:nvPr/>
        </p:nvSpPr>
        <p:spPr>
          <a:xfrm>
            <a:off x="871676" y="2792013"/>
            <a:ext cx="2954600" cy="31492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it-IT" dirty="0"/>
          </a:p>
        </p:txBody>
      </p:sp>
      <p:pic>
        <p:nvPicPr>
          <p:cNvPr id="7" name="Segnaposto contenuto 6" descr="Immagine che contiene screenshot&#10;&#10;Descrizione generata automaticamente">
            <a:extLst>
              <a:ext uri="{FF2B5EF4-FFF2-40B4-BE49-F238E27FC236}">
                <a16:creationId xmlns:a16="http://schemas.microsoft.com/office/drawing/2014/main" id="{F02F2B99-BE84-4BCF-8A06-409A29C1DEE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27833" y="2525676"/>
            <a:ext cx="8702851" cy="3910635"/>
          </a:xfrm>
        </p:spPr>
      </p:pic>
    </p:spTree>
    <p:extLst>
      <p:ext uri="{BB962C8B-B14F-4D97-AF65-F5344CB8AC3E}">
        <p14:creationId xmlns:p14="http://schemas.microsoft.com/office/powerpoint/2010/main" val="2833259387"/>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6">
                  <a:lumMod val="90000"/>
                </a:schemeClr>
              </a:gs>
              <a:gs pos="25000">
                <a:schemeClr val="accent6">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itolo 2">
            <a:extLst>
              <a:ext uri="{FF2B5EF4-FFF2-40B4-BE49-F238E27FC236}">
                <a16:creationId xmlns:a16="http://schemas.microsoft.com/office/drawing/2014/main" id="{E87F3E68-AEF3-4DC4-B760-180DB769457F}"/>
              </a:ext>
            </a:extLst>
          </p:cNvPr>
          <p:cNvSpPr>
            <a:spLocks noGrp="1"/>
          </p:cNvSpPr>
          <p:nvPr>
            <p:ph type="title"/>
          </p:nvPr>
        </p:nvSpPr>
        <p:spPr>
          <a:xfrm>
            <a:off x="3043403" y="1590902"/>
            <a:ext cx="6105194" cy="2031055"/>
          </a:xfrm>
        </p:spPr>
        <p:txBody>
          <a:bodyPr vert="horz" lIns="91440" tIns="45720" rIns="91440" bIns="45720" rtlCol="0" anchor="b">
            <a:normAutofit/>
          </a:bodyPr>
          <a:lstStyle/>
          <a:p>
            <a:pPr algn="ctr"/>
            <a:r>
              <a:rPr lang="en-US" sz="4700" dirty="0">
                <a:solidFill>
                  <a:schemeClr val="accent4">
                    <a:lumMod val="60000"/>
                    <a:lumOff val="40000"/>
                  </a:schemeClr>
                </a:solidFill>
                <a:latin typeface="Comic Sans MS" panose="030F0702030302020204" pitchFamily="66" charset="0"/>
              </a:rPr>
              <a:t>Test Plan (TP)</a:t>
            </a:r>
            <a:endParaRPr lang="en-US" sz="4700" kern="1200" dirty="0">
              <a:solidFill>
                <a:schemeClr val="accent4">
                  <a:lumMod val="60000"/>
                  <a:lumOff val="40000"/>
                </a:schemeClr>
              </a:solidFill>
              <a:latin typeface="Comic Sans MS" panose="030F0702030302020204" pitchFamily="66" charset="0"/>
            </a:endParaRPr>
          </a:p>
        </p:txBody>
      </p:sp>
    </p:spTree>
    <p:extLst>
      <p:ext uri="{BB962C8B-B14F-4D97-AF65-F5344CB8AC3E}">
        <p14:creationId xmlns:p14="http://schemas.microsoft.com/office/powerpoint/2010/main" val="678478230"/>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0572" cy="6858000"/>
          </a:xfrm>
          <a:prstGeom prst="rect">
            <a:avLst/>
          </a:prstGeom>
          <a:gradFill>
            <a:gsLst>
              <a:gs pos="0">
                <a:schemeClr val="accent6">
                  <a:lumMod val="90000"/>
                </a:schemeClr>
              </a:gs>
              <a:gs pos="25000">
                <a:schemeClr val="accent6">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olo 3">
            <a:extLst>
              <a:ext uri="{FF2B5EF4-FFF2-40B4-BE49-F238E27FC236}">
                <a16:creationId xmlns:a16="http://schemas.microsoft.com/office/drawing/2014/main" id="{633A0C9A-0BB4-4669-911F-30C00FD2E05C}"/>
              </a:ext>
            </a:extLst>
          </p:cNvPr>
          <p:cNvSpPr>
            <a:spLocks noGrp="1"/>
          </p:cNvSpPr>
          <p:nvPr>
            <p:ph type="title"/>
          </p:nvPr>
        </p:nvSpPr>
        <p:spPr>
          <a:xfrm>
            <a:off x="640079" y="2053641"/>
            <a:ext cx="4422251" cy="2760098"/>
          </a:xfrm>
        </p:spPr>
        <p:txBody>
          <a:bodyPr>
            <a:normAutofit/>
          </a:bodyPr>
          <a:lstStyle/>
          <a:p>
            <a:r>
              <a:rPr lang="it-IT" dirty="0">
                <a:solidFill>
                  <a:schemeClr val="accent4">
                    <a:lumMod val="60000"/>
                    <a:lumOff val="40000"/>
                  </a:schemeClr>
                </a:solidFill>
                <a:latin typeface="Comic Sans MS" panose="030F0702030302020204" pitchFamily="66" charset="0"/>
              </a:rPr>
              <a:t>Test Plan</a:t>
            </a:r>
          </a:p>
        </p:txBody>
      </p:sp>
      <p:sp>
        <p:nvSpPr>
          <p:cNvPr id="5" name="Segnaposto contenuto 4">
            <a:extLst>
              <a:ext uri="{FF2B5EF4-FFF2-40B4-BE49-F238E27FC236}">
                <a16:creationId xmlns:a16="http://schemas.microsoft.com/office/drawing/2014/main" id="{33677D9E-8D8D-4B7F-A657-526B581FA690}"/>
              </a:ext>
            </a:extLst>
          </p:cNvPr>
          <p:cNvSpPr>
            <a:spLocks noGrp="1"/>
          </p:cNvSpPr>
          <p:nvPr>
            <p:ph idx="1"/>
          </p:nvPr>
        </p:nvSpPr>
        <p:spPr>
          <a:xfrm>
            <a:off x="6190559" y="721990"/>
            <a:ext cx="4962753" cy="4853187"/>
          </a:xfrm>
        </p:spPr>
        <p:txBody>
          <a:bodyPr>
            <a:normAutofit fontScale="85000" lnSpcReduction="20000"/>
          </a:bodyPr>
          <a:lstStyle/>
          <a:p>
            <a:endParaRPr lang="it-IT" dirty="0"/>
          </a:p>
          <a:p>
            <a:r>
              <a:rPr lang="it-IT" dirty="0"/>
              <a:t>Un </a:t>
            </a:r>
            <a:r>
              <a:rPr lang="it-IT" b="1" dirty="0"/>
              <a:t>piano di test</a:t>
            </a:r>
            <a:r>
              <a:rPr lang="it-IT" dirty="0"/>
              <a:t> è un documento che descrive in dettaglio obiettivi, risorse e processi per un test specifico per un prodotto software o hardware. </a:t>
            </a:r>
          </a:p>
          <a:p>
            <a:r>
              <a:rPr lang="it-IT" dirty="0"/>
              <a:t>Il piano in genere contiene una compressione dettagliata dell’eventuale </a:t>
            </a:r>
            <a:r>
              <a:rPr lang="it-IT" b="1" dirty="0"/>
              <a:t>flusso di lavoro</a:t>
            </a:r>
            <a:r>
              <a:rPr lang="it-IT" dirty="0"/>
              <a:t>.</a:t>
            </a:r>
          </a:p>
          <a:p>
            <a:r>
              <a:rPr lang="it-IT" dirty="0"/>
              <a:t>Un piano di test </a:t>
            </a:r>
            <a:r>
              <a:rPr lang="it-IT" b="1" dirty="0"/>
              <a:t>documenta</a:t>
            </a:r>
            <a:r>
              <a:rPr lang="it-IT" dirty="0"/>
              <a:t> la strategia che verrà utilizzata per verificare e garantire che un prodotto o un sistema soddisfi le sue specifiche di progettazione e altri requisiti.</a:t>
            </a:r>
          </a:p>
        </p:txBody>
      </p:sp>
    </p:spTree>
    <p:extLst>
      <p:ext uri="{BB962C8B-B14F-4D97-AF65-F5344CB8AC3E}">
        <p14:creationId xmlns:p14="http://schemas.microsoft.com/office/powerpoint/2010/main" val="7527272"/>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0572" cy="6858000"/>
          </a:xfrm>
          <a:prstGeom prst="rect">
            <a:avLst/>
          </a:prstGeom>
          <a:gradFill>
            <a:gsLst>
              <a:gs pos="0">
                <a:schemeClr val="accent6">
                  <a:lumMod val="90000"/>
                </a:schemeClr>
              </a:gs>
              <a:gs pos="25000">
                <a:schemeClr val="accent6">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olo 3">
            <a:extLst>
              <a:ext uri="{FF2B5EF4-FFF2-40B4-BE49-F238E27FC236}">
                <a16:creationId xmlns:a16="http://schemas.microsoft.com/office/drawing/2014/main" id="{633A0C9A-0BB4-4669-911F-30C00FD2E05C}"/>
              </a:ext>
            </a:extLst>
          </p:cNvPr>
          <p:cNvSpPr>
            <a:spLocks noGrp="1"/>
          </p:cNvSpPr>
          <p:nvPr>
            <p:ph type="title"/>
          </p:nvPr>
        </p:nvSpPr>
        <p:spPr>
          <a:xfrm>
            <a:off x="640079" y="2053641"/>
            <a:ext cx="4422251" cy="2760098"/>
          </a:xfrm>
        </p:spPr>
        <p:txBody>
          <a:bodyPr>
            <a:normAutofit/>
          </a:bodyPr>
          <a:lstStyle/>
          <a:p>
            <a:r>
              <a:rPr lang="it-IT" dirty="0">
                <a:solidFill>
                  <a:schemeClr val="accent4">
                    <a:lumMod val="60000"/>
                    <a:lumOff val="40000"/>
                  </a:schemeClr>
                </a:solidFill>
                <a:latin typeface="Comic Sans MS" panose="030F0702030302020204" pitchFamily="66" charset="0"/>
              </a:rPr>
              <a:t>Test Plan</a:t>
            </a:r>
          </a:p>
        </p:txBody>
      </p:sp>
      <p:sp>
        <p:nvSpPr>
          <p:cNvPr id="5" name="Segnaposto contenuto 4">
            <a:extLst>
              <a:ext uri="{FF2B5EF4-FFF2-40B4-BE49-F238E27FC236}">
                <a16:creationId xmlns:a16="http://schemas.microsoft.com/office/drawing/2014/main" id="{33677D9E-8D8D-4B7F-A657-526B581FA690}"/>
              </a:ext>
            </a:extLst>
          </p:cNvPr>
          <p:cNvSpPr>
            <a:spLocks noGrp="1"/>
          </p:cNvSpPr>
          <p:nvPr>
            <p:ph idx="1"/>
          </p:nvPr>
        </p:nvSpPr>
        <p:spPr>
          <a:xfrm>
            <a:off x="6190559" y="721990"/>
            <a:ext cx="4962753" cy="4853187"/>
          </a:xfrm>
        </p:spPr>
        <p:txBody>
          <a:bodyPr>
            <a:normAutofit/>
          </a:bodyPr>
          <a:lstStyle/>
          <a:p>
            <a:r>
              <a:rPr lang="it-IT" dirty="0"/>
              <a:t>Nel test plan abbiamo ache:</a:t>
            </a:r>
          </a:p>
          <a:p>
            <a:r>
              <a:rPr lang="it-IT" b="1" dirty="0"/>
              <a:t>System overview</a:t>
            </a:r>
          </a:p>
          <a:p>
            <a:r>
              <a:rPr lang="it-IT" b="1" dirty="0"/>
              <a:t>Features to be tested/not be tested</a:t>
            </a:r>
          </a:p>
          <a:p>
            <a:r>
              <a:rPr lang="it-IT" b="1" dirty="0"/>
              <a:t>Pass/Fail criteria</a:t>
            </a:r>
          </a:p>
          <a:p>
            <a:r>
              <a:rPr lang="it-IT" b="1" dirty="0"/>
              <a:t>Approach</a:t>
            </a:r>
          </a:p>
          <a:p>
            <a:r>
              <a:rPr lang="it-IT" b="1" dirty="0"/>
              <a:t>Suspension and Resumption</a:t>
            </a:r>
          </a:p>
          <a:p>
            <a:r>
              <a:rPr lang="it-IT" b="1" dirty="0"/>
              <a:t>Testing materials (Hardware/Software)</a:t>
            </a:r>
          </a:p>
          <a:p>
            <a:r>
              <a:rPr lang="it-IT" b="1" dirty="0"/>
              <a:t>Test Cases</a:t>
            </a:r>
          </a:p>
        </p:txBody>
      </p:sp>
    </p:spTree>
    <p:extLst>
      <p:ext uri="{BB962C8B-B14F-4D97-AF65-F5344CB8AC3E}">
        <p14:creationId xmlns:p14="http://schemas.microsoft.com/office/powerpoint/2010/main" val="754993224"/>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96B7042-4C52-427C-8C92-8FEC051C1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2593788"/>
          </a:xfrm>
          <a:prstGeom prst="rect">
            <a:avLst/>
          </a:prstGeom>
          <a:gradFill>
            <a:gsLst>
              <a:gs pos="0">
                <a:schemeClr val="accent6">
                  <a:lumMod val="90000"/>
                </a:schemeClr>
              </a:gs>
              <a:gs pos="25000">
                <a:schemeClr val="accent6">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olo 3">
            <a:extLst>
              <a:ext uri="{FF2B5EF4-FFF2-40B4-BE49-F238E27FC236}">
                <a16:creationId xmlns:a16="http://schemas.microsoft.com/office/drawing/2014/main" id="{B1A5ABE7-C008-4EF9-AF98-5E4852903141}"/>
              </a:ext>
            </a:extLst>
          </p:cNvPr>
          <p:cNvSpPr>
            <a:spLocks noGrp="1"/>
          </p:cNvSpPr>
          <p:nvPr>
            <p:ph type="title"/>
          </p:nvPr>
        </p:nvSpPr>
        <p:spPr>
          <a:xfrm>
            <a:off x="1179226" y="787978"/>
            <a:ext cx="9833548" cy="1364265"/>
          </a:xfrm>
        </p:spPr>
        <p:txBody>
          <a:bodyPr>
            <a:normAutofit/>
          </a:bodyPr>
          <a:lstStyle/>
          <a:p>
            <a:r>
              <a:rPr lang="it-IT" sz="4000" dirty="0">
                <a:solidFill>
                  <a:schemeClr val="accent4">
                    <a:lumMod val="60000"/>
                    <a:lumOff val="40000"/>
                  </a:schemeClr>
                </a:solidFill>
                <a:latin typeface="Comic Sans MS" panose="030F0702030302020204" pitchFamily="66" charset="0"/>
              </a:rPr>
              <a:t>Test Cases</a:t>
            </a:r>
          </a:p>
        </p:txBody>
      </p:sp>
      <p:sp>
        <p:nvSpPr>
          <p:cNvPr id="14" name="Segnaposto contenuto 2">
            <a:extLst>
              <a:ext uri="{FF2B5EF4-FFF2-40B4-BE49-F238E27FC236}">
                <a16:creationId xmlns:a16="http://schemas.microsoft.com/office/drawing/2014/main" id="{D732E3D8-221A-4604-9E0F-41C24D29EA66}"/>
              </a:ext>
            </a:extLst>
          </p:cNvPr>
          <p:cNvSpPr txBox="1">
            <a:spLocks/>
          </p:cNvSpPr>
          <p:nvPr/>
        </p:nvSpPr>
        <p:spPr>
          <a:xfrm>
            <a:off x="990600" y="2746187"/>
            <a:ext cx="5097780" cy="35831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it-IT" dirty="0">
              <a:latin typeface="Comic Sans MS" panose="030F0702030302020204" pitchFamily="66" charset="0"/>
            </a:endParaRPr>
          </a:p>
          <a:p>
            <a:endParaRPr lang="it-IT" dirty="0"/>
          </a:p>
        </p:txBody>
      </p:sp>
      <p:sp>
        <p:nvSpPr>
          <p:cNvPr id="3" name="Segnaposto contenuto 2">
            <a:extLst>
              <a:ext uri="{FF2B5EF4-FFF2-40B4-BE49-F238E27FC236}">
                <a16:creationId xmlns:a16="http://schemas.microsoft.com/office/drawing/2014/main" id="{5AA2D91B-560D-4D16-8C2C-2BCE6C3110BF}"/>
              </a:ext>
            </a:extLst>
          </p:cNvPr>
          <p:cNvSpPr>
            <a:spLocks noGrp="1"/>
          </p:cNvSpPr>
          <p:nvPr>
            <p:ph idx="1"/>
          </p:nvPr>
        </p:nvSpPr>
        <p:spPr>
          <a:xfrm>
            <a:off x="106880" y="2491626"/>
            <a:ext cx="3373168" cy="4366374"/>
          </a:xfrm>
        </p:spPr>
        <p:txBody>
          <a:bodyPr>
            <a:noAutofit/>
          </a:bodyPr>
          <a:lstStyle/>
          <a:p>
            <a:r>
              <a:rPr lang="it-IT" sz="1900" dirty="0"/>
              <a:t>Un </a:t>
            </a:r>
            <a:r>
              <a:rPr lang="it-IT" sz="1900" b="1" dirty="0"/>
              <a:t>caso di tet </a:t>
            </a:r>
            <a:r>
              <a:rPr lang="it-IT" sz="1900" dirty="0"/>
              <a:t>è un insieme di condizioni o variabili sotto le quali un test determina se una </a:t>
            </a:r>
            <a:r>
              <a:rPr lang="it-IT" sz="1900" b="1" dirty="0"/>
              <a:t>applicazione o sistema software </a:t>
            </a:r>
            <a:r>
              <a:rPr lang="it-IT" sz="1900" dirty="0"/>
              <a:t>risponde correttamente o meno.</a:t>
            </a:r>
          </a:p>
          <a:p>
            <a:r>
              <a:rPr lang="it-IT" sz="1900" dirty="0"/>
              <a:t>Il meccanismo per determinare se un programma software o un sistema ha superato un test è conosciuto come </a:t>
            </a:r>
            <a:r>
              <a:rPr lang="it-IT" sz="1900" b="1" dirty="0"/>
              <a:t>oracolo di test</a:t>
            </a:r>
            <a:r>
              <a:rPr lang="it-IT" sz="1900" dirty="0"/>
              <a:t>.</a:t>
            </a:r>
          </a:p>
          <a:p>
            <a:r>
              <a:rPr lang="it-IT" sz="1900" dirty="0"/>
              <a:t>Esempio riportato di seguito:</a:t>
            </a:r>
          </a:p>
          <a:p>
            <a:pPr marL="0" indent="0">
              <a:buNone/>
            </a:pPr>
            <a:endParaRPr lang="it-IT" sz="1900" dirty="0"/>
          </a:p>
        </p:txBody>
      </p:sp>
      <p:pic>
        <p:nvPicPr>
          <p:cNvPr id="5" name="Immagine 4">
            <a:extLst>
              <a:ext uri="{FF2B5EF4-FFF2-40B4-BE49-F238E27FC236}">
                <a16:creationId xmlns:a16="http://schemas.microsoft.com/office/drawing/2014/main" id="{55071BAE-024D-4F17-A919-E67E697BD1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0105" y="2354586"/>
            <a:ext cx="4359689" cy="4366375"/>
          </a:xfrm>
          <a:prstGeom prst="rect">
            <a:avLst/>
          </a:prstGeom>
        </p:spPr>
      </p:pic>
      <p:pic>
        <p:nvPicPr>
          <p:cNvPr id="8" name="Immagine 7" descr="Immagine che contiene screenshot&#10;&#10;Descrizione generata automaticamente">
            <a:extLst>
              <a:ext uri="{FF2B5EF4-FFF2-40B4-BE49-F238E27FC236}">
                <a16:creationId xmlns:a16="http://schemas.microsoft.com/office/drawing/2014/main" id="{068CF2F7-F5C0-4002-ACC8-B8672D34A5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61522" y="2589930"/>
            <a:ext cx="3848748" cy="2115827"/>
          </a:xfrm>
          <a:prstGeom prst="rect">
            <a:avLst/>
          </a:prstGeom>
        </p:spPr>
      </p:pic>
    </p:spTree>
    <p:extLst>
      <p:ext uri="{BB962C8B-B14F-4D97-AF65-F5344CB8AC3E}">
        <p14:creationId xmlns:p14="http://schemas.microsoft.com/office/powerpoint/2010/main" val="608984347"/>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0572" cy="6858000"/>
          </a:xfrm>
          <a:prstGeom prst="rect">
            <a:avLst/>
          </a:prstGeom>
          <a:gradFill>
            <a:gsLst>
              <a:gs pos="0">
                <a:schemeClr val="accent6">
                  <a:lumMod val="90000"/>
                </a:schemeClr>
              </a:gs>
              <a:gs pos="25000">
                <a:schemeClr val="accent6">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olo 1">
            <a:extLst>
              <a:ext uri="{FF2B5EF4-FFF2-40B4-BE49-F238E27FC236}">
                <a16:creationId xmlns:a16="http://schemas.microsoft.com/office/drawing/2014/main" id="{CE4B6148-5316-4013-9ED3-783E3C005BA8}"/>
              </a:ext>
            </a:extLst>
          </p:cNvPr>
          <p:cNvSpPr>
            <a:spLocks noGrp="1"/>
          </p:cNvSpPr>
          <p:nvPr>
            <p:ph type="title"/>
          </p:nvPr>
        </p:nvSpPr>
        <p:spPr>
          <a:xfrm>
            <a:off x="640079" y="1722782"/>
            <a:ext cx="3958425" cy="3578087"/>
          </a:xfrm>
        </p:spPr>
        <p:txBody>
          <a:bodyPr>
            <a:normAutofit/>
          </a:bodyPr>
          <a:lstStyle/>
          <a:p>
            <a:r>
              <a:rPr lang="it-IT" dirty="0">
                <a:solidFill>
                  <a:schemeClr val="accent4">
                    <a:lumMod val="60000"/>
                    <a:lumOff val="40000"/>
                  </a:schemeClr>
                </a:solidFill>
                <a:latin typeface="Comic Sans MS" panose="030F0702030302020204" pitchFamily="66" charset="0"/>
              </a:rPr>
              <a:t>Vantaggi</a:t>
            </a:r>
            <a:br>
              <a:rPr lang="it-IT" dirty="0">
                <a:solidFill>
                  <a:schemeClr val="accent4">
                    <a:lumMod val="60000"/>
                    <a:lumOff val="40000"/>
                  </a:schemeClr>
                </a:solidFill>
                <a:latin typeface="Comic Sans MS" panose="030F0702030302020204" pitchFamily="66" charset="0"/>
              </a:rPr>
            </a:br>
            <a:br>
              <a:rPr lang="it-IT" dirty="0">
                <a:solidFill>
                  <a:schemeClr val="accent4">
                    <a:lumMod val="60000"/>
                    <a:lumOff val="40000"/>
                  </a:schemeClr>
                </a:solidFill>
                <a:latin typeface="Comic Sans MS" panose="030F0702030302020204" pitchFamily="66" charset="0"/>
              </a:rPr>
            </a:br>
            <a:r>
              <a:rPr lang="it-IT" dirty="0">
                <a:solidFill>
                  <a:schemeClr val="accent4">
                    <a:lumMod val="60000"/>
                    <a:lumOff val="40000"/>
                  </a:schemeClr>
                </a:solidFill>
                <a:latin typeface="Comic Sans MS" panose="030F0702030302020204" pitchFamily="66" charset="0"/>
              </a:rPr>
              <a:t>Azienda</a:t>
            </a:r>
            <a:br>
              <a:rPr lang="it-IT" dirty="0">
                <a:solidFill>
                  <a:schemeClr val="accent4">
                    <a:lumMod val="60000"/>
                    <a:lumOff val="40000"/>
                  </a:schemeClr>
                </a:solidFill>
                <a:latin typeface="Comic Sans MS" panose="030F0702030302020204" pitchFamily="66" charset="0"/>
              </a:rPr>
            </a:br>
            <a:r>
              <a:rPr lang="it-IT" dirty="0">
                <a:solidFill>
                  <a:schemeClr val="accent4">
                    <a:lumMod val="60000"/>
                    <a:lumOff val="40000"/>
                  </a:schemeClr>
                </a:solidFill>
                <a:latin typeface="Comic Sans MS" panose="030F0702030302020204" pitchFamily="66" charset="0"/>
              </a:rPr>
              <a:t>Commercianti</a:t>
            </a:r>
            <a:br>
              <a:rPr lang="it-IT" dirty="0">
                <a:solidFill>
                  <a:schemeClr val="accent4">
                    <a:lumMod val="60000"/>
                    <a:lumOff val="40000"/>
                  </a:schemeClr>
                </a:solidFill>
                <a:latin typeface="Comic Sans MS" panose="030F0702030302020204" pitchFamily="66" charset="0"/>
              </a:rPr>
            </a:br>
            <a:r>
              <a:rPr lang="it-IT" dirty="0">
                <a:solidFill>
                  <a:schemeClr val="accent4">
                    <a:lumMod val="60000"/>
                    <a:lumOff val="40000"/>
                  </a:schemeClr>
                </a:solidFill>
                <a:latin typeface="Comic Sans MS" panose="030F0702030302020204" pitchFamily="66" charset="0"/>
              </a:rPr>
              <a:t>Privati</a:t>
            </a:r>
          </a:p>
        </p:txBody>
      </p:sp>
      <p:sp>
        <p:nvSpPr>
          <p:cNvPr id="3" name="Segnaposto contenuto 2">
            <a:extLst>
              <a:ext uri="{FF2B5EF4-FFF2-40B4-BE49-F238E27FC236}">
                <a16:creationId xmlns:a16="http://schemas.microsoft.com/office/drawing/2014/main" id="{C47B0004-5707-4AB1-A604-5127AA9F90E5}"/>
              </a:ext>
            </a:extLst>
          </p:cNvPr>
          <p:cNvSpPr>
            <a:spLocks noGrp="1"/>
          </p:cNvSpPr>
          <p:nvPr>
            <p:ph idx="1"/>
          </p:nvPr>
        </p:nvSpPr>
        <p:spPr>
          <a:xfrm>
            <a:off x="6090574" y="801866"/>
            <a:ext cx="5306084" cy="5230634"/>
          </a:xfrm>
        </p:spPr>
        <p:txBody>
          <a:bodyPr anchor="ctr">
            <a:normAutofit lnSpcReduction="10000"/>
          </a:bodyPr>
          <a:lstStyle/>
          <a:p>
            <a:pPr lvl="0"/>
            <a:r>
              <a:rPr lang="it-IT" dirty="0"/>
              <a:t>attraverso una piattaforma di vendita online chiunque può ottenere una maggiore visibilità;</a:t>
            </a:r>
          </a:p>
          <a:p>
            <a:pPr lvl="0"/>
            <a:r>
              <a:rPr lang="it-IT" dirty="0"/>
              <a:t>qualunque cliente, da ogni parte del mondo, potrà acquistare prodotti;</a:t>
            </a:r>
          </a:p>
          <a:p>
            <a:pPr lvl="0"/>
            <a:r>
              <a:rPr lang="it-IT" dirty="0"/>
              <a:t>di conseguenza il venditore vedrà incrementare il fatturato. Grazie al fatto che gli verrà offerta la possibilità di ottenere una visibilità in ogni angolo del mondo e non dovrà limitarsi più alla propria città o paese.</a:t>
            </a:r>
          </a:p>
          <a:p>
            <a:endParaRPr lang="it-IT" sz="2400" dirty="0">
              <a:solidFill>
                <a:srgbClr val="000000"/>
              </a:solidFill>
            </a:endParaRPr>
          </a:p>
        </p:txBody>
      </p:sp>
    </p:spTree>
    <p:extLst>
      <p:ext uri="{BB962C8B-B14F-4D97-AF65-F5344CB8AC3E}">
        <p14:creationId xmlns:p14="http://schemas.microsoft.com/office/powerpoint/2010/main" val="3245486757"/>
      </p:ext>
    </p:extLst>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6">
                  <a:lumMod val="90000"/>
                </a:schemeClr>
              </a:gs>
              <a:gs pos="25000">
                <a:schemeClr val="accent6">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itolo 2">
            <a:extLst>
              <a:ext uri="{FF2B5EF4-FFF2-40B4-BE49-F238E27FC236}">
                <a16:creationId xmlns:a16="http://schemas.microsoft.com/office/drawing/2014/main" id="{E87F3E68-AEF3-4DC4-B760-180DB769457F}"/>
              </a:ext>
            </a:extLst>
          </p:cNvPr>
          <p:cNvSpPr>
            <a:spLocks noGrp="1"/>
          </p:cNvSpPr>
          <p:nvPr>
            <p:ph type="title"/>
          </p:nvPr>
        </p:nvSpPr>
        <p:spPr>
          <a:xfrm>
            <a:off x="3043403" y="1590902"/>
            <a:ext cx="6105194" cy="2031055"/>
          </a:xfrm>
        </p:spPr>
        <p:txBody>
          <a:bodyPr vert="horz" lIns="91440" tIns="45720" rIns="91440" bIns="45720" rtlCol="0" anchor="b">
            <a:normAutofit/>
          </a:bodyPr>
          <a:lstStyle/>
          <a:p>
            <a:pPr algn="ctr"/>
            <a:r>
              <a:rPr lang="en-US" sz="4700" dirty="0">
                <a:solidFill>
                  <a:schemeClr val="accent4">
                    <a:lumMod val="60000"/>
                    <a:lumOff val="40000"/>
                  </a:schemeClr>
                </a:solidFill>
                <a:latin typeface="Comic Sans MS" panose="030F0702030302020204" pitchFamily="66" charset="0"/>
              </a:rPr>
              <a:t>Test Case Specification (TCS)</a:t>
            </a:r>
            <a:endParaRPr lang="en-US" sz="4700" kern="1200" dirty="0">
              <a:solidFill>
                <a:schemeClr val="accent4">
                  <a:lumMod val="60000"/>
                  <a:lumOff val="40000"/>
                </a:schemeClr>
              </a:solidFill>
              <a:latin typeface="Comic Sans MS" panose="030F0702030302020204" pitchFamily="66" charset="0"/>
            </a:endParaRPr>
          </a:p>
        </p:txBody>
      </p:sp>
    </p:spTree>
    <p:extLst>
      <p:ext uri="{BB962C8B-B14F-4D97-AF65-F5344CB8AC3E}">
        <p14:creationId xmlns:p14="http://schemas.microsoft.com/office/powerpoint/2010/main" val="298242687"/>
      </p:ext>
    </p:extLst>
  </p:cSld>
  <p:clrMapOvr>
    <a:masterClrMapping/>
  </p:clrMapOvr>
  <p:transition spd="slow">
    <p:push dir="u"/>
  </p:transition>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0572" cy="6858000"/>
          </a:xfrm>
          <a:prstGeom prst="rect">
            <a:avLst/>
          </a:prstGeom>
          <a:gradFill>
            <a:gsLst>
              <a:gs pos="0">
                <a:schemeClr val="accent6">
                  <a:lumMod val="90000"/>
                </a:schemeClr>
              </a:gs>
              <a:gs pos="25000">
                <a:schemeClr val="accent6">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olo 3">
            <a:extLst>
              <a:ext uri="{FF2B5EF4-FFF2-40B4-BE49-F238E27FC236}">
                <a16:creationId xmlns:a16="http://schemas.microsoft.com/office/drawing/2014/main" id="{633A0C9A-0BB4-4669-911F-30C00FD2E05C}"/>
              </a:ext>
            </a:extLst>
          </p:cNvPr>
          <p:cNvSpPr>
            <a:spLocks noGrp="1"/>
          </p:cNvSpPr>
          <p:nvPr>
            <p:ph type="title"/>
          </p:nvPr>
        </p:nvSpPr>
        <p:spPr>
          <a:xfrm>
            <a:off x="640079" y="2053641"/>
            <a:ext cx="4422251" cy="2760098"/>
          </a:xfrm>
        </p:spPr>
        <p:txBody>
          <a:bodyPr>
            <a:normAutofit/>
          </a:bodyPr>
          <a:lstStyle/>
          <a:p>
            <a:r>
              <a:rPr lang="it-IT" dirty="0">
                <a:solidFill>
                  <a:schemeClr val="accent4">
                    <a:lumMod val="60000"/>
                    <a:lumOff val="40000"/>
                  </a:schemeClr>
                </a:solidFill>
                <a:latin typeface="Comic Sans MS" panose="030F0702030302020204" pitchFamily="66" charset="0"/>
              </a:rPr>
              <a:t>Test Case Specification</a:t>
            </a:r>
          </a:p>
        </p:txBody>
      </p:sp>
      <p:sp>
        <p:nvSpPr>
          <p:cNvPr id="5" name="Segnaposto contenuto 4">
            <a:extLst>
              <a:ext uri="{FF2B5EF4-FFF2-40B4-BE49-F238E27FC236}">
                <a16:creationId xmlns:a16="http://schemas.microsoft.com/office/drawing/2014/main" id="{33677D9E-8D8D-4B7F-A657-526B581FA690}"/>
              </a:ext>
            </a:extLst>
          </p:cNvPr>
          <p:cNvSpPr>
            <a:spLocks noGrp="1"/>
          </p:cNvSpPr>
          <p:nvPr>
            <p:ph idx="1"/>
          </p:nvPr>
        </p:nvSpPr>
        <p:spPr>
          <a:xfrm>
            <a:off x="6181682" y="1096894"/>
            <a:ext cx="4962753" cy="4582011"/>
          </a:xfrm>
        </p:spPr>
        <p:txBody>
          <a:bodyPr>
            <a:normAutofit fontScale="92500" lnSpcReduction="10000"/>
          </a:bodyPr>
          <a:lstStyle/>
          <a:p>
            <a:r>
              <a:rPr lang="it-IT" dirty="0"/>
              <a:t>Un </a:t>
            </a:r>
            <a:r>
              <a:rPr lang="it-IT" b="1" dirty="0"/>
              <a:t>test case </a:t>
            </a:r>
            <a:r>
              <a:rPr lang="it-IT" dirty="0"/>
              <a:t>è un insieme di input e di risultati attesi che servono a testare una componente per scoprirne gli errori (error) e i fallimenti (failure).</a:t>
            </a:r>
          </a:p>
          <a:p>
            <a:r>
              <a:rPr lang="it-IT" dirty="0"/>
              <a:t>Un test case ha 5 attributi:</a:t>
            </a:r>
          </a:p>
          <a:p>
            <a:r>
              <a:rPr lang="it-IT" b="1" dirty="0"/>
              <a:t>Nome</a:t>
            </a:r>
          </a:p>
          <a:p>
            <a:r>
              <a:rPr lang="it-IT" b="1" dirty="0"/>
              <a:t>Percorso test</a:t>
            </a:r>
          </a:p>
          <a:p>
            <a:r>
              <a:rPr lang="it-IT" b="1" dirty="0"/>
              <a:t>Input</a:t>
            </a:r>
          </a:p>
          <a:p>
            <a:r>
              <a:rPr lang="it-IT" b="1" dirty="0"/>
              <a:t>Oracolo</a:t>
            </a:r>
          </a:p>
          <a:p>
            <a:r>
              <a:rPr lang="it-IT" b="1" dirty="0"/>
              <a:t>Log</a:t>
            </a:r>
          </a:p>
          <a:p>
            <a:pPr marL="0" indent="0">
              <a:buNone/>
            </a:pPr>
            <a:endParaRPr lang="it-IT" dirty="0"/>
          </a:p>
        </p:txBody>
      </p:sp>
    </p:spTree>
    <p:extLst>
      <p:ext uri="{BB962C8B-B14F-4D97-AF65-F5344CB8AC3E}">
        <p14:creationId xmlns:p14="http://schemas.microsoft.com/office/powerpoint/2010/main" val="3243785200"/>
      </p:ext>
    </p:extLst>
  </p:cSld>
  <p:clrMapOvr>
    <a:masterClrMapping/>
  </p:clrMapOvr>
  <p:transition spd="slow">
    <p:push dir="u"/>
  </p:transition>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96B7042-4C52-427C-8C92-8FEC051C1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2593788"/>
          </a:xfrm>
          <a:prstGeom prst="rect">
            <a:avLst/>
          </a:prstGeom>
          <a:gradFill>
            <a:gsLst>
              <a:gs pos="0">
                <a:schemeClr val="accent6">
                  <a:lumMod val="90000"/>
                </a:schemeClr>
              </a:gs>
              <a:gs pos="25000">
                <a:schemeClr val="accent6">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olo 3">
            <a:extLst>
              <a:ext uri="{FF2B5EF4-FFF2-40B4-BE49-F238E27FC236}">
                <a16:creationId xmlns:a16="http://schemas.microsoft.com/office/drawing/2014/main" id="{B1A5ABE7-C008-4EF9-AF98-5E4852903141}"/>
              </a:ext>
            </a:extLst>
          </p:cNvPr>
          <p:cNvSpPr>
            <a:spLocks noGrp="1"/>
          </p:cNvSpPr>
          <p:nvPr>
            <p:ph type="title"/>
          </p:nvPr>
        </p:nvSpPr>
        <p:spPr>
          <a:xfrm>
            <a:off x="1179226" y="826680"/>
            <a:ext cx="9833548" cy="1325563"/>
          </a:xfrm>
        </p:spPr>
        <p:txBody>
          <a:bodyPr>
            <a:normAutofit fontScale="90000"/>
          </a:bodyPr>
          <a:lstStyle/>
          <a:p>
            <a:r>
              <a:rPr lang="it-IT" sz="3600" dirty="0">
                <a:solidFill>
                  <a:schemeClr val="accent4">
                    <a:lumMod val="60000"/>
                    <a:lumOff val="40000"/>
                  </a:schemeClr>
                </a:solidFill>
                <a:latin typeface="Comic Sans MS" panose="030F0702030302020204" pitchFamily="66" charset="0"/>
              </a:rPr>
              <a:t>Esempio di test case specification identifield:</a:t>
            </a:r>
            <a:br>
              <a:rPr lang="it-IT" sz="3600" dirty="0">
                <a:solidFill>
                  <a:schemeClr val="accent4">
                    <a:lumMod val="60000"/>
                    <a:lumOff val="40000"/>
                  </a:schemeClr>
                </a:solidFill>
                <a:latin typeface="Comic Sans MS" panose="030F0702030302020204" pitchFamily="66" charset="0"/>
              </a:rPr>
            </a:br>
            <a:endParaRPr lang="it-IT" sz="3600" dirty="0">
              <a:solidFill>
                <a:schemeClr val="accent4">
                  <a:lumMod val="60000"/>
                  <a:lumOff val="40000"/>
                </a:schemeClr>
              </a:solidFill>
              <a:latin typeface="Comic Sans MS" panose="030F0702030302020204" pitchFamily="66" charset="0"/>
            </a:endParaRPr>
          </a:p>
        </p:txBody>
      </p:sp>
      <p:sp>
        <p:nvSpPr>
          <p:cNvPr id="14" name="Segnaposto contenuto 2">
            <a:extLst>
              <a:ext uri="{FF2B5EF4-FFF2-40B4-BE49-F238E27FC236}">
                <a16:creationId xmlns:a16="http://schemas.microsoft.com/office/drawing/2014/main" id="{D732E3D8-221A-4604-9E0F-41C24D29EA66}"/>
              </a:ext>
            </a:extLst>
          </p:cNvPr>
          <p:cNvSpPr txBox="1">
            <a:spLocks/>
          </p:cNvSpPr>
          <p:nvPr/>
        </p:nvSpPr>
        <p:spPr>
          <a:xfrm>
            <a:off x="990600" y="2746187"/>
            <a:ext cx="2661751" cy="35831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t-IT" dirty="0">
                <a:latin typeface="Comic Sans MS" panose="030F0702030302020204" pitchFamily="66" charset="0"/>
              </a:rPr>
              <a:t>Esempio di test case specification identifield:</a:t>
            </a:r>
            <a:endParaRPr lang="it-IT" dirty="0"/>
          </a:p>
        </p:txBody>
      </p:sp>
      <p:pic>
        <p:nvPicPr>
          <p:cNvPr id="8" name="Segnaposto contenuto 7" descr="Immagine che contiene screenshot&#10;&#10;Descrizione generata automaticamente">
            <a:extLst>
              <a:ext uri="{FF2B5EF4-FFF2-40B4-BE49-F238E27FC236}">
                <a16:creationId xmlns:a16="http://schemas.microsoft.com/office/drawing/2014/main" id="{6BD50BBA-B41A-45FC-BE8D-7FB26E9A724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448840" y="2362105"/>
            <a:ext cx="3988726" cy="4351338"/>
          </a:xfrm>
        </p:spPr>
      </p:pic>
      <p:pic>
        <p:nvPicPr>
          <p:cNvPr id="2" name="Immagine 1">
            <a:extLst>
              <a:ext uri="{FF2B5EF4-FFF2-40B4-BE49-F238E27FC236}">
                <a16:creationId xmlns:a16="http://schemas.microsoft.com/office/drawing/2014/main" id="{48BA9449-4C1A-42A7-B31D-B96EFC54B29A}"/>
              </a:ext>
            </a:extLst>
          </p:cNvPr>
          <p:cNvPicPr>
            <a:picLocks noChangeAspect="1"/>
          </p:cNvPicPr>
          <p:nvPr/>
        </p:nvPicPr>
        <p:blipFill>
          <a:blip r:embed="rId4"/>
          <a:stretch>
            <a:fillRect/>
          </a:stretch>
        </p:blipFill>
        <p:spPr>
          <a:xfrm>
            <a:off x="7543885" y="2699895"/>
            <a:ext cx="4541794" cy="1441146"/>
          </a:xfrm>
          <a:prstGeom prst="rect">
            <a:avLst/>
          </a:prstGeom>
        </p:spPr>
      </p:pic>
      <p:pic>
        <p:nvPicPr>
          <p:cNvPr id="3" name="Immagine 2">
            <a:extLst>
              <a:ext uri="{FF2B5EF4-FFF2-40B4-BE49-F238E27FC236}">
                <a16:creationId xmlns:a16="http://schemas.microsoft.com/office/drawing/2014/main" id="{2B1FB88F-4DF3-412C-AD7E-6558162D515D}"/>
              </a:ext>
            </a:extLst>
          </p:cNvPr>
          <p:cNvPicPr>
            <a:picLocks noChangeAspect="1"/>
          </p:cNvPicPr>
          <p:nvPr/>
        </p:nvPicPr>
        <p:blipFill>
          <a:blip r:embed="rId5"/>
          <a:stretch>
            <a:fillRect/>
          </a:stretch>
        </p:blipFill>
        <p:spPr>
          <a:xfrm>
            <a:off x="7836781" y="4241845"/>
            <a:ext cx="3946288" cy="2471598"/>
          </a:xfrm>
          <a:prstGeom prst="rect">
            <a:avLst/>
          </a:prstGeom>
        </p:spPr>
      </p:pic>
    </p:spTree>
    <p:extLst>
      <p:ext uri="{BB962C8B-B14F-4D97-AF65-F5344CB8AC3E}">
        <p14:creationId xmlns:p14="http://schemas.microsoft.com/office/powerpoint/2010/main" val="4093615075"/>
      </p:ext>
    </p:extLst>
  </p:cSld>
  <p:clrMapOvr>
    <a:masterClrMapping/>
  </p:clrMapOvr>
  <p:transition spd="slow">
    <p:push dir="u"/>
  </p:transition>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0572" cy="6858000"/>
          </a:xfrm>
          <a:prstGeom prst="rect">
            <a:avLst/>
          </a:prstGeom>
          <a:gradFill>
            <a:gsLst>
              <a:gs pos="0">
                <a:schemeClr val="accent6">
                  <a:lumMod val="90000"/>
                </a:schemeClr>
              </a:gs>
              <a:gs pos="25000">
                <a:schemeClr val="accent6">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olo 3">
            <a:extLst>
              <a:ext uri="{FF2B5EF4-FFF2-40B4-BE49-F238E27FC236}">
                <a16:creationId xmlns:a16="http://schemas.microsoft.com/office/drawing/2014/main" id="{633A0C9A-0BB4-4669-911F-30C00FD2E05C}"/>
              </a:ext>
            </a:extLst>
          </p:cNvPr>
          <p:cNvSpPr>
            <a:spLocks noGrp="1"/>
          </p:cNvSpPr>
          <p:nvPr>
            <p:ph type="title"/>
          </p:nvPr>
        </p:nvSpPr>
        <p:spPr>
          <a:xfrm>
            <a:off x="640079" y="2053640"/>
            <a:ext cx="4422251" cy="2975559"/>
          </a:xfrm>
        </p:spPr>
        <p:txBody>
          <a:bodyPr>
            <a:normAutofit/>
          </a:bodyPr>
          <a:lstStyle/>
          <a:p>
            <a:r>
              <a:rPr lang="it-IT" dirty="0">
                <a:solidFill>
                  <a:schemeClr val="accent4">
                    <a:lumMod val="60000"/>
                    <a:lumOff val="40000"/>
                  </a:schemeClr>
                </a:solidFill>
                <a:latin typeface="Comic Sans MS" panose="030F0702030302020204" pitchFamily="66" charset="0"/>
              </a:rPr>
              <a:t>Pre-condition, flow of events, Input, Oracle</a:t>
            </a:r>
          </a:p>
        </p:txBody>
      </p:sp>
      <p:sp>
        <p:nvSpPr>
          <p:cNvPr id="5" name="Segnaposto contenuto 4">
            <a:extLst>
              <a:ext uri="{FF2B5EF4-FFF2-40B4-BE49-F238E27FC236}">
                <a16:creationId xmlns:a16="http://schemas.microsoft.com/office/drawing/2014/main" id="{33677D9E-8D8D-4B7F-A657-526B581FA690}"/>
              </a:ext>
            </a:extLst>
          </p:cNvPr>
          <p:cNvSpPr>
            <a:spLocks noGrp="1"/>
          </p:cNvSpPr>
          <p:nvPr>
            <p:ph idx="1"/>
          </p:nvPr>
        </p:nvSpPr>
        <p:spPr>
          <a:xfrm>
            <a:off x="6181682" y="1096894"/>
            <a:ext cx="4962753" cy="4875281"/>
          </a:xfrm>
        </p:spPr>
        <p:txBody>
          <a:bodyPr>
            <a:normAutofit fontScale="92500" lnSpcReduction="10000"/>
          </a:bodyPr>
          <a:lstStyle/>
          <a:p>
            <a:r>
              <a:rPr lang="it-IT" dirty="0"/>
              <a:t>Con EmmeShop abbiamo deciso di usare il metodo di </a:t>
            </a:r>
            <a:r>
              <a:rPr lang="it-IT" b="1" dirty="0"/>
              <a:t>test black-box:</a:t>
            </a:r>
            <a:endParaRPr lang="it-IT" dirty="0"/>
          </a:p>
          <a:p>
            <a:r>
              <a:rPr lang="it-IT" dirty="0"/>
              <a:t>Un metodo di </a:t>
            </a:r>
            <a:r>
              <a:rPr lang="it-IT" b="1" dirty="0"/>
              <a:t>test</a:t>
            </a:r>
            <a:r>
              <a:rPr lang="it-IT" dirty="0"/>
              <a:t> del </a:t>
            </a:r>
            <a:r>
              <a:rPr lang="it-IT" b="1" dirty="0"/>
              <a:t>software </a:t>
            </a:r>
            <a:r>
              <a:rPr lang="it-IT" dirty="0"/>
              <a:t>che esamina la funzionalità di un’applicazione senza scrutare nelle sue strutture o funzionamenti interni.</a:t>
            </a:r>
          </a:p>
          <a:p>
            <a:r>
              <a:rPr lang="it-IT" dirty="0"/>
              <a:t>Questo metodo di test può essere applicato praticamente a tutti i livelli di test del software:</a:t>
            </a:r>
          </a:p>
          <a:p>
            <a:r>
              <a:rPr lang="it-IT" b="1" dirty="0"/>
              <a:t>Unità</a:t>
            </a:r>
          </a:p>
          <a:p>
            <a:r>
              <a:rPr lang="it-IT" b="1" dirty="0"/>
              <a:t>Integrazione</a:t>
            </a:r>
          </a:p>
          <a:p>
            <a:endParaRPr lang="it-IT" b="1" dirty="0"/>
          </a:p>
        </p:txBody>
      </p:sp>
    </p:spTree>
    <p:extLst>
      <p:ext uri="{BB962C8B-B14F-4D97-AF65-F5344CB8AC3E}">
        <p14:creationId xmlns:p14="http://schemas.microsoft.com/office/powerpoint/2010/main" val="1658103256"/>
      </p:ext>
    </p:extLst>
  </p:cSld>
  <p:clrMapOvr>
    <a:masterClrMapping/>
  </p:clrMapOvr>
  <p:transition spd="slow">
    <p:push dir="u"/>
  </p:transition>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0572" cy="6858000"/>
          </a:xfrm>
          <a:prstGeom prst="rect">
            <a:avLst/>
          </a:prstGeom>
          <a:gradFill>
            <a:gsLst>
              <a:gs pos="0">
                <a:schemeClr val="accent6">
                  <a:lumMod val="90000"/>
                </a:schemeClr>
              </a:gs>
              <a:gs pos="25000">
                <a:schemeClr val="accent6">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olo 3">
            <a:extLst>
              <a:ext uri="{FF2B5EF4-FFF2-40B4-BE49-F238E27FC236}">
                <a16:creationId xmlns:a16="http://schemas.microsoft.com/office/drawing/2014/main" id="{633A0C9A-0BB4-4669-911F-30C00FD2E05C}"/>
              </a:ext>
            </a:extLst>
          </p:cNvPr>
          <p:cNvSpPr>
            <a:spLocks noGrp="1"/>
          </p:cNvSpPr>
          <p:nvPr>
            <p:ph type="title"/>
          </p:nvPr>
        </p:nvSpPr>
        <p:spPr>
          <a:xfrm>
            <a:off x="538479" y="2070573"/>
            <a:ext cx="4422251" cy="2975559"/>
          </a:xfrm>
        </p:spPr>
        <p:txBody>
          <a:bodyPr>
            <a:normAutofit/>
          </a:bodyPr>
          <a:lstStyle/>
          <a:p>
            <a:r>
              <a:rPr lang="it-IT" dirty="0">
                <a:solidFill>
                  <a:schemeClr val="accent4">
                    <a:lumMod val="60000"/>
                    <a:lumOff val="40000"/>
                  </a:schemeClr>
                </a:solidFill>
                <a:latin typeface="Comic Sans MS" panose="030F0702030302020204" pitchFamily="66" charset="0"/>
              </a:rPr>
              <a:t>Pre-condition, flow of events, Input, Oracle</a:t>
            </a:r>
          </a:p>
        </p:txBody>
      </p:sp>
      <p:sp>
        <p:nvSpPr>
          <p:cNvPr id="5" name="Segnaposto contenuto 4">
            <a:extLst>
              <a:ext uri="{FF2B5EF4-FFF2-40B4-BE49-F238E27FC236}">
                <a16:creationId xmlns:a16="http://schemas.microsoft.com/office/drawing/2014/main" id="{33677D9E-8D8D-4B7F-A657-526B581FA690}"/>
              </a:ext>
            </a:extLst>
          </p:cNvPr>
          <p:cNvSpPr>
            <a:spLocks noGrp="1"/>
          </p:cNvSpPr>
          <p:nvPr>
            <p:ph idx="1"/>
          </p:nvPr>
        </p:nvSpPr>
        <p:spPr>
          <a:xfrm>
            <a:off x="6391232" y="1477894"/>
            <a:ext cx="4962753" cy="4875281"/>
          </a:xfrm>
        </p:spPr>
        <p:txBody>
          <a:bodyPr>
            <a:normAutofit/>
          </a:bodyPr>
          <a:lstStyle/>
          <a:p>
            <a:r>
              <a:rPr lang="it-IT" dirty="0"/>
              <a:t>Abbiamo usato la tecnica di </a:t>
            </a:r>
            <a:r>
              <a:rPr lang="it-IT" b="1" dirty="0"/>
              <a:t>category partition</a:t>
            </a:r>
            <a:endParaRPr lang="it-IT" dirty="0"/>
          </a:p>
          <a:p>
            <a:r>
              <a:rPr lang="it-IT" dirty="0"/>
              <a:t> estraendo i casi di test per mezzo delle categorie.</a:t>
            </a:r>
          </a:p>
        </p:txBody>
      </p:sp>
    </p:spTree>
    <p:extLst>
      <p:ext uri="{BB962C8B-B14F-4D97-AF65-F5344CB8AC3E}">
        <p14:creationId xmlns:p14="http://schemas.microsoft.com/office/powerpoint/2010/main" val="1124609809"/>
      </p:ext>
    </p:extLst>
  </p:cSld>
  <p:clrMapOvr>
    <a:masterClrMapping/>
  </p:clrMapOvr>
  <p:transition spd="slow">
    <p:push dir="u"/>
  </p:transition>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96B7042-4C52-427C-8C92-8FEC051C1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2593788"/>
          </a:xfrm>
          <a:prstGeom prst="rect">
            <a:avLst/>
          </a:prstGeom>
          <a:gradFill>
            <a:gsLst>
              <a:gs pos="0">
                <a:schemeClr val="accent6">
                  <a:lumMod val="90000"/>
                </a:schemeClr>
              </a:gs>
              <a:gs pos="25000">
                <a:schemeClr val="accent6">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olo 3">
            <a:extLst>
              <a:ext uri="{FF2B5EF4-FFF2-40B4-BE49-F238E27FC236}">
                <a16:creationId xmlns:a16="http://schemas.microsoft.com/office/drawing/2014/main" id="{B1A5ABE7-C008-4EF9-AF98-5E4852903141}"/>
              </a:ext>
            </a:extLst>
          </p:cNvPr>
          <p:cNvSpPr>
            <a:spLocks noGrp="1"/>
          </p:cNvSpPr>
          <p:nvPr>
            <p:ph type="title"/>
          </p:nvPr>
        </p:nvSpPr>
        <p:spPr>
          <a:xfrm>
            <a:off x="1179226" y="826680"/>
            <a:ext cx="9833548" cy="1325563"/>
          </a:xfrm>
        </p:spPr>
        <p:txBody>
          <a:bodyPr>
            <a:normAutofit/>
          </a:bodyPr>
          <a:lstStyle/>
          <a:p>
            <a:r>
              <a:rPr lang="it-IT" sz="4000" dirty="0">
                <a:solidFill>
                  <a:schemeClr val="accent4">
                    <a:lumMod val="60000"/>
                    <a:lumOff val="40000"/>
                  </a:schemeClr>
                </a:solidFill>
                <a:latin typeface="Comic Sans MS" panose="030F0702030302020204" pitchFamily="66" charset="0"/>
              </a:rPr>
              <a:t>Category Partition</a:t>
            </a:r>
          </a:p>
        </p:txBody>
      </p:sp>
      <p:sp>
        <p:nvSpPr>
          <p:cNvPr id="14" name="Segnaposto contenuto 2">
            <a:extLst>
              <a:ext uri="{FF2B5EF4-FFF2-40B4-BE49-F238E27FC236}">
                <a16:creationId xmlns:a16="http://schemas.microsoft.com/office/drawing/2014/main" id="{D732E3D8-221A-4604-9E0F-41C24D29EA66}"/>
              </a:ext>
            </a:extLst>
          </p:cNvPr>
          <p:cNvSpPr txBox="1">
            <a:spLocks/>
          </p:cNvSpPr>
          <p:nvPr/>
        </p:nvSpPr>
        <p:spPr>
          <a:xfrm>
            <a:off x="990600" y="2746187"/>
            <a:ext cx="2661751" cy="35831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it-IT" dirty="0"/>
          </a:p>
        </p:txBody>
      </p:sp>
      <p:pic>
        <p:nvPicPr>
          <p:cNvPr id="5" name="Segnaposto contenuto 4">
            <a:extLst>
              <a:ext uri="{FF2B5EF4-FFF2-40B4-BE49-F238E27FC236}">
                <a16:creationId xmlns:a16="http://schemas.microsoft.com/office/drawing/2014/main" id="{E1D90D3F-E013-49AE-AD0B-2651EC7570B6}"/>
              </a:ext>
            </a:extLst>
          </p:cNvPr>
          <p:cNvPicPr>
            <a:picLocks noGrp="1" noChangeAspect="1"/>
          </p:cNvPicPr>
          <p:nvPr>
            <p:ph idx="1"/>
          </p:nvPr>
        </p:nvPicPr>
        <p:blipFill>
          <a:blip r:embed="rId3"/>
          <a:stretch>
            <a:fillRect/>
          </a:stretch>
        </p:blipFill>
        <p:spPr>
          <a:xfrm>
            <a:off x="95192" y="2593787"/>
            <a:ext cx="12049058" cy="3997843"/>
          </a:xfrm>
          <a:prstGeom prst="rect">
            <a:avLst/>
          </a:prstGeom>
        </p:spPr>
      </p:pic>
    </p:spTree>
    <p:extLst>
      <p:ext uri="{BB962C8B-B14F-4D97-AF65-F5344CB8AC3E}">
        <p14:creationId xmlns:p14="http://schemas.microsoft.com/office/powerpoint/2010/main" val="3650206856"/>
      </p:ext>
    </p:extLst>
  </p:cSld>
  <p:clrMapOvr>
    <a:masterClrMapping/>
  </p:clrMapOvr>
  <p:transition spd="slow">
    <p:push dir="u"/>
  </p:transition>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6">
                  <a:lumMod val="90000"/>
                </a:schemeClr>
              </a:gs>
              <a:gs pos="25000">
                <a:schemeClr val="accent6">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itolo 2">
            <a:extLst>
              <a:ext uri="{FF2B5EF4-FFF2-40B4-BE49-F238E27FC236}">
                <a16:creationId xmlns:a16="http://schemas.microsoft.com/office/drawing/2014/main" id="{E87F3E68-AEF3-4DC4-B760-180DB769457F}"/>
              </a:ext>
            </a:extLst>
          </p:cNvPr>
          <p:cNvSpPr>
            <a:spLocks noGrp="1"/>
          </p:cNvSpPr>
          <p:nvPr>
            <p:ph type="title"/>
          </p:nvPr>
        </p:nvSpPr>
        <p:spPr>
          <a:xfrm>
            <a:off x="3043403" y="2008152"/>
            <a:ext cx="6105194" cy="2031055"/>
          </a:xfrm>
        </p:spPr>
        <p:txBody>
          <a:bodyPr vert="horz" lIns="91440" tIns="45720" rIns="91440" bIns="45720" rtlCol="0" anchor="b">
            <a:normAutofit/>
          </a:bodyPr>
          <a:lstStyle/>
          <a:p>
            <a:pPr algn="ctr"/>
            <a:r>
              <a:rPr lang="en-US" sz="4700" dirty="0">
                <a:solidFill>
                  <a:schemeClr val="accent4">
                    <a:lumMod val="60000"/>
                    <a:lumOff val="40000"/>
                  </a:schemeClr>
                </a:solidFill>
                <a:latin typeface="Comic Sans MS" panose="030F0702030302020204" pitchFamily="66" charset="0"/>
              </a:rPr>
              <a:t>Test Summary Report (TSR)</a:t>
            </a:r>
            <a:endParaRPr lang="en-US" sz="4700" kern="1200" dirty="0">
              <a:solidFill>
                <a:schemeClr val="accent4">
                  <a:lumMod val="60000"/>
                  <a:lumOff val="40000"/>
                </a:schemeClr>
              </a:solidFill>
              <a:latin typeface="Comic Sans MS" panose="030F0702030302020204" pitchFamily="66" charset="0"/>
            </a:endParaRPr>
          </a:p>
        </p:txBody>
      </p:sp>
    </p:spTree>
    <p:extLst>
      <p:ext uri="{BB962C8B-B14F-4D97-AF65-F5344CB8AC3E}">
        <p14:creationId xmlns:p14="http://schemas.microsoft.com/office/powerpoint/2010/main" val="2254477832"/>
      </p:ext>
    </p:extLst>
  </p:cSld>
  <p:clrMapOvr>
    <a:masterClrMapping/>
  </p:clrMapOvr>
  <p:transition spd="slow">
    <p:push dir="u"/>
  </p:transition>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0572" cy="6858000"/>
          </a:xfrm>
          <a:prstGeom prst="rect">
            <a:avLst/>
          </a:prstGeom>
          <a:gradFill>
            <a:gsLst>
              <a:gs pos="0">
                <a:schemeClr val="accent6">
                  <a:lumMod val="90000"/>
                </a:schemeClr>
              </a:gs>
              <a:gs pos="25000">
                <a:schemeClr val="accent6">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olo 3">
            <a:extLst>
              <a:ext uri="{FF2B5EF4-FFF2-40B4-BE49-F238E27FC236}">
                <a16:creationId xmlns:a16="http://schemas.microsoft.com/office/drawing/2014/main" id="{633A0C9A-0BB4-4669-911F-30C00FD2E05C}"/>
              </a:ext>
            </a:extLst>
          </p:cNvPr>
          <p:cNvSpPr>
            <a:spLocks noGrp="1"/>
          </p:cNvSpPr>
          <p:nvPr>
            <p:ph type="title"/>
          </p:nvPr>
        </p:nvSpPr>
        <p:spPr>
          <a:xfrm>
            <a:off x="640079" y="2053641"/>
            <a:ext cx="4422251" cy="2760098"/>
          </a:xfrm>
        </p:spPr>
        <p:txBody>
          <a:bodyPr>
            <a:normAutofit/>
          </a:bodyPr>
          <a:lstStyle/>
          <a:p>
            <a:r>
              <a:rPr lang="it-IT" dirty="0">
                <a:solidFill>
                  <a:schemeClr val="accent4">
                    <a:lumMod val="60000"/>
                    <a:lumOff val="40000"/>
                  </a:schemeClr>
                </a:solidFill>
                <a:latin typeface="Comic Sans MS" panose="030F0702030302020204" pitchFamily="66" charset="0"/>
              </a:rPr>
              <a:t>Test Summary Report </a:t>
            </a:r>
          </a:p>
        </p:txBody>
      </p:sp>
      <p:sp>
        <p:nvSpPr>
          <p:cNvPr id="3" name="Segnaposto contenuto 2">
            <a:extLst>
              <a:ext uri="{FF2B5EF4-FFF2-40B4-BE49-F238E27FC236}">
                <a16:creationId xmlns:a16="http://schemas.microsoft.com/office/drawing/2014/main" id="{83F0357B-E916-4D45-A2C7-8EC041E79CF6}"/>
              </a:ext>
            </a:extLst>
          </p:cNvPr>
          <p:cNvSpPr>
            <a:spLocks noGrp="1"/>
          </p:cNvSpPr>
          <p:nvPr>
            <p:ph idx="1"/>
          </p:nvPr>
        </p:nvSpPr>
        <p:spPr>
          <a:xfrm>
            <a:off x="6550795" y="1119772"/>
            <a:ext cx="5001126" cy="4351338"/>
          </a:xfrm>
        </p:spPr>
        <p:txBody>
          <a:bodyPr/>
          <a:lstStyle/>
          <a:p>
            <a:r>
              <a:rPr lang="it-IT" dirty="0"/>
              <a:t>Il test summary report è un documento che contiene un riepilogo delle attività di test e dei risultati del test finale.</a:t>
            </a:r>
          </a:p>
          <a:p>
            <a:r>
              <a:rPr lang="it-IT" dirty="0"/>
              <a:t>È molto importante comunicare i risultati dei test e i risultati agli stakeholder del progetto in modo che possano essere prese decisioni per il rilascio del software.</a:t>
            </a:r>
          </a:p>
        </p:txBody>
      </p:sp>
    </p:spTree>
    <p:extLst>
      <p:ext uri="{BB962C8B-B14F-4D97-AF65-F5344CB8AC3E}">
        <p14:creationId xmlns:p14="http://schemas.microsoft.com/office/powerpoint/2010/main" val="2239495517"/>
      </p:ext>
    </p:extLst>
  </p:cSld>
  <p:clrMapOvr>
    <a:masterClrMapping/>
  </p:clrMapOvr>
  <p:transition spd="slow">
    <p:push dir="u"/>
  </p:transition>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0572" cy="6858000"/>
          </a:xfrm>
          <a:prstGeom prst="rect">
            <a:avLst/>
          </a:prstGeom>
          <a:gradFill>
            <a:gsLst>
              <a:gs pos="0">
                <a:schemeClr val="accent6">
                  <a:lumMod val="90000"/>
                </a:schemeClr>
              </a:gs>
              <a:gs pos="25000">
                <a:schemeClr val="accent6">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olo 3">
            <a:extLst>
              <a:ext uri="{FF2B5EF4-FFF2-40B4-BE49-F238E27FC236}">
                <a16:creationId xmlns:a16="http://schemas.microsoft.com/office/drawing/2014/main" id="{633A0C9A-0BB4-4669-911F-30C00FD2E05C}"/>
              </a:ext>
            </a:extLst>
          </p:cNvPr>
          <p:cNvSpPr>
            <a:spLocks noGrp="1"/>
          </p:cNvSpPr>
          <p:nvPr>
            <p:ph type="title"/>
          </p:nvPr>
        </p:nvSpPr>
        <p:spPr>
          <a:xfrm>
            <a:off x="160685" y="2115785"/>
            <a:ext cx="4422251" cy="2760098"/>
          </a:xfrm>
        </p:spPr>
        <p:txBody>
          <a:bodyPr>
            <a:normAutofit/>
          </a:bodyPr>
          <a:lstStyle/>
          <a:p>
            <a:pPr algn="ctr"/>
            <a:r>
              <a:rPr lang="it-IT" dirty="0">
                <a:solidFill>
                  <a:schemeClr val="accent4">
                    <a:lumMod val="60000"/>
                    <a:lumOff val="40000"/>
                  </a:schemeClr>
                </a:solidFill>
                <a:latin typeface="Comic Sans MS" panose="030F0702030302020204" pitchFamily="66" charset="0"/>
              </a:rPr>
              <a:t>JUnit</a:t>
            </a:r>
          </a:p>
        </p:txBody>
      </p:sp>
      <p:sp>
        <p:nvSpPr>
          <p:cNvPr id="3" name="Segnaposto contenuto 2">
            <a:extLst>
              <a:ext uri="{FF2B5EF4-FFF2-40B4-BE49-F238E27FC236}">
                <a16:creationId xmlns:a16="http://schemas.microsoft.com/office/drawing/2014/main" id="{83F0357B-E916-4D45-A2C7-8EC041E79CF6}"/>
              </a:ext>
            </a:extLst>
          </p:cNvPr>
          <p:cNvSpPr>
            <a:spLocks noGrp="1"/>
          </p:cNvSpPr>
          <p:nvPr>
            <p:ph idx="1"/>
          </p:nvPr>
        </p:nvSpPr>
        <p:spPr>
          <a:xfrm>
            <a:off x="6640723" y="1629672"/>
            <a:ext cx="5001126" cy="4351338"/>
          </a:xfrm>
        </p:spPr>
        <p:txBody>
          <a:bodyPr/>
          <a:lstStyle/>
          <a:p>
            <a:r>
              <a:rPr lang="it-IT" b="1" dirty="0"/>
              <a:t>Junit</a:t>
            </a:r>
            <a:r>
              <a:rPr lang="it-IT" dirty="0"/>
              <a:t> è un framework di </a:t>
            </a:r>
            <a:r>
              <a:rPr lang="it-IT" b="1" dirty="0"/>
              <a:t>unit testing</a:t>
            </a:r>
            <a:r>
              <a:rPr lang="it-IT" dirty="0"/>
              <a:t> per il linguaggio di programmazione Java.</a:t>
            </a:r>
          </a:p>
          <a:p>
            <a:endParaRPr lang="it-IT" dirty="0"/>
          </a:p>
        </p:txBody>
      </p:sp>
      <p:pic>
        <p:nvPicPr>
          <p:cNvPr id="5" name="Immagine 4" descr="Immagine che contiene disegnando&#10;&#10;Descrizione generata automaticamente">
            <a:extLst>
              <a:ext uri="{FF2B5EF4-FFF2-40B4-BE49-F238E27FC236}">
                <a16:creationId xmlns:a16="http://schemas.microsoft.com/office/drawing/2014/main" id="{9076A539-980C-407A-8C89-2ACD3F58CE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2233" y="3326859"/>
            <a:ext cx="2338773" cy="1315560"/>
          </a:xfrm>
          <a:prstGeom prst="rect">
            <a:avLst/>
          </a:prstGeom>
        </p:spPr>
      </p:pic>
    </p:spTree>
    <p:extLst>
      <p:ext uri="{BB962C8B-B14F-4D97-AF65-F5344CB8AC3E}">
        <p14:creationId xmlns:p14="http://schemas.microsoft.com/office/powerpoint/2010/main" val="3666980241"/>
      </p:ext>
    </p:extLst>
  </p:cSld>
  <p:clrMapOvr>
    <a:masterClrMapping/>
  </p:clrMapOvr>
  <p:transition spd="slow">
    <p:push dir="u"/>
  </p:transition>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96B7042-4C52-427C-8C92-8FEC051C1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2593788"/>
          </a:xfrm>
          <a:prstGeom prst="rect">
            <a:avLst/>
          </a:prstGeom>
          <a:gradFill>
            <a:gsLst>
              <a:gs pos="0">
                <a:schemeClr val="accent6">
                  <a:lumMod val="90000"/>
                </a:schemeClr>
              </a:gs>
              <a:gs pos="25000">
                <a:schemeClr val="accent6">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olo 3">
            <a:extLst>
              <a:ext uri="{FF2B5EF4-FFF2-40B4-BE49-F238E27FC236}">
                <a16:creationId xmlns:a16="http://schemas.microsoft.com/office/drawing/2014/main" id="{B1A5ABE7-C008-4EF9-AF98-5E4852903141}"/>
              </a:ext>
            </a:extLst>
          </p:cNvPr>
          <p:cNvSpPr>
            <a:spLocks noGrp="1"/>
          </p:cNvSpPr>
          <p:nvPr>
            <p:ph type="title"/>
          </p:nvPr>
        </p:nvSpPr>
        <p:spPr>
          <a:xfrm>
            <a:off x="1179226" y="826680"/>
            <a:ext cx="9833548" cy="1325563"/>
          </a:xfrm>
        </p:spPr>
        <p:txBody>
          <a:bodyPr>
            <a:normAutofit/>
          </a:bodyPr>
          <a:lstStyle/>
          <a:p>
            <a:r>
              <a:rPr lang="it-IT" sz="4000" dirty="0">
                <a:solidFill>
                  <a:schemeClr val="accent4">
                    <a:lumMod val="60000"/>
                    <a:lumOff val="40000"/>
                  </a:schemeClr>
                </a:solidFill>
                <a:latin typeface="Comic Sans MS" panose="030F0702030302020204" pitchFamily="66" charset="0"/>
              </a:rPr>
              <a:t>JUnit</a:t>
            </a:r>
          </a:p>
        </p:txBody>
      </p:sp>
      <p:sp>
        <p:nvSpPr>
          <p:cNvPr id="14" name="Segnaposto contenuto 2">
            <a:extLst>
              <a:ext uri="{FF2B5EF4-FFF2-40B4-BE49-F238E27FC236}">
                <a16:creationId xmlns:a16="http://schemas.microsoft.com/office/drawing/2014/main" id="{D732E3D8-221A-4604-9E0F-41C24D29EA66}"/>
              </a:ext>
            </a:extLst>
          </p:cNvPr>
          <p:cNvSpPr txBox="1">
            <a:spLocks/>
          </p:cNvSpPr>
          <p:nvPr/>
        </p:nvSpPr>
        <p:spPr>
          <a:xfrm>
            <a:off x="871676" y="2792013"/>
            <a:ext cx="2954600" cy="31492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t-IT" dirty="0">
                <a:latin typeface="Comic Sans MS" panose="030F0702030302020204" pitchFamily="66" charset="0"/>
              </a:rPr>
              <a:t>Junit è stato usato per i test di unità delle classi Java e le classi DAO.</a:t>
            </a:r>
            <a:endParaRPr lang="it-IT" dirty="0"/>
          </a:p>
        </p:txBody>
      </p:sp>
      <p:pic>
        <p:nvPicPr>
          <p:cNvPr id="9" name="Segnaposto contenuto 8" descr="Immagine che contiene screenshot&#10;&#10;Descrizione generata automaticamente">
            <a:extLst>
              <a:ext uri="{FF2B5EF4-FFF2-40B4-BE49-F238E27FC236}">
                <a16:creationId xmlns:a16="http://schemas.microsoft.com/office/drawing/2014/main" id="{C793A532-AD72-408F-B5CC-5301F8B9621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110042" y="4440541"/>
            <a:ext cx="6971733" cy="1906065"/>
          </a:xfrm>
        </p:spPr>
      </p:pic>
      <p:pic>
        <p:nvPicPr>
          <p:cNvPr id="15" name="Immagine 14" descr="Immagine che contiene screenshot&#10;&#10;Descrizione generata automaticamente">
            <a:extLst>
              <a:ext uri="{FF2B5EF4-FFF2-40B4-BE49-F238E27FC236}">
                <a16:creationId xmlns:a16="http://schemas.microsoft.com/office/drawing/2014/main" id="{E08B574F-52C5-4BD5-9B3C-28802978DE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49165" y="2716274"/>
            <a:ext cx="6989487" cy="1318930"/>
          </a:xfrm>
          <a:prstGeom prst="rect">
            <a:avLst/>
          </a:prstGeom>
        </p:spPr>
      </p:pic>
    </p:spTree>
    <p:extLst>
      <p:ext uri="{BB962C8B-B14F-4D97-AF65-F5344CB8AC3E}">
        <p14:creationId xmlns:p14="http://schemas.microsoft.com/office/powerpoint/2010/main" val="3080346649"/>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11">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0572" cy="6858000"/>
          </a:xfrm>
          <a:prstGeom prst="rect">
            <a:avLst/>
          </a:prstGeom>
          <a:gradFill>
            <a:gsLst>
              <a:gs pos="0">
                <a:schemeClr val="accent6">
                  <a:lumMod val="90000"/>
                </a:schemeClr>
              </a:gs>
              <a:gs pos="25000">
                <a:schemeClr val="accent6">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13">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olo 5">
            <a:extLst>
              <a:ext uri="{FF2B5EF4-FFF2-40B4-BE49-F238E27FC236}">
                <a16:creationId xmlns:a16="http://schemas.microsoft.com/office/drawing/2014/main" id="{F8A679F8-90A8-4CEC-8215-C0A5D1B175DF}"/>
              </a:ext>
            </a:extLst>
          </p:cNvPr>
          <p:cNvSpPr>
            <a:spLocks noGrp="1"/>
          </p:cNvSpPr>
          <p:nvPr>
            <p:ph type="title"/>
          </p:nvPr>
        </p:nvSpPr>
        <p:spPr>
          <a:xfrm>
            <a:off x="640079" y="2053641"/>
            <a:ext cx="3669161" cy="2760098"/>
          </a:xfrm>
        </p:spPr>
        <p:txBody>
          <a:bodyPr>
            <a:normAutofit/>
          </a:bodyPr>
          <a:lstStyle/>
          <a:p>
            <a:r>
              <a:rPr lang="it-IT" b="1" dirty="0">
                <a:solidFill>
                  <a:schemeClr val="accent4">
                    <a:lumMod val="60000"/>
                    <a:lumOff val="40000"/>
                  </a:schemeClr>
                </a:solidFill>
                <a:latin typeface="Comic Sans MS" panose="030F0702030302020204" pitchFamily="66" charset="0"/>
              </a:rPr>
              <a:t>Funzionalità del sito</a:t>
            </a:r>
            <a:br>
              <a:rPr lang="it-IT" b="1" dirty="0">
                <a:solidFill>
                  <a:srgbClr val="FFFFFF"/>
                </a:solidFill>
              </a:rPr>
            </a:br>
            <a:endParaRPr lang="it-IT" dirty="0">
              <a:solidFill>
                <a:srgbClr val="FFFFFF"/>
              </a:solidFill>
            </a:endParaRPr>
          </a:p>
        </p:txBody>
      </p:sp>
      <p:sp>
        <p:nvSpPr>
          <p:cNvPr id="7" name="Segnaposto contenuto 6">
            <a:extLst>
              <a:ext uri="{FF2B5EF4-FFF2-40B4-BE49-F238E27FC236}">
                <a16:creationId xmlns:a16="http://schemas.microsoft.com/office/drawing/2014/main" id="{1EEC090B-07A3-4470-A58B-BF62D5579BFB}"/>
              </a:ext>
            </a:extLst>
          </p:cNvPr>
          <p:cNvSpPr>
            <a:spLocks noGrp="1"/>
          </p:cNvSpPr>
          <p:nvPr>
            <p:ph idx="1"/>
          </p:nvPr>
        </p:nvSpPr>
        <p:spPr>
          <a:xfrm>
            <a:off x="6090574" y="801866"/>
            <a:ext cx="5306084" cy="5230634"/>
          </a:xfrm>
        </p:spPr>
        <p:txBody>
          <a:bodyPr anchor="ctr">
            <a:normAutofit/>
          </a:bodyPr>
          <a:lstStyle/>
          <a:p>
            <a:pPr lvl="0"/>
            <a:r>
              <a:rPr lang="it-IT" sz="2400" dirty="0">
                <a:solidFill>
                  <a:srgbClr val="000000"/>
                </a:solidFill>
              </a:rPr>
              <a:t>Piattaforma web che mette a disposizione la possibilità di realizzare un proprio e-commerce, per aziende o privati.</a:t>
            </a:r>
          </a:p>
          <a:p>
            <a:pPr lvl="0"/>
            <a:r>
              <a:rPr lang="it-IT" sz="2400" dirty="0">
                <a:solidFill>
                  <a:srgbClr val="000000"/>
                </a:solidFill>
              </a:rPr>
              <a:t>La piattaforma dovrà offrire la possibilità di iscriversi. In tal caso saranno disponibili due categorie di utenti: </a:t>
            </a:r>
          </a:p>
          <a:p>
            <a:pPr lvl="1"/>
            <a:r>
              <a:rPr lang="en-US" b="1" dirty="0">
                <a:solidFill>
                  <a:srgbClr val="000000"/>
                </a:solidFill>
              </a:rPr>
              <a:t>Cliente 	</a:t>
            </a:r>
            <a:endParaRPr lang="it-IT" b="1" dirty="0">
              <a:solidFill>
                <a:srgbClr val="000000"/>
              </a:solidFill>
            </a:endParaRPr>
          </a:p>
          <a:p>
            <a:pPr lvl="1"/>
            <a:r>
              <a:rPr lang="en-US" b="1" dirty="0">
                <a:solidFill>
                  <a:srgbClr val="000000"/>
                </a:solidFill>
              </a:rPr>
              <a:t>Venditore</a:t>
            </a:r>
            <a:endParaRPr lang="it-IT" b="1" dirty="0">
              <a:solidFill>
                <a:srgbClr val="000000"/>
              </a:solidFill>
            </a:endParaRPr>
          </a:p>
          <a:p>
            <a:pPr marL="0" indent="0">
              <a:buNone/>
            </a:pPr>
            <a:r>
              <a:rPr lang="it-IT" sz="2400" dirty="0">
                <a:solidFill>
                  <a:srgbClr val="000000"/>
                </a:solidFill>
              </a:rPr>
              <a:t>Più la figura del </a:t>
            </a:r>
            <a:r>
              <a:rPr lang="it-IT" sz="2400" b="1" dirty="0">
                <a:solidFill>
                  <a:srgbClr val="000000"/>
                </a:solidFill>
              </a:rPr>
              <a:t>gestore della piattaforma</a:t>
            </a:r>
            <a:r>
              <a:rPr lang="it-IT" sz="2400" dirty="0">
                <a:solidFill>
                  <a:srgbClr val="000000"/>
                </a:solidFill>
              </a:rPr>
              <a:t>.</a:t>
            </a:r>
          </a:p>
        </p:txBody>
      </p:sp>
    </p:spTree>
    <p:extLst>
      <p:ext uri="{BB962C8B-B14F-4D97-AF65-F5344CB8AC3E}">
        <p14:creationId xmlns:p14="http://schemas.microsoft.com/office/powerpoint/2010/main" val="1655202775"/>
      </p:ext>
    </p:extLst>
  </p:cSld>
  <p:clrMapOvr>
    <a:masterClrMapping/>
  </p:clrMapOvr>
  <p:transition spd="slow">
    <p:push dir="u"/>
  </p:transition>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0572" cy="6858000"/>
          </a:xfrm>
          <a:prstGeom prst="rect">
            <a:avLst/>
          </a:prstGeom>
          <a:gradFill>
            <a:gsLst>
              <a:gs pos="0">
                <a:schemeClr val="accent6">
                  <a:lumMod val="90000"/>
                </a:schemeClr>
              </a:gs>
              <a:gs pos="25000">
                <a:schemeClr val="accent6">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olo 3">
            <a:extLst>
              <a:ext uri="{FF2B5EF4-FFF2-40B4-BE49-F238E27FC236}">
                <a16:creationId xmlns:a16="http://schemas.microsoft.com/office/drawing/2014/main" id="{633A0C9A-0BB4-4669-911F-30C00FD2E05C}"/>
              </a:ext>
            </a:extLst>
          </p:cNvPr>
          <p:cNvSpPr>
            <a:spLocks noGrp="1"/>
          </p:cNvSpPr>
          <p:nvPr>
            <p:ph type="title"/>
          </p:nvPr>
        </p:nvSpPr>
        <p:spPr>
          <a:xfrm>
            <a:off x="160685" y="2115785"/>
            <a:ext cx="4422251" cy="2760098"/>
          </a:xfrm>
        </p:spPr>
        <p:txBody>
          <a:bodyPr>
            <a:normAutofit/>
          </a:bodyPr>
          <a:lstStyle/>
          <a:p>
            <a:pPr algn="ctr"/>
            <a:r>
              <a:rPr lang="it-IT" dirty="0">
                <a:solidFill>
                  <a:schemeClr val="accent4">
                    <a:lumMod val="60000"/>
                    <a:lumOff val="40000"/>
                  </a:schemeClr>
                </a:solidFill>
                <a:latin typeface="Comic Sans MS" panose="030F0702030302020204" pitchFamily="66" charset="0"/>
              </a:rPr>
              <a:t>Mockito</a:t>
            </a:r>
          </a:p>
        </p:txBody>
      </p:sp>
      <p:sp>
        <p:nvSpPr>
          <p:cNvPr id="3" name="Segnaposto contenuto 2">
            <a:extLst>
              <a:ext uri="{FF2B5EF4-FFF2-40B4-BE49-F238E27FC236}">
                <a16:creationId xmlns:a16="http://schemas.microsoft.com/office/drawing/2014/main" id="{83F0357B-E916-4D45-A2C7-8EC041E79CF6}"/>
              </a:ext>
            </a:extLst>
          </p:cNvPr>
          <p:cNvSpPr>
            <a:spLocks noGrp="1"/>
          </p:cNvSpPr>
          <p:nvPr>
            <p:ph idx="1"/>
          </p:nvPr>
        </p:nvSpPr>
        <p:spPr>
          <a:xfrm>
            <a:off x="6640723" y="813390"/>
            <a:ext cx="5001126" cy="4351338"/>
          </a:xfrm>
        </p:spPr>
        <p:txBody>
          <a:bodyPr/>
          <a:lstStyle/>
          <a:p>
            <a:r>
              <a:rPr lang="it-IT" b="1" dirty="0"/>
              <a:t>Mockito </a:t>
            </a:r>
            <a:r>
              <a:rPr lang="it-IT" dirty="0"/>
              <a:t>è un framework di </a:t>
            </a:r>
            <a:r>
              <a:rPr lang="it-IT" b="1" dirty="0"/>
              <a:t>test open source</a:t>
            </a:r>
            <a:r>
              <a:rPr lang="it-IT" dirty="0"/>
              <a:t> per </a:t>
            </a:r>
            <a:r>
              <a:rPr lang="it-IT" b="1" dirty="0"/>
              <a:t>Java.</a:t>
            </a:r>
          </a:p>
          <a:p>
            <a:r>
              <a:rPr lang="it-IT" dirty="0"/>
              <a:t>Il framework consente agli sviluppatori di verificare il comportamento del </a:t>
            </a:r>
            <a:r>
              <a:rPr lang="it-IT" b="1" dirty="0"/>
              <a:t>sistema in esame </a:t>
            </a:r>
            <a:r>
              <a:rPr lang="it-IT" dirty="0"/>
              <a:t>(SUT) senza stabilire in anticipo le aspettative. </a:t>
            </a:r>
          </a:p>
          <a:p>
            <a:endParaRPr lang="it-IT" dirty="0"/>
          </a:p>
        </p:txBody>
      </p:sp>
      <p:pic>
        <p:nvPicPr>
          <p:cNvPr id="6" name="Immagine 5" descr="Immagine che contiene cibo, tavolo&#10;&#10;Descrizione generata automaticamente">
            <a:extLst>
              <a:ext uri="{FF2B5EF4-FFF2-40B4-BE49-F238E27FC236}">
                <a16:creationId xmlns:a16="http://schemas.microsoft.com/office/drawing/2014/main" id="{0A2BD73F-9DA1-4A19-B651-C6B7E9220D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3458" y="3709972"/>
            <a:ext cx="4155656" cy="2334638"/>
          </a:xfrm>
          <a:prstGeom prst="rect">
            <a:avLst/>
          </a:prstGeom>
        </p:spPr>
      </p:pic>
    </p:spTree>
    <p:extLst>
      <p:ext uri="{BB962C8B-B14F-4D97-AF65-F5344CB8AC3E}">
        <p14:creationId xmlns:p14="http://schemas.microsoft.com/office/powerpoint/2010/main" val="38856849"/>
      </p:ext>
    </p:extLst>
  </p:cSld>
  <p:clrMapOvr>
    <a:masterClrMapping/>
  </p:clrMapOvr>
  <p:transition spd="slow">
    <p:push dir="u"/>
  </p:transition>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96B7042-4C52-427C-8C92-8FEC051C1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2593788"/>
          </a:xfrm>
          <a:prstGeom prst="rect">
            <a:avLst/>
          </a:prstGeom>
          <a:gradFill>
            <a:gsLst>
              <a:gs pos="0">
                <a:schemeClr val="accent6">
                  <a:lumMod val="90000"/>
                </a:schemeClr>
              </a:gs>
              <a:gs pos="25000">
                <a:schemeClr val="accent6">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olo 3">
            <a:extLst>
              <a:ext uri="{FF2B5EF4-FFF2-40B4-BE49-F238E27FC236}">
                <a16:creationId xmlns:a16="http://schemas.microsoft.com/office/drawing/2014/main" id="{B1A5ABE7-C008-4EF9-AF98-5E4852903141}"/>
              </a:ext>
            </a:extLst>
          </p:cNvPr>
          <p:cNvSpPr>
            <a:spLocks noGrp="1"/>
          </p:cNvSpPr>
          <p:nvPr>
            <p:ph type="title"/>
          </p:nvPr>
        </p:nvSpPr>
        <p:spPr>
          <a:xfrm>
            <a:off x="1179226" y="826680"/>
            <a:ext cx="9833548" cy="1325563"/>
          </a:xfrm>
        </p:spPr>
        <p:txBody>
          <a:bodyPr>
            <a:normAutofit/>
          </a:bodyPr>
          <a:lstStyle/>
          <a:p>
            <a:r>
              <a:rPr lang="it-IT" sz="4000" dirty="0">
                <a:solidFill>
                  <a:schemeClr val="accent4">
                    <a:lumMod val="60000"/>
                    <a:lumOff val="40000"/>
                  </a:schemeClr>
                </a:solidFill>
                <a:latin typeface="Comic Sans MS" panose="030F0702030302020204" pitchFamily="66" charset="0"/>
              </a:rPr>
              <a:t>Mockito</a:t>
            </a:r>
          </a:p>
        </p:txBody>
      </p:sp>
      <p:sp>
        <p:nvSpPr>
          <p:cNvPr id="14" name="Segnaposto contenuto 2">
            <a:extLst>
              <a:ext uri="{FF2B5EF4-FFF2-40B4-BE49-F238E27FC236}">
                <a16:creationId xmlns:a16="http://schemas.microsoft.com/office/drawing/2014/main" id="{D732E3D8-221A-4604-9E0F-41C24D29EA66}"/>
              </a:ext>
            </a:extLst>
          </p:cNvPr>
          <p:cNvSpPr txBox="1">
            <a:spLocks/>
          </p:cNvSpPr>
          <p:nvPr/>
        </p:nvSpPr>
        <p:spPr>
          <a:xfrm>
            <a:off x="871676" y="2792013"/>
            <a:ext cx="2954600" cy="31492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t-IT" dirty="0">
                <a:latin typeface="Comic Sans MS" panose="030F0702030302020204" pitchFamily="66" charset="0"/>
              </a:rPr>
              <a:t>Mockito è stato usato per il test delle Servlet</a:t>
            </a:r>
            <a:endParaRPr lang="it-IT" dirty="0"/>
          </a:p>
        </p:txBody>
      </p:sp>
      <p:pic>
        <p:nvPicPr>
          <p:cNvPr id="6" name="Segnaposto contenuto 5">
            <a:extLst>
              <a:ext uri="{FF2B5EF4-FFF2-40B4-BE49-F238E27FC236}">
                <a16:creationId xmlns:a16="http://schemas.microsoft.com/office/drawing/2014/main" id="{7FEEB698-C29F-43FA-8252-70B210B4B90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206240" y="2641409"/>
            <a:ext cx="6806534" cy="2032907"/>
          </a:xfrm>
        </p:spPr>
      </p:pic>
      <p:pic>
        <p:nvPicPr>
          <p:cNvPr id="8" name="Immagine 7" descr="Immagine che contiene screenshot&#10;&#10;Descrizione generata automaticamente">
            <a:extLst>
              <a:ext uri="{FF2B5EF4-FFF2-40B4-BE49-F238E27FC236}">
                <a16:creationId xmlns:a16="http://schemas.microsoft.com/office/drawing/2014/main" id="{1830F385-B300-411F-AB6F-EB54D5AB38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20025" y="4759432"/>
            <a:ext cx="6955498" cy="1816297"/>
          </a:xfrm>
          <a:prstGeom prst="rect">
            <a:avLst/>
          </a:prstGeom>
        </p:spPr>
      </p:pic>
    </p:spTree>
    <p:extLst>
      <p:ext uri="{BB962C8B-B14F-4D97-AF65-F5344CB8AC3E}">
        <p14:creationId xmlns:p14="http://schemas.microsoft.com/office/powerpoint/2010/main" val="1220847489"/>
      </p:ext>
    </p:extLst>
  </p:cSld>
  <p:clrMapOvr>
    <a:masterClrMapping/>
  </p:clrMapOvr>
  <p:transition spd="slow">
    <p:push dir="u"/>
  </p:transition>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96B7042-4C52-427C-8C92-8FEC051C1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2593788"/>
          </a:xfrm>
          <a:prstGeom prst="rect">
            <a:avLst/>
          </a:prstGeom>
          <a:gradFill>
            <a:gsLst>
              <a:gs pos="0">
                <a:schemeClr val="accent6">
                  <a:lumMod val="90000"/>
                </a:schemeClr>
              </a:gs>
              <a:gs pos="25000">
                <a:schemeClr val="accent6">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2" name="Picture 11">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olo 3">
            <a:extLst>
              <a:ext uri="{FF2B5EF4-FFF2-40B4-BE49-F238E27FC236}">
                <a16:creationId xmlns:a16="http://schemas.microsoft.com/office/drawing/2014/main" id="{B1A5ABE7-C008-4EF9-AF98-5E4852903141}"/>
              </a:ext>
            </a:extLst>
          </p:cNvPr>
          <p:cNvSpPr>
            <a:spLocks noGrp="1"/>
          </p:cNvSpPr>
          <p:nvPr>
            <p:ph type="title"/>
          </p:nvPr>
        </p:nvSpPr>
        <p:spPr>
          <a:xfrm>
            <a:off x="1179226" y="826680"/>
            <a:ext cx="9833548" cy="1325563"/>
          </a:xfrm>
        </p:spPr>
        <p:txBody>
          <a:bodyPr>
            <a:normAutofit/>
          </a:bodyPr>
          <a:lstStyle/>
          <a:p>
            <a:r>
              <a:rPr lang="it-IT" sz="4000" dirty="0">
                <a:solidFill>
                  <a:schemeClr val="accent4">
                    <a:lumMod val="60000"/>
                    <a:lumOff val="40000"/>
                  </a:schemeClr>
                </a:solidFill>
                <a:latin typeface="Comic Sans MS" panose="030F0702030302020204" pitchFamily="66" charset="0"/>
              </a:rPr>
              <a:t>Visione desktop </a:t>
            </a:r>
          </a:p>
        </p:txBody>
      </p:sp>
      <p:pic>
        <p:nvPicPr>
          <p:cNvPr id="6" name="Segnaposto contenuto 5" descr="Immagine che contiene screenshot&#10;&#10;Descrizione generata automaticamente">
            <a:extLst>
              <a:ext uri="{FF2B5EF4-FFF2-40B4-BE49-F238E27FC236}">
                <a16:creationId xmlns:a16="http://schemas.microsoft.com/office/drawing/2014/main" id="{D0266DA1-6465-4328-95AC-AE09F9270E3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49829" y="2447873"/>
            <a:ext cx="9361714" cy="4221440"/>
          </a:xfrm>
        </p:spPr>
      </p:pic>
    </p:spTree>
    <p:extLst>
      <p:ext uri="{BB962C8B-B14F-4D97-AF65-F5344CB8AC3E}">
        <p14:creationId xmlns:p14="http://schemas.microsoft.com/office/powerpoint/2010/main" val="3527343680"/>
      </p:ext>
    </p:extLst>
  </p:cSld>
  <p:clrMapOvr>
    <a:masterClrMapping/>
  </p:clrMapOvr>
  <p:transition spd="slow">
    <p:push dir="u"/>
  </p:transition>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96B7042-4C52-427C-8C92-8FEC051C1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2593788"/>
          </a:xfrm>
          <a:prstGeom prst="rect">
            <a:avLst/>
          </a:prstGeom>
          <a:gradFill>
            <a:gsLst>
              <a:gs pos="0">
                <a:schemeClr val="accent6">
                  <a:lumMod val="90000"/>
                </a:schemeClr>
              </a:gs>
              <a:gs pos="25000">
                <a:schemeClr val="accent6">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2" name="Picture 11">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olo 3">
            <a:extLst>
              <a:ext uri="{FF2B5EF4-FFF2-40B4-BE49-F238E27FC236}">
                <a16:creationId xmlns:a16="http://schemas.microsoft.com/office/drawing/2014/main" id="{B1A5ABE7-C008-4EF9-AF98-5E4852903141}"/>
              </a:ext>
            </a:extLst>
          </p:cNvPr>
          <p:cNvSpPr>
            <a:spLocks noGrp="1"/>
          </p:cNvSpPr>
          <p:nvPr>
            <p:ph type="title"/>
          </p:nvPr>
        </p:nvSpPr>
        <p:spPr>
          <a:xfrm>
            <a:off x="1179226" y="826680"/>
            <a:ext cx="9833548" cy="1325563"/>
          </a:xfrm>
        </p:spPr>
        <p:txBody>
          <a:bodyPr>
            <a:normAutofit/>
          </a:bodyPr>
          <a:lstStyle/>
          <a:p>
            <a:r>
              <a:rPr lang="it-IT" sz="4000" dirty="0">
                <a:solidFill>
                  <a:schemeClr val="accent4">
                    <a:lumMod val="60000"/>
                    <a:lumOff val="40000"/>
                  </a:schemeClr>
                </a:solidFill>
                <a:latin typeface="Comic Sans MS" panose="030F0702030302020204" pitchFamily="66" charset="0"/>
              </a:rPr>
              <a:t>Visione mobile</a:t>
            </a:r>
          </a:p>
        </p:txBody>
      </p:sp>
      <p:pic>
        <p:nvPicPr>
          <p:cNvPr id="9" name="Segnaposto contenuto 8" descr="Immagine che contiene screenshot&#10;&#10;Descrizione generata automaticamente">
            <a:extLst>
              <a:ext uri="{FF2B5EF4-FFF2-40B4-BE49-F238E27FC236}">
                <a16:creationId xmlns:a16="http://schemas.microsoft.com/office/drawing/2014/main" id="{8180FE74-D00D-42A1-938A-AD5238F6C73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156071" y="2510197"/>
            <a:ext cx="3357341" cy="4129627"/>
          </a:xfrm>
        </p:spPr>
      </p:pic>
    </p:spTree>
    <p:extLst>
      <p:ext uri="{BB962C8B-B14F-4D97-AF65-F5344CB8AC3E}">
        <p14:creationId xmlns:p14="http://schemas.microsoft.com/office/powerpoint/2010/main" val="1483063120"/>
      </p:ext>
    </p:extLst>
  </p:cSld>
  <p:clrMapOvr>
    <a:masterClrMapping/>
  </p:clrMapOvr>
  <p:transition spd="slow">
    <p:push dir="u"/>
  </p:transition>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9">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6">
                  <a:lumMod val="90000"/>
                </a:schemeClr>
              </a:gs>
              <a:gs pos="25000">
                <a:schemeClr val="accent6">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Picture 11">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olo 4">
            <a:extLst>
              <a:ext uri="{FF2B5EF4-FFF2-40B4-BE49-F238E27FC236}">
                <a16:creationId xmlns:a16="http://schemas.microsoft.com/office/drawing/2014/main" id="{04F5E42A-BF29-4883-948F-E304A4616E36}"/>
              </a:ext>
            </a:extLst>
          </p:cNvPr>
          <p:cNvSpPr>
            <a:spLocks noGrp="1"/>
          </p:cNvSpPr>
          <p:nvPr>
            <p:ph type="title"/>
          </p:nvPr>
        </p:nvSpPr>
        <p:spPr>
          <a:xfrm>
            <a:off x="3045368" y="2043663"/>
            <a:ext cx="6105194" cy="2031055"/>
          </a:xfrm>
        </p:spPr>
        <p:txBody>
          <a:bodyPr vert="horz" lIns="91440" tIns="45720" rIns="91440" bIns="45720" rtlCol="0" anchor="b">
            <a:normAutofit fontScale="90000"/>
          </a:bodyPr>
          <a:lstStyle/>
          <a:p>
            <a:pPr algn="ctr"/>
            <a:br>
              <a:rPr lang="en-US" dirty="0">
                <a:solidFill>
                  <a:schemeClr val="accent4">
                    <a:lumMod val="60000"/>
                    <a:lumOff val="40000"/>
                  </a:schemeClr>
                </a:solidFill>
                <a:latin typeface="Comic Sans MS" panose="030F0702030302020204" pitchFamily="66" charset="0"/>
              </a:rPr>
            </a:br>
            <a:r>
              <a:rPr lang="en-US" dirty="0">
                <a:solidFill>
                  <a:schemeClr val="accent4">
                    <a:lumMod val="60000"/>
                    <a:lumOff val="40000"/>
                  </a:schemeClr>
                </a:solidFill>
                <a:latin typeface="Comic Sans MS" panose="030F0702030302020204" pitchFamily="66" charset="0"/>
              </a:rPr>
              <a:t>Cetrangolo Mario</a:t>
            </a:r>
            <a:br>
              <a:rPr lang="en-US" dirty="0">
                <a:solidFill>
                  <a:schemeClr val="accent4">
                    <a:lumMod val="60000"/>
                    <a:lumOff val="40000"/>
                  </a:schemeClr>
                </a:solidFill>
                <a:latin typeface="Comic Sans MS" panose="030F0702030302020204" pitchFamily="66" charset="0"/>
              </a:rPr>
            </a:br>
            <a:r>
              <a:rPr lang="en-US" dirty="0">
                <a:solidFill>
                  <a:schemeClr val="accent4">
                    <a:lumMod val="60000"/>
                    <a:lumOff val="40000"/>
                  </a:schemeClr>
                </a:solidFill>
                <a:latin typeface="Comic Sans MS" panose="030F0702030302020204" pitchFamily="66" charset="0"/>
              </a:rPr>
              <a:t>Montesano Vincenzo</a:t>
            </a:r>
            <a:br>
              <a:rPr lang="en-US" dirty="0">
                <a:solidFill>
                  <a:schemeClr val="accent4">
                    <a:lumMod val="60000"/>
                    <a:lumOff val="40000"/>
                  </a:schemeClr>
                </a:solidFill>
                <a:latin typeface="Comic Sans MS" panose="030F0702030302020204" pitchFamily="66" charset="0"/>
              </a:rPr>
            </a:br>
            <a:r>
              <a:rPr lang="en-US" dirty="0">
                <a:solidFill>
                  <a:schemeClr val="accent4">
                    <a:lumMod val="60000"/>
                    <a:lumOff val="40000"/>
                  </a:schemeClr>
                </a:solidFill>
                <a:latin typeface="Comic Sans MS" panose="030F0702030302020204" pitchFamily="66" charset="0"/>
              </a:rPr>
              <a:t>Stanco Angelo Rosario</a:t>
            </a:r>
            <a:br>
              <a:rPr lang="en-US" dirty="0">
                <a:solidFill>
                  <a:schemeClr val="accent4">
                    <a:lumMod val="60000"/>
                    <a:lumOff val="40000"/>
                  </a:schemeClr>
                </a:solidFill>
                <a:latin typeface="Comic Sans MS" panose="030F0702030302020204" pitchFamily="66" charset="0"/>
              </a:rPr>
            </a:br>
            <a:r>
              <a:rPr lang="en-US" dirty="0">
                <a:solidFill>
                  <a:schemeClr val="accent4">
                    <a:lumMod val="60000"/>
                    <a:lumOff val="40000"/>
                  </a:schemeClr>
                </a:solidFill>
                <a:latin typeface="Comic Sans MS" panose="030F0702030302020204" pitchFamily="66" charset="0"/>
              </a:rPr>
              <a:t>Santonastaso Manlio</a:t>
            </a:r>
            <a:endParaRPr lang="en-US" kern="1200" dirty="0">
              <a:solidFill>
                <a:schemeClr val="accent4">
                  <a:lumMod val="60000"/>
                  <a:lumOff val="40000"/>
                </a:schemeClr>
              </a:solidFill>
              <a:latin typeface="Comic Sans MS" panose="030F0702030302020204" pitchFamily="66" charset="0"/>
            </a:endParaRPr>
          </a:p>
        </p:txBody>
      </p:sp>
    </p:spTree>
    <p:extLst>
      <p:ext uri="{BB962C8B-B14F-4D97-AF65-F5344CB8AC3E}">
        <p14:creationId xmlns:p14="http://schemas.microsoft.com/office/powerpoint/2010/main" val="3280713876"/>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0572" cy="6858000"/>
          </a:xfrm>
          <a:prstGeom prst="rect">
            <a:avLst/>
          </a:prstGeom>
          <a:gradFill>
            <a:gsLst>
              <a:gs pos="0">
                <a:schemeClr val="accent6">
                  <a:lumMod val="90000"/>
                </a:schemeClr>
              </a:gs>
              <a:gs pos="25000">
                <a:schemeClr val="accent6">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olo 1">
            <a:extLst>
              <a:ext uri="{FF2B5EF4-FFF2-40B4-BE49-F238E27FC236}">
                <a16:creationId xmlns:a16="http://schemas.microsoft.com/office/drawing/2014/main" id="{B08FD249-823F-47D6-BA90-7DA76B1F9BE3}"/>
              </a:ext>
            </a:extLst>
          </p:cNvPr>
          <p:cNvSpPr>
            <a:spLocks noGrp="1"/>
          </p:cNvSpPr>
          <p:nvPr>
            <p:ph type="title"/>
          </p:nvPr>
        </p:nvSpPr>
        <p:spPr>
          <a:xfrm>
            <a:off x="640079" y="2053641"/>
            <a:ext cx="3669161" cy="2760098"/>
          </a:xfrm>
        </p:spPr>
        <p:txBody>
          <a:bodyPr>
            <a:normAutofit/>
          </a:bodyPr>
          <a:lstStyle/>
          <a:p>
            <a:r>
              <a:rPr lang="it-IT" dirty="0">
                <a:solidFill>
                  <a:schemeClr val="accent4">
                    <a:lumMod val="60000"/>
                    <a:lumOff val="40000"/>
                  </a:schemeClr>
                </a:solidFill>
                <a:latin typeface="Comic Sans MS" panose="030F0702030302020204" pitchFamily="66" charset="0"/>
              </a:rPr>
              <a:t>Funzionalità</a:t>
            </a:r>
            <a:br>
              <a:rPr lang="it-IT" dirty="0">
                <a:solidFill>
                  <a:schemeClr val="accent4">
                    <a:lumMod val="60000"/>
                    <a:lumOff val="40000"/>
                  </a:schemeClr>
                </a:solidFill>
                <a:latin typeface="Comic Sans MS" panose="030F0702030302020204" pitchFamily="66" charset="0"/>
              </a:rPr>
            </a:br>
            <a:r>
              <a:rPr lang="it-IT" dirty="0">
                <a:solidFill>
                  <a:schemeClr val="accent4">
                    <a:lumMod val="60000"/>
                    <a:lumOff val="40000"/>
                  </a:schemeClr>
                </a:solidFill>
                <a:latin typeface="Comic Sans MS" panose="030F0702030302020204" pitchFamily="66" charset="0"/>
              </a:rPr>
              <a:t>Cliente</a:t>
            </a:r>
          </a:p>
        </p:txBody>
      </p:sp>
      <p:sp>
        <p:nvSpPr>
          <p:cNvPr id="3" name="Segnaposto contenuto 2">
            <a:extLst>
              <a:ext uri="{FF2B5EF4-FFF2-40B4-BE49-F238E27FC236}">
                <a16:creationId xmlns:a16="http://schemas.microsoft.com/office/drawing/2014/main" id="{922DA7AD-CC5F-4B6E-A726-9EF250361757}"/>
              </a:ext>
            </a:extLst>
          </p:cNvPr>
          <p:cNvSpPr>
            <a:spLocks noGrp="1"/>
          </p:cNvSpPr>
          <p:nvPr>
            <p:ph idx="1"/>
          </p:nvPr>
        </p:nvSpPr>
        <p:spPr>
          <a:xfrm>
            <a:off x="6090574" y="801865"/>
            <a:ext cx="5306084" cy="5638011"/>
          </a:xfrm>
        </p:spPr>
        <p:txBody>
          <a:bodyPr anchor="ctr">
            <a:normAutofit/>
          </a:bodyPr>
          <a:lstStyle/>
          <a:p>
            <a:r>
              <a:rPr lang="it-IT" sz="2000" dirty="0">
                <a:solidFill>
                  <a:srgbClr val="000000"/>
                </a:solidFill>
              </a:rPr>
              <a:t>Una volta iscritto il cliente, potrà effettuare ordini scegliendo i vari prodotti con le relative quantità ed una descrizione facoltativa inerente all’ordine stesso.</a:t>
            </a:r>
          </a:p>
          <a:p>
            <a:r>
              <a:rPr lang="it-IT" sz="2000" dirty="0">
                <a:solidFill>
                  <a:srgbClr val="000000"/>
                </a:solidFill>
              </a:rPr>
              <a:t>Una volta selezionati i prodotti il cliente potrà vederli nel proprio carrello dove potrà confermare l’ordine.</a:t>
            </a:r>
          </a:p>
          <a:p>
            <a:r>
              <a:rPr lang="it-IT" sz="2000" dirty="0">
                <a:solidFill>
                  <a:srgbClr val="000000"/>
                </a:solidFill>
              </a:rPr>
              <a:t> Nel carrello ci sarà anche la possibilità di eliminare i prodotti selezionati.</a:t>
            </a:r>
          </a:p>
          <a:p>
            <a:r>
              <a:rPr lang="it-IT" sz="2000" dirty="0">
                <a:solidFill>
                  <a:srgbClr val="000000"/>
                </a:solidFill>
              </a:rPr>
              <a:t> Inoltre ci sarà la possibilità di vedere la cronologia degli ordini.</a:t>
            </a:r>
          </a:p>
          <a:p>
            <a:r>
              <a:rPr lang="it-IT" sz="2000" dirty="0">
                <a:solidFill>
                  <a:srgbClr val="000000"/>
                </a:solidFill>
              </a:rPr>
              <a:t> Il cliente potrà disconnettersi dalla piattaforma in qualsiasi momento.</a:t>
            </a:r>
          </a:p>
          <a:p>
            <a:r>
              <a:rPr lang="it-IT" sz="2000" dirty="0">
                <a:solidFill>
                  <a:srgbClr val="000000"/>
                </a:solidFill>
              </a:rPr>
              <a:t>Avrà la possibilità di cercare direttamente i prodotti desiderati dalla homepage del negozio, oppure nelle specifiche categorie.</a:t>
            </a:r>
          </a:p>
        </p:txBody>
      </p:sp>
    </p:spTree>
    <p:extLst>
      <p:ext uri="{BB962C8B-B14F-4D97-AF65-F5344CB8AC3E}">
        <p14:creationId xmlns:p14="http://schemas.microsoft.com/office/powerpoint/2010/main" val="2965196781"/>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0572" cy="6858000"/>
          </a:xfrm>
          <a:prstGeom prst="rect">
            <a:avLst/>
          </a:prstGeom>
          <a:gradFill>
            <a:gsLst>
              <a:gs pos="0">
                <a:schemeClr val="accent6">
                  <a:lumMod val="90000"/>
                </a:schemeClr>
              </a:gs>
              <a:gs pos="25000">
                <a:schemeClr val="accent6">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olo 1">
            <a:extLst>
              <a:ext uri="{FF2B5EF4-FFF2-40B4-BE49-F238E27FC236}">
                <a16:creationId xmlns:a16="http://schemas.microsoft.com/office/drawing/2014/main" id="{B52E2997-F4E5-425E-82F1-9E6D67ADB524}"/>
              </a:ext>
            </a:extLst>
          </p:cNvPr>
          <p:cNvSpPr>
            <a:spLocks noGrp="1"/>
          </p:cNvSpPr>
          <p:nvPr>
            <p:ph type="title"/>
          </p:nvPr>
        </p:nvSpPr>
        <p:spPr>
          <a:xfrm>
            <a:off x="640079" y="2053641"/>
            <a:ext cx="3669161" cy="2760098"/>
          </a:xfrm>
        </p:spPr>
        <p:txBody>
          <a:bodyPr>
            <a:normAutofit/>
          </a:bodyPr>
          <a:lstStyle/>
          <a:p>
            <a:r>
              <a:rPr lang="it-IT" dirty="0">
                <a:solidFill>
                  <a:schemeClr val="accent4">
                    <a:lumMod val="60000"/>
                    <a:lumOff val="40000"/>
                  </a:schemeClr>
                </a:solidFill>
                <a:latin typeface="Comic Sans MS" panose="030F0702030302020204" pitchFamily="66" charset="0"/>
              </a:rPr>
              <a:t>Funzionalità</a:t>
            </a:r>
            <a:br>
              <a:rPr lang="it-IT" dirty="0">
                <a:solidFill>
                  <a:schemeClr val="accent4">
                    <a:lumMod val="60000"/>
                    <a:lumOff val="40000"/>
                  </a:schemeClr>
                </a:solidFill>
                <a:latin typeface="Comic Sans MS" panose="030F0702030302020204" pitchFamily="66" charset="0"/>
              </a:rPr>
            </a:br>
            <a:r>
              <a:rPr lang="it-IT" dirty="0">
                <a:solidFill>
                  <a:schemeClr val="accent4">
                    <a:lumMod val="60000"/>
                    <a:lumOff val="40000"/>
                  </a:schemeClr>
                </a:solidFill>
                <a:latin typeface="Comic Sans MS" panose="030F0702030302020204" pitchFamily="66" charset="0"/>
              </a:rPr>
              <a:t>Venditore</a:t>
            </a:r>
          </a:p>
        </p:txBody>
      </p:sp>
      <p:sp>
        <p:nvSpPr>
          <p:cNvPr id="3" name="Segnaposto contenuto 2">
            <a:extLst>
              <a:ext uri="{FF2B5EF4-FFF2-40B4-BE49-F238E27FC236}">
                <a16:creationId xmlns:a16="http://schemas.microsoft.com/office/drawing/2014/main" id="{C2233C41-67CF-42D8-9F14-9332AF1C92CA}"/>
              </a:ext>
            </a:extLst>
          </p:cNvPr>
          <p:cNvSpPr>
            <a:spLocks noGrp="1"/>
          </p:cNvSpPr>
          <p:nvPr>
            <p:ph idx="1"/>
          </p:nvPr>
        </p:nvSpPr>
        <p:spPr>
          <a:xfrm>
            <a:off x="5705231" y="345830"/>
            <a:ext cx="5908432" cy="6166339"/>
          </a:xfrm>
        </p:spPr>
        <p:txBody>
          <a:bodyPr anchor="ctr">
            <a:normAutofit fontScale="77500" lnSpcReduction="20000"/>
          </a:bodyPr>
          <a:lstStyle/>
          <a:p>
            <a:pPr lvl="0"/>
            <a:r>
              <a:rPr lang="it-IT" dirty="0"/>
              <a:t>L’iscrizione sarà suddivisa il vari step, per semplificare l’interazione dell’utente (in questo caso il venditore) con la piattaforma.</a:t>
            </a:r>
            <a:endParaRPr lang="it-IT" sz="3200" dirty="0"/>
          </a:p>
          <a:p>
            <a:pPr lvl="0"/>
            <a:r>
              <a:rPr lang="it-IT" dirty="0"/>
              <a:t>Una volta iscritto il venditore avrà caricato tutti i dati principali, tra cui </a:t>
            </a:r>
            <a:endParaRPr lang="it-IT" sz="3200" dirty="0"/>
          </a:p>
          <a:p>
            <a:pPr lvl="1"/>
            <a:r>
              <a:rPr lang="en-US" dirty="0"/>
              <a:t>colore del negozio;</a:t>
            </a:r>
            <a:endParaRPr lang="it-IT" sz="2800" dirty="0"/>
          </a:p>
          <a:p>
            <a:pPr lvl="1"/>
            <a:r>
              <a:rPr lang="en-US" dirty="0"/>
              <a:t>dati personali;</a:t>
            </a:r>
            <a:endParaRPr lang="it-IT" sz="2800" dirty="0"/>
          </a:p>
          <a:p>
            <a:pPr lvl="1"/>
            <a:r>
              <a:rPr lang="it-IT" dirty="0"/>
              <a:t>dati relativi al negozio (non necessari in caso di venditore privato);</a:t>
            </a:r>
            <a:endParaRPr lang="it-IT" sz="2800" dirty="0"/>
          </a:p>
          <a:p>
            <a:pPr lvl="1"/>
            <a:r>
              <a:rPr lang="en-US" dirty="0"/>
              <a:t>logo;</a:t>
            </a:r>
            <a:endParaRPr lang="it-IT" sz="2800" dirty="0"/>
          </a:p>
          <a:p>
            <a:pPr lvl="1"/>
            <a:r>
              <a:rPr lang="it-IT" dirty="0"/>
              <a:t>nome da dare al negozio online (ovviamente sarà univoco).</a:t>
            </a:r>
            <a:endParaRPr lang="it-IT" sz="2800" dirty="0"/>
          </a:p>
          <a:p>
            <a:pPr lvl="0"/>
            <a:r>
              <a:rPr lang="it-IT" dirty="0"/>
              <a:t>Dopo di ché si ritroverà nella homepage del proprio negozio.</a:t>
            </a:r>
            <a:endParaRPr lang="it-IT" sz="3200" dirty="0"/>
          </a:p>
          <a:p>
            <a:pPr lvl="0"/>
            <a:r>
              <a:rPr lang="it-IT" dirty="0"/>
              <a:t>Da qui potrà creare nuove categorie di prodotti per poi inserire i prodotti con relative quantità e prezzi e altre info sul prodotto.</a:t>
            </a:r>
            <a:endParaRPr lang="it-IT" sz="3200" dirty="0"/>
          </a:p>
          <a:p>
            <a:pPr lvl="0"/>
            <a:r>
              <a:rPr lang="it-IT" dirty="0"/>
              <a:t>Il venditore potrà inoltre vedere quali ordini sono arrivati e da chi sono stati effettuati.</a:t>
            </a:r>
            <a:endParaRPr lang="it-IT" sz="3200" dirty="0"/>
          </a:p>
          <a:p>
            <a:r>
              <a:rPr lang="it-IT" dirty="0"/>
              <a:t>Il venditore avrà sempre la possibilità di modificare i propri prodotti e le categorie, oppure di eliminarli. </a:t>
            </a:r>
            <a:endParaRPr lang="it-IT" sz="2400" dirty="0">
              <a:solidFill>
                <a:srgbClr val="000000"/>
              </a:solidFill>
            </a:endParaRPr>
          </a:p>
        </p:txBody>
      </p:sp>
    </p:spTree>
    <p:extLst>
      <p:ext uri="{BB962C8B-B14F-4D97-AF65-F5344CB8AC3E}">
        <p14:creationId xmlns:p14="http://schemas.microsoft.com/office/powerpoint/2010/main" val="3236765640"/>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0572" cy="6858000"/>
          </a:xfrm>
          <a:prstGeom prst="rect">
            <a:avLst/>
          </a:prstGeom>
          <a:gradFill>
            <a:gsLst>
              <a:gs pos="0">
                <a:schemeClr val="accent6">
                  <a:lumMod val="90000"/>
                </a:schemeClr>
              </a:gs>
              <a:gs pos="25000">
                <a:schemeClr val="accent6">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olo 3">
            <a:extLst>
              <a:ext uri="{FF2B5EF4-FFF2-40B4-BE49-F238E27FC236}">
                <a16:creationId xmlns:a16="http://schemas.microsoft.com/office/drawing/2014/main" id="{633A0C9A-0BB4-4669-911F-30C00FD2E05C}"/>
              </a:ext>
            </a:extLst>
          </p:cNvPr>
          <p:cNvSpPr>
            <a:spLocks noGrp="1"/>
          </p:cNvSpPr>
          <p:nvPr>
            <p:ph type="title"/>
          </p:nvPr>
        </p:nvSpPr>
        <p:spPr>
          <a:xfrm>
            <a:off x="640079" y="2053641"/>
            <a:ext cx="4422251" cy="2760098"/>
          </a:xfrm>
        </p:spPr>
        <p:txBody>
          <a:bodyPr>
            <a:normAutofit/>
          </a:bodyPr>
          <a:lstStyle/>
          <a:p>
            <a:r>
              <a:rPr lang="it-IT" dirty="0">
                <a:solidFill>
                  <a:schemeClr val="accent4">
                    <a:lumMod val="60000"/>
                    <a:lumOff val="40000"/>
                  </a:schemeClr>
                </a:solidFill>
                <a:latin typeface="Comic Sans MS" panose="030F0702030302020204" pitchFamily="66" charset="0"/>
              </a:rPr>
              <a:t>Funzionalità</a:t>
            </a:r>
            <a:br>
              <a:rPr lang="it-IT" dirty="0">
                <a:solidFill>
                  <a:schemeClr val="accent4">
                    <a:lumMod val="60000"/>
                    <a:lumOff val="40000"/>
                  </a:schemeClr>
                </a:solidFill>
                <a:latin typeface="Comic Sans MS" panose="030F0702030302020204" pitchFamily="66" charset="0"/>
              </a:rPr>
            </a:br>
            <a:r>
              <a:rPr lang="it-IT" dirty="0">
                <a:solidFill>
                  <a:schemeClr val="accent4">
                    <a:lumMod val="60000"/>
                    <a:lumOff val="40000"/>
                  </a:schemeClr>
                </a:solidFill>
                <a:latin typeface="Comic Sans MS" panose="030F0702030302020204" pitchFamily="66" charset="0"/>
              </a:rPr>
              <a:t>Gestore piattaforma</a:t>
            </a:r>
          </a:p>
        </p:txBody>
      </p:sp>
      <p:sp>
        <p:nvSpPr>
          <p:cNvPr id="5" name="Segnaposto contenuto 4">
            <a:extLst>
              <a:ext uri="{FF2B5EF4-FFF2-40B4-BE49-F238E27FC236}">
                <a16:creationId xmlns:a16="http://schemas.microsoft.com/office/drawing/2014/main" id="{A362806A-D0EB-4F5D-80D2-63827CF6638F}"/>
              </a:ext>
            </a:extLst>
          </p:cNvPr>
          <p:cNvSpPr>
            <a:spLocks noGrp="1"/>
          </p:cNvSpPr>
          <p:nvPr>
            <p:ph idx="1"/>
          </p:nvPr>
        </p:nvSpPr>
        <p:spPr>
          <a:xfrm>
            <a:off x="6090574" y="801866"/>
            <a:ext cx="5306084" cy="5230634"/>
          </a:xfrm>
        </p:spPr>
        <p:txBody>
          <a:bodyPr anchor="ctr">
            <a:normAutofit/>
          </a:bodyPr>
          <a:lstStyle/>
          <a:p>
            <a:r>
              <a:rPr lang="it-IT" dirty="0"/>
              <a:t>sarà prevista una sezione di gestore della piattaforma utilizzabile dai gestori della piattaforma.</a:t>
            </a:r>
          </a:p>
          <a:p>
            <a:r>
              <a:rPr lang="it-IT" dirty="0"/>
              <a:t>In quest’area, gli amministratori avranno la possibilità di gestire tutti gli utenti, che siano venditori o clienti.</a:t>
            </a:r>
            <a:endParaRPr lang="it-IT" sz="2400" dirty="0">
              <a:solidFill>
                <a:srgbClr val="000000"/>
              </a:solidFill>
            </a:endParaRPr>
          </a:p>
          <a:p>
            <a:r>
              <a:rPr lang="it-IT" sz="2400" dirty="0">
                <a:solidFill>
                  <a:srgbClr val="000000"/>
                </a:solidFill>
              </a:rPr>
              <a:t>Modificare i dati degli utenti, visualizzare e cancellare prodotti., categorie. All’occorrenza possono eliminare gli utenti.</a:t>
            </a:r>
            <a:endParaRPr lang="it-IT" dirty="0"/>
          </a:p>
        </p:txBody>
      </p:sp>
    </p:spTree>
    <p:extLst>
      <p:ext uri="{BB962C8B-B14F-4D97-AF65-F5344CB8AC3E}">
        <p14:creationId xmlns:p14="http://schemas.microsoft.com/office/powerpoint/2010/main" val="2015529197"/>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0572" cy="6858000"/>
          </a:xfrm>
          <a:prstGeom prst="rect">
            <a:avLst/>
          </a:prstGeom>
          <a:gradFill>
            <a:gsLst>
              <a:gs pos="0">
                <a:schemeClr val="accent6">
                  <a:lumMod val="90000"/>
                </a:schemeClr>
              </a:gs>
              <a:gs pos="25000">
                <a:schemeClr val="accent6">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olo 3">
            <a:extLst>
              <a:ext uri="{FF2B5EF4-FFF2-40B4-BE49-F238E27FC236}">
                <a16:creationId xmlns:a16="http://schemas.microsoft.com/office/drawing/2014/main" id="{633A0C9A-0BB4-4669-911F-30C00FD2E05C}"/>
              </a:ext>
            </a:extLst>
          </p:cNvPr>
          <p:cNvSpPr>
            <a:spLocks noGrp="1"/>
          </p:cNvSpPr>
          <p:nvPr>
            <p:ph type="title"/>
          </p:nvPr>
        </p:nvSpPr>
        <p:spPr>
          <a:xfrm>
            <a:off x="640079" y="2053641"/>
            <a:ext cx="4422251" cy="2760098"/>
          </a:xfrm>
        </p:spPr>
        <p:txBody>
          <a:bodyPr>
            <a:normAutofit/>
          </a:bodyPr>
          <a:lstStyle/>
          <a:p>
            <a:r>
              <a:rPr lang="it-IT" dirty="0">
                <a:solidFill>
                  <a:schemeClr val="accent4">
                    <a:lumMod val="60000"/>
                    <a:lumOff val="40000"/>
                  </a:schemeClr>
                </a:solidFill>
                <a:latin typeface="Comic Sans MS" panose="030F0702030302020204" pitchFamily="66" charset="0"/>
              </a:rPr>
              <a:t>Interfaccia </a:t>
            </a:r>
          </a:p>
        </p:txBody>
      </p:sp>
      <p:sp>
        <p:nvSpPr>
          <p:cNvPr id="5" name="Segnaposto contenuto 4">
            <a:extLst>
              <a:ext uri="{FF2B5EF4-FFF2-40B4-BE49-F238E27FC236}">
                <a16:creationId xmlns:a16="http://schemas.microsoft.com/office/drawing/2014/main" id="{A362806A-D0EB-4F5D-80D2-63827CF6638F}"/>
              </a:ext>
            </a:extLst>
          </p:cNvPr>
          <p:cNvSpPr>
            <a:spLocks noGrp="1"/>
          </p:cNvSpPr>
          <p:nvPr>
            <p:ph idx="1"/>
          </p:nvPr>
        </p:nvSpPr>
        <p:spPr>
          <a:xfrm>
            <a:off x="6276512" y="801866"/>
            <a:ext cx="5120145" cy="1497451"/>
          </a:xfrm>
        </p:spPr>
        <p:txBody>
          <a:bodyPr anchor="ctr">
            <a:normAutofit/>
          </a:bodyPr>
          <a:lstStyle/>
          <a:p>
            <a:r>
              <a:rPr lang="it-IT" sz="2000" dirty="0">
                <a:solidFill>
                  <a:srgbClr val="000000"/>
                </a:solidFill>
              </a:rPr>
              <a:t>L’interfaccia della piattaforma risulta  essere facile da utilizzare.</a:t>
            </a:r>
          </a:p>
          <a:p>
            <a:pPr marL="0" indent="0">
              <a:buNone/>
            </a:pPr>
            <a:endParaRPr lang="it-IT" dirty="0"/>
          </a:p>
        </p:txBody>
      </p:sp>
      <p:pic>
        <p:nvPicPr>
          <p:cNvPr id="6" name="Immagine 5">
            <a:extLst>
              <a:ext uri="{FF2B5EF4-FFF2-40B4-BE49-F238E27FC236}">
                <a16:creationId xmlns:a16="http://schemas.microsoft.com/office/drawing/2014/main" id="{44031DCD-B9AE-46C9-9C56-E9DD2187B5D3}"/>
              </a:ext>
            </a:extLst>
          </p:cNvPr>
          <p:cNvPicPr>
            <a:picLocks noChangeAspect="1"/>
          </p:cNvPicPr>
          <p:nvPr/>
        </p:nvPicPr>
        <p:blipFill>
          <a:blip r:embed="rId3"/>
          <a:stretch>
            <a:fillRect/>
          </a:stretch>
        </p:blipFill>
        <p:spPr>
          <a:xfrm>
            <a:off x="7211644" y="1620829"/>
            <a:ext cx="4089629" cy="2618586"/>
          </a:xfrm>
          <a:prstGeom prst="rect">
            <a:avLst/>
          </a:prstGeom>
        </p:spPr>
      </p:pic>
      <p:pic>
        <p:nvPicPr>
          <p:cNvPr id="7" name="Segnaposto contenuto 5" descr="Immagine che contiene screenshot&#10;&#10;Descrizione generata automaticamente">
            <a:extLst>
              <a:ext uri="{FF2B5EF4-FFF2-40B4-BE49-F238E27FC236}">
                <a16:creationId xmlns:a16="http://schemas.microsoft.com/office/drawing/2014/main" id="{155BDA8C-D793-444D-AF42-C7A883AFA8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11644" y="4239414"/>
            <a:ext cx="4267183" cy="2618585"/>
          </a:xfrm>
          <a:prstGeom prst="rect">
            <a:avLst/>
          </a:prstGeom>
        </p:spPr>
      </p:pic>
    </p:spTree>
    <p:extLst>
      <p:ext uri="{BB962C8B-B14F-4D97-AF65-F5344CB8AC3E}">
        <p14:creationId xmlns:p14="http://schemas.microsoft.com/office/powerpoint/2010/main" val="3899931833"/>
      </p:ext>
    </p:extLst>
  </p:cSld>
  <p:clrMapOvr>
    <a:masterClrMapping/>
  </p:clrMapOvr>
  <p:transition spd="slow">
    <p:push dir="u"/>
  </p:transition>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1061</TotalTime>
  <Words>1780</Words>
  <Application>Microsoft Office PowerPoint</Application>
  <PresentationFormat>Widescreen</PresentationFormat>
  <Paragraphs>191</Paragraphs>
  <Slides>54</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54</vt:i4>
      </vt:variant>
    </vt:vector>
  </HeadingPairs>
  <TitlesOfParts>
    <vt:vector size="59" baseType="lpstr">
      <vt:lpstr>Arial</vt:lpstr>
      <vt:lpstr>Calibri</vt:lpstr>
      <vt:lpstr>Calibri Light</vt:lpstr>
      <vt:lpstr>Comic Sans MS</vt:lpstr>
      <vt:lpstr>Tema di Office</vt:lpstr>
      <vt:lpstr>EMMESHOP</vt:lpstr>
      <vt:lpstr>Obiettivi del progetto</vt:lpstr>
      <vt:lpstr>Vantaggi Utente</vt:lpstr>
      <vt:lpstr>Vantaggi  Azienda Commercianti Privati</vt:lpstr>
      <vt:lpstr>Funzionalità del sito </vt:lpstr>
      <vt:lpstr>Funzionalità Cliente</vt:lpstr>
      <vt:lpstr>Funzionalità Venditore</vt:lpstr>
      <vt:lpstr>Funzionalità Gestore piattaforma</vt:lpstr>
      <vt:lpstr>Interfaccia </vt:lpstr>
      <vt:lpstr>Piattaforma Responsive</vt:lpstr>
      <vt:lpstr>Piattaforma Responsive</vt:lpstr>
      <vt:lpstr>Requirements Analysis Document (RAD)</vt:lpstr>
      <vt:lpstr>Requirements Analysis Document</vt:lpstr>
      <vt:lpstr>Functional Requirements</vt:lpstr>
      <vt:lpstr>Functional Requirements</vt:lpstr>
      <vt:lpstr>Nofunctional Requirements</vt:lpstr>
      <vt:lpstr>Nofunctional Requirements</vt:lpstr>
      <vt:lpstr>Use Case Model</vt:lpstr>
      <vt:lpstr>Use Case Diagram</vt:lpstr>
      <vt:lpstr>Object Model</vt:lpstr>
      <vt:lpstr>Object Model</vt:lpstr>
      <vt:lpstr>Dynamic Model</vt:lpstr>
      <vt:lpstr>Dynamic Model</vt:lpstr>
      <vt:lpstr>System Design Document (SDD)</vt:lpstr>
      <vt:lpstr>System Design Document (SDD)</vt:lpstr>
      <vt:lpstr>Design Goals</vt:lpstr>
      <vt:lpstr>Design Goals</vt:lpstr>
      <vt:lpstr>Design Goals</vt:lpstr>
      <vt:lpstr>BASI DI DATI</vt:lpstr>
      <vt:lpstr>Proposed Software</vt:lpstr>
      <vt:lpstr>Object Design Document (ODD)</vt:lpstr>
      <vt:lpstr>Object Design Document</vt:lpstr>
      <vt:lpstr>Object Design Document</vt:lpstr>
      <vt:lpstr>Object desing trade-offs</vt:lpstr>
      <vt:lpstr>Class Interfaces</vt:lpstr>
      <vt:lpstr>Test Plan (TP)</vt:lpstr>
      <vt:lpstr>Test Plan</vt:lpstr>
      <vt:lpstr>Test Plan</vt:lpstr>
      <vt:lpstr>Test Cases</vt:lpstr>
      <vt:lpstr>Test Case Specification (TCS)</vt:lpstr>
      <vt:lpstr>Test Case Specification</vt:lpstr>
      <vt:lpstr>Esempio di test case specification identifield: </vt:lpstr>
      <vt:lpstr>Pre-condition, flow of events, Input, Oracle</vt:lpstr>
      <vt:lpstr>Pre-condition, flow of events, Input, Oracle</vt:lpstr>
      <vt:lpstr>Category Partition</vt:lpstr>
      <vt:lpstr>Test Summary Report (TSR)</vt:lpstr>
      <vt:lpstr>Test Summary Report </vt:lpstr>
      <vt:lpstr>JUnit</vt:lpstr>
      <vt:lpstr>JUnit</vt:lpstr>
      <vt:lpstr>Mockito</vt:lpstr>
      <vt:lpstr>Mockito</vt:lpstr>
      <vt:lpstr>Visione desktop </vt:lpstr>
      <vt:lpstr>Visione mobile</vt:lpstr>
      <vt:lpstr> Cetrangolo Mario Montesano Vincenzo Stanco Angelo Rosario Santonastaso Manlio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EMMESHOP</dc:title>
  <dc:creator>mansant98@gmail.com</dc:creator>
  <cp:lastModifiedBy>mario cetrangolo</cp:lastModifiedBy>
  <cp:revision>73</cp:revision>
  <dcterms:created xsi:type="dcterms:W3CDTF">2019-06-24T14:12:07Z</dcterms:created>
  <dcterms:modified xsi:type="dcterms:W3CDTF">2020-02-01T20:44:29Z</dcterms:modified>
</cp:coreProperties>
</file>