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sldIdLst>
    <p:sldId id="292" r:id="rId4"/>
    <p:sldId id="302" r:id="rId5"/>
    <p:sldId id="303" r:id="rId6"/>
    <p:sldId id="306" r:id="rId7"/>
    <p:sldId id="304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86A0-58EE-2B48-B10F-E0FBEF7E29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1B13-6EEE-E145-82B7-381700494E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raw.githubusercontent.com/Homebrew/install/master/install.sh" TargetMode="External"/><Relationship Id="rId3" Type="http://schemas.openxmlformats.org/officeDocument/2006/relationships/hyperlink" Target="https://git-scm.com/download/linux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8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目录"/>
          <p:cNvSpPr txBox="1"/>
          <p:nvPr/>
        </p:nvSpPr>
        <p:spPr>
          <a:xfrm>
            <a:off x="534458" y="569793"/>
            <a:ext cx="3033932" cy="52835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r>
              <a:rPr lang="en-US" sz="3100" dirty="0"/>
              <a:t>git</a:t>
            </a:r>
            <a:r>
              <a:rPr lang="zh-CN" altLang="en-US" sz="3100" dirty="0"/>
              <a:t>工具</a:t>
            </a:r>
            <a:endParaRPr sz="3100" dirty="0"/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590707" y="1697004"/>
            <a:ext cx="11021414" cy="2372444"/>
          </a:xfrm>
          <a:prstGeom prst="rect">
            <a:avLst/>
          </a:prstGeom>
          <a:ln w="12700">
            <a:miter lim="400000"/>
          </a:ln>
        </p:spPr>
        <p:txBody>
          <a:bodyPr lIns="31750" tIns="31750" rIns="31750" bIns="3175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安装</a:t>
            </a:r>
            <a:endParaRPr lang="en-US" altLang="zh-CN" sz="3000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endParaRPr lang="en-US" altLang="zh-CN" sz="3000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基础知识</a:t>
            </a:r>
            <a:endParaRPr lang="en-US" altLang="zh-CN" sz="3000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endParaRPr lang="en-US" altLang="zh-CN" sz="3000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简单命令使用</a:t>
            </a:r>
            <a:endParaRPr lang="en-US" altLang="zh-CN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目录"/>
          <p:cNvSpPr txBox="1"/>
          <p:nvPr/>
        </p:nvSpPr>
        <p:spPr>
          <a:xfrm>
            <a:off x="534458" y="577487"/>
            <a:ext cx="3033932" cy="512961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pPr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工具</a:t>
            </a:r>
            <a:r>
              <a:rPr lang="en-US" altLang="zh-CN" sz="3000" dirty="0"/>
              <a:t>-</a:t>
            </a:r>
            <a:r>
              <a:rPr lang="zh-CN" altLang="en-US" sz="3000" dirty="0"/>
              <a:t>安装</a:t>
            </a:r>
            <a:endParaRPr lang="en-US" altLang="zh-CN" sz="3000" dirty="0"/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534458" y="1477085"/>
            <a:ext cx="11757856" cy="4188326"/>
          </a:xfrm>
          <a:prstGeom prst="rect">
            <a:avLst/>
          </a:prstGeom>
          <a:ln w="12700">
            <a:miter lim="400000"/>
          </a:ln>
        </p:spPr>
        <p:txBody>
          <a:bodyPr wrap="square" lIns="31750" tIns="31750" rIns="31750" bIns="3175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zh-CN" altLang="en-US" sz="2200" b="1" dirty="0"/>
              <a:t>什么是</a:t>
            </a:r>
            <a:r>
              <a:rPr lang="en-US" altLang="zh-CN" sz="2200" b="1" dirty="0"/>
              <a:t>git</a:t>
            </a:r>
            <a:r>
              <a:rPr lang="zh-CN" altLang="en-US" sz="2200" b="1" dirty="0"/>
              <a:t>？</a:t>
            </a:r>
            <a:endParaRPr lang="zh-CN" altLang="en-US" sz="2200" b="1" dirty="0"/>
          </a:p>
          <a:p>
            <a:pPr marL="342900" indent="-342900">
              <a:buFont typeface="Wingdings" panose="05000000000000000000" pitchFamily="2" charset="2"/>
              <a:buChar char="Ø"/>
              <a:defRPr sz="6000"/>
            </a:pPr>
            <a:r>
              <a:rPr lang="zh-CN" altLang="en-US" sz="2000" dirty="0"/>
              <a:t>分布式版本控制系统，它是由</a:t>
            </a:r>
            <a:r>
              <a:rPr lang="en-US" altLang="zh-CN" sz="2000" dirty="0"/>
              <a:t>Linux</a:t>
            </a:r>
            <a:r>
              <a:rPr lang="zh-CN" altLang="en-US" sz="2000" dirty="0"/>
              <a:t>创始人编写的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  <a:defRPr sz="6000"/>
            </a:pPr>
            <a:r>
              <a:rPr lang="en-US" altLang="zh-CN" sz="2000" dirty="0">
                <a:hlinkClick r:id="rId2"/>
              </a:rPr>
              <a:t> https://git-scm.com/downloads</a:t>
            </a:r>
            <a:endParaRPr lang="en-US" altLang="zh-CN" sz="2000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endParaRPr lang="en-US" altLang="zh-CN" sz="2400" b="1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en-US" sz="2400" b="1" dirty="0"/>
              <a:t>Windows</a:t>
            </a:r>
            <a:r>
              <a:rPr lang="zh-CN" altLang="en-US" sz="2400" b="1" dirty="0"/>
              <a:t> 平台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下载安装文件，按照默认配置安装即可。</a:t>
            </a:r>
            <a:endParaRPr lang="en-US" altLang="zh-CN" sz="2400" b="1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endParaRPr lang="en-US" altLang="zh-CN" sz="2400" b="1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en-US" altLang="zh-CN" sz="2400" b="1" dirty="0"/>
              <a:t>Linux/Unix</a:t>
            </a:r>
            <a:r>
              <a:rPr lang="zh-CN" altLang="en-US" sz="2400" b="1" dirty="0"/>
              <a:t>平台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参考</a:t>
            </a:r>
            <a:r>
              <a:rPr lang="en-US" altLang="zh-CN" sz="2200" b="1" dirty="0">
                <a:hlinkClick r:id="rId3"/>
              </a:rPr>
              <a:t>https://git-scm.com/download/linux</a:t>
            </a:r>
            <a:endParaRPr lang="en-US" altLang="zh-CN" sz="2200" b="1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endParaRPr lang="en-US" altLang="zh-CN" sz="2200" b="1" dirty="0"/>
          </a:p>
          <a:p>
            <a:pPr marL="428625" indent="-428625">
              <a:buFont typeface="Arial" panose="020B0604020202020204" pitchFamily="34" charset="0"/>
              <a:buChar char="•"/>
              <a:defRPr sz="6000"/>
            </a:pPr>
            <a:r>
              <a:rPr lang="en-US" altLang="zh-CN" sz="2400" b="1" dirty="0"/>
              <a:t>Mac</a:t>
            </a:r>
            <a:r>
              <a:rPr lang="zh-CN" altLang="en-US" sz="2400" b="1" dirty="0"/>
              <a:t>平台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800100" lvl="1" indent="-342900">
              <a:buFont typeface="+mj-lt"/>
              <a:buAutoNum type="arabicPeriod"/>
              <a:defRPr sz="6000"/>
            </a:pPr>
            <a:r>
              <a:rPr lang="zh-CN" altLang="en-US" sz="1400" dirty="0">
                <a:latin typeface="Andale Mono" panose="020B0509000000000004" pitchFamily="49" charset="0"/>
              </a:rPr>
              <a:t>安装</a:t>
            </a:r>
            <a:r>
              <a:rPr lang="en-US" altLang="zh-CN" sz="1400" dirty="0">
                <a:latin typeface="Andale Mono" panose="020B0509000000000004" pitchFamily="49" charset="0"/>
              </a:rPr>
              <a:t>homebrew</a:t>
            </a:r>
            <a:endParaRPr lang="en-US" altLang="zh-CN" sz="1400" dirty="0">
              <a:latin typeface="Andale Mono" panose="020B0509000000000004" pitchFamily="49" charset="0"/>
            </a:endParaRPr>
          </a:p>
          <a:p>
            <a:pPr>
              <a:defRPr sz="6000"/>
            </a:pPr>
            <a:r>
              <a:rPr lang="zh-CN" altLang="en-US" sz="1400" dirty="0">
                <a:latin typeface="Andale Mono" panose="020B0509000000000004" pitchFamily="49" charset="0"/>
              </a:rPr>
              <a:t>      </a:t>
            </a:r>
            <a:r>
              <a:rPr lang="en-US" altLang="zh-CN" sz="1400" dirty="0">
                <a:latin typeface="Andale Mono" panose="020B0509000000000004" pitchFamily="49" charset="0"/>
              </a:rPr>
              <a:t>/bin/bash -c "$(curl -</a:t>
            </a:r>
            <a:r>
              <a:rPr lang="en-US" altLang="zh-CN" sz="1400" dirty="0" err="1">
                <a:latin typeface="Andale Mono" panose="020B0509000000000004" pitchFamily="49" charset="0"/>
              </a:rPr>
              <a:t>fsSL</a:t>
            </a:r>
            <a:r>
              <a:rPr lang="en-US" altLang="zh-CN" sz="1400" dirty="0">
                <a:latin typeface="Andale Mono" panose="020B0509000000000004" pitchFamily="49" charset="0"/>
              </a:rPr>
              <a:t> </a:t>
            </a:r>
            <a:r>
              <a:rPr lang="en-US" altLang="zh-CN" sz="1400" dirty="0">
                <a:latin typeface="Andale Mono" panose="020B0509000000000004" pitchFamily="49" charset="0"/>
                <a:hlinkClick r:id="rId4"/>
              </a:rPr>
              <a:t>https://raw.githubusercontent.com/Homebrew/install/master/install.sh</a:t>
            </a:r>
            <a:r>
              <a:rPr lang="en-US" altLang="zh-CN" sz="1400" dirty="0">
                <a:latin typeface="Andale Mono" panose="020B0509000000000004" pitchFamily="49" charset="0"/>
              </a:rPr>
              <a:t>)"</a:t>
            </a:r>
            <a:endParaRPr lang="en-US" altLang="zh-CN" sz="1400" dirty="0">
              <a:latin typeface="Andale Mono" panose="020B0509000000000004" pitchFamily="49" charset="0"/>
            </a:endParaRPr>
          </a:p>
          <a:p>
            <a:pPr marL="800100" lvl="1" indent="-342900">
              <a:buFont typeface="+mj-lt"/>
              <a:buAutoNum type="arabicPeriod" startAt="2"/>
              <a:defRPr sz="6000"/>
            </a:pPr>
            <a:r>
              <a:rPr lang="zh-CN" altLang="en-US" sz="1400" dirty="0">
                <a:latin typeface="Andale Mono" panose="020B0509000000000004" pitchFamily="49" charset="0"/>
              </a:rPr>
              <a:t>用</a:t>
            </a:r>
            <a:r>
              <a:rPr lang="en-US" altLang="zh-CN" sz="1400" dirty="0">
                <a:latin typeface="Andale Mono" panose="020B0509000000000004" pitchFamily="49" charset="0"/>
              </a:rPr>
              <a:t>homebrew</a:t>
            </a:r>
            <a:r>
              <a:rPr lang="zh-CN" altLang="en-US" sz="1400" dirty="0">
                <a:latin typeface="Andale Mono" panose="020B0509000000000004" pitchFamily="49" charset="0"/>
              </a:rPr>
              <a:t>安装</a:t>
            </a:r>
            <a:r>
              <a:rPr lang="en-US" altLang="zh-CN" sz="1400" dirty="0">
                <a:latin typeface="Andale Mono" panose="020B0509000000000004" pitchFamily="49" charset="0"/>
              </a:rPr>
              <a:t>git</a:t>
            </a:r>
            <a:endParaRPr lang="en-US" altLang="zh-CN" sz="1400" dirty="0">
              <a:latin typeface="Andale Mono" panose="020B0509000000000004" pitchFamily="49" charset="0"/>
            </a:endParaRPr>
          </a:p>
          <a:p>
            <a:pPr>
              <a:defRPr sz="6000"/>
            </a:pPr>
            <a:r>
              <a:rPr lang="zh-CN" altLang="en-US" sz="1400" dirty="0">
                <a:latin typeface="Andale Mono" panose="020B0509000000000004" pitchFamily="49" charset="0"/>
              </a:rPr>
              <a:t>      </a:t>
            </a:r>
            <a:r>
              <a:rPr lang="en-US" altLang="zh-CN" sz="1400" dirty="0">
                <a:latin typeface="Andale Mono" panose="020B0509000000000004" pitchFamily="49" charset="0"/>
              </a:rPr>
              <a:t>brew install git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8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目录"/>
          <p:cNvSpPr txBox="1"/>
          <p:nvPr/>
        </p:nvSpPr>
        <p:spPr>
          <a:xfrm>
            <a:off x="534458" y="577487"/>
            <a:ext cx="3033932" cy="512961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pPr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工具</a:t>
            </a:r>
            <a:r>
              <a:rPr lang="en-US" altLang="zh-CN" sz="3000" dirty="0"/>
              <a:t>-</a:t>
            </a:r>
            <a:r>
              <a:rPr lang="zh-CN" altLang="en-US" sz="3000" dirty="0"/>
              <a:t>基础知识</a:t>
            </a:r>
            <a:endParaRPr lang="en-US" altLang="zh-CN" sz="3000" dirty="0"/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534458" y="1365615"/>
            <a:ext cx="11346512" cy="402674"/>
          </a:xfrm>
          <a:prstGeom prst="rect">
            <a:avLst/>
          </a:prstGeom>
          <a:ln w="12700">
            <a:miter lim="400000"/>
          </a:ln>
        </p:spPr>
        <p:txBody>
          <a:bodyPr wrap="square" lIns="31750" tIns="31750" rIns="31750" bIns="31750">
            <a:spAutoFit/>
          </a:bodyPr>
          <a:lstStyle/>
          <a:p>
            <a:endParaRPr lang="en-US" altLang="zh-CN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182" y="1345617"/>
            <a:ext cx="1118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Workspace: </a:t>
            </a:r>
            <a:r>
              <a:rPr lang="zh-CN" altLang="en-US" b="1" dirty="0"/>
              <a:t> </a:t>
            </a:r>
            <a:r>
              <a:rPr lang="en-US" altLang="zh-CN" b="1" dirty="0"/>
              <a:t>	</a:t>
            </a:r>
            <a:r>
              <a:rPr lang="zh-CN" altLang="en-US" dirty="0"/>
              <a:t>工作区，本地目录，平时存放项目代码的地方</a:t>
            </a:r>
            <a:endParaRPr lang="zh-CN" altLang="en-US" dirty="0"/>
          </a:p>
          <a:p>
            <a:r>
              <a:rPr lang="en-US" altLang="zh-CN" b="1" dirty="0"/>
              <a:t>Index / Stage</a:t>
            </a:r>
            <a:r>
              <a:rPr lang="en-US" altLang="zh-CN" dirty="0"/>
              <a:t>: 	</a:t>
            </a:r>
            <a:r>
              <a:rPr lang="zh-CN" altLang="en-US" dirty="0"/>
              <a:t>暂存区，用于临时存放你的改动，保存即将提交的文件列表信息</a:t>
            </a:r>
            <a:endParaRPr lang="zh-CN" altLang="en-US" dirty="0"/>
          </a:p>
          <a:p>
            <a:r>
              <a:rPr lang="en-US" altLang="zh-CN" b="1" dirty="0"/>
              <a:t>Repository</a:t>
            </a:r>
            <a:r>
              <a:rPr lang="en-US" altLang="zh-CN" dirty="0"/>
              <a:t>: 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仓库区（或版本库），就是安全存放数据的位置。</a:t>
            </a:r>
            <a:endParaRPr lang="en-US" altLang="zh-CN" dirty="0"/>
          </a:p>
          <a:p>
            <a:r>
              <a:rPr lang="en-US" altLang="zh-CN" b="1" dirty="0"/>
              <a:t>Remote</a:t>
            </a:r>
            <a:r>
              <a:rPr lang="en-US" altLang="zh-CN" dirty="0"/>
              <a:t>: </a:t>
            </a:r>
            <a:r>
              <a:rPr lang="zh-CN" altLang="en-US" dirty="0"/>
              <a:t>      </a:t>
            </a:r>
            <a:r>
              <a:rPr lang="en-US" altLang="zh-CN" dirty="0"/>
              <a:t>	</a:t>
            </a:r>
            <a:r>
              <a:rPr lang="zh-CN" altLang="en-US" dirty="0"/>
              <a:t>远程仓库，托管代码的服务器，项目组中的远程服务器。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44" y="2774946"/>
            <a:ext cx="8239993" cy="2390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8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目录"/>
          <p:cNvSpPr txBox="1"/>
          <p:nvPr/>
        </p:nvSpPr>
        <p:spPr>
          <a:xfrm>
            <a:off x="534458" y="577487"/>
            <a:ext cx="3033932" cy="512961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pPr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工具</a:t>
            </a:r>
            <a:r>
              <a:rPr lang="en-US" altLang="zh-CN" sz="3000" dirty="0"/>
              <a:t>-</a:t>
            </a:r>
            <a:r>
              <a:rPr lang="zh-CN" altLang="en-US" sz="3000" dirty="0"/>
              <a:t>简单使用</a:t>
            </a:r>
            <a:endParaRPr lang="en-US" altLang="zh-CN" sz="3000" dirty="0"/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534458" y="1365615"/>
            <a:ext cx="11346512" cy="4803140"/>
          </a:xfrm>
          <a:prstGeom prst="rect">
            <a:avLst/>
          </a:prstGeom>
          <a:ln w="12700">
            <a:miter lim="400000"/>
          </a:ln>
        </p:spPr>
        <p:txBody>
          <a:bodyPr wrap="square" lIns="31750" tIns="31750" rIns="31750" bIns="31750">
            <a:spAutoFit/>
          </a:bodyPr>
          <a:lstStyle/>
          <a:p>
            <a:pPr marL="371475" indent="-371475">
              <a:buAutoNum type="arabicPeriod"/>
            </a:pPr>
            <a:r>
              <a:rPr lang="zh-CN" altLang="en-US" sz="2200" b="1" dirty="0"/>
              <a:t>初始化操作</a:t>
            </a:r>
            <a:endParaRPr lang="en-US" altLang="zh-CN" sz="2200" b="1" dirty="0"/>
          </a:p>
          <a:p>
            <a:r>
              <a:rPr lang="en-US" altLang="zh-CN" sz="2200" dirty="0"/>
              <a:t>//</a:t>
            </a:r>
            <a:r>
              <a:rPr lang="zh-CN" altLang="en-US" sz="2200" dirty="0"/>
              <a:t> 只需要执行一次</a:t>
            </a:r>
            <a:endParaRPr lang="en-US" altLang="zh-CN" sz="2200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config --global </a:t>
            </a:r>
            <a:r>
              <a:rPr lang="en-US" altLang="zh-CN" sz="2200" dirty="0" err="1">
                <a:latin typeface="Andale Mono" panose="020B0509000000000004" pitchFamily="49" charset="0"/>
              </a:rPr>
              <a:t>user.name</a:t>
            </a:r>
            <a:r>
              <a:rPr lang="en-US" altLang="zh-CN" sz="2200" dirty="0">
                <a:latin typeface="Andale Mono" panose="020B0509000000000004" pitchFamily="49" charset="0"/>
              </a:rPr>
              <a:t> "</a:t>
            </a:r>
            <a:r>
              <a:rPr lang="en-US" altLang="zh-CN" sz="2200" dirty="0" err="1">
                <a:latin typeface="Andale Mono" panose="020B0509000000000004" pitchFamily="49" charset="0"/>
              </a:rPr>
              <a:t>myname</a:t>
            </a:r>
            <a:r>
              <a:rPr lang="en-US" altLang="zh-CN" sz="2200" dirty="0">
                <a:latin typeface="Andale Mono" panose="020B0509000000000004" pitchFamily="49" charset="0"/>
              </a:rPr>
              <a:t>"</a:t>
            </a:r>
            <a:endParaRPr lang="en-US" altLang="zh-CN" sz="2200" dirty="0">
              <a:latin typeface="Andale Mono" panose="020B0509000000000004" pitchFamily="49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</a:rPr>
              <a:t>git config --global </a:t>
            </a:r>
            <a:r>
              <a:rPr lang="en-US" altLang="zh-CN" sz="2200" dirty="0" err="1">
                <a:latin typeface="Andale Mono" panose="020B0509000000000004" pitchFamily="49" charset="0"/>
              </a:rPr>
              <a:t>user.email</a:t>
            </a:r>
            <a:r>
              <a:rPr lang="en-US" altLang="zh-CN" sz="2200" dirty="0">
                <a:latin typeface="Andale Mono" panose="020B0509000000000004" pitchFamily="49" charset="0"/>
              </a:rPr>
              <a:t> "</a:t>
            </a:r>
            <a:r>
              <a:rPr lang="en-US" altLang="zh-CN" sz="2200" dirty="0" err="1">
                <a:latin typeface="Andale Mono" panose="020B0509000000000004" pitchFamily="49" charset="0"/>
              </a:rPr>
              <a:t>mymail</a:t>
            </a:r>
            <a:r>
              <a:rPr lang="en-US" altLang="zh-CN" sz="2200" dirty="0">
                <a:latin typeface="Andale Mono" panose="020B0509000000000004" pitchFamily="49" charset="0"/>
              </a:rPr>
              <a:t>"</a:t>
            </a:r>
            <a:endParaRPr lang="en-US" altLang="zh-CN" sz="2200" b="1" dirty="0">
              <a:latin typeface="Andale Mono" panose="020B0509000000000004" pitchFamily="49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</a:rPr>
              <a:t>git config -l //</a:t>
            </a:r>
            <a:r>
              <a:rPr lang="zh-CN" altLang="en-US" sz="2200" dirty="0">
                <a:latin typeface="Andale Mono" panose="020B0509000000000004" pitchFamily="49" charset="0"/>
              </a:rPr>
              <a:t>查看</a:t>
            </a:r>
            <a:r>
              <a:rPr lang="en-US" altLang="zh-CN" sz="2200" dirty="0">
                <a:latin typeface="Andale Mono" panose="020B0509000000000004" pitchFamily="49" charset="0"/>
              </a:rPr>
              <a:t>config</a:t>
            </a:r>
            <a:r>
              <a:rPr lang="zh-CN" altLang="en-US" sz="2200" dirty="0">
                <a:latin typeface="Andale Mono" panose="020B0509000000000004" pitchFamily="49" charset="0"/>
              </a:rPr>
              <a:t>信息</a:t>
            </a:r>
            <a:endParaRPr lang="zh-CN" altLang="en-US" sz="2200" dirty="0">
              <a:latin typeface="Andale Mono" panose="020B0509000000000004" pitchFamily="49" charset="0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Andale Mono" panose="020B0509000000000004" pitchFamily="49" charset="0"/>
                <a:ea typeface="宋体" charset="0"/>
              </a:rPr>
              <a:t>git clone https://github.com/sjtu</a:t>
            </a:r>
            <a:r>
              <a:rPr lang="zh-CN" altLang="en-US" sz="2200" dirty="0">
                <a:solidFill>
                  <a:srgbClr val="000000"/>
                </a:solidFill>
                <a:latin typeface="Andale Mono" panose="020B0509000000000004" pitchFamily="49" charset="0"/>
                <a:ea typeface="宋体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Andale Mono" panose="020B0509000000000004" pitchFamily="49" charset="0"/>
                <a:ea typeface="宋体" charset="0"/>
              </a:rPr>
              <a:t>course/webrtc</a:t>
            </a:r>
            <a:r>
              <a:rPr lang="zh-CN" altLang="en-US" sz="2200" dirty="0">
                <a:solidFill>
                  <a:srgbClr val="000000"/>
                </a:solidFill>
                <a:latin typeface="Andale Mono" panose="020B0509000000000004" pitchFamily="49" charset="0"/>
                <a:ea typeface="宋体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Andale Mono" panose="020B0509000000000004" pitchFamily="49" charset="0"/>
                <a:ea typeface="宋体" charset="0"/>
              </a:rPr>
              <a:t>demo.git</a:t>
            </a:r>
            <a:endParaRPr lang="en-US" altLang="zh-CN" sz="2200" b="1" dirty="0"/>
          </a:p>
          <a:p>
            <a:endParaRPr lang="en-US" altLang="zh-CN" sz="2200" b="1" dirty="0"/>
          </a:p>
          <a:p>
            <a:r>
              <a:rPr lang="en-US" altLang="zh-CN" sz="2200" b="1" dirty="0"/>
              <a:t>2. checkout</a:t>
            </a:r>
            <a:r>
              <a:rPr lang="zh-CN" altLang="en-US" sz="2200" b="1" dirty="0"/>
              <a:t>远程代码</a:t>
            </a:r>
            <a:endParaRPr lang="en-US" altLang="zh-CN" sz="2200" b="1" dirty="0"/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将远程</a:t>
            </a:r>
            <a:r>
              <a:rPr lang="en-US" altLang="zh-CN" sz="2200" dirty="0"/>
              <a:t>master</a:t>
            </a:r>
            <a:r>
              <a:rPr lang="zh-CN" altLang="en-US" sz="2200" dirty="0"/>
              <a:t>分支</a:t>
            </a:r>
            <a:r>
              <a:rPr lang="en-US" altLang="zh-CN" sz="2200" dirty="0"/>
              <a:t>checkout</a:t>
            </a:r>
            <a:r>
              <a:rPr lang="zh-CN" altLang="en-US" sz="2200" dirty="0"/>
              <a:t>成本地</a:t>
            </a:r>
            <a:r>
              <a:rPr lang="en-US" altLang="zh-CN" sz="2200" dirty="0"/>
              <a:t>feat</a:t>
            </a:r>
            <a:r>
              <a:rPr lang="zh-CN" altLang="en-US" sz="2200" dirty="0"/>
              <a:t>分支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checkout origin/master -b feat</a:t>
            </a:r>
            <a:endParaRPr lang="en-US" altLang="zh-CN" sz="2200" b="1" dirty="0"/>
          </a:p>
          <a:p>
            <a:endParaRPr lang="en-US" altLang="zh-CN" sz="2200" b="1" dirty="0"/>
          </a:p>
          <a:p>
            <a:r>
              <a:rPr lang="en-US" altLang="zh-CN" sz="2200" b="1" dirty="0"/>
              <a:t>3.</a:t>
            </a:r>
            <a:r>
              <a:rPr lang="zh-CN" altLang="en-US" sz="2200" b="1" dirty="0"/>
              <a:t> 修改代码，查看</a:t>
            </a:r>
            <a:r>
              <a:rPr lang="en-US" altLang="zh-CN" sz="2200" b="1" dirty="0"/>
              <a:t>diff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diff   </a:t>
            </a:r>
            <a:r>
              <a:rPr lang="zh-CN" altLang="en-US" sz="2200" dirty="0">
                <a:latin typeface="Andale Mono" panose="020B0509000000000004" pitchFamily="49" charset="0"/>
              </a:rPr>
              <a:t> </a:t>
            </a:r>
            <a:r>
              <a:rPr lang="en-US" altLang="zh-CN" sz="2200" dirty="0"/>
              <a:t>// </a:t>
            </a:r>
            <a:r>
              <a:rPr lang="zh-CN" altLang="en-US" sz="2200" dirty="0"/>
              <a:t>查看</a:t>
            </a:r>
            <a:r>
              <a:rPr lang="en-US" altLang="zh-CN" sz="2200" dirty="0"/>
              <a:t>diff</a:t>
            </a:r>
            <a:endParaRPr lang="en-US" altLang="zh-CN" sz="2200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status </a:t>
            </a:r>
            <a:r>
              <a:rPr lang="zh-CN" altLang="en-US" sz="2200" dirty="0">
                <a:latin typeface="Andale Mono" panose="020B0509000000000004" pitchFamily="49" charset="0"/>
              </a:rPr>
              <a:t> </a:t>
            </a:r>
            <a:r>
              <a:rPr lang="en-US" altLang="zh-CN" sz="2200" dirty="0"/>
              <a:t>//</a:t>
            </a:r>
            <a:r>
              <a:rPr lang="zh-CN" altLang="en-US" sz="2200" dirty="0"/>
              <a:t> 查看文件状态</a:t>
            </a: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10" y="3452758"/>
            <a:ext cx="4783178" cy="3310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目录"/>
          <p:cNvSpPr txBox="1"/>
          <p:nvPr/>
        </p:nvSpPr>
        <p:spPr>
          <a:xfrm>
            <a:off x="534458" y="577487"/>
            <a:ext cx="3033932" cy="512961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pPr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工具</a:t>
            </a:r>
            <a:r>
              <a:rPr lang="en-US" altLang="zh-CN" sz="3000" dirty="0"/>
              <a:t>-</a:t>
            </a:r>
            <a:r>
              <a:rPr lang="zh-CN" altLang="en-US" sz="3000" dirty="0"/>
              <a:t>简单使用</a:t>
            </a:r>
            <a:endParaRPr lang="en-US" altLang="zh-CN" sz="3000" dirty="0"/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585293" y="1697004"/>
            <a:ext cx="11346512" cy="4465325"/>
          </a:xfrm>
          <a:prstGeom prst="rect">
            <a:avLst/>
          </a:prstGeom>
          <a:ln w="12700">
            <a:miter lim="400000"/>
          </a:ln>
        </p:spPr>
        <p:txBody>
          <a:bodyPr wrap="square" lIns="31750" tIns="31750" rIns="31750" bIns="31750">
            <a:spAutoFit/>
          </a:bodyPr>
          <a:lstStyle/>
          <a:p>
            <a:r>
              <a:rPr lang="en-US" altLang="zh-CN" sz="2200" b="1" dirty="0"/>
              <a:t>4.</a:t>
            </a:r>
            <a:r>
              <a:rPr lang="zh-CN" altLang="en-US" sz="2200" b="1" dirty="0"/>
              <a:t> 提交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 add filename</a:t>
            </a:r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 commit –m </a:t>
            </a:r>
            <a:r>
              <a:rPr lang="en-US" altLang="zh-CN" sz="2200" dirty="0">
                <a:latin typeface="Andale Mono" panose="020B0509000000000004" pitchFamily="49" charset="0"/>
              </a:rPr>
              <a:t>"</a:t>
            </a:r>
            <a:r>
              <a:rPr lang="en-US" altLang="zh-CN" sz="2200" dirty="0" err="1">
                <a:latin typeface="Andale Mono" panose="020B0509000000000004" pitchFamily="49" charset="0"/>
              </a:rPr>
              <a:t>init</a:t>
            </a:r>
            <a:r>
              <a:rPr lang="en-US" altLang="zh-CN" sz="2200" dirty="0">
                <a:latin typeface="Andale Mono" panose="020B0509000000000004" pitchFamily="49" charset="0"/>
              </a:rPr>
              <a:t> the project"</a:t>
            </a:r>
            <a:endParaRPr lang="en-US" altLang="zh-CN" sz="2200" dirty="0">
              <a:latin typeface="Andale Mono" panose="020B0509000000000004" pitchFamily="49" charset="0"/>
            </a:endParaRPr>
          </a:p>
          <a:p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/>
              <a:t>5. push</a:t>
            </a:r>
            <a:r>
              <a:rPr lang="zh-CN" altLang="en-US" sz="2200" b="1" dirty="0"/>
              <a:t>到远程仓库</a:t>
            </a:r>
            <a:endParaRPr lang="en-US" altLang="zh-CN" sz="2200" b="1" dirty="0"/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将本地</a:t>
            </a:r>
            <a:r>
              <a:rPr lang="en-US" altLang="zh-CN" sz="2200" dirty="0" err="1"/>
              <a:t>mymaster</a:t>
            </a:r>
            <a:r>
              <a:rPr lang="zh-CN" altLang="en-US" sz="2200" dirty="0"/>
              <a:t>分支</a:t>
            </a:r>
            <a:r>
              <a:rPr lang="en-US" altLang="zh-CN" sz="2200" dirty="0"/>
              <a:t>push</a:t>
            </a:r>
            <a:r>
              <a:rPr lang="zh-CN" altLang="en-US" sz="2200" dirty="0"/>
              <a:t>到远端</a:t>
            </a:r>
            <a:endParaRPr lang="en-US" altLang="zh-CN" sz="2200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push origin </a:t>
            </a:r>
            <a:r>
              <a:rPr lang="en-US" altLang="zh-CN" sz="2200" dirty="0" err="1">
                <a:latin typeface="Andale Mono" panose="020B0509000000000004" pitchFamily="49" charset="0"/>
              </a:rPr>
              <a:t>mymaster</a:t>
            </a:r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r>
              <a:rPr lang="en-US" altLang="zh-CN" sz="2200" b="1" dirty="0"/>
              <a:t>6.</a:t>
            </a:r>
            <a:r>
              <a:rPr lang="zh-CN" altLang="en-US" sz="2200" b="1" dirty="0"/>
              <a:t> 查看历史提交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log xxx  // </a:t>
            </a:r>
            <a:r>
              <a:rPr lang="zh-CN" altLang="en-US" sz="2200" dirty="0">
                <a:latin typeface="Andale Mono" panose="020B0509000000000004" pitchFamily="49" charset="0"/>
              </a:rPr>
              <a:t>查看文件提交记录</a:t>
            </a:r>
            <a:endParaRPr lang="en-US" altLang="zh-CN" sz="2200" dirty="0">
              <a:latin typeface="Andale Mono" panose="020B0509000000000004" pitchFamily="49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</a:rPr>
              <a:t>git log ./   // </a:t>
            </a:r>
            <a:r>
              <a:rPr lang="zh-CN" altLang="en-US" sz="2200" dirty="0">
                <a:latin typeface="Andale Mono" panose="020B0509000000000004" pitchFamily="49" charset="0"/>
              </a:rPr>
              <a:t>查看目录下文件的提交记录</a:t>
            </a:r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058" y="4218069"/>
            <a:ext cx="5713619" cy="1217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18563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目录"/>
          <p:cNvSpPr txBox="1"/>
          <p:nvPr/>
        </p:nvSpPr>
        <p:spPr>
          <a:xfrm>
            <a:off x="534458" y="577487"/>
            <a:ext cx="3033932" cy="512961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6200">
                <a:solidFill>
                  <a:srgbClr val="5E5E5E"/>
                </a:solidFill>
              </a:defRPr>
            </a:lvl1pPr>
          </a:lstStyle>
          <a:p>
            <a:pPr>
              <a:defRPr sz="6000"/>
            </a:pPr>
            <a:r>
              <a:rPr lang="en-US" altLang="zh-CN" sz="3000" dirty="0"/>
              <a:t>git</a:t>
            </a:r>
            <a:r>
              <a:rPr lang="zh-CN" altLang="en-US" sz="3000" dirty="0"/>
              <a:t>工具</a:t>
            </a:r>
            <a:r>
              <a:rPr lang="en-US" altLang="zh-CN" sz="3000" dirty="0"/>
              <a:t>-</a:t>
            </a:r>
            <a:r>
              <a:rPr lang="zh-CN" altLang="en-US" sz="3000" dirty="0"/>
              <a:t>简单使用</a:t>
            </a:r>
            <a:endParaRPr lang="en-US" altLang="zh-CN" sz="3000" dirty="0"/>
          </a:p>
        </p:txBody>
      </p:sp>
      <p:sp>
        <p:nvSpPr>
          <p:cNvPr id="125" name="1. What: 什么是RTC？…"/>
          <p:cNvSpPr txBox="1"/>
          <p:nvPr/>
        </p:nvSpPr>
        <p:spPr>
          <a:xfrm>
            <a:off x="585293" y="1697004"/>
            <a:ext cx="11346512" cy="4803879"/>
          </a:xfrm>
          <a:prstGeom prst="rect">
            <a:avLst/>
          </a:prstGeom>
          <a:ln w="12700">
            <a:miter lim="400000"/>
          </a:ln>
        </p:spPr>
        <p:txBody>
          <a:bodyPr wrap="square" lIns="31750" tIns="31750" rIns="31750" bIns="31750">
            <a:spAutoFit/>
          </a:bodyPr>
          <a:lstStyle/>
          <a:p>
            <a:r>
              <a:rPr lang="en-US" altLang="zh-CN" sz="2200" b="1" dirty="0"/>
              <a:t>7.</a:t>
            </a:r>
            <a:r>
              <a:rPr lang="zh-CN" altLang="en-US" sz="2200" b="1" dirty="0"/>
              <a:t> 查看分支信息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 branch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//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查看本地分支信息</a:t>
            </a:r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 branch -r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//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查看远端</a:t>
            </a:r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(remote)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分支信息</a:t>
            </a:r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 branch -D xxx 		// 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删除本地</a:t>
            </a:r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 branch –m </a:t>
            </a:r>
            <a:r>
              <a:rPr lang="en-US" altLang="zh-CN" sz="2200" dirty="0" err="1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yyy</a:t>
            </a:r>
            <a:r>
              <a:rPr lang="en-US" altLang="zh-CN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// branch</a:t>
            </a:r>
            <a:r>
              <a:rPr lang="zh-CN" altLang="en-US" sz="2200" dirty="0">
                <a:latin typeface="Andale Mono" panose="020B05090000000000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修改名字</a:t>
            </a:r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Andale Mono" panose="020B0509000000000004" pitchFamily="49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/>
              <a:t>8. </a:t>
            </a:r>
            <a:r>
              <a:rPr lang="zh-CN" altLang="en-US" sz="2200" b="1" dirty="0"/>
              <a:t>本地修改全部回退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reset --hard</a:t>
            </a:r>
            <a:endParaRPr lang="en-US" altLang="zh-CN" sz="2200" dirty="0">
              <a:latin typeface="Andale Mono" panose="020B0509000000000004" pitchFamily="49" charset="0"/>
            </a:endParaRPr>
          </a:p>
          <a:p>
            <a:endParaRPr lang="en-US" altLang="zh-CN" sz="2200" b="1" dirty="0"/>
          </a:p>
          <a:p>
            <a:r>
              <a:rPr lang="en-US" altLang="zh-CN" sz="2200" b="1" dirty="0"/>
              <a:t>9.</a:t>
            </a:r>
            <a:r>
              <a:rPr lang="zh-CN" altLang="en-US" sz="2200" b="1" dirty="0"/>
              <a:t>同步远端代码到本地</a:t>
            </a:r>
            <a:endParaRPr lang="en-US" altLang="zh-CN" sz="2200" b="1" dirty="0"/>
          </a:p>
          <a:p>
            <a:r>
              <a:rPr lang="en-US" altLang="zh-CN" sz="2200" dirty="0">
                <a:latin typeface="Andale Mono" panose="020B0509000000000004" pitchFamily="49" charset="0"/>
              </a:rPr>
              <a:t>git fetch</a:t>
            </a:r>
            <a:endParaRPr lang="en-US" altLang="zh-CN" sz="2200" dirty="0">
              <a:latin typeface="Andale Mono" panose="020B0509000000000004" pitchFamily="49" charset="0"/>
            </a:endParaRPr>
          </a:p>
          <a:p>
            <a:r>
              <a:rPr lang="en-US" altLang="zh-CN" sz="2200" dirty="0">
                <a:latin typeface="Andale Mono" panose="020B0509000000000004" pitchFamily="49" charset="0"/>
              </a:rPr>
              <a:t>git rebase [branch]</a:t>
            </a:r>
            <a:endParaRPr lang="en-US" altLang="zh-CN" sz="2200" dirty="0">
              <a:latin typeface="Andale Mono" panose="020B0509000000000004" pitchFamily="49" charset="0"/>
            </a:endParaRPr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Andale Mono</vt:lpstr>
      <vt:lpstr>MingLiU</vt:lpstr>
      <vt:lpstr>Microsoft YaHei</vt:lpstr>
      <vt:lpstr>Times New Roman</vt:lpstr>
      <vt:lpstr>STCaiyun</vt:lpstr>
      <vt:lpstr>LiSu</vt:lpstr>
      <vt:lpstr>等线</vt:lpstr>
      <vt:lpstr>宋体</vt:lpstr>
      <vt:lpstr>汉仪君黑KW</vt:lpstr>
      <vt:lpstr>Airal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元朝</dc:creator>
  <cp:lastModifiedBy>元朝</cp:lastModifiedBy>
  <cp:revision>5</cp:revision>
  <dcterms:created xsi:type="dcterms:W3CDTF">2020-08-19T10:18:44Z</dcterms:created>
  <dcterms:modified xsi:type="dcterms:W3CDTF">2020-08-19T10:18:44Z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