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Tp8RXH1qyGPiV+R8PuiWt/liJ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8F9DB3-4617-4388-99A3-574C45255D24}">
  <a:tblStyle styleId="{028F9DB3-4617-4388-99A3-574C45255D2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pharm.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69cd7c5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69cd7c53e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69cd7c5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69cd7c53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Linear Regression - MPM</a:t>
            </a:r>
            <a:endParaRPr/>
          </a:p>
          <a:p>
            <a:pPr indent="0" lvl="0" marL="0" rtl="0" algn="l">
              <a:lnSpc>
                <a:spcPct val="100000"/>
              </a:lnSpc>
              <a:spcBef>
                <a:spcPts val="0"/>
              </a:spcBef>
              <a:spcAft>
                <a:spcPts val="0"/>
              </a:spcAft>
              <a:buSzPts val="1100"/>
              <a:buNone/>
            </a:pPr>
            <a:r>
              <a:rPr lang="en"/>
              <a:t>t2_sat_area(microns2) = 2.514793e-04</a:t>
            </a:r>
            <a:endParaRPr/>
          </a:p>
          <a:p>
            <a:pPr indent="0" lvl="0" marL="0" rtl="0" algn="l">
              <a:lnSpc>
                <a:spcPct val="100000"/>
              </a:lnSpc>
              <a:spcBef>
                <a:spcPts val="0"/>
              </a:spcBef>
              <a:spcAft>
                <a:spcPts val="0"/>
              </a:spcAft>
              <a:buSzPts val="1100"/>
              <a:buNone/>
            </a:pPr>
            <a:r>
              <a:rPr lang="en"/>
              <a:t>int_s_avg_5(counts/ms) = 1.243470e-04</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Random Forest - MPM</a:t>
            </a:r>
            <a:endParaRPr/>
          </a:p>
          <a:p>
            <a:pPr indent="0" lvl="0" marL="0" rtl="0" algn="l">
              <a:lnSpc>
                <a:spcPct val="100000"/>
              </a:lnSpc>
              <a:spcBef>
                <a:spcPts val="0"/>
              </a:spcBef>
              <a:spcAft>
                <a:spcPts val="0"/>
              </a:spcAft>
              <a:buSzPts val="1100"/>
              <a:buNone/>
            </a:pPr>
            <a:r>
              <a:rPr lang="en"/>
              <a:t>Tree = 3</a:t>
            </a:r>
            <a:endParaRPr/>
          </a:p>
          <a:p>
            <a:pPr indent="0" lvl="0" marL="0" rtl="0" algn="l">
              <a:lnSpc>
                <a:spcPct val="100000"/>
              </a:lnSpc>
              <a:spcBef>
                <a:spcPts val="0"/>
              </a:spcBef>
              <a:spcAft>
                <a:spcPts val="0"/>
              </a:spcAft>
              <a:buSzPts val="1100"/>
              <a:buNone/>
            </a:pPr>
            <a:r>
              <a:rPr lang="en"/>
              <a:t>t2_sat_num(-) = 0.64</a:t>
            </a:r>
            <a:endParaRPr/>
          </a:p>
          <a:p>
            <a:pPr indent="0" lvl="0" marL="0" rtl="0" algn="l">
              <a:lnSpc>
                <a:spcPct val="100000"/>
              </a:lnSpc>
              <a:spcBef>
                <a:spcPts val="0"/>
              </a:spcBef>
              <a:spcAft>
                <a:spcPts val="0"/>
              </a:spcAft>
              <a:buSzPts val="1100"/>
              <a:buNone/>
            </a:pPr>
            <a:r>
              <a:rPr lang="en"/>
              <a:t>int_s_p(counts/ms) = 0.33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https://visualpharm.com/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3"/>
          <p:cNvGrpSpPr/>
          <p:nvPr/>
        </p:nvGrpSpPr>
        <p:grpSpPr>
          <a:xfrm>
            <a:off x="7343003" y="3409675"/>
            <a:ext cx="1691422" cy="1732548"/>
            <a:chOff x="7343003" y="3409675"/>
            <a:chExt cx="1691422" cy="1732548"/>
          </a:xfrm>
        </p:grpSpPr>
        <p:grpSp>
          <p:nvGrpSpPr>
            <p:cNvPr id="11" name="Google Shape;11;p23"/>
            <p:cNvGrpSpPr/>
            <p:nvPr/>
          </p:nvGrpSpPr>
          <p:grpSpPr>
            <a:xfrm>
              <a:off x="7343003" y="4453711"/>
              <a:ext cx="316800" cy="688512"/>
              <a:chOff x="7343003" y="4453711"/>
              <a:chExt cx="316800" cy="688512"/>
            </a:xfrm>
          </p:grpSpPr>
          <p:sp>
            <p:nvSpPr>
              <p:cNvPr id="12" name="Google Shape;12;p23"/>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3"/>
            <p:cNvGrpSpPr/>
            <p:nvPr/>
          </p:nvGrpSpPr>
          <p:grpSpPr>
            <a:xfrm>
              <a:off x="7801210" y="4105700"/>
              <a:ext cx="316800" cy="1036523"/>
              <a:chOff x="7801210" y="4105700"/>
              <a:chExt cx="316800" cy="1036523"/>
            </a:xfrm>
          </p:grpSpPr>
          <p:sp>
            <p:nvSpPr>
              <p:cNvPr id="15" name="Google Shape;15;p23"/>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3"/>
            <p:cNvGrpSpPr/>
            <p:nvPr/>
          </p:nvGrpSpPr>
          <p:grpSpPr>
            <a:xfrm>
              <a:off x="8259418" y="3757688"/>
              <a:ext cx="316800" cy="1384535"/>
              <a:chOff x="8259418" y="3757688"/>
              <a:chExt cx="316800" cy="1384535"/>
            </a:xfrm>
          </p:grpSpPr>
          <p:sp>
            <p:nvSpPr>
              <p:cNvPr id="19" name="Google Shape;19;p23"/>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3"/>
            <p:cNvGrpSpPr/>
            <p:nvPr/>
          </p:nvGrpSpPr>
          <p:grpSpPr>
            <a:xfrm>
              <a:off x="8717625" y="3409675"/>
              <a:ext cx="316800" cy="1732548"/>
              <a:chOff x="8717625" y="3409675"/>
              <a:chExt cx="316800" cy="1732548"/>
            </a:xfrm>
          </p:grpSpPr>
          <p:sp>
            <p:nvSpPr>
              <p:cNvPr id="24" name="Google Shape;24;p23"/>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3"/>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3"/>
          <p:cNvGrpSpPr/>
          <p:nvPr/>
        </p:nvGrpSpPr>
        <p:grpSpPr>
          <a:xfrm>
            <a:off x="5043503" y="0"/>
            <a:ext cx="3814072" cy="3839101"/>
            <a:chOff x="5043503" y="0"/>
            <a:chExt cx="3814072" cy="3839101"/>
          </a:xfrm>
        </p:grpSpPr>
        <p:sp>
          <p:nvSpPr>
            <p:cNvPr id="30" name="Google Shape;30;p23"/>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3"/>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3"/>
            <p:cNvGrpSpPr/>
            <p:nvPr/>
          </p:nvGrpSpPr>
          <p:grpSpPr>
            <a:xfrm>
              <a:off x="7647812" y="2704283"/>
              <a:ext cx="635219" cy="635219"/>
              <a:chOff x="6725724" y="2701260"/>
              <a:chExt cx="1208101" cy="1208100"/>
            </a:xfrm>
          </p:grpSpPr>
          <p:sp>
            <p:nvSpPr>
              <p:cNvPr id="33" name="Google Shape;33;p2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3"/>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3"/>
            <p:cNvGrpSpPr/>
            <p:nvPr/>
          </p:nvGrpSpPr>
          <p:grpSpPr>
            <a:xfrm>
              <a:off x="7952721" y="179238"/>
              <a:ext cx="873165" cy="873003"/>
              <a:chOff x="7754428" y="208725"/>
              <a:chExt cx="541800" cy="541800"/>
            </a:xfrm>
          </p:grpSpPr>
          <p:sp>
            <p:nvSpPr>
              <p:cNvPr id="38" name="Google Shape;38;p23"/>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3"/>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3"/>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5" name="Shape 265"/>
        <p:cNvGrpSpPr/>
        <p:nvPr/>
      </p:nvGrpSpPr>
      <p:grpSpPr>
        <a:xfrm>
          <a:off x="0" y="0"/>
          <a:ext cx="0" cy="0"/>
          <a:chOff x="0" y="0"/>
          <a:chExt cx="0" cy="0"/>
        </a:xfrm>
      </p:grpSpPr>
      <p:grpSp>
        <p:nvGrpSpPr>
          <p:cNvPr id="266" name="Google Shape;266;p32"/>
          <p:cNvGrpSpPr/>
          <p:nvPr/>
        </p:nvGrpSpPr>
        <p:grpSpPr>
          <a:xfrm>
            <a:off x="713373" y="3847119"/>
            <a:ext cx="825392" cy="825392"/>
            <a:chOff x="348199" y="179450"/>
            <a:chExt cx="1116300" cy="1116300"/>
          </a:xfrm>
        </p:grpSpPr>
        <p:sp>
          <p:nvSpPr>
            <p:cNvPr id="267" name="Google Shape;267;p3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3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270" name="Google Shape;270;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24"/>
          <p:cNvGrpSpPr/>
          <p:nvPr/>
        </p:nvGrpSpPr>
        <p:grpSpPr>
          <a:xfrm>
            <a:off x="625966" y="299376"/>
            <a:ext cx="999312" cy="999312"/>
            <a:chOff x="348199" y="179450"/>
            <a:chExt cx="1116300" cy="1116300"/>
          </a:xfrm>
        </p:grpSpPr>
        <p:sp>
          <p:nvSpPr>
            <p:cNvPr id="51" name="Google Shape;51;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25"/>
          <p:cNvGrpSpPr/>
          <p:nvPr/>
        </p:nvGrpSpPr>
        <p:grpSpPr>
          <a:xfrm>
            <a:off x="146769" y="3406"/>
            <a:ext cx="1233214" cy="1384535"/>
            <a:chOff x="146769" y="3406"/>
            <a:chExt cx="1233214" cy="1384535"/>
          </a:xfrm>
        </p:grpSpPr>
        <p:grpSp>
          <p:nvGrpSpPr>
            <p:cNvPr id="58" name="Google Shape;58;p25"/>
            <p:cNvGrpSpPr/>
            <p:nvPr/>
          </p:nvGrpSpPr>
          <p:grpSpPr>
            <a:xfrm>
              <a:off x="1063183" y="3406"/>
              <a:ext cx="316800" cy="688513"/>
              <a:chOff x="1063183" y="3406"/>
              <a:chExt cx="316800" cy="688513"/>
            </a:xfrm>
          </p:grpSpPr>
          <p:sp>
            <p:nvSpPr>
              <p:cNvPr id="59" name="Google Shape;59;p2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5"/>
            <p:cNvGrpSpPr/>
            <p:nvPr/>
          </p:nvGrpSpPr>
          <p:grpSpPr>
            <a:xfrm>
              <a:off x="604976" y="3406"/>
              <a:ext cx="316800" cy="1036524"/>
              <a:chOff x="604976" y="3406"/>
              <a:chExt cx="316800" cy="1036524"/>
            </a:xfrm>
          </p:grpSpPr>
          <p:sp>
            <p:nvSpPr>
              <p:cNvPr id="62" name="Google Shape;62;p2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5"/>
            <p:cNvGrpSpPr/>
            <p:nvPr/>
          </p:nvGrpSpPr>
          <p:grpSpPr>
            <a:xfrm>
              <a:off x="146769" y="3406"/>
              <a:ext cx="316800" cy="1384535"/>
              <a:chOff x="146769" y="3406"/>
              <a:chExt cx="316800" cy="1384535"/>
            </a:xfrm>
          </p:grpSpPr>
          <p:sp>
            <p:nvSpPr>
              <p:cNvPr id="66" name="Google Shape;66;p2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5"/>
          <p:cNvGrpSpPr/>
          <p:nvPr/>
        </p:nvGrpSpPr>
        <p:grpSpPr>
          <a:xfrm>
            <a:off x="6775084" y="2904008"/>
            <a:ext cx="2186147" cy="2239500"/>
            <a:chOff x="6775084" y="2904008"/>
            <a:chExt cx="2186147" cy="2239500"/>
          </a:xfrm>
        </p:grpSpPr>
        <p:grpSp>
          <p:nvGrpSpPr>
            <p:cNvPr id="71" name="Google Shape;71;p25"/>
            <p:cNvGrpSpPr/>
            <p:nvPr/>
          </p:nvGrpSpPr>
          <p:grpSpPr>
            <a:xfrm>
              <a:off x="6775084" y="4253708"/>
              <a:ext cx="409500" cy="889800"/>
              <a:chOff x="6775084" y="4253708"/>
              <a:chExt cx="409500" cy="889800"/>
            </a:xfrm>
          </p:grpSpPr>
          <p:sp>
            <p:nvSpPr>
              <p:cNvPr id="72" name="Google Shape;72;p2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5"/>
            <p:cNvGrpSpPr/>
            <p:nvPr/>
          </p:nvGrpSpPr>
          <p:grpSpPr>
            <a:xfrm>
              <a:off x="7367299" y="3804008"/>
              <a:ext cx="409500" cy="1339500"/>
              <a:chOff x="7367299" y="3804008"/>
              <a:chExt cx="409500" cy="1339500"/>
            </a:xfrm>
          </p:grpSpPr>
          <p:sp>
            <p:nvSpPr>
              <p:cNvPr id="75" name="Google Shape;75;p2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5"/>
            <p:cNvGrpSpPr/>
            <p:nvPr/>
          </p:nvGrpSpPr>
          <p:grpSpPr>
            <a:xfrm>
              <a:off x="7959516" y="3354008"/>
              <a:ext cx="409500" cy="1789500"/>
              <a:chOff x="7959516" y="3354008"/>
              <a:chExt cx="409500" cy="1789500"/>
            </a:xfrm>
          </p:grpSpPr>
          <p:sp>
            <p:nvSpPr>
              <p:cNvPr id="79" name="Google Shape;79;p2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5"/>
            <p:cNvGrpSpPr/>
            <p:nvPr/>
          </p:nvGrpSpPr>
          <p:grpSpPr>
            <a:xfrm>
              <a:off x="8551731" y="2904008"/>
              <a:ext cx="409500" cy="2239500"/>
              <a:chOff x="8551731" y="2904008"/>
              <a:chExt cx="409500" cy="2239500"/>
            </a:xfrm>
          </p:grpSpPr>
          <p:sp>
            <p:nvSpPr>
              <p:cNvPr id="84" name="Google Shape;84;p2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1" name="Shape 91"/>
        <p:cNvGrpSpPr/>
        <p:nvPr/>
      </p:nvGrpSpPr>
      <p:grpSpPr>
        <a:xfrm>
          <a:off x="0" y="0"/>
          <a:ext cx="0" cy="0"/>
          <a:chOff x="0" y="0"/>
          <a:chExt cx="0" cy="0"/>
        </a:xfrm>
      </p:grpSpPr>
      <p:grpSp>
        <p:nvGrpSpPr>
          <p:cNvPr id="92" name="Google Shape;92;p26"/>
          <p:cNvGrpSpPr/>
          <p:nvPr/>
        </p:nvGrpSpPr>
        <p:grpSpPr>
          <a:xfrm>
            <a:off x="52" y="4099200"/>
            <a:ext cx="9144036" cy="1044300"/>
            <a:chOff x="52" y="4099200"/>
            <a:chExt cx="9144036" cy="1044300"/>
          </a:xfrm>
        </p:grpSpPr>
        <p:grpSp>
          <p:nvGrpSpPr>
            <p:cNvPr id="93" name="Google Shape;93;p26"/>
            <p:cNvGrpSpPr/>
            <p:nvPr/>
          </p:nvGrpSpPr>
          <p:grpSpPr>
            <a:xfrm>
              <a:off x="52" y="4309200"/>
              <a:ext cx="231622" cy="834300"/>
              <a:chOff x="2688737" y="4301380"/>
              <a:chExt cx="231900" cy="834300"/>
            </a:xfrm>
          </p:grpSpPr>
          <p:sp>
            <p:nvSpPr>
              <p:cNvPr id="94" name="Google Shape;94;p2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6"/>
            <p:cNvGrpSpPr/>
            <p:nvPr/>
          </p:nvGrpSpPr>
          <p:grpSpPr>
            <a:xfrm>
              <a:off x="371406" y="4099200"/>
              <a:ext cx="231622" cy="1044300"/>
              <a:chOff x="2688737" y="4091380"/>
              <a:chExt cx="231900" cy="1044300"/>
            </a:xfrm>
          </p:grpSpPr>
          <p:sp>
            <p:nvSpPr>
              <p:cNvPr id="99" name="Google Shape;99;p2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26"/>
            <p:cNvGrpSpPr/>
            <p:nvPr/>
          </p:nvGrpSpPr>
          <p:grpSpPr>
            <a:xfrm>
              <a:off x="742761" y="4309200"/>
              <a:ext cx="231622" cy="834300"/>
              <a:chOff x="2688737" y="4301380"/>
              <a:chExt cx="231900" cy="834300"/>
            </a:xfrm>
          </p:grpSpPr>
          <p:sp>
            <p:nvSpPr>
              <p:cNvPr id="105" name="Google Shape;105;p2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26"/>
            <p:cNvGrpSpPr/>
            <p:nvPr/>
          </p:nvGrpSpPr>
          <p:grpSpPr>
            <a:xfrm>
              <a:off x="1114115" y="4518900"/>
              <a:ext cx="231622" cy="624600"/>
              <a:chOff x="2688737" y="4511080"/>
              <a:chExt cx="231900" cy="624600"/>
            </a:xfrm>
          </p:grpSpPr>
          <p:sp>
            <p:nvSpPr>
              <p:cNvPr id="110" name="Google Shape;110;p2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26"/>
            <p:cNvGrpSpPr/>
            <p:nvPr/>
          </p:nvGrpSpPr>
          <p:grpSpPr>
            <a:xfrm>
              <a:off x="1856753" y="4099200"/>
              <a:ext cx="231600" cy="1044300"/>
              <a:chOff x="1856753" y="4099200"/>
              <a:chExt cx="231600" cy="1044300"/>
            </a:xfrm>
          </p:grpSpPr>
          <p:sp>
            <p:nvSpPr>
              <p:cNvPr id="114" name="Google Shape;114;p26"/>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26"/>
            <p:cNvGrpSpPr/>
            <p:nvPr/>
          </p:nvGrpSpPr>
          <p:grpSpPr>
            <a:xfrm>
              <a:off x="2228107" y="4309200"/>
              <a:ext cx="231600" cy="834300"/>
              <a:chOff x="2228107" y="4309200"/>
              <a:chExt cx="231600" cy="834300"/>
            </a:xfrm>
          </p:grpSpPr>
          <p:sp>
            <p:nvSpPr>
              <p:cNvPr id="120" name="Google Shape;120;p26"/>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26"/>
            <p:cNvGrpSpPr/>
            <p:nvPr/>
          </p:nvGrpSpPr>
          <p:grpSpPr>
            <a:xfrm>
              <a:off x="2599462" y="4518900"/>
              <a:ext cx="231600" cy="624600"/>
              <a:chOff x="2599462" y="4518900"/>
              <a:chExt cx="231600" cy="624600"/>
            </a:xfrm>
          </p:grpSpPr>
          <p:sp>
            <p:nvSpPr>
              <p:cNvPr id="125" name="Google Shape;125;p26"/>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26"/>
            <p:cNvGrpSpPr/>
            <p:nvPr/>
          </p:nvGrpSpPr>
          <p:grpSpPr>
            <a:xfrm>
              <a:off x="3342171" y="4099200"/>
              <a:ext cx="231600" cy="1044300"/>
              <a:chOff x="3342171" y="4099200"/>
              <a:chExt cx="231600" cy="1044300"/>
            </a:xfrm>
          </p:grpSpPr>
          <p:sp>
            <p:nvSpPr>
              <p:cNvPr id="129" name="Google Shape;129;p26"/>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6"/>
            <p:cNvGrpSpPr/>
            <p:nvPr/>
          </p:nvGrpSpPr>
          <p:grpSpPr>
            <a:xfrm>
              <a:off x="3713525" y="4309200"/>
              <a:ext cx="231600" cy="834300"/>
              <a:chOff x="3713525" y="4309200"/>
              <a:chExt cx="231600" cy="834300"/>
            </a:xfrm>
          </p:grpSpPr>
          <p:sp>
            <p:nvSpPr>
              <p:cNvPr id="135" name="Google Shape;135;p26"/>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26"/>
            <p:cNvGrpSpPr/>
            <p:nvPr/>
          </p:nvGrpSpPr>
          <p:grpSpPr>
            <a:xfrm>
              <a:off x="1485398" y="4309200"/>
              <a:ext cx="231600" cy="834300"/>
              <a:chOff x="1485398" y="4309200"/>
              <a:chExt cx="231600" cy="834300"/>
            </a:xfrm>
          </p:grpSpPr>
          <p:sp>
            <p:nvSpPr>
              <p:cNvPr id="140" name="Google Shape;140;p26"/>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6"/>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26"/>
            <p:cNvGrpSpPr/>
            <p:nvPr/>
          </p:nvGrpSpPr>
          <p:grpSpPr>
            <a:xfrm>
              <a:off x="4084879" y="4518900"/>
              <a:ext cx="231600" cy="624600"/>
              <a:chOff x="4084879" y="4518900"/>
              <a:chExt cx="231600" cy="624600"/>
            </a:xfrm>
          </p:grpSpPr>
          <p:sp>
            <p:nvSpPr>
              <p:cNvPr id="145" name="Google Shape;145;p26"/>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6"/>
            <p:cNvGrpSpPr/>
            <p:nvPr/>
          </p:nvGrpSpPr>
          <p:grpSpPr>
            <a:xfrm>
              <a:off x="2970816" y="4309200"/>
              <a:ext cx="231600" cy="834300"/>
              <a:chOff x="2970816" y="4309200"/>
              <a:chExt cx="231600" cy="834300"/>
            </a:xfrm>
          </p:grpSpPr>
          <p:sp>
            <p:nvSpPr>
              <p:cNvPr id="149" name="Google Shape;149;p26"/>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26"/>
            <p:cNvGrpSpPr/>
            <p:nvPr/>
          </p:nvGrpSpPr>
          <p:grpSpPr>
            <a:xfrm>
              <a:off x="4456234" y="4309200"/>
              <a:ext cx="231600" cy="834300"/>
              <a:chOff x="4456234" y="4309200"/>
              <a:chExt cx="231600" cy="834300"/>
            </a:xfrm>
          </p:grpSpPr>
          <p:sp>
            <p:nvSpPr>
              <p:cNvPr id="154" name="Google Shape;154;p26"/>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26"/>
            <p:cNvGrpSpPr/>
            <p:nvPr/>
          </p:nvGrpSpPr>
          <p:grpSpPr>
            <a:xfrm>
              <a:off x="4827588" y="4099200"/>
              <a:ext cx="231600" cy="1044300"/>
              <a:chOff x="4827588" y="4099200"/>
              <a:chExt cx="231600" cy="1044300"/>
            </a:xfrm>
          </p:grpSpPr>
          <p:sp>
            <p:nvSpPr>
              <p:cNvPr id="159" name="Google Shape;159;p26"/>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26"/>
            <p:cNvGrpSpPr/>
            <p:nvPr/>
          </p:nvGrpSpPr>
          <p:grpSpPr>
            <a:xfrm>
              <a:off x="5198943" y="4309200"/>
              <a:ext cx="231600" cy="834300"/>
              <a:chOff x="5198943" y="4309200"/>
              <a:chExt cx="231600" cy="834300"/>
            </a:xfrm>
          </p:grpSpPr>
          <p:sp>
            <p:nvSpPr>
              <p:cNvPr id="165" name="Google Shape;165;p26"/>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6"/>
            <p:cNvGrpSpPr/>
            <p:nvPr/>
          </p:nvGrpSpPr>
          <p:grpSpPr>
            <a:xfrm>
              <a:off x="5570297" y="4518900"/>
              <a:ext cx="231600" cy="624600"/>
              <a:chOff x="5570297" y="4518900"/>
              <a:chExt cx="231600" cy="624600"/>
            </a:xfrm>
          </p:grpSpPr>
          <p:sp>
            <p:nvSpPr>
              <p:cNvPr id="170" name="Google Shape;170;p26"/>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6"/>
            <p:cNvGrpSpPr/>
            <p:nvPr/>
          </p:nvGrpSpPr>
          <p:grpSpPr>
            <a:xfrm>
              <a:off x="5941652" y="4309200"/>
              <a:ext cx="231600" cy="834300"/>
              <a:chOff x="5941652" y="4309200"/>
              <a:chExt cx="231600" cy="834300"/>
            </a:xfrm>
          </p:grpSpPr>
          <p:sp>
            <p:nvSpPr>
              <p:cNvPr id="174" name="Google Shape;174;p26"/>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6"/>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6"/>
            <p:cNvGrpSpPr/>
            <p:nvPr/>
          </p:nvGrpSpPr>
          <p:grpSpPr>
            <a:xfrm>
              <a:off x="6313006" y="4099200"/>
              <a:ext cx="231600" cy="1044300"/>
              <a:chOff x="6313006" y="4099200"/>
              <a:chExt cx="231600" cy="1044300"/>
            </a:xfrm>
          </p:grpSpPr>
          <p:sp>
            <p:nvSpPr>
              <p:cNvPr id="179" name="Google Shape;179;p26"/>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6"/>
            <p:cNvGrpSpPr/>
            <p:nvPr/>
          </p:nvGrpSpPr>
          <p:grpSpPr>
            <a:xfrm>
              <a:off x="6684361" y="4309200"/>
              <a:ext cx="231600" cy="834300"/>
              <a:chOff x="6684361" y="4309200"/>
              <a:chExt cx="231600" cy="834300"/>
            </a:xfrm>
          </p:grpSpPr>
          <p:sp>
            <p:nvSpPr>
              <p:cNvPr id="185" name="Google Shape;185;p26"/>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6"/>
            <p:cNvGrpSpPr/>
            <p:nvPr/>
          </p:nvGrpSpPr>
          <p:grpSpPr>
            <a:xfrm>
              <a:off x="7055715" y="4518900"/>
              <a:ext cx="231600" cy="624600"/>
              <a:chOff x="7055715" y="4518900"/>
              <a:chExt cx="231600" cy="624600"/>
            </a:xfrm>
          </p:grpSpPr>
          <p:sp>
            <p:nvSpPr>
              <p:cNvPr id="190" name="Google Shape;190;p26"/>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6"/>
            <p:cNvGrpSpPr/>
            <p:nvPr/>
          </p:nvGrpSpPr>
          <p:grpSpPr>
            <a:xfrm>
              <a:off x="7798424" y="4099200"/>
              <a:ext cx="231600" cy="1044300"/>
              <a:chOff x="7798424" y="4099200"/>
              <a:chExt cx="231600" cy="1044300"/>
            </a:xfrm>
          </p:grpSpPr>
          <p:sp>
            <p:nvSpPr>
              <p:cNvPr id="194" name="Google Shape;194;p26"/>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26"/>
            <p:cNvGrpSpPr/>
            <p:nvPr/>
          </p:nvGrpSpPr>
          <p:grpSpPr>
            <a:xfrm>
              <a:off x="8169779" y="4309200"/>
              <a:ext cx="231600" cy="834300"/>
              <a:chOff x="8169779" y="4309200"/>
              <a:chExt cx="231600" cy="834300"/>
            </a:xfrm>
          </p:grpSpPr>
          <p:sp>
            <p:nvSpPr>
              <p:cNvPr id="200" name="Google Shape;200;p26"/>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6"/>
            <p:cNvGrpSpPr/>
            <p:nvPr/>
          </p:nvGrpSpPr>
          <p:grpSpPr>
            <a:xfrm>
              <a:off x="7427070" y="4309200"/>
              <a:ext cx="231600" cy="834300"/>
              <a:chOff x="7427070" y="4309200"/>
              <a:chExt cx="231600" cy="834300"/>
            </a:xfrm>
          </p:grpSpPr>
          <p:sp>
            <p:nvSpPr>
              <p:cNvPr id="205" name="Google Shape;205;p26"/>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6"/>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26"/>
            <p:cNvGrpSpPr/>
            <p:nvPr/>
          </p:nvGrpSpPr>
          <p:grpSpPr>
            <a:xfrm>
              <a:off x="8541133" y="4518900"/>
              <a:ext cx="231600" cy="624600"/>
              <a:chOff x="8541133" y="4518900"/>
              <a:chExt cx="231600" cy="624600"/>
            </a:xfrm>
          </p:grpSpPr>
          <p:sp>
            <p:nvSpPr>
              <p:cNvPr id="210" name="Google Shape;210;p26"/>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26"/>
            <p:cNvGrpSpPr/>
            <p:nvPr/>
          </p:nvGrpSpPr>
          <p:grpSpPr>
            <a:xfrm>
              <a:off x="8912488" y="4309200"/>
              <a:ext cx="231600" cy="834300"/>
              <a:chOff x="8912488" y="4309200"/>
              <a:chExt cx="231600" cy="834300"/>
            </a:xfrm>
          </p:grpSpPr>
          <p:sp>
            <p:nvSpPr>
              <p:cNvPr id="214" name="Google Shape;214;p26"/>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8" name="Google Shape;218;p26"/>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19" name="Google Shape;219;p2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20" name="Google Shape;220;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grpSp>
        <p:nvGrpSpPr>
          <p:cNvPr id="222" name="Google Shape;222;p27"/>
          <p:cNvGrpSpPr/>
          <p:nvPr/>
        </p:nvGrpSpPr>
        <p:grpSpPr>
          <a:xfrm>
            <a:off x="625966" y="299376"/>
            <a:ext cx="999312" cy="999312"/>
            <a:chOff x="348199" y="179450"/>
            <a:chExt cx="1116300" cy="1116300"/>
          </a:xfrm>
        </p:grpSpPr>
        <p:sp>
          <p:nvSpPr>
            <p:cNvPr id="223" name="Google Shape;223;p2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6" name="Google Shape;226;p2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27" name="Google Shape;227;p2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28" name="Google Shape;228;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grpSp>
        <p:nvGrpSpPr>
          <p:cNvPr id="230" name="Google Shape;230;p28"/>
          <p:cNvGrpSpPr/>
          <p:nvPr/>
        </p:nvGrpSpPr>
        <p:grpSpPr>
          <a:xfrm>
            <a:off x="625966" y="299376"/>
            <a:ext cx="999312" cy="999312"/>
            <a:chOff x="348199" y="179450"/>
            <a:chExt cx="1116300" cy="1116300"/>
          </a:xfrm>
        </p:grpSpPr>
        <p:sp>
          <p:nvSpPr>
            <p:cNvPr id="231" name="Google Shape;231;p2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4" name="Google Shape;234;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5" name="Shape 235"/>
        <p:cNvGrpSpPr/>
        <p:nvPr/>
      </p:nvGrpSpPr>
      <p:grpSpPr>
        <a:xfrm>
          <a:off x="0" y="0"/>
          <a:ext cx="0" cy="0"/>
          <a:chOff x="0" y="0"/>
          <a:chExt cx="0" cy="0"/>
        </a:xfrm>
      </p:grpSpPr>
      <p:grpSp>
        <p:nvGrpSpPr>
          <p:cNvPr id="236" name="Google Shape;236;p29"/>
          <p:cNvGrpSpPr/>
          <p:nvPr/>
        </p:nvGrpSpPr>
        <p:grpSpPr>
          <a:xfrm>
            <a:off x="625966" y="299376"/>
            <a:ext cx="999312" cy="999312"/>
            <a:chOff x="348199" y="179450"/>
            <a:chExt cx="1116300" cy="1116300"/>
          </a:xfrm>
        </p:grpSpPr>
        <p:sp>
          <p:nvSpPr>
            <p:cNvPr id="237" name="Google Shape;237;p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2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0" name="Google Shape;240;p2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1" name="Google Shape;241;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2" name="Shape 242"/>
        <p:cNvGrpSpPr/>
        <p:nvPr/>
      </p:nvGrpSpPr>
      <p:grpSpPr>
        <a:xfrm>
          <a:off x="0" y="0"/>
          <a:ext cx="0" cy="0"/>
          <a:chOff x="0" y="0"/>
          <a:chExt cx="0" cy="0"/>
        </a:xfrm>
      </p:grpSpPr>
      <p:grpSp>
        <p:nvGrpSpPr>
          <p:cNvPr id="243" name="Google Shape;243;p30"/>
          <p:cNvGrpSpPr/>
          <p:nvPr/>
        </p:nvGrpSpPr>
        <p:grpSpPr>
          <a:xfrm>
            <a:off x="6866714" y="1256"/>
            <a:ext cx="2267379" cy="2601741"/>
            <a:chOff x="6790514" y="1256"/>
            <a:chExt cx="2267379" cy="2601741"/>
          </a:xfrm>
        </p:grpSpPr>
        <p:grpSp>
          <p:nvGrpSpPr>
            <p:cNvPr id="244" name="Google Shape;244;p30"/>
            <p:cNvGrpSpPr/>
            <p:nvPr/>
          </p:nvGrpSpPr>
          <p:grpSpPr>
            <a:xfrm>
              <a:off x="7067535" y="1256"/>
              <a:ext cx="1990358" cy="1990303"/>
              <a:chOff x="7067535" y="1256"/>
              <a:chExt cx="1990358" cy="1990303"/>
            </a:xfrm>
          </p:grpSpPr>
          <p:sp>
            <p:nvSpPr>
              <p:cNvPr id="245" name="Google Shape;245;p3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30"/>
            <p:cNvGrpSpPr/>
            <p:nvPr/>
          </p:nvGrpSpPr>
          <p:grpSpPr>
            <a:xfrm>
              <a:off x="8207126" y="1807997"/>
              <a:ext cx="795000" cy="795000"/>
              <a:chOff x="8207126" y="1807997"/>
              <a:chExt cx="795000" cy="795000"/>
            </a:xfrm>
          </p:grpSpPr>
          <p:sp>
            <p:nvSpPr>
              <p:cNvPr id="249" name="Google Shape;249;p3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30"/>
            <p:cNvGrpSpPr/>
            <p:nvPr/>
          </p:nvGrpSpPr>
          <p:grpSpPr>
            <a:xfrm>
              <a:off x="6790514" y="118857"/>
              <a:ext cx="548700" cy="548700"/>
              <a:chOff x="6790514" y="118857"/>
              <a:chExt cx="548700" cy="548700"/>
            </a:xfrm>
          </p:grpSpPr>
          <p:sp>
            <p:nvSpPr>
              <p:cNvPr id="253" name="Google Shape;253;p3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3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6" name="Google Shape;256;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31"/>
          <p:cNvGrpSpPr/>
          <p:nvPr/>
        </p:nvGrpSpPr>
        <p:grpSpPr>
          <a:xfrm>
            <a:off x="625966" y="299376"/>
            <a:ext cx="999312" cy="999312"/>
            <a:chOff x="348199" y="179450"/>
            <a:chExt cx="1116300" cy="1116300"/>
          </a:xfrm>
        </p:grpSpPr>
        <p:sp>
          <p:nvSpPr>
            <p:cNvPr id="259" name="Google Shape;259;p3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3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 name="Google Shape;262;p3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3" name="Google Shape;263;p3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4" name="Google Shape;264;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CeyhunSahinkaya/Credit-Card-Payment-Prediction" TargetMode="External"/><Relationship Id="rId4" Type="http://schemas.openxmlformats.org/officeDocument/2006/relationships/image" Target="../media/image2.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uciml/default-of-credit-card-clients-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922700" y="1635300"/>
            <a:ext cx="60243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Credit Card Payments:</a:t>
            </a:r>
            <a:endParaRPr/>
          </a:p>
          <a:p>
            <a:pPr indent="0" lvl="0" marL="0" rtl="0" algn="l">
              <a:lnSpc>
                <a:spcPct val="100000"/>
              </a:lnSpc>
              <a:spcBef>
                <a:spcPts val="0"/>
              </a:spcBef>
              <a:spcAft>
                <a:spcPts val="0"/>
              </a:spcAft>
              <a:buSzPts val="3600"/>
              <a:buNone/>
            </a:pPr>
            <a:r>
              <a:rPr lang="en"/>
              <a:t>Final Report</a:t>
            </a:r>
            <a:endParaRPr/>
          </a:p>
        </p:txBody>
      </p:sp>
      <p:sp>
        <p:nvSpPr>
          <p:cNvPr id="278" name="Google Shape;278;p1"/>
          <p:cNvSpPr txBox="1"/>
          <p:nvPr>
            <p:ph idx="1" type="subTitle"/>
          </p:nvPr>
        </p:nvSpPr>
        <p:spPr>
          <a:xfrm>
            <a:off x="824000" y="3596300"/>
            <a:ext cx="4782300" cy="1232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Ceyhun Sahinkaya</a:t>
            </a:r>
            <a:endParaRPr/>
          </a:p>
          <a:p>
            <a:pPr indent="0" lvl="0" marL="0" rtl="0" algn="l">
              <a:lnSpc>
                <a:spcPct val="100000"/>
              </a:lnSpc>
              <a:spcBef>
                <a:spcPts val="0"/>
              </a:spcBef>
              <a:spcAft>
                <a:spcPts val="0"/>
              </a:spcAft>
              <a:buSzPts val="1600"/>
              <a:buNone/>
            </a:pPr>
            <a:r>
              <a:rPr lang="en"/>
              <a:t>Data Science Career Track - Capstone Project #1</a:t>
            </a:r>
            <a:endParaRPr/>
          </a:p>
          <a:p>
            <a:pPr indent="0" lvl="0" marL="0" rtl="0" algn="l">
              <a:lnSpc>
                <a:spcPct val="100000"/>
              </a:lnSpc>
              <a:spcBef>
                <a:spcPts val="0"/>
              </a:spcBef>
              <a:spcAft>
                <a:spcPts val="0"/>
              </a:spcAft>
              <a:buSzPts val="1600"/>
              <a:buNone/>
            </a:pPr>
            <a:r>
              <a:rPr lang="en" u="sng">
                <a:solidFill>
                  <a:srgbClr val="FFFFFF"/>
                </a:solidFill>
                <a:hlinkClick r:id="rId3">
                  <a:extLst>
                    <a:ext uri="{A12FA001-AC4F-418D-AE19-62706E023703}">
                      <ahyp:hlinkClr val="tx"/>
                    </a:ext>
                  </a:extLst>
                </a:hlinkClick>
              </a:rPr>
              <a:t>GitHub Project Link</a:t>
            </a:r>
            <a:endParaRPr>
              <a:solidFill>
                <a:srgbClr val="FFFFFF"/>
              </a:solidFill>
            </a:endParaRPr>
          </a:p>
          <a:p>
            <a:pPr indent="0" lvl="0" marL="0" rtl="0" algn="l">
              <a:lnSpc>
                <a:spcPct val="100000"/>
              </a:lnSpc>
              <a:spcBef>
                <a:spcPts val="0"/>
              </a:spcBef>
              <a:spcAft>
                <a:spcPts val="0"/>
              </a:spcAft>
              <a:buSzPts val="1600"/>
              <a:buNone/>
            </a:pPr>
            <a:r>
              <a:rPr lang="en">
                <a:solidFill>
                  <a:srgbClr val="FFFFFF"/>
                </a:solidFill>
              </a:rPr>
              <a:t>Aug 2020</a:t>
            </a:r>
            <a:endParaRPr>
              <a:solidFill>
                <a:srgbClr val="FFFFFF"/>
              </a:solidFill>
            </a:endParaRPr>
          </a:p>
        </p:txBody>
      </p:sp>
      <p:pic>
        <p:nvPicPr>
          <p:cNvPr id="279" name="Google Shape;279;p1"/>
          <p:cNvPicPr preferRelativeResize="0"/>
          <p:nvPr/>
        </p:nvPicPr>
        <p:blipFill rotWithShape="1">
          <a:blip r:embed="rId4">
            <a:alphaModFix/>
          </a:blip>
          <a:srcRect b="26618" l="9936" r="9927" t="26623"/>
          <a:stretch/>
        </p:blipFill>
        <p:spPr>
          <a:xfrm>
            <a:off x="5829825" y="4660775"/>
            <a:ext cx="1349100" cy="393600"/>
          </a:xfrm>
          <a:prstGeom prst="snip2DiagRect">
            <a:avLst>
              <a:gd fmla="val 32552" name="adj1"/>
              <a:gd fmla="val 0" name="adj2"/>
            </a:avLst>
          </a:prstGeom>
          <a:noFill/>
          <a:ln>
            <a:noFill/>
          </a:ln>
        </p:spPr>
      </p:pic>
      <p:pic>
        <p:nvPicPr>
          <p:cNvPr id="280" name="Google Shape;280;p1"/>
          <p:cNvPicPr preferRelativeResize="0"/>
          <p:nvPr/>
        </p:nvPicPr>
        <p:blipFill rotWithShape="1">
          <a:blip r:embed="rId5">
            <a:alphaModFix/>
          </a:blip>
          <a:srcRect b="0" l="0" r="0" t="0"/>
          <a:stretch/>
        </p:blipFill>
        <p:spPr>
          <a:xfrm>
            <a:off x="5947625" y="912375"/>
            <a:ext cx="1466850" cy="1466850"/>
          </a:xfrm>
          <a:prstGeom prst="rect">
            <a:avLst/>
          </a:prstGeom>
          <a:noFill/>
          <a:ln>
            <a:noFill/>
          </a:ln>
        </p:spPr>
      </p:pic>
      <p:sp>
        <p:nvSpPr>
          <p:cNvPr id="281" name="Google Shape;281;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8" name="Shape 378"/>
        <p:cNvGrpSpPr/>
        <p:nvPr/>
      </p:nvGrpSpPr>
      <p:grpSpPr>
        <a:xfrm>
          <a:off x="0" y="0"/>
          <a:ext cx="0" cy="0"/>
          <a:chOff x="0" y="0"/>
          <a:chExt cx="0" cy="0"/>
        </a:xfrm>
      </p:grpSpPr>
      <p:sp>
        <p:nvSpPr>
          <p:cNvPr id="379" name="Google Shape;379;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80" name="Google Shape;380;p12"/>
          <p:cNvSpPr txBox="1"/>
          <p:nvPr/>
        </p:nvSpPr>
        <p:spPr>
          <a:xfrm>
            <a:off x="427450" y="202425"/>
            <a:ext cx="8065800" cy="77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 sz="2800">
                <a:solidFill>
                  <a:srgbClr val="FFFFFF"/>
                </a:solidFill>
                <a:latin typeface="Maven Pro"/>
                <a:ea typeface="Maven Pro"/>
                <a:cs typeface="Maven Pro"/>
                <a:sym typeface="Maven Pro"/>
              </a:rPr>
              <a:t>Marriage, Sex vs Credit Card Limit Balance</a:t>
            </a:r>
            <a:endParaRPr b="1" i="0" sz="2800" u="none" cap="none" strike="noStrike">
              <a:solidFill>
                <a:srgbClr val="FFFFFF"/>
              </a:solidFill>
              <a:latin typeface="Maven Pro"/>
              <a:ea typeface="Maven Pro"/>
              <a:cs typeface="Maven Pro"/>
              <a:sym typeface="Maven Pro"/>
            </a:endParaRPr>
          </a:p>
        </p:txBody>
      </p:sp>
      <p:cxnSp>
        <p:nvCxnSpPr>
          <p:cNvPr id="381" name="Google Shape;381;p12"/>
          <p:cNvCxnSpPr/>
          <p:nvPr/>
        </p:nvCxnSpPr>
        <p:spPr>
          <a:xfrm>
            <a:off x="4077625" y="2641900"/>
            <a:ext cx="669300" cy="900"/>
          </a:xfrm>
          <a:prstGeom prst="straightConnector1">
            <a:avLst/>
          </a:prstGeom>
          <a:noFill/>
          <a:ln cap="flat" cmpd="sng" w="76200">
            <a:solidFill>
              <a:schemeClr val="dk1"/>
            </a:solidFill>
            <a:prstDash val="solid"/>
            <a:round/>
            <a:headEnd len="sm" w="sm" type="none"/>
            <a:tailEnd len="med" w="med" type="triangle"/>
          </a:ln>
        </p:spPr>
      </p:cxnSp>
      <p:pic>
        <p:nvPicPr>
          <p:cNvPr id="382" name="Google Shape;382;p12"/>
          <p:cNvPicPr preferRelativeResize="0"/>
          <p:nvPr/>
        </p:nvPicPr>
        <p:blipFill>
          <a:blip r:embed="rId3">
            <a:alphaModFix/>
          </a:blip>
          <a:stretch>
            <a:fillRect/>
          </a:stretch>
        </p:blipFill>
        <p:spPr>
          <a:xfrm>
            <a:off x="427450" y="978525"/>
            <a:ext cx="3569175" cy="3327650"/>
          </a:xfrm>
          <a:prstGeom prst="rect">
            <a:avLst/>
          </a:prstGeom>
          <a:noFill/>
          <a:ln>
            <a:noFill/>
          </a:ln>
        </p:spPr>
      </p:pic>
      <p:sp>
        <p:nvSpPr>
          <p:cNvPr id="383" name="Google Shape;383;p12"/>
          <p:cNvSpPr txBox="1"/>
          <p:nvPr/>
        </p:nvSpPr>
        <p:spPr>
          <a:xfrm>
            <a:off x="4683450" y="1820375"/>
            <a:ext cx="4149900" cy="2485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18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Male population has a bigger mean than the female population.</a:t>
            </a:r>
            <a:endParaRPr sz="1200">
              <a:solidFill>
                <a:srgbClr val="FFFFFF"/>
              </a:solidFill>
              <a:latin typeface="Roboto"/>
              <a:ea typeface="Roboto"/>
              <a:cs typeface="Roboto"/>
              <a:sym typeface="Roboto"/>
            </a:endParaRPr>
          </a:p>
          <a:p>
            <a:pPr indent="-304800" lvl="0" marL="457200" rtl="0" algn="just">
              <a:lnSpc>
                <a:spcPct val="115000"/>
              </a:lnSpc>
              <a:spcBef>
                <a:spcPts val="18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Married men have the bigger max credit card limit, others have the lowest credit card limit.</a:t>
            </a:r>
            <a:endParaRPr sz="1100"/>
          </a:p>
          <a:p>
            <a:pPr indent="0" lvl="0" marL="457200" rtl="0" algn="just">
              <a:lnSpc>
                <a:spcPct val="150000"/>
              </a:lnSpc>
              <a:spcBef>
                <a:spcPts val="1800"/>
              </a:spcBef>
              <a:spcAft>
                <a:spcPts val="6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89" name="Google Shape;389;p13"/>
          <p:cNvSpPr txBox="1"/>
          <p:nvPr/>
        </p:nvSpPr>
        <p:spPr>
          <a:xfrm>
            <a:off x="887075" y="202425"/>
            <a:ext cx="7030500" cy="681000"/>
          </a:xfrm>
          <a:prstGeom prst="rect">
            <a:avLst/>
          </a:prstGeom>
          <a:noFill/>
          <a:ln>
            <a:noFill/>
          </a:ln>
        </p:spPr>
        <p:txBody>
          <a:bodyPr anchorCtr="0" anchor="ctr" bIns="91425" lIns="91425" spcFirstLastPara="1" rIns="91425" wrap="square" tIns="91425">
            <a:noAutofit/>
          </a:bodyPr>
          <a:lstStyle/>
          <a:p>
            <a:pPr indent="0" lvl="0" marL="914400" marR="0" rtl="0" algn="l">
              <a:lnSpc>
                <a:spcPct val="100000"/>
              </a:lnSpc>
              <a:spcBef>
                <a:spcPts val="0"/>
              </a:spcBef>
              <a:spcAft>
                <a:spcPts val="0"/>
              </a:spcAft>
              <a:buClr>
                <a:srgbClr val="000000"/>
              </a:buClr>
              <a:buSzPts val="3600"/>
              <a:buFont typeface="Arial"/>
              <a:buNone/>
            </a:pPr>
            <a:r>
              <a:rPr b="1" lang="en" sz="3600">
                <a:solidFill>
                  <a:srgbClr val="FFFFFF"/>
                </a:solidFill>
                <a:latin typeface="Maven Pro"/>
                <a:ea typeface="Maven Pro"/>
                <a:cs typeface="Maven Pro"/>
                <a:sym typeface="Maven Pro"/>
              </a:rPr>
              <a:t>Sex vs Default Payment</a:t>
            </a:r>
            <a:endParaRPr b="1" i="0" sz="3600" u="none" cap="none" strike="noStrike">
              <a:solidFill>
                <a:srgbClr val="FFFFFF"/>
              </a:solidFill>
              <a:latin typeface="Maven Pro"/>
              <a:ea typeface="Maven Pro"/>
              <a:cs typeface="Maven Pro"/>
              <a:sym typeface="Maven Pro"/>
            </a:endParaRPr>
          </a:p>
        </p:txBody>
      </p:sp>
      <p:pic>
        <p:nvPicPr>
          <p:cNvPr id="390" name="Google Shape;390;p13"/>
          <p:cNvPicPr preferRelativeResize="0"/>
          <p:nvPr/>
        </p:nvPicPr>
        <p:blipFill>
          <a:blip r:embed="rId3">
            <a:alphaModFix/>
          </a:blip>
          <a:stretch>
            <a:fillRect/>
          </a:stretch>
        </p:blipFill>
        <p:spPr>
          <a:xfrm>
            <a:off x="630875" y="1008225"/>
            <a:ext cx="2874800" cy="2568825"/>
          </a:xfrm>
          <a:prstGeom prst="rect">
            <a:avLst/>
          </a:prstGeom>
          <a:noFill/>
          <a:ln>
            <a:noFill/>
          </a:ln>
        </p:spPr>
      </p:pic>
      <p:pic>
        <p:nvPicPr>
          <p:cNvPr id="391" name="Google Shape;391;p13"/>
          <p:cNvPicPr preferRelativeResize="0"/>
          <p:nvPr/>
        </p:nvPicPr>
        <p:blipFill>
          <a:blip r:embed="rId4">
            <a:alphaModFix/>
          </a:blip>
          <a:stretch>
            <a:fillRect/>
          </a:stretch>
        </p:blipFill>
        <p:spPr>
          <a:xfrm>
            <a:off x="4946250" y="963900"/>
            <a:ext cx="2971325" cy="26151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5" name="Shape 395"/>
        <p:cNvGrpSpPr/>
        <p:nvPr/>
      </p:nvGrpSpPr>
      <p:grpSpPr>
        <a:xfrm>
          <a:off x="0" y="0"/>
          <a:ext cx="0" cy="0"/>
          <a:chOff x="0" y="0"/>
          <a:chExt cx="0" cy="0"/>
        </a:xfrm>
      </p:grpSpPr>
      <p:grpSp>
        <p:nvGrpSpPr>
          <p:cNvPr id="396" name="Google Shape;396;p14"/>
          <p:cNvGrpSpPr/>
          <p:nvPr/>
        </p:nvGrpSpPr>
        <p:grpSpPr>
          <a:xfrm>
            <a:off x="78838" y="1635263"/>
            <a:ext cx="745200" cy="745200"/>
            <a:chOff x="2315825" y="3550925"/>
            <a:chExt cx="745200" cy="745200"/>
          </a:xfrm>
        </p:grpSpPr>
        <p:sp>
          <p:nvSpPr>
            <p:cNvPr id="397" name="Google Shape;397;p14"/>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8" name="Google Shape;398;p14"/>
            <p:cNvPicPr preferRelativeResize="0"/>
            <p:nvPr/>
          </p:nvPicPr>
          <p:blipFill rotWithShape="1">
            <a:blip r:embed="rId3">
              <a:alphaModFix/>
            </a:blip>
            <a:srcRect b="0" l="0" r="0" t="0"/>
            <a:stretch/>
          </p:blipFill>
          <p:spPr>
            <a:xfrm>
              <a:off x="2386000" y="3621100"/>
              <a:ext cx="604850" cy="604850"/>
            </a:xfrm>
            <a:prstGeom prst="rect">
              <a:avLst/>
            </a:prstGeom>
            <a:noFill/>
            <a:ln>
              <a:noFill/>
            </a:ln>
          </p:spPr>
        </p:pic>
      </p:grpSp>
      <p:sp>
        <p:nvSpPr>
          <p:cNvPr id="399" name="Google Shape;399;p14"/>
          <p:cNvSpPr txBox="1"/>
          <p:nvPr>
            <p:ph type="title"/>
          </p:nvPr>
        </p:nvSpPr>
        <p:spPr>
          <a:xfrm>
            <a:off x="824000" y="1635300"/>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Section 4:</a:t>
            </a:r>
            <a:endParaRPr/>
          </a:p>
          <a:p>
            <a:pPr indent="0" lvl="0" marL="0" rtl="0" algn="l">
              <a:lnSpc>
                <a:spcPct val="100000"/>
              </a:lnSpc>
              <a:spcBef>
                <a:spcPts val="0"/>
              </a:spcBef>
              <a:spcAft>
                <a:spcPts val="0"/>
              </a:spcAft>
              <a:buSzPts val="3600"/>
              <a:buNone/>
            </a:pPr>
            <a:r>
              <a:rPr lang="en"/>
              <a:t>Machine Learning</a:t>
            </a:r>
            <a:endParaRPr/>
          </a:p>
        </p:txBody>
      </p:sp>
      <p:sp>
        <p:nvSpPr>
          <p:cNvPr id="400" name="Google Shape;400;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4" name="Shape 404"/>
        <p:cNvGrpSpPr/>
        <p:nvPr/>
      </p:nvGrpSpPr>
      <p:grpSpPr>
        <a:xfrm>
          <a:off x="0" y="0"/>
          <a:ext cx="0" cy="0"/>
          <a:chOff x="0" y="0"/>
          <a:chExt cx="0" cy="0"/>
        </a:xfrm>
      </p:grpSpPr>
      <p:sp>
        <p:nvSpPr>
          <p:cNvPr id="405" name="Google Shape;405;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06" name="Google Shape;406;p15"/>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Machine Learning</a:t>
            </a:r>
            <a:endParaRPr b="1" i="0" sz="3600" u="none" cap="none" strike="noStrike">
              <a:solidFill>
                <a:srgbClr val="FFFFFF"/>
              </a:solidFill>
              <a:latin typeface="Maven Pro"/>
              <a:ea typeface="Maven Pro"/>
              <a:cs typeface="Maven Pro"/>
              <a:sym typeface="Maven Pro"/>
            </a:endParaRPr>
          </a:p>
        </p:txBody>
      </p:sp>
      <p:grpSp>
        <p:nvGrpSpPr>
          <p:cNvPr id="407" name="Google Shape;407;p15"/>
          <p:cNvGrpSpPr/>
          <p:nvPr/>
        </p:nvGrpSpPr>
        <p:grpSpPr>
          <a:xfrm flipH="1">
            <a:off x="3439125" y="1021075"/>
            <a:ext cx="3448269" cy="3673904"/>
            <a:chOff x="2493691" y="944875"/>
            <a:chExt cx="3448269" cy="3673904"/>
          </a:xfrm>
        </p:grpSpPr>
        <p:sp>
          <p:nvSpPr>
            <p:cNvPr id="408" name="Google Shape;408;p15"/>
            <p:cNvSpPr/>
            <p:nvPr/>
          </p:nvSpPr>
          <p:spPr>
            <a:xfrm rot="-6597333">
              <a:off x="4296826" y="3950027"/>
              <a:ext cx="586303" cy="586303"/>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rot="-6599386">
              <a:off x="2555721" y="1534283"/>
              <a:ext cx="440541" cy="440541"/>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rot="-6598839">
              <a:off x="2887641" y="2346984"/>
              <a:ext cx="1199287" cy="1199287"/>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rot="816">
              <a:off x="4678061" y="945025"/>
              <a:ext cx="1263900" cy="12330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Roboto"/>
                  <a:ea typeface="Roboto"/>
                  <a:cs typeface="Roboto"/>
                  <a:sym typeface="Roboto"/>
                </a:rPr>
                <a:t>Decision</a:t>
              </a:r>
              <a:r>
                <a:rPr lang="en"/>
                <a:t> </a:t>
              </a:r>
              <a:r>
                <a:rPr b="1" lang="en">
                  <a:solidFill>
                    <a:srgbClr val="FFFFFF"/>
                  </a:solidFill>
                  <a:latin typeface="Roboto"/>
                  <a:ea typeface="Roboto"/>
                  <a:cs typeface="Roboto"/>
                  <a:sym typeface="Roboto"/>
                </a:rPr>
                <a:t>Tree</a:t>
              </a:r>
              <a:endParaRPr b="0" i="0" u="none" cap="none" strike="noStrike">
                <a:solidFill>
                  <a:srgbClr val="000000"/>
                </a:solidFill>
                <a:latin typeface="Arial"/>
                <a:ea typeface="Arial"/>
                <a:cs typeface="Arial"/>
                <a:sym typeface="Arial"/>
              </a:endParaRPr>
            </a:p>
          </p:txBody>
        </p:sp>
        <p:sp>
          <p:nvSpPr>
            <p:cNvPr id="412" name="Google Shape;412;p15"/>
            <p:cNvSpPr/>
            <p:nvPr/>
          </p:nvSpPr>
          <p:spPr>
            <a:xfrm rot="-6597866">
              <a:off x="2661829" y="2208216"/>
              <a:ext cx="629106" cy="629106"/>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rot="-6597701">
              <a:off x="3264325" y="1299068"/>
              <a:ext cx="274172" cy="274172"/>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15"/>
          <p:cNvGrpSpPr/>
          <p:nvPr/>
        </p:nvGrpSpPr>
        <p:grpSpPr>
          <a:xfrm flipH="1">
            <a:off x="2475267" y="1891966"/>
            <a:ext cx="2440200" cy="2440200"/>
            <a:chOff x="4447194" y="1815766"/>
            <a:chExt cx="2440200" cy="2440200"/>
          </a:xfrm>
        </p:grpSpPr>
        <p:sp>
          <p:nvSpPr>
            <p:cNvPr id="415" name="Google Shape;415;p15"/>
            <p:cNvSpPr/>
            <p:nvPr/>
          </p:nvSpPr>
          <p:spPr>
            <a:xfrm>
              <a:off x="4447194" y="1815766"/>
              <a:ext cx="2440200" cy="2440200"/>
            </a:xfrm>
            <a:prstGeom prst="ellipse">
              <a:avLst/>
            </a:prstGeom>
            <a:solidFill>
              <a:schemeClr val="accent1"/>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txBox="1"/>
            <p:nvPr/>
          </p:nvSpPr>
          <p:spPr>
            <a:xfrm>
              <a:off x="4532086" y="2009175"/>
              <a:ext cx="2270400" cy="205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The scientific study of algorithms and statistical models to effectively perform a specific task, relying on patterns and inference, as opposed to explicit instructions.</a:t>
              </a:r>
              <a:endParaRPr b="0" i="0" sz="1200" u="none" cap="none" strike="noStrike">
                <a:solidFill>
                  <a:srgbClr val="FFFFFF"/>
                </a:solidFill>
                <a:latin typeface="Roboto"/>
                <a:ea typeface="Roboto"/>
                <a:cs typeface="Roboto"/>
                <a:sym typeface="Roboto"/>
              </a:endParaRPr>
            </a:p>
          </p:txBody>
        </p:sp>
      </p:grpSp>
      <p:grpSp>
        <p:nvGrpSpPr>
          <p:cNvPr id="417" name="Google Shape;417;p15"/>
          <p:cNvGrpSpPr/>
          <p:nvPr/>
        </p:nvGrpSpPr>
        <p:grpSpPr>
          <a:xfrm flipH="1">
            <a:off x="4466549" y="1374053"/>
            <a:ext cx="1423800" cy="1423800"/>
            <a:chOff x="3490737" y="1374053"/>
            <a:chExt cx="1423800" cy="1423800"/>
          </a:xfrm>
        </p:grpSpPr>
        <p:sp>
          <p:nvSpPr>
            <p:cNvPr id="418" name="Google Shape;418;p15"/>
            <p:cNvSpPr/>
            <p:nvPr/>
          </p:nvSpPr>
          <p:spPr>
            <a:xfrm>
              <a:off x="3490737" y="1374053"/>
              <a:ext cx="1423800" cy="1423800"/>
            </a:xfrm>
            <a:prstGeom prst="ellipse">
              <a:avLst/>
            </a:prstGeom>
            <a:solidFill>
              <a:schemeClr val="dk1"/>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txBox="1"/>
            <p:nvPr/>
          </p:nvSpPr>
          <p:spPr>
            <a:xfrm>
              <a:off x="3613999" y="1613600"/>
              <a:ext cx="11772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Roboto"/>
                  <a:ea typeface="Roboto"/>
                  <a:cs typeface="Roboto"/>
                  <a:sym typeface="Roboto"/>
                </a:rPr>
                <a:t>Logistic</a:t>
              </a:r>
              <a:r>
                <a:rPr b="1" i="0" lang="en" sz="1400" u="none" cap="none" strike="noStrike">
                  <a:solidFill>
                    <a:srgbClr val="FFFFFF"/>
                  </a:solidFill>
                  <a:latin typeface="Roboto"/>
                  <a:ea typeface="Roboto"/>
                  <a:cs typeface="Roboto"/>
                  <a:sym typeface="Roboto"/>
                </a:rPr>
                <a:t> Regression</a:t>
              </a:r>
              <a:endParaRPr b="1" i="0" sz="1400" u="none" cap="none" strike="noStrike">
                <a:solidFill>
                  <a:srgbClr val="FFFFFF"/>
                </a:solidFill>
                <a:latin typeface="Roboto"/>
                <a:ea typeface="Roboto"/>
                <a:cs typeface="Roboto"/>
                <a:sym typeface="Roboto"/>
              </a:endParaRPr>
            </a:p>
          </p:txBody>
        </p:sp>
      </p:grpSp>
      <p:grpSp>
        <p:nvGrpSpPr>
          <p:cNvPr id="420" name="Google Shape;420;p15"/>
          <p:cNvGrpSpPr/>
          <p:nvPr/>
        </p:nvGrpSpPr>
        <p:grpSpPr>
          <a:xfrm flipH="1">
            <a:off x="4656532" y="3014489"/>
            <a:ext cx="1498800" cy="1498800"/>
            <a:chOff x="644203" y="3718814"/>
            <a:chExt cx="1498800" cy="1498800"/>
          </a:xfrm>
        </p:grpSpPr>
        <p:sp>
          <p:nvSpPr>
            <p:cNvPr id="421" name="Google Shape;421;p15"/>
            <p:cNvSpPr/>
            <p:nvPr/>
          </p:nvSpPr>
          <p:spPr>
            <a:xfrm>
              <a:off x="644203" y="3718814"/>
              <a:ext cx="1498800" cy="1498800"/>
            </a:xfrm>
            <a:prstGeom prst="ellipse">
              <a:avLst/>
            </a:prstGeom>
            <a:solidFill>
              <a:srgbClr val="666666"/>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txBox="1"/>
            <p:nvPr/>
          </p:nvSpPr>
          <p:spPr>
            <a:xfrm>
              <a:off x="856976" y="3995875"/>
              <a:ext cx="1073400" cy="944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Random Forest</a:t>
              </a:r>
              <a:endParaRPr b="1" i="0" sz="1400" u="none" cap="none" strike="noStrike">
                <a:solidFill>
                  <a:srgbClr val="FFFFFF"/>
                </a:solidFill>
                <a:latin typeface="Roboto"/>
                <a:ea typeface="Roboto"/>
                <a:cs typeface="Roboto"/>
                <a:sym typeface="Roboto"/>
              </a:endParaRPr>
            </a:p>
          </p:txBody>
        </p:sp>
      </p:grpSp>
      <p:sp>
        <p:nvSpPr>
          <p:cNvPr id="423" name="Google Shape;423;p15"/>
          <p:cNvSpPr/>
          <p:nvPr/>
        </p:nvSpPr>
        <p:spPr>
          <a:xfrm flipH="1">
            <a:off x="2273276" y="1021074"/>
            <a:ext cx="1370400" cy="128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600"/>
              </a:spcAft>
              <a:buNone/>
            </a:pPr>
            <a:r>
              <a:rPr b="1" lang="en">
                <a:solidFill>
                  <a:srgbClr val="FFFFFF"/>
                </a:solidFill>
                <a:latin typeface="Roboto"/>
                <a:ea typeface="Roboto"/>
                <a:cs typeface="Roboto"/>
                <a:sym typeface="Roboto"/>
              </a:rPr>
              <a:t>XGBoost Classifier</a:t>
            </a:r>
            <a:endParaRPr b="1">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7" name="Shape 427"/>
        <p:cNvGrpSpPr/>
        <p:nvPr/>
      </p:nvGrpSpPr>
      <p:grpSpPr>
        <a:xfrm>
          <a:off x="0" y="0"/>
          <a:ext cx="0" cy="0"/>
          <a:chOff x="0" y="0"/>
          <a:chExt cx="0" cy="0"/>
        </a:xfrm>
      </p:grpSpPr>
      <p:graphicFrame>
        <p:nvGraphicFramePr>
          <p:cNvPr id="428" name="Google Shape;428;p16"/>
          <p:cNvGraphicFramePr/>
          <p:nvPr/>
        </p:nvGraphicFramePr>
        <p:xfrm>
          <a:off x="1279275" y="2471210"/>
          <a:ext cx="3000000" cy="3000000"/>
        </p:xfrm>
        <a:graphic>
          <a:graphicData uri="http://schemas.openxmlformats.org/drawingml/2006/table">
            <a:tbl>
              <a:tblPr>
                <a:noFill/>
                <a:tableStyleId>{028F9DB3-4617-4388-99A3-574C45255D24}</a:tableStyleId>
              </a:tblPr>
              <a:tblGrid>
                <a:gridCol w="1132025"/>
                <a:gridCol w="576225"/>
              </a:tblGrid>
              <a:tr h="2141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Variable</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Coeff</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PAY_0</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5.67</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4.21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PAY_3</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3.57</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PAY_4</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3.18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2.91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PAY_6</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2.68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429" name="Google Shape;429;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30" name="Google Shape;430;p16"/>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 sz="3600">
                <a:solidFill>
                  <a:srgbClr val="FFFFFF"/>
                </a:solidFill>
                <a:latin typeface="Maven Pro"/>
                <a:ea typeface="Maven Pro"/>
                <a:cs typeface="Maven Pro"/>
                <a:sym typeface="Maven Pro"/>
              </a:rPr>
              <a:t>Logistic</a:t>
            </a:r>
            <a:r>
              <a:rPr b="1" i="0" lang="en" sz="3600" u="none" cap="none" strike="noStrike">
                <a:solidFill>
                  <a:srgbClr val="FFFFFF"/>
                </a:solidFill>
                <a:latin typeface="Maven Pro"/>
                <a:ea typeface="Maven Pro"/>
                <a:cs typeface="Maven Pro"/>
                <a:sym typeface="Maven Pro"/>
              </a:rPr>
              <a:t> Regression</a:t>
            </a:r>
            <a:endParaRPr b="1" i="0" sz="3600" u="none" cap="none" strike="noStrike">
              <a:solidFill>
                <a:srgbClr val="FFFFFF"/>
              </a:solidFill>
              <a:latin typeface="Maven Pro"/>
              <a:ea typeface="Maven Pro"/>
              <a:cs typeface="Maven Pro"/>
              <a:sym typeface="Maven Pro"/>
            </a:endParaRPr>
          </a:p>
        </p:txBody>
      </p:sp>
      <p:sp>
        <p:nvSpPr>
          <p:cNvPr id="431" name="Google Shape;431;p16"/>
          <p:cNvSpPr/>
          <p:nvPr/>
        </p:nvSpPr>
        <p:spPr>
          <a:xfrm>
            <a:off x="555825"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The act of fitting a line to two or more variables to show a </a:t>
            </a:r>
            <a:r>
              <a:rPr lang="en">
                <a:solidFill>
                  <a:srgbClr val="FFFFFF"/>
                </a:solidFill>
              </a:rPr>
              <a:t>linear</a:t>
            </a:r>
            <a:r>
              <a:rPr b="0" i="0" lang="en" sz="1400" u="none" cap="none" strike="noStrike">
                <a:solidFill>
                  <a:srgbClr val="FFFFFF"/>
                </a:solidFill>
                <a:latin typeface="Arial"/>
                <a:ea typeface="Arial"/>
                <a:cs typeface="Arial"/>
                <a:sym typeface="Arial"/>
              </a:rPr>
              <a:t> relationship between them.</a:t>
            </a:r>
            <a:endParaRPr b="0" i="0" sz="1400" u="none" cap="none" strike="noStrike">
              <a:solidFill>
                <a:srgbClr val="FFFFFF"/>
              </a:solidFill>
              <a:latin typeface="Arial"/>
              <a:ea typeface="Arial"/>
              <a:cs typeface="Arial"/>
              <a:sym typeface="Arial"/>
            </a:endParaRPr>
          </a:p>
        </p:txBody>
      </p:sp>
      <p:sp>
        <p:nvSpPr>
          <p:cNvPr id="432" name="Google Shape;432;p16"/>
          <p:cNvSpPr/>
          <p:nvPr/>
        </p:nvSpPr>
        <p:spPr>
          <a:xfrm flipH="1" rot="10800000">
            <a:off x="3267350" y="15017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33" name="Google Shape;433;p16"/>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FFFFFF"/>
                </a:solidFill>
              </a:rPr>
              <a:t>Most important feature for Xgboost classifier is PAY_0 (Repayment status in September, 2005 column).</a:t>
            </a:r>
            <a:endParaRPr b="0" i="0" sz="1400" u="none" cap="none" strike="noStrike">
              <a:solidFill>
                <a:srgbClr val="FFFFFF"/>
              </a:solidFill>
              <a:latin typeface="Arial"/>
              <a:ea typeface="Arial"/>
              <a:cs typeface="Arial"/>
              <a:sym typeface="Arial"/>
            </a:endParaRPr>
          </a:p>
        </p:txBody>
      </p:sp>
      <p:pic>
        <p:nvPicPr>
          <p:cNvPr id="434" name="Google Shape;434;p16"/>
          <p:cNvPicPr preferRelativeResize="0"/>
          <p:nvPr/>
        </p:nvPicPr>
        <p:blipFill>
          <a:blip r:embed="rId3">
            <a:alphaModFix amt="51000"/>
          </a:blip>
          <a:stretch>
            <a:fillRect/>
          </a:stretch>
        </p:blipFill>
        <p:spPr>
          <a:xfrm>
            <a:off x="3432075" y="1640000"/>
            <a:ext cx="2545601" cy="190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8" name="Shape 438"/>
        <p:cNvGrpSpPr/>
        <p:nvPr/>
      </p:nvGrpSpPr>
      <p:grpSpPr>
        <a:xfrm>
          <a:off x="0" y="0"/>
          <a:ext cx="0" cy="0"/>
          <a:chOff x="0" y="0"/>
          <a:chExt cx="0" cy="0"/>
        </a:xfrm>
      </p:grpSpPr>
      <p:sp>
        <p:nvSpPr>
          <p:cNvPr id="439" name="Google Shape;439;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40" name="Google Shape;440;p17"/>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 sz="3600">
                <a:solidFill>
                  <a:srgbClr val="FFFFFF"/>
                </a:solidFill>
                <a:latin typeface="Maven Pro"/>
                <a:ea typeface="Maven Pro"/>
                <a:cs typeface="Maven Pro"/>
                <a:sym typeface="Maven Pro"/>
              </a:rPr>
              <a:t>Decision Tree</a:t>
            </a:r>
            <a:endParaRPr b="1" i="0" sz="3600" u="none" cap="none" strike="noStrike">
              <a:solidFill>
                <a:srgbClr val="FFFFFF"/>
              </a:solidFill>
              <a:latin typeface="Maven Pro"/>
              <a:ea typeface="Maven Pro"/>
              <a:cs typeface="Maven Pro"/>
              <a:sym typeface="Maven Pro"/>
            </a:endParaRPr>
          </a:p>
        </p:txBody>
      </p:sp>
      <p:sp>
        <p:nvSpPr>
          <p:cNvPr id="441" name="Google Shape;441;p17"/>
          <p:cNvSpPr/>
          <p:nvPr/>
        </p:nvSpPr>
        <p:spPr>
          <a:xfrm>
            <a:off x="555825"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rPr>
              <a:t>GridSearch is used to test different parameters and apply the best parameters for the mode</a:t>
            </a:r>
            <a:r>
              <a:rPr lang="en" sz="1100">
                <a:highlight>
                  <a:srgbClr val="FFFFFF"/>
                </a:highlight>
              </a:rPr>
              <a:t>l</a:t>
            </a:r>
            <a:endParaRPr b="0" i="0" sz="1400" u="none" cap="none" strike="noStrike">
              <a:solidFill>
                <a:srgbClr val="FFFFFF"/>
              </a:solidFill>
              <a:latin typeface="Arial"/>
              <a:ea typeface="Arial"/>
              <a:cs typeface="Arial"/>
              <a:sym typeface="Arial"/>
            </a:endParaRPr>
          </a:p>
        </p:txBody>
      </p:sp>
      <p:grpSp>
        <p:nvGrpSpPr>
          <p:cNvPr id="442" name="Google Shape;442;p17"/>
          <p:cNvGrpSpPr/>
          <p:nvPr/>
        </p:nvGrpSpPr>
        <p:grpSpPr>
          <a:xfrm>
            <a:off x="3267350" y="1501775"/>
            <a:ext cx="3038400" cy="2111100"/>
            <a:chOff x="3267350" y="1501775"/>
            <a:chExt cx="3038400" cy="2111100"/>
          </a:xfrm>
        </p:grpSpPr>
        <p:sp>
          <p:nvSpPr>
            <p:cNvPr id="443" name="Google Shape;443;p17"/>
            <p:cNvSpPr/>
            <p:nvPr/>
          </p:nvSpPr>
          <p:spPr>
            <a:xfrm flipH="1" rot="10800000">
              <a:off x="3267350" y="15017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444" name="Google Shape;444;p17"/>
            <p:cNvPicPr preferRelativeResize="0"/>
            <p:nvPr/>
          </p:nvPicPr>
          <p:blipFill rotWithShape="1">
            <a:blip r:embed="rId3">
              <a:alphaModFix/>
            </a:blip>
            <a:srcRect b="0" l="0" r="0" t="0"/>
            <a:stretch/>
          </p:blipFill>
          <p:spPr>
            <a:xfrm>
              <a:off x="3670450" y="1886330"/>
              <a:ext cx="2232200" cy="1341991"/>
            </a:xfrm>
            <a:prstGeom prst="rect">
              <a:avLst/>
            </a:prstGeom>
            <a:noFill/>
            <a:ln>
              <a:noFill/>
            </a:ln>
          </p:spPr>
        </p:pic>
      </p:grpSp>
      <p:sp>
        <p:nvSpPr>
          <p:cNvPr id="445" name="Google Shape;445;p17"/>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FFFFFF"/>
                </a:solidFill>
              </a:rPr>
              <a:t>The most important feature for our model is PAY_0 (Repayment status in September, 2005 column).</a:t>
            </a:r>
            <a:endParaRPr sz="1300">
              <a:solidFill>
                <a:srgbClr val="FFFFFF"/>
              </a:solidFill>
            </a:endParaRPr>
          </a:p>
        </p:txBody>
      </p:sp>
      <p:graphicFrame>
        <p:nvGraphicFramePr>
          <p:cNvPr id="446" name="Google Shape;446;p17"/>
          <p:cNvGraphicFramePr/>
          <p:nvPr/>
        </p:nvGraphicFramePr>
        <p:xfrm>
          <a:off x="1279275" y="2471210"/>
          <a:ext cx="3000000" cy="3000000"/>
        </p:xfrm>
        <a:graphic>
          <a:graphicData uri="http://schemas.openxmlformats.org/drawingml/2006/table">
            <a:tbl>
              <a:tblPr>
                <a:noFill/>
                <a:tableStyleId>{028F9DB3-4617-4388-99A3-574C45255D24}</a:tableStyleId>
              </a:tblPr>
              <a:tblGrid>
                <a:gridCol w="955625"/>
                <a:gridCol w="752625"/>
              </a:tblGrid>
              <a:tr h="2141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Variable</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Import.</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PAY_0</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48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09</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PAY_AMT3</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07</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LIMIT_BAL</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06</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PAY_AMT2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50" name="Shape 450"/>
        <p:cNvGrpSpPr/>
        <p:nvPr/>
      </p:nvGrpSpPr>
      <p:grpSpPr>
        <a:xfrm>
          <a:off x="0" y="0"/>
          <a:ext cx="0" cy="0"/>
          <a:chOff x="0" y="0"/>
          <a:chExt cx="0" cy="0"/>
        </a:xfrm>
      </p:grpSpPr>
      <p:sp>
        <p:nvSpPr>
          <p:cNvPr id="451" name="Google Shape;451;g969cd7c53e_0_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52" name="Google Shape;452;g969cd7c53e_0_34"/>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Random Forest</a:t>
            </a:r>
            <a:endParaRPr b="1" i="0" sz="3600" u="none" cap="none" strike="noStrike">
              <a:solidFill>
                <a:srgbClr val="FFFFFF"/>
              </a:solidFill>
              <a:latin typeface="Maven Pro"/>
              <a:ea typeface="Maven Pro"/>
              <a:cs typeface="Maven Pro"/>
              <a:sym typeface="Maven Pro"/>
            </a:endParaRPr>
          </a:p>
        </p:txBody>
      </p:sp>
      <p:sp>
        <p:nvSpPr>
          <p:cNvPr id="453" name="Google Shape;453;g969cd7c53e_0_34"/>
          <p:cNvSpPr/>
          <p:nvPr/>
        </p:nvSpPr>
        <p:spPr>
          <a:xfrm>
            <a:off x="555825"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Many decision trees are used to separate the data into groups to determine their outcomes.</a:t>
            </a:r>
            <a:endParaRPr b="0" i="0" sz="1400" u="none" cap="none" strike="noStrike">
              <a:solidFill>
                <a:srgbClr val="FFFFFF"/>
              </a:solidFill>
              <a:latin typeface="Arial"/>
              <a:ea typeface="Arial"/>
              <a:cs typeface="Arial"/>
              <a:sym typeface="Arial"/>
            </a:endParaRPr>
          </a:p>
        </p:txBody>
      </p:sp>
      <p:grpSp>
        <p:nvGrpSpPr>
          <p:cNvPr id="454" name="Google Shape;454;g969cd7c53e_0_34"/>
          <p:cNvGrpSpPr/>
          <p:nvPr/>
        </p:nvGrpSpPr>
        <p:grpSpPr>
          <a:xfrm>
            <a:off x="3267350" y="1501775"/>
            <a:ext cx="3038400" cy="2111100"/>
            <a:chOff x="3267350" y="1501775"/>
            <a:chExt cx="3038400" cy="2111100"/>
          </a:xfrm>
        </p:grpSpPr>
        <p:sp>
          <p:nvSpPr>
            <p:cNvPr id="455" name="Google Shape;455;g969cd7c53e_0_34"/>
            <p:cNvSpPr/>
            <p:nvPr/>
          </p:nvSpPr>
          <p:spPr>
            <a:xfrm flipH="1" rot="10800000">
              <a:off x="3267350" y="15017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456" name="Google Shape;456;g969cd7c53e_0_34"/>
            <p:cNvPicPr preferRelativeResize="0"/>
            <p:nvPr/>
          </p:nvPicPr>
          <p:blipFill rotWithShape="1">
            <a:blip r:embed="rId3">
              <a:alphaModFix/>
            </a:blip>
            <a:srcRect b="0" l="0" r="0" t="0"/>
            <a:stretch/>
          </p:blipFill>
          <p:spPr>
            <a:xfrm>
              <a:off x="3670450" y="1886330"/>
              <a:ext cx="2232200" cy="1341991"/>
            </a:xfrm>
            <a:prstGeom prst="rect">
              <a:avLst/>
            </a:prstGeom>
            <a:noFill/>
            <a:ln>
              <a:noFill/>
            </a:ln>
          </p:spPr>
        </p:pic>
      </p:grpSp>
      <p:sp>
        <p:nvSpPr>
          <p:cNvPr id="457" name="Google Shape;457;g969cd7c53e_0_34"/>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rgbClr val="FFFFFF"/>
                </a:solidFill>
              </a:rPr>
              <a:t>The best features for our Random Forest Classifier are PAY_AMT1 (Amount of previous payment in September, 2005), PAY_0 (Repayment status in September, 2005 column), LIMIT_BAL ( Amount of given credit). </a:t>
            </a:r>
            <a:endParaRPr sz="1300">
              <a:solidFill>
                <a:srgbClr val="FFFFFF"/>
              </a:solidFill>
            </a:endParaRPr>
          </a:p>
        </p:txBody>
      </p:sp>
      <p:graphicFrame>
        <p:nvGraphicFramePr>
          <p:cNvPr id="458" name="Google Shape;458;g969cd7c53e_0_34"/>
          <p:cNvGraphicFramePr/>
          <p:nvPr/>
        </p:nvGraphicFramePr>
        <p:xfrm>
          <a:off x="1279275" y="2471210"/>
          <a:ext cx="3000000" cy="3000000"/>
        </p:xfrm>
        <a:graphic>
          <a:graphicData uri="http://schemas.openxmlformats.org/drawingml/2006/table">
            <a:tbl>
              <a:tblPr>
                <a:noFill/>
                <a:tableStyleId>{028F9DB3-4617-4388-99A3-574C45255D24}</a:tableStyleId>
              </a:tblPr>
              <a:tblGrid>
                <a:gridCol w="955625"/>
                <a:gridCol w="752625"/>
              </a:tblGrid>
              <a:tr h="2141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Variable</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Import.</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PAY_AMT1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119</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PAY_0</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112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LIMIT_BAL</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111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PAY_AMT2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110</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PAY_AMT3</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109</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62" name="Shape 462"/>
        <p:cNvGrpSpPr/>
        <p:nvPr/>
      </p:nvGrpSpPr>
      <p:grpSpPr>
        <a:xfrm>
          <a:off x="0" y="0"/>
          <a:ext cx="0" cy="0"/>
          <a:chOff x="0" y="0"/>
          <a:chExt cx="0" cy="0"/>
        </a:xfrm>
      </p:grpSpPr>
      <p:sp>
        <p:nvSpPr>
          <p:cNvPr id="463" name="Google Shape;463;g969cd7c53e_0_4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64" name="Google Shape;464;g969cd7c53e_0_45"/>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 sz="3600">
                <a:solidFill>
                  <a:srgbClr val="FFFFFF"/>
                </a:solidFill>
                <a:latin typeface="Maven Pro"/>
                <a:ea typeface="Maven Pro"/>
                <a:cs typeface="Maven Pro"/>
                <a:sym typeface="Maven Pro"/>
              </a:rPr>
              <a:t>XGBoost Classifier</a:t>
            </a:r>
            <a:endParaRPr b="1" i="0" sz="3600" u="none" cap="none" strike="noStrike">
              <a:solidFill>
                <a:srgbClr val="FFFFFF"/>
              </a:solidFill>
              <a:latin typeface="Maven Pro"/>
              <a:ea typeface="Maven Pro"/>
              <a:cs typeface="Maven Pro"/>
              <a:sym typeface="Maven Pro"/>
            </a:endParaRPr>
          </a:p>
        </p:txBody>
      </p:sp>
      <p:sp>
        <p:nvSpPr>
          <p:cNvPr id="465" name="Google Shape;465;g969cd7c53e_0_45"/>
          <p:cNvSpPr/>
          <p:nvPr/>
        </p:nvSpPr>
        <p:spPr>
          <a:xfrm>
            <a:off x="399400"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100">
                <a:solidFill>
                  <a:schemeClr val="lt1"/>
                </a:solidFill>
                <a:latin typeface="Roboto"/>
                <a:ea typeface="Roboto"/>
                <a:cs typeface="Roboto"/>
                <a:sym typeface="Roboto"/>
              </a:rPr>
              <a:t>Xgboost classifier is one of the most popular algorithms in the modern machine learning world due to its computing speed and performance. </a:t>
            </a:r>
            <a:endParaRPr i="0" sz="1400" u="none" cap="none" strike="noStrike">
              <a:solidFill>
                <a:schemeClr val="lt1"/>
              </a:solidFill>
              <a:latin typeface="Roboto"/>
              <a:ea typeface="Roboto"/>
              <a:cs typeface="Roboto"/>
              <a:sym typeface="Roboto"/>
            </a:endParaRPr>
          </a:p>
        </p:txBody>
      </p:sp>
      <p:grpSp>
        <p:nvGrpSpPr>
          <p:cNvPr id="466" name="Google Shape;466;g969cd7c53e_0_45"/>
          <p:cNvGrpSpPr/>
          <p:nvPr/>
        </p:nvGrpSpPr>
        <p:grpSpPr>
          <a:xfrm>
            <a:off x="3321556" y="1501775"/>
            <a:ext cx="2984013" cy="2111100"/>
            <a:chOff x="3267350" y="1501775"/>
            <a:chExt cx="3038400" cy="2111100"/>
          </a:xfrm>
        </p:grpSpPr>
        <p:sp>
          <p:nvSpPr>
            <p:cNvPr id="467" name="Google Shape;467;g969cd7c53e_0_45"/>
            <p:cNvSpPr/>
            <p:nvPr/>
          </p:nvSpPr>
          <p:spPr>
            <a:xfrm flipH="1" rot="10800000">
              <a:off x="3267350" y="15017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468" name="Google Shape;468;g969cd7c53e_0_45"/>
            <p:cNvPicPr preferRelativeResize="0"/>
            <p:nvPr/>
          </p:nvPicPr>
          <p:blipFill rotWithShape="1">
            <a:blip r:embed="rId3">
              <a:alphaModFix/>
            </a:blip>
            <a:srcRect b="0" l="0" r="0" t="0"/>
            <a:stretch/>
          </p:blipFill>
          <p:spPr>
            <a:xfrm>
              <a:off x="3670450" y="1886330"/>
              <a:ext cx="2232200" cy="1341991"/>
            </a:xfrm>
            <a:prstGeom prst="rect">
              <a:avLst/>
            </a:prstGeom>
            <a:noFill/>
            <a:ln>
              <a:noFill/>
            </a:ln>
          </p:spPr>
        </p:pic>
      </p:grpSp>
      <p:sp>
        <p:nvSpPr>
          <p:cNvPr id="469" name="Google Shape;469;g969cd7c53e_0_45"/>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rgbClr val="FFFFFF"/>
                </a:solidFill>
              </a:rPr>
              <a:t>The best features for our Random Forest Classifier are PAY_AMT1 (Amount of previous payment in September, 2005), PAY_0 (Repayment status in September, 2005 column), LIMIT_BAL ( Amount of given credit). </a:t>
            </a:r>
            <a:endParaRPr sz="1300">
              <a:solidFill>
                <a:srgbClr val="FFFFFF"/>
              </a:solidFill>
            </a:endParaRPr>
          </a:p>
        </p:txBody>
      </p:sp>
      <p:graphicFrame>
        <p:nvGraphicFramePr>
          <p:cNvPr id="470" name="Google Shape;470;g969cd7c53e_0_45"/>
          <p:cNvGraphicFramePr/>
          <p:nvPr/>
        </p:nvGraphicFramePr>
        <p:xfrm>
          <a:off x="1279275" y="2471210"/>
          <a:ext cx="3000000" cy="3000000"/>
        </p:xfrm>
        <a:graphic>
          <a:graphicData uri="http://schemas.openxmlformats.org/drawingml/2006/table">
            <a:tbl>
              <a:tblPr>
                <a:noFill/>
                <a:tableStyleId>{028F9DB3-4617-4388-99A3-574C45255D24}</a:tableStyleId>
              </a:tblPr>
              <a:tblGrid>
                <a:gridCol w="955625"/>
                <a:gridCol w="752625"/>
              </a:tblGrid>
              <a:tr h="2141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Variable</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rPr>
                        <a:t>Import.</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48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17</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PAY_4</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06</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Clr>
                          <a:srgbClr val="000000"/>
                        </a:buClr>
                        <a:buSzPts val="1000"/>
                        <a:buFont typeface="Arial"/>
                        <a:buNone/>
                      </a:pPr>
                      <a:r>
                        <a:rPr lang="en" sz="1000">
                          <a:solidFill>
                            <a:schemeClr val="lt1"/>
                          </a:solidFill>
                        </a:rPr>
                        <a:t>PAY_3</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05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74" name="Shape 474"/>
        <p:cNvGrpSpPr/>
        <p:nvPr/>
      </p:nvGrpSpPr>
      <p:grpSpPr>
        <a:xfrm>
          <a:off x="0" y="0"/>
          <a:ext cx="0" cy="0"/>
          <a:chOff x="0" y="0"/>
          <a:chExt cx="0" cy="0"/>
        </a:xfrm>
      </p:grpSpPr>
      <p:sp>
        <p:nvSpPr>
          <p:cNvPr id="475" name="Google Shape;475;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76" name="Google Shape;476;p18"/>
          <p:cNvSpPr txBox="1"/>
          <p:nvPr/>
        </p:nvSpPr>
        <p:spPr>
          <a:xfrm>
            <a:off x="1056750" y="1239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Machine Learning Results</a:t>
            </a:r>
            <a:endParaRPr b="1" i="0" sz="3600" u="none" cap="none" strike="noStrike">
              <a:solidFill>
                <a:srgbClr val="FFFFFF"/>
              </a:solidFill>
              <a:latin typeface="Maven Pro"/>
              <a:ea typeface="Maven Pro"/>
              <a:cs typeface="Maven Pro"/>
              <a:sym typeface="Maven Pro"/>
            </a:endParaRPr>
          </a:p>
        </p:txBody>
      </p:sp>
      <p:graphicFrame>
        <p:nvGraphicFramePr>
          <p:cNvPr id="477" name="Google Shape;477;p18"/>
          <p:cNvGraphicFramePr/>
          <p:nvPr/>
        </p:nvGraphicFramePr>
        <p:xfrm>
          <a:off x="2314275" y="1899672"/>
          <a:ext cx="3000000" cy="3000000"/>
        </p:xfrm>
        <a:graphic>
          <a:graphicData uri="http://schemas.openxmlformats.org/drawingml/2006/table">
            <a:tbl>
              <a:tblPr>
                <a:noFill/>
                <a:tableStyleId>{028F9DB3-4617-4388-99A3-574C45255D24}</a:tableStyleId>
              </a:tblPr>
              <a:tblGrid>
                <a:gridCol w="1501300"/>
                <a:gridCol w="1282925"/>
                <a:gridCol w="860250"/>
              </a:tblGrid>
              <a:tr h="305100">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rgbClr val="FFFFFF"/>
                          </a:solidFill>
                        </a:rPr>
                        <a:t>Classifier</a:t>
                      </a:r>
                      <a:endParaRPr b="1" sz="11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rgbClr val="FFFFFF"/>
                          </a:solidFill>
                        </a:rPr>
                        <a:t>Accuracy Score</a:t>
                      </a:r>
                      <a:endParaRPr b="1" sz="11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FFFFFF"/>
                          </a:solidFill>
                        </a:rPr>
                        <a:t>AUC</a:t>
                      </a:r>
                      <a:endParaRPr b="1" sz="1200" u="none" cap="none" strike="noStrike">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dk1"/>
                    </a:solidFill>
                  </a:tcPr>
                </a:tc>
              </a:tr>
              <a:tr h="2542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Logistic Regression</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0.78</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a:t>
                      </a:r>
                      <a:r>
                        <a:rPr lang="en" sz="1000">
                          <a:solidFill>
                            <a:srgbClr val="FFFFFF"/>
                          </a:solidFill>
                        </a:rPr>
                        <a:t>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542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Decision Tree</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0.82</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0.66</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542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Random Forest</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0.81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0.65</a:t>
                      </a:r>
                      <a:endParaRPr sz="1000" u="none" cap="none" strike="noStrike">
                        <a:solidFill>
                          <a:srgbClr val="FFFFFF"/>
                        </a:solidFill>
                        <a:highlight>
                          <a:schemeClr val="dk1"/>
                        </a:highlight>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54275">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Xgboost Classifier</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0.81</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rPr>
                        <a:t>0.6</a:t>
                      </a:r>
                      <a:r>
                        <a:rPr lang="en" sz="1000">
                          <a:solidFill>
                            <a:srgbClr val="FFFFFF"/>
                          </a:solidFill>
                        </a:rPr>
                        <a:t>5</a:t>
                      </a:r>
                      <a:endParaRPr sz="1000" u="none" cap="none" strike="noStrike">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478" name="Google Shape;478;p18"/>
          <p:cNvSpPr/>
          <p:nvPr/>
        </p:nvSpPr>
        <p:spPr>
          <a:xfrm>
            <a:off x="2314275" y="1230675"/>
            <a:ext cx="1826400" cy="669000"/>
          </a:xfrm>
          <a:prstGeom prst="homePlate">
            <a:avLst>
              <a:gd fmla="val 50000" name="adj"/>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Machine Learning </a:t>
            </a:r>
            <a:endParaRPr b="1" sz="1100">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100"/>
              <a:buFont typeface="Arial"/>
              <a:buNone/>
            </a:pPr>
            <a:r>
              <a:t/>
            </a:r>
            <a:endParaRPr b="1" sz="1100">
              <a:solidFill>
                <a:srgbClr val="FFFFFF"/>
              </a:solidFill>
              <a:latin typeface="Roboto"/>
              <a:ea typeface="Roboto"/>
              <a:cs typeface="Roboto"/>
              <a:sym typeface="Roboto"/>
            </a:endParaRPr>
          </a:p>
        </p:txBody>
      </p:sp>
      <p:sp>
        <p:nvSpPr>
          <p:cNvPr id="479" name="Google Shape;479;p18"/>
          <p:cNvSpPr/>
          <p:nvPr/>
        </p:nvSpPr>
        <p:spPr>
          <a:xfrm>
            <a:off x="3815575" y="1230450"/>
            <a:ext cx="24690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FFFFF"/>
                </a:solidFill>
                <a:latin typeface="Roboto"/>
                <a:ea typeface="Roboto"/>
                <a:cs typeface="Roboto"/>
                <a:sym typeface="Roboto"/>
              </a:rPr>
              <a:t>Metric </a:t>
            </a:r>
            <a:endParaRPr b="1" i="0" sz="1100" u="none" cap="none" strike="noStrike">
              <a:solidFill>
                <a:srgbClr val="FFFFFF"/>
              </a:solidFill>
              <a:latin typeface="Roboto"/>
              <a:ea typeface="Roboto"/>
              <a:cs typeface="Roboto"/>
              <a:sym typeface="Roboto"/>
            </a:endParaRPr>
          </a:p>
        </p:txBody>
      </p:sp>
      <p:sp>
        <p:nvSpPr>
          <p:cNvPr id="480" name="Google Shape;480;p18"/>
          <p:cNvSpPr txBox="1"/>
          <p:nvPr/>
        </p:nvSpPr>
        <p:spPr>
          <a:xfrm>
            <a:off x="2314275" y="3595850"/>
            <a:ext cx="3714600" cy="9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Nunito"/>
                <a:ea typeface="Nunito"/>
                <a:cs typeface="Nunito"/>
                <a:sym typeface="Nunito"/>
              </a:rPr>
              <a:t>NOTE:</a:t>
            </a:r>
            <a:endParaRPr b="1" i="0" sz="1200" u="none" cap="none" strike="noStrike">
              <a:solidFill>
                <a:srgbClr val="FFFFFF"/>
              </a:solidFill>
              <a:latin typeface="Nunito"/>
              <a:ea typeface="Nunito"/>
              <a:cs typeface="Nunito"/>
              <a:sym typeface="Nunito"/>
            </a:endParaRPr>
          </a:p>
          <a:p>
            <a:pPr indent="-292100" lvl="0" marL="457200" marR="0" rtl="0" algn="l">
              <a:lnSpc>
                <a:spcPct val="100000"/>
              </a:lnSpc>
              <a:spcBef>
                <a:spcPts val="0"/>
              </a:spcBef>
              <a:spcAft>
                <a:spcPts val="0"/>
              </a:spcAft>
              <a:buClr>
                <a:srgbClr val="FFFFFF"/>
              </a:buClr>
              <a:buSzPts val="1000"/>
              <a:buFont typeface="Nunito"/>
              <a:buChar char="●"/>
            </a:pPr>
            <a:r>
              <a:t/>
            </a:r>
            <a:endParaRPr b="0" i="0" sz="1000" u="none" cap="none" strike="noStrike">
              <a:solidFill>
                <a:srgbClr val="FFFFFF"/>
              </a:solidFill>
              <a:latin typeface="Nunito"/>
              <a:ea typeface="Nunito"/>
              <a:cs typeface="Nunito"/>
              <a:sym typeface="Nunito"/>
            </a:endParaRPr>
          </a:p>
          <a:p>
            <a:pPr indent="-292100" lvl="0" marL="457200" marR="0" rtl="0" algn="l">
              <a:lnSpc>
                <a:spcPct val="100000"/>
              </a:lnSpc>
              <a:spcBef>
                <a:spcPts val="0"/>
              </a:spcBef>
              <a:spcAft>
                <a:spcPts val="0"/>
              </a:spcAft>
              <a:buClr>
                <a:srgbClr val="FFFFFF"/>
              </a:buClr>
              <a:buSzPts val="1000"/>
              <a:buFont typeface="Nunito"/>
              <a:buChar char="●"/>
            </a:pPr>
            <a:r>
              <a:rPr b="0" i="0" lang="en" sz="1000" u="none" cap="none" strike="noStrike">
                <a:solidFill>
                  <a:srgbClr val="FFFFFF"/>
                </a:solidFill>
                <a:latin typeface="Nunito"/>
                <a:ea typeface="Nunito"/>
                <a:cs typeface="Nunito"/>
                <a:sym typeface="Nunito"/>
              </a:rPr>
              <a:t>The </a:t>
            </a:r>
            <a:r>
              <a:rPr lang="en" sz="1000">
                <a:solidFill>
                  <a:srgbClr val="FFFFFF"/>
                </a:solidFill>
                <a:latin typeface="Nunito"/>
                <a:ea typeface="Nunito"/>
                <a:cs typeface="Nunito"/>
                <a:sym typeface="Nunito"/>
              </a:rPr>
              <a:t>higher </a:t>
            </a:r>
            <a:r>
              <a:rPr b="0" i="0" lang="en" sz="1000" u="none" cap="none" strike="noStrike">
                <a:solidFill>
                  <a:srgbClr val="FFFFFF"/>
                </a:solidFill>
                <a:latin typeface="Nunito"/>
                <a:ea typeface="Nunito"/>
                <a:cs typeface="Nunito"/>
                <a:sym typeface="Nunito"/>
              </a:rPr>
              <a:t>the </a:t>
            </a:r>
            <a:r>
              <a:rPr lang="en" sz="1000">
                <a:solidFill>
                  <a:srgbClr val="FFFFFF"/>
                </a:solidFill>
                <a:latin typeface="Nunito"/>
                <a:ea typeface="Nunito"/>
                <a:cs typeface="Nunito"/>
                <a:sym typeface="Nunito"/>
              </a:rPr>
              <a:t>Accuracy Score</a:t>
            </a:r>
            <a:r>
              <a:rPr b="0" i="0" lang="en" sz="1000" u="none" cap="none" strike="noStrike">
                <a:solidFill>
                  <a:srgbClr val="FFFFFF"/>
                </a:solidFill>
                <a:latin typeface="Nunito"/>
                <a:ea typeface="Nunito"/>
                <a:cs typeface="Nunito"/>
                <a:sym typeface="Nunito"/>
              </a:rPr>
              <a:t>, the better</a:t>
            </a:r>
            <a:endParaRPr b="0" i="0" sz="1000" u="none" cap="none" strike="noStrike">
              <a:solidFill>
                <a:srgbClr val="FFFFFF"/>
              </a:solidFill>
              <a:latin typeface="Nunito"/>
              <a:ea typeface="Nunito"/>
              <a:cs typeface="Nunito"/>
              <a:sym typeface="Nunito"/>
            </a:endParaRPr>
          </a:p>
          <a:p>
            <a:pPr indent="-292100" lvl="0" marL="457200" marR="0" rtl="0" algn="l">
              <a:lnSpc>
                <a:spcPct val="100000"/>
              </a:lnSpc>
              <a:spcBef>
                <a:spcPts val="0"/>
              </a:spcBef>
              <a:spcAft>
                <a:spcPts val="0"/>
              </a:spcAft>
              <a:buClr>
                <a:srgbClr val="FFFFFF"/>
              </a:buClr>
              <a:buSzPts val="1000"/>
              <a:buFont typeface="Nunito"/>
              <a:buChar char="●"/>
            </a:pPr>
            <a:r>
              <a:rPr b="0" i="0" lang="en" sz="1000" u="none" cap="none" strike="noStrike">
                <a:solidFill>
                  <a:srgbClr val="FFFFFF"/>
                </a:solidFill>
                <a:latin typeface="Nunito"/>
                <a:ea typeface="Nunito"/>
                <a:cs typeface="Nunito"/>
                <a:sym typeface="Nunito"/>
              </a:rPr>
              <a:t>The higher the </a:t>
            </a:r>
            <a:r>
              <a:rPr lang="en" sz="1000">
                <a:solidFill>
                  <a:srgbClr val="FFFFFF"/>
                </a:solidFill>
                <a:latin typeface="Nunito"/>
                <a:ea typeface="Nunito"/>
                <a:cs typeface="Nunito"/>
                <a:sym typeface="Nunito"/>
              </a:rPr>
              <a:t>AUC</a:t>
            </a:r>
            <a:r>
              <a:rPr b="0" i="0" lang="en" sz="1000" u="none" cap="none" strike="noStrike">
                <a:solidFill>
                  <a:srgbClr val="FFFFFF"/>
                </a:solidFill>
                <a:latin typeface="Nunito"/>
                <a:ea typeface="Nunito"/>
                <a:cs typeface="Nunito"/>
                <a:sym typeface="Nunito"/>
              </a:rPr>
              <a:t>, the better</a:t>
            </a:r>
            <a:endParaRPr b="0" i="0" sz="1000" u="none" cap="none" strike="noStrike">
              <a:solidFill>
                <a:srgbClr val="FFFFFF"/>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84" name="Shape 484"/>
        <p:cNvGrpSpPr/>
        <p:nvPr/>
      </p:nvGrpSpPr>
      <p:grpSpPr>
        <a:xfrm>
          <a:off x="0" y="0"/>
          <a:ext cx="0" cy="0"/>
          <a:chOff x="0" y="0"/>
          <a:chExt cx="0" cy="0"/>
        </a:xfrm>
      </p:grpSpPr>
      <p:grpSp>
        <p:nvGrpSpPr>
          <p:cNvPr id="485" name="Google Shape;485;p19"/>
          <p:cNvGrpSpPr/>
          <p:nvPr/>
        </p:nvGrpSpPr>
        <p:grpSpPr>
          <a:xfrm>
            <a:off x="78838" y="1635263"/>
            <a:ext cx="745200" cy="745200"/>
            <a:chOff x="2315825" y="3550925"/>
            <a:chExt cx="745200" cy="745200"/>
          </a:xfrm>
        </p:grpSpPr>
        <p:sp>
          <p:nvSpPr>
            <p:cNvPr id="486" name="Google Shape;486;p19"/>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7" name="Google Shape;487;p19"/>
            <p:cNvPicPr preferRelativeResize="0"/>
            <p:nvPr/>
          </p:nvPicPr>
          <p:blipFill rotWithShape="1">
            <a:blip r:embed="rId3">
              <a:alphaModFix/>
            </a:blip>
            <a:srcRect b="0" l="0" r="0" t="0"/>
            <a:stretch/>
          </p:blipFill>
          <p:spPr>
            <a:xfrm>
              <a:off x="2386000" y="3621100"/>
              <a:ext cx="604850" cy="604850"/>
            </a:xfrm>
            <a:prstGeom prst="rect">
              <a:avLst/>
            </a:prstGeom>
            <a:noFill/>
            <a:ln>
              <a:noFill/>
            </a:ln>
          </p:spPr>
        </p:pic>
      </p:grpSp>
      <p:sp>
        <p:nvSpPr>
          <p:cNvPr id="488" name="Google Shape;488;p19"/>
          <p:cNvSpPr txBox="1"/>
          <p:nvPr>
            <p:ph type="title"/>
          </p:nvPr>
        </p:nvSpPr>
        <p:spPr>
          <a:xfrm>
            <a:off x="824000" y="1635300"/>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Section 5:</a:t>
            </a:r>
            <a:endParaRPr/>
          </a:p>
          <a:p>
            <a:pPr indent="0" lvl="0" marL="0" rtl="0" algn="l">
              <a:lnSpc>
                <a:spcPct val="100000"/>
              </a:lnSpc>
              <a:spcBef>
                <a:spcPts val="0"/>
              </a:spcBef>
              <a:spcAft>
                <a:spcPts val="0"/>
              </a:spcAft>
              <a:buSzPts val="3600"/>
              <a:buNone/>
            </a:pPr>
            <a:r>
              <a:rPr lang="en"/>
              <a:t>Conclusion</a:t>
            </a:r>
            <a:endParaRPr/>
          </a:p>
        </p:txBody>
      </p:sp>
      <p:sp>
        <p:nvSpPr>
          <p:cNvPr id="489" name="Google Shape;489;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Table of Contents</a:t>
            </a:r>
            <a:endParaRPr>
              <a:solidFill>
                <a:srgbClr val="FFFFFF"/>
              </a:solidFill>
            </a:endParaRPr>
          </a:p>
        </p:txBody>
      </p:sp>
      <p:sp>
        <p:nvSpPr>
          <p:cNvPr id="287" name="Google Shape;287;p2"/>
          <p:cNvSpPr txBox="1"/>
          <p:nvPr>
            <p:ph idx="1" type="body"/>
          </p:nvPr>
        </p:nvSpPr>
        <p:spPr>
          <a:xfrm>
            <a:off x="1303800" y="1163050"/>
            <a:ext cx="7030500" cy="3355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Problem Statement</a:t>
            </a:r>
            <a:endParaRPr sz="1800">
              <a:solidFill>
                <a:srgbClr val="FFFFFF"/>
              </a:solidFill>
            </a:endParaRPr>
          </a:p>
          <a:p>
            <a:pPr indent="0" lvl="0" marL="914400" marR="0" rtl="0" algn="l">
              <a:lnSpc>
                <a:spcPct val="115000"/>
              </a:lnSpc>
              <a:spcBef>
                <a:spcPts val="0"/>
              </a:spcBef>
              <a:spcAft>
                <a:spcPts val="0"/>
              </a:spcAft>
              <a:buNone/>
            </a:pPr>
            <a:r>
              <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Data Collection</a:t>
            </a:r>
            <a:endParaRPr sz="1800">
              <a:solidFill>
                <a:srgbClr val="FFFFFF"/>
              </a:solidFill>
            </a:endParaRPr>
          </a:p>
          <a:p>
            <a:pPr indent="0" lvl="0" marL="914400" marR="0" rtl="0" algn="l">
              <a:lnSpc>
                <a:spcPct val="115000"/>
              </a:lnSpc>
              <a:spcBef>
                <a:spcPts val="0"/>
              </a:spcBef>
              <a:spcAft>
                <a:spcPts val="0"/>
              </a:spcAft>
              <a:buNone/>
            </a:pPr>
            <a:r>
              <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Exploratory Data Analysis</a:t>
            </a:r>
            <a:endParaRPr sz="1800">
              <a:solidFill>
                <a:srgbClr val="FFFFFF"/>
              </a:solidFill>
            </a:endParaRPr>
          </a:p>
          <a:p>
            <a:pPr indent="0" lvl="0" marL="914400" marR="0" rtl="0" algn="l">
              <a:lnSpc>
                <a:spcPct val="115000"/>
              </a:lnSpc>
              <a:spcBef>
                <a:spcPts val="0"/>
              </a:spcBef>
              <a:spcAft>
                <a:spcPts val="0"/>
              </a:spcAft>
              <a:buNone/>
            </a:pPr>
            <a:r>
              <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Machine Learning</a:t>
            </a:r>
            <a:endParaRPr sz="1800">
              <a:solidFill>
                <a:srgbClr val="FFFFFF"/>
              </a:solidFill>
            </a:endParaRPr>
          </a:p>
          <a:p>
            <a:pPr indent="0" lvl="0" marL="914400" marR="0" rtl="0" algn="l">
              <a:lnSpc>
                <a:spcPct val="115000"/>
              </a:lnSpc>
              <a:spcBef>
                <a:spcPts val="0"/>
              </a:spcBef>
              <a:spcAft>
                <a:spcPts val="0"/>
              </a:spcAft>
              <a:buNone/>
            </a:pPr>
            <a:r>
              <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Conclusion</a:t>
            </a:r>
            <a:br>
              <a:rPr lang="en" sz="1800">
                <a:solidFill>
                  <a:srgbClr val="FFFFFF"/>
                </a:solidFill>
              </a:rPr>
            </a:br>
            <a:endParaRPr sz="1400">
              <a:solidFill>
                <a:srgbClr val="FFFFFF"/>
              </a:solidFill>
            </a:endParaRPr>
          </a:p>
          <a:p>
            <a:pPr indent="0" lvl="0" marL="0" rtl="0" algn="l">
              <a:lnSpc>
                <a:spcPct val="115000"/>
              </a:lnSpc>
              <a:spcBef>
                <a:spcPts val="1600"/>
              </a:spcBef>
              <a:spcAft>
                <a:spcPts val="1600"/>
              </a:spcAft>
              <a:buSzPts val="1300"/>
              <a:buNone/>
            </a:pPr>
            <a:r>
              <a:t/>
            </a:r>
            <a:endParaRPr>
              <a:solidFill>
                <a:srgbClr val="FFFFFF"/>
              </a:solidFill>
            </a:endParaRPr>
          </a:p>
        </p:txBody>
      </p:sp>
      <p:sp>
        <p:nvSpPr>
          <p:cNvPr id="288" name="Google Shape;28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93" name="Shape 493"/>
        <p:cNvGrpSpPr/>
        <p:nvPr/>
      </p:nvGrpSpPr>
      <p:grpSpPr>
        <a:xfrm>
          <a:off x="0" y="0"/>
          <a:ext cx="0" cy="0"/>
          <a:chOff x="0" y="0"/>
          <a:chExt cx="0" cy="0"/>
        </a:xfrm>
      </p:grpSpPr>
      <p:sp>
        <p:nvSpPr>
          <p:cNvPr id="494" name="Google Shape;494;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95" name="Google Shape;495;p20"/>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Conclusion</a:t>
            </a:r>
            <a:endParaRPr b="1" i="0" sz="3600" u="none" cap="none" strike="noStrike">
              <a:solidFill>
                <a:srgbClr val="FFFFFF"/>
              </a:solidFill>
              <a:latin typeface="Maven Pro"/>
              <a:ea typeface="Maven Pro"/>
              <a:cs typeface="Maven Pro"/>
              <a:sym typeface="Maven Pro"/>
            </a:endParaRPr>
          </a:p>
        </p:txBody>
      </p:sp>
      <p:grpSp>
        <p:nvGrpSpPr>
          <p:cNvPr id="496" name="Google Shape;496;p20"/>
          <p:cNvGrpSpPr/>
          <p:nvPr/>
        </p:nvGrpSpPr>
        <p:grpSpPr>
          <a:xfrm>
            <a:off x="4193013" y="1001101"/>
            <a:ext cx="3679200" cy="3135433"/>
            <a:chOff x="4192863" y="1002150"/>
            <a:chExt cx="3679200" cy="3139200"/>
          </a:xfrm>
        </p:grpSpPr>
        <p:sp>
          <p:nvSpPr>
            <p:cNvPr id="497" name="Google Shape;497;p20"/>
            <p:cNvSpPr/>
            <p:nvPr/>
          </p:nvSpPr>
          <p:spPr>
            <a:xfrm>
              <a:off x="4192863" y="1002150"/>
              <a:ext cx="3679200" cy="31392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0"/>
            <p:cNvSpPr txBox="1"/>
            <p:nvPr/>
          </p:nvSpPr>
          <p:spPr>
            <a:xfrm>
              <a:off x="5495575" y="1209951"/>
              <a:ext cx="2021400" cy="60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Roboto"/>
                  <a:ea typeface="Roboto"/>
                  <a:cs typeface="Roboto"/>
                  <a:sym typeface="Roboto"/>
                </a:rPr>
                <a:t>Results</a:t>
              </a:r>
              <a:endParaRPr b="0" i="0" sz="2400" u="none" cap="none" strike="noStrike">
                <a:solidFill>
                  <a:srgbClr val="FFFFFF"/>
                </a:solidFill>
                <a:latin typeface="Roboto"/>
                <a:ea typeface="Roboto"/>
                <a:cs typeface="Roboto"/>
                <a:sym typeface="Roboto"/>
              </a:endParaRPr>
            </a:p>
          </p:txBody>
        </p:sp>
        <p:sp>
          <p:nvSpPr>
            <p:cNvPr id="499" name="Google Shape;499;p20"/>
            <p:cNvSpPr txBox="1"/>
            <p:nvPr/>
          </p:nvSpPr>
          <p:spPr>
            <a:xfrm>
              <a:off x="5344225" y="1736731"/>
              <a:ext cx="2324100" cy="215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FFFFFF"/>
                  </a:solidFill>
                  <a:latin typeface="Roboto"/>
                  <a:ea typeface="Roboto"/>
                  <a:cs typeface="Roboto"/>
                  <a:sym typeface="Roboto"/>
                </a:rPr>
                <a:t>Data is cleaned, looked for correlation between the predictor variables and four three different models to predict if the person will default the next credit card payment or not. Based on AUC result, Decision Tree predicts best results. </a:t>
              </a:r>
              <a:endParaRPr b="0" i="0" sz="1100" u="none" cap="none" strike="noStrike">
                <a:solidFill>
                  <a:srgbClr val="FFFFFF"/>
                </a:solidFill>
                <a:latin typeface="Roboto"/>
                <a:ea typeface="Roboto"/>
                <a:cs typeface="Roboto"/>
                <a:sym typeface="Roboto"/>
              </a:endParaRPr>
            </a:p>
          </p:txBody>
        </p:sp>
      </p:grpSp>
      <p:grpSp>
        <p:nvGrpSpPr>
          <p:cNvPr id="500" name="Google Shape;500;p20"/>
          <p:cNvGrpSpPr/>
          <p:nvPr/>
        </p:nvGrpSpPr>
        <p:grpSpPr>
          <a:xfrm>
            <a:off x="3216490" y="1001016"/>
            <a:ext cx="1944619" cy="1569682"/>
            <a:chOff x="3216500" y="912116"/>
            <a:chExt cx="1944619" cy="1659634"/>
          </a:xfrm>
        </p:grpSpPr>
        <p:sp>
          <p:nvSpPr>
            <p:cNvPr id="501" name="Google Shape;501;p20"/>
            <p:cNvSpPr/>
            <p:nvPr/>
          </p:nvSpPr>
          <p:spPr>
            <a:xfrm flipH="1">
              <a:off x="3216519"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0"/>
            <p:cNvSpPr txBox="1"/>
            <p:nvPr/>
          </p:nvSpPr>
          <p:spPr>
            <a:xfrm>
              <a:off x="3216500" y="912116"/>
              <a:ext cx="1944600" cy="8466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100">
                  <a:solidFill>
                    <a:srgbClr val="FFFFFF"/>
                  </a:solidFill>
                  <a:latin typeface="Roboto"/>
                  <a:ea typeface="Roboto"/>
                  <a:cs typeface="Roboto"/>
                  <a:sym typeface="Roboto"/>
                </a:rPr>
                <a:t>Most of the clients are college educated</a:t>
              </a:r>
              <a:endParaRPr b="0" i="0" sz="1400" u="none" cap="none" strike="noStrike">
                <a:solidFill>
                  <a:srgbClr val="FFFFFF"/>
                </a:solidFill>
                <a:latin typeface="Roboto"/>
                <a:ea typeface="Roboto"/>
                <a:cs typeface="Roboto"/>
                <a:sym typeface="Roboto"/>
              </a:endParaRPr>
            </a:p>
          </p:txBody>
        </p:sp>
        <p:sp>
          <p:nvSpPr>
            <p:cNvPr id="503" name="Google Shape;503;p20"/>
            <p:cNvSpPr txBox="1"/>
            <p:nvPr/>
          </p:nvSpPr>
          <p:spPr>
            <a:xfrm>
              <a:off x="3216512" y="1576304"/>
              <a:ext cx="19446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100">
                  <a:solidFill>
                    <a:srgbClr val="FFFFFF"/>
                  </a:solidFill>
                  <a:latin typeface="Roboto"/>
                  <a:ea typeface="Roboto"/>
                  <a:cs typeface="Roboto"/>
                  <a:sym typeface="Roboto"/>
                </a:rPr>
                <a:t>Average credit card limit is 167,484 NT Dollar</a:t>
              </a:r>
              <a:r>
                <a:rPr lang="en" sz="1100"/>
                <a:t> .</a:t>
              </a:r>
              <a:endParaRPr b="0" i="0" sz="1100" u="none" cap="none" strike="noStrike">
                <a:solidFill>
                  <a:srgbClr val="FFFFFF"/>
                </a:solidFill>
                <a:latin typeface="Roboto"/>
                <a:ea typeface="Roboto"/>
                <a:cs typeface="Roboto"/>
                <a:sym typeface="Roboto"/>
              </a:endParaRPr>
            </a:p>
          </p:txBody>
        </p:sp>
      </p:grpSp>
      <p:grpSp>
        <p:nvGrpSpPr>
          <p:cNvPr id="504" name="Google Shape;504;p20"/>
          <p:cNvGrpSpPr/>
          <p:nvPr/>
        </p:nvGrpSpPr>
        <p:grpSpPr>
          <a:xfrm>
            <a:off x="1276688" y="1000959"/>
            <a:ext cx="1944600" cy="1569600"/>
            <a:chOff x="1271925" y="1002150"/>
            <a:chExt cx="1944600" cy="1569600"/>
          </a:xfrm>
        </p:grpSpPr>
        <p:sp>
          <p:nvSpPr>
            <p:cNvPr id="505" name="Google Shape;505;p20"/>
            <p:cNvSpPr/>
            <p:nvPr/>
          </p:nvSpPr>
          <p:spPr>
            <a:xfrm rot="10800000">
              <a:off x="1271925" y="1002150"/>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0"/>
            <p:cNvSpPr txBox="1"/>
            <p:nvPr/>
          </p:nvSpPr>
          <p:spPr>
            <a:xfrm>
              <a:off x="1293688" y="1244666"/>
              <a:ext cx="1901100" cy="459900"/>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
          <p:nvSpPr>
            <p:cNvPr id="507" name="Google Shape;507;p20"/>
            <p:cNvSpPr txBox="1"/>
            <p:nvPr/>
          </p:nvSpPr>
          <p:spPr>
            <a:xfrm>
              <a:off x="1351887" y="1116566"/>
              <a:ext cx="1784700" cy="7161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a:ea typeface="Roboto"/>
                  <a:cs typeface="Roboto"/>
                  <a:sym typeface="Roboto"/>
                </a:rPr>
                <a:t>There are 30,000 bank clients' data in this dataset.</a:t>
              </a:r>
              <a:endParaRPr sz="1100">
                <a:solidFill>
                  <a:srgbClr val="FFFFFF"/>
                </a:solidFill>
                <a:latin typeface="Roboto"/>
                <a:ea typeface="Roboto"/>
                <a:cs typeface="Roboto"/>
                <a:sym typeface="Roboto"/>
              </a:endParaRPr>
            </a:p>
            <a:p>
              <a:pPr indent="0" lvl="0" marL="0" rtl="0" algn="just">
                <a:lnSpc>
                  <a:spcPct val="115000"/>
                </a:lnSpc>
                <a:spcBef>
                  <a:spcPts val="1100"/>
                </a:spcBef>
                <a:spcAft>
                  <a:spcPts val="0"/>
                </a:spcAft>
                <a:buNone/>
              </a:pPr>
              <a:r>
                <a:rPr lang="en" sz="1100">
                  <a:solidFill>
                    <a:srgbClr val="FFFFFF"/>
                  </a:solidFill>
                  <a:latin typeface="Roboto"/>
                  <a:ea typeface="Roboto"/>
                  <a:cs typeface="Roboto"/>
                  <a:sym typeface="Roboto"/>
                </a:rPr>
                <a:t>There are more women clients than men</a:t>
              </a:r>
              <a:endParaRPr sz="1100">
                <a:solidFill>
                  <a:srgbClr val="FFFFFF"/>
                </a:solidFill>
                <a:latin typeface="Roboto"/>
                <a:ea typeface="Roboto"/>
                <a:cs typeface="Roboto"/>
                <a:sym typeface="Roboto"/>
              </a:endParaRPr>
            </a:p>
            <a:p>
              <a:pPr indent="0" lvl="0" marL="0" marR="0" rtl="0" algn="l">
                <a:lnSpc>
                  <a:spcPct val="115000"/>
                </a:lnSpc>
                <a:spcBef>
                  <a:spcPts val="0"/>
                </a:spcBef>
                <a:spcAft>
                  <a:spcPts val="1600"/>
                </a:spcAft>
                <a:buClr>
                  <a:srgbClr val="000000"/>
                </a:buClr>
                <a:buSzPts val="1100"/>
                <a:buFont typeface="Arial"/>
                <a:buNone/>
              </a:pPr>
              <a:r>
                <a:t/>
              </a:r>
              <a:endParaRPr sz="1100">
                <a:solidFill>
                  <a:srgbClr val="FFFFFF"/>
                </a:solidFill>
                <a:latin typeface="Roboto"/>
                <a:ea typeface="Roboto"/>
                <a:cs typeface="Roboto"/>
                <a:sym typeface="Roboto"/>
              </a:endParaRPr>
            </a:p>
          </p:txBody>
        </p:sp>
      </p:grpSp>
      <p:grpSp>
        <p:nvGrpSpPr>
          <p:cNvPr id="508" name="Google Shape;508;p20"/>
          <p:cNvGrpSpPr/>
          <p:nvPr/>
        </p:nvGrpSpPr>
        <p:grpSpPr>
          <a:xfrm>
            <a:off x="1276688" y="2566988"/>
            <a:ext cx="1944600" cy="1569600"/>
            <a:chOff x="1271925" y="2571750"/>
            <a:chExt cx="1944600" cy="1569600"/>
          </a:xfrm>
        </p:grpSpPr>
        <p:sp>
          <p:nvSpPr>
            <p:cNvPr id="509" name="Google Shape;509;p20"/>
            <p:cNvSpPr/>
            <p:nvPr/>
          </p:nvSpPr>
          <p:spPr>
            <a:xfrm flipH="1">
              <a:off x="1271925"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0"/>
            <p:cNvSpPr txBox="1"/>
            <p:nvPr/>
          </p:nvSpPr>
          <p:spPr>
            <a:xfrm>
              <a:off x="1276738" y="2814263"/>
              <a:ext cx="1935000" cy="4599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
          <p:nvSpPr>
            <p:cNvPr id="511" name="Google Shape;511;p20"/>
            <p:cNvSpPr txBox="1"/>
            <p:nvPr/>
          </p:nvSpPr>
          <p:spPr>
            <a:xfrm>
              <a:off x="1276738" y="2858313"/>
              <a:ext cx="19350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100">
                  <a:solidFill>
                    <a:srgbClr val="FFFFFF"/>
                  </a:solidFill>
                  <a:latin typeface="Roboto"/>
                  <a:ea typeface="Roboto"/>
                  <a:cs typeface="Roboto"/>
                  <a:sym typeface="Roboto"/>
                </a:rPr>
                <a:t>Average age of the clients is 35.5 and standard deviation is 9.21.</a:t>
              </a:r>
              <a:endParaRPr b="0" i="0" sz="1100" u="none" cap="none" strike="noStrike">
                <a:solidFill>
                  <a:srgbClr val="FFFFFF"/>
                </a:solidFill>
                <a:latin typeface="Roboto"/>
                <a:ea typeface="Roboto"/>
                <a:cs typeface="Roboto"/>
                <a:sym typeface="Roboto"/>
              </a:endParaRPr>
            </a:p>
          </p:txBody>
        </p:sp>
      </p:grpSp>
      <p:grpSp>
        <p:nvGrpSpPr>
          <p:cNvPr id="512" name="Google Shape;512;p20"/>
          <p:cNvGrpSpPr/>
          <p:nvPr/>
        </p:nvGrpSpPr>
        <p:grpSpPr>
          <a:xfrm>
            <a:off x="3216519" y="2566988"/>
            <a:ext cx="1944606" cy="1569600"/>
            <a:chOff x="3216519" y="2571750"/>
            <a:chExt cx="1944606" cy="1569600"/>
          </a:xfrm>
        </p:grpSpPr>
        <p:sp>
          <p:nvSpPr>
            <p:cNvPr id="513" name="Google Shape;513;p20"/>
            <p:cNvSpPr/>
            <p:nvPr/>
          </p:nvSpPr>
          <p:spPr>
            <a:xfrm rot="10800000">
              <a:off x="3216519" y="2571750"/>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0"/>
            <p:cNvSpPr txBox="1"/>
            <p:nvPr/>
          </p:nvSpPr>
          <p:spPr>
            <a:xfrm>
              <a:off x="3221304" y="2814263"/>
              <a:ext cx="1935000" cy="459900"/>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
          <p:nvSpPr>
            <p:cNvPr id="515" name="Google Shape;515;p20"/>
            <p:cNvSpPr txBox="1"/>
            <p:nvPr/>
          </p:nvSpPr>
          <p:spPr>
            <a:xfrm>
              <a:off x="3216525" y="2931263"/>
              <a:ext cx="19446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lang="en" sz="1100">
                  <a:solidFill>
                    <a:srgbClr val="FFFFFF"/>
                  </a:solidFill>
                  <a:latin typeface="Roboto"/>
                  <a:ea typeface="Roboto"/>
                  <a:cs typeface="Roboto"/>
                  <a:sym typeface="Roboto"/>
                </a:rPr>
                <a:t>Decision Tree Classifier gives us the best AUC score among the four models we tried in our project</a:t>
              </a:r>
              <a:endParaRPr b="0" i="0" sz="1100" u="none" cap="none" strike="noStrike">
                <a:solidFill>
                  <a:srgbClr val="FFFFFF"/>
                </a:solidFill>
                <a:latin typeface="Roboto"/>
                <a:ea typeface="Roboto"/>
                <a:cs typeface="Roboto"/>
                <a:sym typeface="Roboto"/>
              </a:endParaRPr>
            </a:p>
          </p:txBody>
        </p:sp>
      </p:grpSp>
      <p:grpSp>
        <p:nvGrpSpPr>
          <p:cNvPr id="516" name="Google Shape;516;p20"/>
          <p:cNvGrpSpPr/>
          <p:nvPr/>
        </p:nvGrpSpPr>
        <p:grpSpPr>
          <a:xfrm>
            <a:off x="3053468" y="2405696"/>
            <a:ext cx="334125" cy="334078"/>
            <a:chOff x="3157188" y="909150"/>
            <a:chExt cx="470400" cy="470400"/>
          </a:xfrm>
        </p:grpSpPr>
        <p:sp>
          <p:nvSpPr>
            <p:cNvPr id="517" name="Google Shape;517;p20"/>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0"/>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2" name="Shape 292"/>
        <p:cNvGrpSpPr/>
        <p:nvPr/>
      </p:nvGrpSpPr>
      <p:grpSpPr>
        <a:xfrm>
          <a:off x="0" y="0"/>
          <a:ext cx="0" cy="0"/>
          <a:chOff x="0" y="0"/>
          <a:chExt cx="0" cy="0"/>
        </a:xfrm>
      </p:grpSpPr>
      <p:grpSp>
        <p:nvGrpSpPr>
          <p:cNvPr id="293" name="Google Shape;293;p3"/>
          <p:cNvGrpSpPr/>
          <p:nvPr/>
        </p:nvGrpSpPr>
        <p:grpSpPr>
          <a:xfrm>
            <a:off x="78838" y="1635263"/>
            <a:ext cx="745200" cy="745200"/>
            <a:chOff x="2315825" y="3550925"/>
            <a:chExt cx="745200" cy="745200"/>
          </a:xfrm>
        </p:grpSpPr>
        <p:sp>
          <p:nvSpPr>
            <p:cNvPr id="294" name="Google Shape;294;p3"/>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 name="Google Shape;295;p3"/>
            <p:cNvPicPr preferRelativeResize="0"/>
            <p:nvPr/>
          </p:nvPicPr>
          <p:blipFill rotWithShape="1">
            <a:blip r:embed="rId3">
              <a:alphaModFix/>
            </a:blip>
            <a:srcRect b="0" l="0" r="0" t="0"/>
            <a:stretch/>
          </p:blipFill>
          <p:spPr>
            <a:xfrm>
              <a:off x="2386000" y="3621100"/>
              <a:ext cx="604850" cy="604850"/>
            </a:xfrm>
            <a:prstGeom prst="rect">
              <a:avLst/>
            </a:prstGeom>
            <a:noFill/>
            <a:ln>
              <a:noFill/>
            </a:ln>
          </p:spPr>
        </p:pic>
      </p:grpSp>
      <p:sp>
        <p:nvSpPr>
          <p:cNvPr id="296" name="Google Shape;296;p3"/>
          <p:cNvSpPr txBox="1"/>
          <p:nvPr>
            <p:ph type="title"/>
          </p:nvPr>
        </p:nvSpPr>
        <p:spPr>
          <a:xfrm>
            <a:off x="824000" y="1635300"/>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Section 1:</a:t>
            </a:r>
            <a:endParaRPr/>
          </a:p>
          <a:p>
            <a:pPr indent="0" lvl="0" marL="0" rtl="0" algn="l">
              <a:lnSpc>
                <a:spcPct val="100000"/>
              </a:lnSpc>
              <a:spcBef>
                <a:spcPts val="0"/>
              </a:spcBef>
              <a:spcAft>
                <a:spcPts val="0"/>
              </a:spcAft>
              <a:buSzPts val="3600"/>
              <a:buNone/>
            </a:pPr>
            <a:r>
              <a:rPr lang="en"/>
              <a:t>Problem Statement</a:t>
            </a:r>
            <a:endParaRPr/>
          </a:p>
        </p:txBody>
      </p:sp>
      <p:sp>
        <p:nvSpPr>
          <p:cNvPr id="297" name="Google Shape;297;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Project Flow</a:t>
            </a:r>
            <a:endParaRPr b="1" i="0" sz="3600" u="none" cap="none" strike="noStrike">
              <a:solidFill>
                <a:srgbClr val="FFFFFF"/>
              </a:solidFill>
              <a:latin typeface="Maven Pro"/>
              <a:ea typeface="Maven Pro"/>
              <a:cs typeface="Maven Pro"/>
              <a:sym typeface="Maven Pro"/>
            </a:endParaRPr>
          </a:p>
        </p:txBody>
      </p:sp>
      <p:sp>
        <p:nvSpPr>
          <p:cNvPr id="303" name="Google Shape;303;p4"/>
          <p:cNvSpPr/>
          <p:nvPr/>
        </p:nvSpPr>
        <p:spPr>
          <a:xfrm>
            <a:off x="1024475" y="1427000"/>
            <a:ext cx="14256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FFFFFF"/>
                </a:solidFill>
              </a:rPr>
              <a:t>Question</a:t>
            </a:r>
            <a:endParaRPr b="1" i="0" sz="1800" u="none" cap="none" strike="noStrike">
              <a:solidFill>
                <a:srgbClr val="FFFFFF"/>
              </a:solidFill>
              <a:latin typeface="Arial"/>
              <a:ea typeface="Arial"/>
              <a:cs typeface="Arial"/>
              <a:sym typeface="Arial"/>
            </a:endParaRPr>
          </a:p>
        </p:txBody>
      </p:sp>
      <p:sp>
        <p:nvSpPr>
          <p:cNvPr id="304" name="Google Shape;304;p4"/>
          <p:cNvSpPr/>
          <p:nvPr/>
        </p:nvSpPr>
        <p:spPr>
          <a:xfrm>
            <a:off x="1024475" y="1890200"/>
            <a:ext cx="6448800" cy="759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How do the banks decide if a person will pay their next credit card payment?</a:t>
            </a:r>
            <a:endParaRPr>
              <a:solidFill>
                <a:srgbClr val="FFFFFF"/>
              </a:solidFill>
            </a:endParaRPr>
          </a:p>
        </p:txBody>
      </p:sp>
      <p:sp>
        <p:nvSpPr>
          <p:cNvPr id="305" name="Google Shape;305;p4"/>
          <p:cNvSpPr/>
          <p:nvPr/>
        </p:nvSpPr>
        <p:spPr>
          <a:xfrm>
            <a:off x="1024475" y="3009900"/>
            <a:ext cx="6448800" cy="69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 How do the banks assess the risk of giving out loans to individuals?</a:t>
            </a:r>
            <a:endParaRPr b="0" i="0" sz="1400" u="none" cap="none" strike="noStrike">
              <a:solidFill>
                <a:srgbClr val="FFFFFF"/>
              </a:solidFill>
              <a:latin typeface="Arial"/>
              <a:ea typeface="Arial"/>
              <a:cs typeface="Arial"/>
              <a:sym typeface="Arial"/>
            </a:endParaRPr>
          </a:p>
        </p:txBody>
      </p:sp>
      <p:sp>
        <p:nvSpPr>
          <p:cNvPr id="306" name="Google Shape;306;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0" name="Shape 310"/>
        <p:cNvGrpSpPr/>
        <p:nvPr/>
      </p:nvGrpSpPr>
      <p:grpSpPr>
        <a:xfrm>
          <a:off x="0" y="0"/>
          <a:ext cx="0" cy="0"/>
          <a:chOff x="0" y="0"/>
          <a:chExt cx="0" cy="0"/>
        </a:xfrm>
      </p:grpSpPr>
      <p:grpSp>
        <p:nvGrpSpPr>
          <p:cNvPr id="311" name="Google Shape;311;p6"/>
          <p:cNvGrpSpPr/>
          <p:nvPr/>
        </p:nvGrpSpPr>
        <p:grpSpPr>
          <a:xfrm>
            <a:off x="78838" y="1635263"/>
            <a:ext cx="745200" cy="745200"/>
            <a:chOff x="2315825" y="3550925"/>
            <a:chExt cx="745200" cy="745200"/>
          </a:xfrm>
        </p:grpSpPr>
        <p:sp>
          <p:nvSpPr>
            <p:cNvPr id="312" name="Google Shape;312;p6"/>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3" name="Google Shape;313;p6"/>
            <p:cNvPicPr preferRelativeResize="0"/>
            <p:nvPr/>
          </p:nvPicPr>
          <p:blipFill rotWithShape="1">
            <a:blip r:embed="rId3">
              <a:alphaModFix/>
            </a:blip>
            <a:srcRect b="0" l="0" r="0" t="0"/>
            <a:stretch/>
          </p:blipFill>
          <p:spPr>
            <a:xfrm>
              <a:off x="2386000" y="3621100"/>
              <a:ext cx="604850" cy="604850"/>
            </a:xfrm>
            <a:prstGeom prst="rect">
              <a:avLst/>
            </a:prstGeom>
            <a:noFill/>
            <a:ln>
              <a:noFill/>
            </a:ln>
          </p:spPr>
        </p:pic>
      </p:grpSp>
      <p:sp>
        <p:nvSpPr>
          <p:cNvPr id="314" name="Google Shape;314;p6"/>
          <p:cNvSpPr txBox="1"/>
          <p:nvPr>
            <p:ph type="title"/>
          </p:nvPr>
        </p:nvSpPr>
        <p:spPr>
          <a:xfrm>
            <a:off x="824000" y="1635300"/>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Section 2:</a:t>
            </a:r>
            <a:endParaRPr/>
          </a:p>
          <a:p>
            <a:pPr indent="0" lvl="0" marL="0" rtl="0" algn="l">
              <a:lnSpc>
                <a:spcPct val="100000"/>
              </a:lnSpc>
              <a:spcBef>
                <a:spcPts val="0"/>
              </a:spcBef>
              <a:spcAft>
                <a:spcPts val="0"/>
              </a:spcAft>
              <a:buSzPts val="3600"/>
              <a:buNone/>
            </a:pPr>
            <a:r>
              <a:rPr lang="en"/>
              <a:t>Data Collection</a:t>
            </a:r>
            <a:endParaRPr/>
          </a:p>
        </p:txBody>
      </p:sp>
      <p:sp>
        <p:nvSpPr>
          <p:cNvPr id="315" name="Google Shape;315;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9" name="Shape 319"/>
        <p:cNvGrpSpPr/>
        <p:nvPr/>
      </p:nvGrpSpPr>
      <p:grpSpPr>
        <a:xfrm>
          <a:off x="0" y="0"/>
          <a:ext cx="0" cy="0"/>
          <a:chOff x="0" y="0"/>
          <a:chExt cx="0" cy="0"/>
        </a:xfrm>
      </p:grpSpPr>
      <p:sp>
        <p:nvSpPr>
          <p:cNvPr id="320" name="Google Shape;320;p7"/>
          <p:cNvSpPr/>
          <p:nvPr/>
        </p:nvSpPr>
        <p:spPr>
          <a:xfrm>
            <a:off x="778947" y="552300"/>
            <a:ext cx="7586100" cy="4521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FFFFFF"/>
                </a:solidFill>
                <a:latin typeface="Roboto"/>
                <a:ea typeface="Roboto"/>
                <a:cs typeface="Roboto"/>
                <a:sym typeface="Roboto"/>
              </a:rPr>
              <a:t>DATASET OF CREDIT CARD CLIENTS IN TAIWAN FROM APRIL 2005 TO SEPTEMBER 2005</a:t>
            </a:r>
            <a:endParaRPr b="1" i="0" sz="1600" u="none" cap="none" strike="noStrike">
              <a:solidFill>
                <a:srgbClr val="FFFFFF"/>
              </a:solidFill>
              <a:latin typeface="Roboto"/>
              <a:ea typeface="Roboto"/>
              <a:cs typeface="Roboto"/>
              <a:sym typeface="Roboto"/>
            </a:endParaRPr>
          </a:p>
        </p:txBody>
      </p:sp>
      <p:sp>
        <p:nvSpPr>
          <p:cNvPr id="321" name="Google Shape;32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grpSp>
        <p:nvGrpSpPr>
          <p:cNvPr id="322" name="Google Shape;322;p7"/>
          <p:cNvGrpSpPr/>
          <p:nvPr/>
        </p:nvGrpSpPr>
        <p:grpSpPr>
          <a:xfrm>
            <a:off x="268550" y="1838307"/>
            <a:ext cx="2744321" cy="2890900"/>
            <a:chOff x="1126856" y="669867"/>
            <a:chExt cx="2040388" cy="2913626"/>
          </a:xfrm>
        </p:grpSpPr>
        <p:sp>
          <p:nvSpPr>
            <p:cNvPr id="323" name="Google Shape;323;p7"/>
            <p:cNvSpPr/>
            <p:nvPr/>
          </p:nvSpPr>
          <p:spPr>
            <a:xfrm>
              <a:off x="1222644" y="669867"/>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800"/>
                </a:spcAft>
                <a:buNone/>
              </a:pPr>
              <a:r>
                <a:rPr lang="en" sz="1100">
                  <a:solidFill>
                    <a:schemeClr val="lt1"/>
                  </a:solidFill>
                  <a:latin typeface="Roboto"/>
                  <a:ea typeface="Roboto"/>
                  <a:cs typeface="Roboto"/>
                  <a:sym typeface="Roboto"/>
                </a:rPr>
                <a:t>This dataset contains information on default payments, demographic factors, credit data, history of payment, and bill statements of credit card clients in Taiwan from April 2005 to September 2005. </a:t>
              </a:r>
              <a:endParaRPr i="0" sz="1400" u="none" cap="none" strike="noStrike">
                <a:solidFill>
                  <a:schemeClr val="lt1"/>
                </a:solidFill>
                <a:latin typeface="Roboto"/>
                <a:ea typeface="Roboto"/>
                <a:cs typeface="Roboto"/>
                <a:sym typeface="Roboto"/>
              </a:endParaRPr>
            </a:p>
          </p:txBody>
        </p:sp>
        <p:sp>
          <p:nvSpPr>
            <p:cNvPr id="324" name="Google Shape;324;p7"/>
            <p:cNvSpPr txBox="1"/>
            <p:nvPr/>
          </p:nvSpPr>
          <p:spPr>
            <a:xfrm>
              <a:off x="1126856" y="2306393"/>
              <a:ext cx="1944600" cy="1277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grpSp>
      <p:grpSp>
        <p:nvGrpSpPr>
          <p:cNvPr id="325" name="Google Shape;325;p7"/>
          <p:cNvGrpSpPr/>
          <p:nvPr/>
        </p:nvGrpSpPr>
        <p:grpSpPr>
          <a:xfrm>
            <a:off x="3282925" y="1838299"/>
            <a:ext cx="2676868" cy="2236721"/>
            <a:chOff x="3028138" y="728832"/>
            <a:chExt cx="1990237" cy="2854781"/>
          </a:xfrm>
        </p:grpSpPr>
        <p:sp>
          <p:nvSpPr>
            <p:cNvPr id="326" name="Google Shape;326;p7"/>
            <p:cNvSpPr/>
            <p:nvPr/>
          </p:nvSpPr>
          <p:spPr>
            <a:xfrm flipH="1">
              <a:off x="3028138" y="728832"/>
              <a:ext cx="1944600" cy="19878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800"/>
                </a:spcAft>
                <a:buNone/>
              </a:pPr>
              <a:r>
                <a:rPr lang="en" sz="1100">
                  <a:solidFill>
                    <a:schemeClr val="lt1"/>
                  </a:solidFill>
                  <a:latin typeface="Roboto"/>
                  <a:ea typeface="Roboto"/>
                  <a:cs typeface="Roboto"/>
                  <a:sym typeface="Roboto"/>
                </a:rPr>
                <a:t>There is no missing data on the dataset, the dataset has 3000 rows and 25 categories(columns).</a:t>
              </a:r>
              <a:endParaRPr b="0" i="0" sz="1400" u="none" cap="none" strike="noStrike">
                <a:solidFill>
                  <a:srgbClr val="000000"/>
                </a:solidFill>
                <a:latin typeface="Arial"/>
                <a:ea typeface="Arial"/>
                <a:cs typeface="Arial"/>
                <a:sym typeface="Arial"/>
              </a:endParaRPr>
            </a:p>
          </p:txBody>
        </p:sp>
        <p:sp>
          <p:nvSpPr>
            <p:cNvPr id="327" name="Google Shape;327;p7"/>
            <p:cNvSpPr txBox="1"/>
            <p:nvPr/>
          </p:nvSpPr>
          <p:spPr>
            <a:xfrm>
              <a:off x="3073775" y="2337113"/>
              <a:ext cx="1944600" cy="1246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grpSp>
      <p:grpSp>
        <p:nvGrpSpPr>
          <p:cNvPr id="328" name="Google Shape;328;p7"/>
          <p:cNvGrpSpPr/>
          <p:nvPr/>
        </p:nvGrpSpPr>
        <p:grpSpPr>
          <a:xfrm>
            <a:off x="6229850" y="1838300"/>
            <a:ext cx="2618740" cy="1557510"/>
            <a:chOff x="5015950" y="2425572"/>
            <a:chExt cx="1947018" cy="1158000"/>
          </a:xfrm>
        </p:grpSpPr>
        <p:sp>
          <p:nvSpPr>
            <p:cNvPr id="329" name="Google Shape;329;p7"/>
            <p:cNvSpPr/>
            <p:nvPr/>
          </p:nvSpPr>
          <p:spPr>
            <a:xfrm>
              <a:off x="5015950" y="2425572"/>
              <a:ext cx="1947000" cy="11580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txBox="1"/>
            <p:nvPr/>
          </p:nvSpPr>
          <p:spPr>
            <a:xfrm>
              <a:off x="5015968" y="2425572"/>
              <a:ext cx="1947000" cy="11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2700"/>
                </a:spcAft>
                <a:buNone/>
              </a:pPr>
              <a:br>
                <a:rPr lang="en" sz="1100">
                  <a:solidFill>
                    <a:schemeClr val="lt1"/>
                  </a:solidFill>
                  <a:latin typeface="Roboto"/>
                  <a:ea typeface="Roboto"/>
                  <a:cs typeface="Roboto"/>
                  <a:sym typeface="Roboto"/>
                </a:rPr>
              </a:br>
              <a:r>
                <a:rPr lang="en" sz="1100">
                  <a:solidFill>
                    <a:schemeClr val="lt1"/>
                  </a:solidFill>
                  <a:latin typeface="Roboto"/>
                  <a:ea typeface="Roboto"/>
                  <a:cs typeface="Roboto"/>
                  <a:sym typeface="Roboto"/>
                </a:rPr>
                <a:t>The dataset is available at the below:</a:t>
              </a:r>
              <a:br>
                <a:rPr lang="en" sz="1100"/>
              </a:br>
              <a:br>
                <a:rPr lang="en" sz="1100"/>
              </a:br>
              <a:r>
                <a:rPr lang="en" sz="1100">
                  <a:solidFill>
                    <a:schemeClr val="lt1"/>
                  </a:solidFill>
                  <a:uFill>
                    <a:noFill/>
                  </a:uFill>
                  <a:latin typeface="Roboto"/>
                  <a:ea typeface="Roboto"/>
                  <a:cs typeface="Roboto"/>
                  <a:sym typeface="Roboto"/>
                  <a:hlinkClick r:id="rId3">
                    <a:extLst>
                      <a:ext uri="{A12FA001-AC4F-418D-AE19-62706E023703}">
                        <ahyp:hlinkClr val="tx"/>
                      </a:ext>
                    </a:extLst>
                  </a:hlinkClick>
                </a:rPr>
                <a:t>https://www.kaggle.com/uciml/default-of-credit-card-clients-dataset</a:t>
              </a:r>
              <a:endParaRPr sz="10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4" name="Shape 334"/>
        <p:cNvGrpSpPr/>
        <p:nvPr/>
      </p:nvGrpSpPr>
      <p:grpSpPr>
        <a:xfrm>
          <a:off x="0" y="0"/>
          <a:ext cx="0" cy="0"/>
          <a:chOff x="0" y="0"/>
          <a:chExt cx="0" cy="0"/>
        </a:xfrm>
      </p:grpSpPr>
      <p:grpSp>
        <p:nvGrpSpPr>
          <p:cNvPr id="335" name="Google Shape;335;p9"/>
          <p:cNvGrpSpPr/>
          <p:nvPr/>
        </p:nvGrpSpPr>
        <p:grpSpPr>
          <a:xfrm>
            <a:off x="78838" y="1635263"/>
            <a:ext cx="745200" cy="745200"/>
            <a:chOff x="2315825" y="3550925"/>
            <a:chExt cx="745200" cy="745200"/>
          </a:xfrm>
        </p:grpSpPr>
        <p:sp>
          <p:nvSpPr>
            <p:cNvPr id="336" name="Google Shape;336;p9"/>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7" name="Google Shape;337;p9"/>
            <p:cNvPicPr preferRelativeResize="0"/>
            <p:nvPr/>
          </p:nvPicPr>
          <p:blipFill rotWithShape="1">
            <a:blip r:embed="rId3">
              <a:alphaModFix/>
            </a:blip>
            <a:srcRect b="0" l="0" r="0" t="0"/>
            <a:stretch/>
          </p:blipFill>
          <p:spPr>
            <a:xfrm>
              <a:off x="2386000" y="3621100"/>
              <a:ext cx="604850" cy="604850"/>
            </a:xfrm>
            <a:prstGeom prst="rect">
              <a:avLst/>
            </a:prstGeom>
            <a:noFill/>
            <a:ln>
              <a:noFill/>
            </a:ln>
          </p:spPr>
        </p:pic>
      </p:grpSp>
      <p:sp>
        <p:nvSpPr>
          <p:cNvPr id="338" name="Google Shape;338;p9"/>
          <p:cNvSpPr txBox="1"/>
          <p:nvPr>
            <p:ph type="title"/>
          </p:nvPr>
        </p:nvSpPr>
        <p:spPr>
          <a:xfrm>
            <a:off x="824000" y="1635300"/>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Section 3:</a:t>
            </a:r>
            <a:endParaRPr/>
          </a:p>
          <a:p>
            <a:pPr indent="0" lvl="0" marL="0" rtl="0" algn="l">
              <a:lnSpc>
                <a:spcPct val="100000"/>
              </a:lnSpc>
              <a:spcBef>
                <a:spcPts val="0"/>
              </a:spcBef>
              <a:spcAft>
                <a:spcPts val="0"/>
              </a:spcAft>
              <a:buSzPts val="3600"/>
              <a:buNone/>
            </a:pPr>
            <a:r>
              <a:rPr lang="en"/>
              <a:t>Exploratory</a:t>
            </a:r>
            <a:endParaRPr/>
          </a:p>
          <a:p>
            <a:pPr indent="0" lvl="0" marL="0" rtl="0" algn="l">
              <a:lnSpc>
                <a:spcPct val="100000"/>
              </a:lnSpc>
              <a:spcBef>
                <a:spcPts val="0"/>
              </a:spcBef>
              <a:spcAft>
                <a:spcPts val="0"/>
              </a:spcAft>
              <a:buSzPts val="3600"/>
              <a:buNone/>
            </a:pPr>
            <a:r>
              <a:rPr lang="en"/>
              <a:t>Data Analysis</a:t>
            </a:r>
            <a:endParaRPr/>
          </a:p>
        </p:txBody>
      </p:sp>
      <p:sp>
        <p:nvSpPr>
          <p:cNvPr id="339" name="Google Shape;339;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3" name="Shape 343"/>
        <p:cNvGrpSpPr/>
        <p:nvPr/>
      </p:nvGrpSpPr>
      <p:grpSpPr>
        <a:xfrm>
          <a:off x="0" y="0"/>
          <a:ext cx="0" cy="0"/>
          <a:chOff x="0" y="0"/>
          <a:chExt cx="0" cy="0"/>
        </a:xfrm>
      </p:grpSpPr>
      <p:sp>
        <p:nvSpPr>
          <p:cNvPr id="344" name="Google Shape;344;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45" name="Google Shape;345;p10"/>
          <p:cNvSpPr txBox="1"/>
          <p:nvPr/>
        </p:nvSpPr>
        <p:spPr>
          <a:xfrm>
            <a:off x="555825" y="96325"/>
            <a:ext cx="7030500" cy="12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Maven Pro"/>
                <a:ea typeface="Maven Pro"/>
                <a:cs typeface="Maven Pro"/>
                <a:sym typeface="Maven Pro"/>
              </a:rPr>
              <a:t>Correlation</a:t>
            </a:r>
            <a:endParaRPr b="1" i="0" sz="3600" u="none" cap="none" strike="noStrike">
              <a:solidFill>
                <a:srgbClr val="FFFFFF"/>
              </a:solidFill>
              <a:latin typeface="Maven Pro"/>
              <a:ea typeface="Maven Pro"/>
              <a:cs typeface="Maven Pro"/>
              <a:sym typeface="Maven Pro"/>
            </a:endParaRPr>
          </a:p>
        </p:txBody>
      </p:sp>
      <p:grpSp>
        <p:nvGrpSpPr>
          <p:cNvPr id="346" name="Google Shape;346;p10"/>
          <p:cNvGrpSpPr/>
          <p:nvPr/>
        </p:nvGrpSpPr>
        <p:grpSpPr>
          <a:xfrm flipH="1">
            <a:off x="2957457" y="753303"/>
            <a:ext cx="4036590" cy="3941675"/>
            <a:chOff x="2256566" y="677103"/>
            <a:chExt cx="4036590" cy="3941675"/>
          </a:xfrm>
        </p:grpSpPr>
        <p:sp>
          <p:nvSpPr>
            <p:cNvPr id="347" name="Google Shape;347;p10"/>
            <p:cNvSpPr/>
            <p:nvPr/>
          </p:nvSpPr>
          <p:spPr>
            <a:xfrm rot="-6597333">
              <a:off x="4068226" y="3950027"/>
              <a:ext cx="586303" cy="586303"/>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rot="-6599386">
              <a:off x="2318596" y="1407533"/>
              <a:ext cx="440541" cy="440541"/>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rot="-6598839">
              <a:off x="2887641" y="2346984"/>
              <a:ext cx="1199287" cy="1199287"/>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rot="-6598620">
              <a:off x="4374916" y="913763"/>
              <a:ext cx="1681581" cy="1681581"/>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0"/>
            <p:cNvSpPr/>
            <p:nvPr/>
          </p:nvSpPr>
          <p:spPr>
            <a:xfrm rot="-6597701">
              <a:off x="3267625" y="1113818"/>
              <a:ext cx="274172" cy="274172"/>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10"/>
          <p:cNvGrpSpPr/>
          <p:nvPr/>
        </p:nvGrpSpPr>
        <p:grpSpPr>
          <a:xfrm flipH="1">
            <a:off x="2363218" y="1891966"/>
            <a:ext cx="2440200" cy="2440200"/>
            <a:chOff x="4447194" y="1815766"/>
            <a:chExt cx="2440200" cy="2440200"/>
          </a:xfrm>
        </p:grpSpPr>
        <p:sp>
          <p:nvSpPr>
            <p:cNvPr id="354" name="Google Shape;354;p10"/>
            <p:cNvSpPr/>
            <p:nvPr/>
          </p:nvSpPr>
          <p:spPr>
            <a:xfrm>
              <a:off x="4447194" y="1815766"/>
              <a:ext cx="2440200" cy="2440200"/>
            </a:xfrm>
            <a:prstGeom prst="ellipse">
              <a:avLst/>
            </a:prstGeom>
            <a:solidFill>
              <a:schemeClr val="accent1"/>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
            <p:cNvSpPr txBox="1"/>
            <p:nvPr/>
          </p:nvSpPr>
          <p:spPr>
            <a:xfrm>
              <a:off x="4643737" y="2278700"/>
              <a:ext cx="2047200" cy="161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As one variable increases or decreases, how do the other variables respond,        if at all?</a:t>
              </a:r>
              <a:endParaRPr b="0" i="0" sz="1400" u="none" cap="none" strike="noStrike">
                <a:solidFill>
                  <a:srgbClr val="FFFFFF"/>
                </a:solidFill>
                <a:latin typeface="Roboto"/>
                <a:ea typeface="Roboto"/>
                <a:cs typeface="Roboto"/>
                <a:sym typeface="Roboto"/>
              </a:endParaRPr>
            </a:p>
          </p:txBody>
        </p:sp>
      </p:grpSp>
      <p:grpSp>
        <p:nvGrpSpPr>
          <p:cNvPr id="356" name="Google Shape;356;p10"/>
          <p:cNvGrpSpPr/>
          <p:nvPr/>
        </p:nvGrpSpPr>
        <p:grpSpPr>
          <a:xfrm flipH="1">
            <a:off x="4434350" y="1624675"/>
            <a:ext cx="1140150" cy="1074901"/>
            <a:chOff x="3599912" y="1548475"/>
            <a:chExt cx="1140150" cy="1074901"/>
          </a:xfrm>
        </p:grpSpPr>
        <p:sp>
          <p:nvSpPr>
            <p:cNvPr id="357" name="Google Shape;357;p10"/>
            <p:cNvSpPr/>
            <p:nvPr/>
          </p:nvSpPr>
          <p:spPr>
            <a:xfrm>
              <a:off x="3665162" y="1548476"/>
              <a:ext cx="1074900" cy="1074900"/>
            </a:xfrm>
            <a:prstGeom prst="ellipse">
              <a:avLst/>
            </a:prstGeom>
            <a:solidFill>
              <a:srgbClr val="666666"/>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txBox="1"/>
            <p:nvPr/>
          </p:nvSpPr>
          <p:spPr>
            <a:xfrm>
              <a:off x="3599912" y="1548475"/>
              <a:ext cx="1126800" cy="944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800"/>
                </a:spcBef>
                <a:spcAft>
                  <a:spcPts val="600"/>
                </a:spcAft>
                <a:buNone/>
              </a:pPr>
              <a:r>
                <a:rPr lang="en" sz="1000">
                  <a:solidFill>
                    <a:srgbClr val="FFFFFF"/>
                  </a:solidFill>
                  <a:latin typeface="Roboto"/>
                  <a:ea typeface="Roboto"/>
                  <a:cs typeface="Roboto"/>
                  <a:sym typeface="Roboto"/>
                </a:rPr>
                <a:t>Marriage Status</a:t>
              </a:r>
              <a:endParaRPr i="0" sz="1200" u="none" cap="none" strike="noStrike">
                <a:solidFill>
                  <a:srgbClr val="FFFFFF"/>
                </a:solidFill>
                <a:latin typeface="Roboto"/>
                <a:ea typeface="Roboto"/>
                <a:cs typeface="Roboto"/>
                <a:sym typeface="Roboto"/>
              </a:endParaRPr>
            </a:p>
          </p:txBody>
        </p:sp>
      </p:grpSp>
      <p:grpSp>
        <p:nvGrpSpPr>
          <p:cNvPr id="359" name="Google Shape;359;p10"/>
          <p:cNvGrpSpPr/>
          <p:nvPr/>
        </p:nvGrpSpPr>
        <p:grpSpPr>
          <a:xfrm flipH="1">
            <a:off x="4510086" y="3215350"/>
            <a:ext cx="1073400" cy="944700"/>
            <a:chOff x="856976" y="3995875"/>
            <a:chExt cx="1073400" cy="944700"/>
          </a:xfrm>
        </p:grpSpPr>
        <p:sp>
          <p:nvSpPr>
            <p:cNvPr id="360" name="Google Shape;360;p10"/>
            <p:cNvSpPr/>
            <p:nvPr/>
          </p:nvSpPr>
          <p:spPr>
            <a:xfrm>
              <a:off x="952364" y="4026976"/>
              <a:ext cx="882600" cy="882600"/>
            </a:xfrm>
            <a:prstGeom prst="ellipse">
              <a:avLst/>
            </a:prstGeom>
            <a:solidFill>
              <a:srgbClr val="666666"/>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0"/>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rgbClr val="FFFFFF"/>
                  </a:solidFill>
                  <a:latin typeface="Roboto"/>
                  <a:ea typeface="Roboto"/>
                  <a:cs typeface="Roboto"/>
                  <a:sym typeface="Roboto"/>
                </a:rPr>
                <a:t>Education</a:t>
              </a:r>
              <a:endParaRPr i="0" sz="1200" u="none" cap="none" strike="noStrike">
                <a:solidFill>
                  <a:srgbClr val="FFFFFF"/>
                </a:solidFill>
                <a:latin typeface="Roboto"/>
                <a:ea typeface="Roboto"/>
                <a:cs typeface="Roboto"/>
                <a:sym typeface="Roboto"/>
              </a:endParaRPr>
            </a:p>
          </p:txBody>
        </p:sp>
      </p:grpSp>
      <p:grpSp>
        <p:nvGrpSpPr>
          <p:cNvPr id="362" name="Google Shape;362;p10"/>
          <p:cNvGrpSpPr/>
          <p:nvPr/>
        </p:nvGrpSpPr>
        <p:grpSpPr>
          <a:xfrm flipH="1">
            <a:off x="2217316" y="1220440"/>
            <a:ext cx="1198304" cy="1128451"/>
            <a:chOff x="3429886" y="1355805"/>
            <a:chExt cx="1545600" cy="1460400"/>
          </a:xfrm>
        </p:grpSpPr>
        <p:sp>
          <p:nvSpPr>
            <p:cNvPr id="363" name="Google Shape;363;p10"/>
            <p:cNvSpPr/>
            <p:nvPr/>
          </p:nvSpPr>
          <p:spPr>
            <a:xfrm>
              <a:off x="3472482" y="1355805"/>
              <a:ext cx="1460400" cy="1460400"/>
            </a:xfrm>
            <a:prstGeom prst="ellipse">
              <a:avLst/>
            </a:prstGeom>
            <a:solidFill>
              <a:srgbClr val="666666"/>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
            <p:cNvSpPr txBox="1"/>
            <p:nvPr/>
          </p:nvSpPr>
          <p:spPr>
            <a:xfrm>
              <a:off x="3429886" y="1628071"/>
              <a:ext cx="1545600" cy="915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1800"/>
                </a:spcBef>
                <a:spcAft>
                  <a:spcPts val="600"/>
                </a:spcAft>
                <a:buNone/>
              </a:pPr>
              <a:r>
                <a:rPr b="1" lang="en" sz="1000">
                  <a:solidFill>
                    <a:srgbClr val="FFFFFF"/>
                  </a:solidFill>
                  <a:latin typeface="Roboto"/>
                  <a:ea typeface="Roboto"/>
                  <a:cs typeface="Roboto"/>
                  <a:sym typeface="Roboto"/>
                </a:rPr>
                <a:t> </a:t>
              </a:r>
              <a:r>
                <a:rPr lang="en" sz="1000">
                  <a:solidFill>
                    <a:srgbClr val="FFFFFF"/>
                  </a:solidFill>
                  <a:latin typeface="Roboto"/>
                  <a:ea typeface="Roboto"/>
                  <a:cs typeface="Roboto"/>
                  <a:sym typeface="Roboto"/>
                </a:rPr>
                <a:t>Default Payment</a:t>
              </a:r>
              <a:endParaRPr i="0" sz="1000" u="none" cap="none" strike="noStrike">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8" name="Shape 368"/>
        <p:cNvGrpSpPr/>
        <p:nvPr/>
      </p:nvGrpSpPr>
      <p:grpSpPr>
        <a:xfrm>
          <a:off x="0" y="0"/>
          <a:ext cx="0" cy="0"/>
          <a:chOff x="0" y="0"/>
          <a:chExt cx="0" cy="0"/>
        </a:xfrm>
      </p:grpSpPr>
      <p:sp>
        <p:nvSpPr>
          <p:cNvPr id="369" name="Google Shape;369;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70" name="Google Shape;370;p11"/>
          <p:cNvSpPr txBox="1"/>
          <p:nvPr/>
        </p:nvSpPr>
        <p:spPr>
          <a:xfrm>
            <a:off x="615150" y="103650"/>
            <a:ext cx="8346900" cy="12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 sz="3200">
                <a:solidFill>
                  <a:srgbClr val="FFFFFF"/>
                </a:solidFill>
                <a:latin typeface="Maven Pro"/>
                <a:ea typeface="Maven Pro"/>
                <a:cs typeface="Maven Pro"/>
                <a:sym typeface="Maven Pro"/>
              </a:rPr>
              <a:t>Credit Card Limit vs. Default Payment</a:t>
            </a:r>
            <a:endParaRPr b="1" sz="3200">
              <a:solidFill>
                <a:srgbClr val="FFFFFF"/>
              </a:solidFill>
              <a:latin typeface="Maven Pro"/>
              <a:ea typeface="Maven Pro"/>
              <a:cs typeface="Maven Pro"/>
              <a:sym typeface="Maven Pro"/>
            </a:endParaRPr>
          </a:p>
        </p:txBody>
      </p:sp>
      <p:pic>
        <p:nvPicPr>
          <p:cNvPr id="371" name="Google Shape;371;p11"/>
          <p:cNvPicPr preferRelativeResize="0"/>
          <p:nvPr/>
        </p:nvPicPr>
        <p:blipFill>
          <a:blip r:embed="rId3">
            <a:alphaModFix/>
          </a:blip>
          <a:stretch>
            <a:fillRect/>
          </a:stretch>
        </p:blipFill>
        <p:spPr>
          <a:xfrm>
            <a:off x="89600" y="1175438"/>
            <a:ext cx="4419025" cy="2792625"/>
          </a:xfrm>
          <a:prstGeom prst="rect">
            <a:avLst/>
          </a:prstGeom>
          <a:noFill/>
          <a:ln>
            <a:noFill/>
          </a:ln>
        </p:spPr>
      </p:pic>
      <p:sp>
        <p:nvSpPr>
          <p:cNvPr id="372" name="Google Shape;372;p11"/>
          <p:cNvSpPr txBox="1"/>
          <p:nvPr/>
        </p:nvSpPr>
        <p:spPr>
          <a:xfrm>
            <a:off x="6017625" y="2843175"/>
            <a:ext cx="26685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3" name="Google Shape;373;p11"/>
          <p:cNvSpPr/>
          <p:nvPr/>
        </p:nvSpPr>
        <p:spPr>
          <a:xfrm>
            <a:off x="4389025" y="2281925"/>
            <a:ext cx="644100" cy="478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txBox="1"/>
          <p:nvPr/>
        </p:nvSpPr>
        <p:spPr>
          <a:xfrm>
            <a:off x="4889250" y="1973700"/>
            <a:ext cx="4018500" cy="11961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FFFFFF"/>
              </a:buClr>
              <a:buSzPts val="1100"/>
              <a:buFont typeface="Maven Pro"/>
              <a:buChar char="●"/>
            </a:pPr>
            <a:r>
              <a:rPr b="1" lang="en" sz="1100">
                <a:solidFill>
                  <a:srgbClr val="FFFFFF"/>
                </a:solidFill>
                <a:latin typeface="Maven Pro"/>
                <a:ea typeface="Maven Pro"/>
                <a:cs typeface="Maven Pro"/>
                <a:sym typeface="Maven Pro"/>
              </a:rPr>
              <a:t>50,000 </a:t>
            </a:r>
            <a:r>
              <a:rPr lang="en" sz="1100">
                <a:solidFill>
                  <a:srgbClr val="FFFFFF"/>
                </a:solidFill>
                <a:latin typeface="Maven Pro"/>
                <a:ea typeface="Maven Pro"/>
                <a:cs typeface="Maven Pro"/>
                <a:sym typeface="Maven Pro"/>
              </a:rPr>
              <a:t>NTD is the most frequent limit among the clients.</a:t>
            </a:r>
            <a:endParaRPr sz="1100">
              <a:solidFill>
                <a:srgbClr val="FFFFFF"/>
              </a:solidFill>
              <a:latin typeface="Maven Pro"/>
              <a:ea typeface="Maven Pro"/>
              <a:cs typeface="Maven Pro"/>
              <a:sym typeface="Maven Pro"/>
            </a:endParaRPr>
          </a:p>
          <a:p>
            <a:pPr indent="-298450" lvl="0" marL="457200" rtl="0" algn="just">
              <a:lnSpc>
                <a:spcPct val="115000"/>
              </a:lnSpc>
              <a:spcBef>
                <a:spcPts val="0"/>
              </a:spcBef>
              <a:spcAft>
                <a:spcPts val="0"/>
              </a:spcAft>
              <a:buClr>
                <a:srgbClr val="FFFFFF"/>
              </a:buClr>
              <a:buSzPts val="1100"/>
              <a:buFont typeface="Maven Pro"/>
              <a:buChar char="●"/>
            </a:pPr>
            <a:r>
              <a:rPr lang="en" sz="1100">
                <a:solidFill>
                  <a:srgbClr val="FFFFFF"/>
                </a:solidFill>
                <a:latin typeface="Maven Pro"/>
                <a:ea typeface="Maven Pro"/>
                <a:cs typeface="Maven Pro"/>
                <a:sym typeface="Maven Pro"/>
              </a:rPr>
              <a:t>It has the most density, followed by 20,000 ( 1976 people), 30,000 (1610 people) and 80,000 (1567 people)</a:t>
            </a:r>
            <a:endParaRPr sz="1100">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