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iVywiNHsG7ch0Cupbiyw9Vb5TY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550258-77E3-441B-8327-26DBE6708C59}">
  <a:tblStyle styleId="{20550258-77E3-441B-8327-26DBE6708C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sualpharm.com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69cd7c53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969cd7c5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69cd7c5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969cd7c5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https://visualpharm.com/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3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3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3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93" name="Google Shape;93;p2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94" name="Google Shape;94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2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99" name="Google Shape;99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2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05" name="Google Shape;105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2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10" name="Google Shape;110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2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14" name="Google Shape;114;p2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2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20" name="Google Shape;120;p2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2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25" name="Google Shape;125;p2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2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29" name="Google Shape;129;p2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35" name="Google Shape;135;p2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2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40" name="Google Shape;140;p2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2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45" name="Google Shape;145;p2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49" name="Google Shape;149;p2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2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54" name="Google Shape;154;p2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2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59" name="Google Shape;159;p2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2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65" name="Google Shape;165;p2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70" name="Google Shape;170;p2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2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74" name="Google Shape;174;p2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79" name="Google Shape;179;p2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85" name="Google Shape;185;p2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90" name="Google Shape;190;p2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94" name="Google Shape;194;p2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2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0" name="Google Shape;200;p2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5" name="Google Shape;205;p2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2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10" name="Google Shape;210;p2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2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14" name="Google Shape;214;p2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" name="Google Shape;218;p26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3" name="Google Shape;223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7" name="Google Shape;237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0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244" name="Google Shape;244;p30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245" name="Google Shape;245;p3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3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49" name="Google Shape;249;p3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3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3" name="Google Shape;253;p3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5" name="Google Shape;255;p3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3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3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eyhunSahinkaya/NYC-Yellow-Cab-Fare-Predictionction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922700" y="1635300"/>
            <a:ext cx="7848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NYC Yellow Cab Fare Prediction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Final Report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782300" cy="12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Ceyhun Sahinkaya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Data Science Career Track - Capstone Project #2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Project Link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Oct 2020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4">
            <a:alphaModFix/>
          </a:blip>
          <a:srcRect b="26618" l="9935" r="9927" t="26623"/>
          <a:stretch/>
        </p:blipFill>
        <p:spPr>
          <a:xfrm>
            <a:off x="5829825" y="4660775"/>
            <a:ext cx="1349100" cy="393600"/>
          </a:xfrm>
          <a:prstGeom prst="snip2DiagRect">
            <a:avLst>
              <a:gd fmla="val 32552" name="adj1"/>
              <a:gd fmla="val 0" name="adj2"/>
            </a:avLst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7625" y="912375"/>
            <a:ext cx="14668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12"/>
          <p:cNvSpPr txBox="1"/>
          <p:nvPr/>
        </p:nvSpPr>
        <p:spPr>
          <a:xfrm>
            <a:off x="427450" y="202425"/>
            <a:ext cx="8065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2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Passenger Number vs. Fare Amount</a:t>
            </a:r>
            <a:endParaRPr b="1" i="0" sz="28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82" name="Google Shape;382;p12"/>
          <p:cNvCxnSpPr/>
          <p:nvPr/>
        </p:nvCxnSpPr>
        <p:spPr>
          <a:xfrm>
            <a:off x="4077625" y="2641900"/>
            <a:ext cx="669300" cy="9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3" name="Google Shape;383;p12"/>
          <p:cNvSpPr txBox="1"/>
          <p:nvPr/>
        </p:nvSpPr>
        <p:spPr>
          <a:xfrm>
            <a:off x="4683450" y="1820375"/>
            <a:ext cx="41499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passenger is the most frequent and 4 passengers is least frequent.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Fare amount and passenger count is not correlated with each other.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4" name="Google Shape;3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00" y="1339400"/>
            <a:ext cx="3772826" cy="260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13"/>
          <p:cNvSpPr txBox="1"/>
          <p:nvPr/>
        </p:nvSpPr>
        <p:spPr>
          <a:xfrm>
            <a:off x="-563525" y="212675"/>
            <a:ext cx="949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Datetime Variables  vs. Fare Amount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1" name="Google Shape;3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6075"/>
            <a:ext cx="3414050" cy="22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46075"/>
            <a:ext cx="3441176" cy="22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3"/>
          <p:cNvSpPr txBox="1"/>
          <p:nvPr/>
        </p:nvSpPr>
        <p:spPr>
          <a:xfrm>
            <a:off x="152450" y="3145525"/>
            <a:ext cx="3414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b="1" lang="en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he least busy time of the day for the taxi cabs in NYC is 4 AM and 5 AM, the busiest time is between 6 PM to 7 PM.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3"/>
          <p:cNvSpPr txBox="1"/>
          <p:nvPr/>
        </p:nvSpPr>
        <p:spPr>
          <a:xfrm>
            <a:off x="4887350" y="3401675"/>
            <a:ext cx="3924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2015 ride amount is less than half from other years due to unknown reasons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4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00" name="Google Shape;400;p14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1" name="Google Shape;40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p14"/>
          <p:cNvSpPr txBox="1"/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Section 4: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403" name="Google Shape;40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15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10" name="Google Shape;410;p15"/>
          <p:cNvGrpSpPr/>
          <p:nvPr/>
        </p:nvGrpSpPr>
        <p:grpSpPr>
          <a:xfrm flipH="1">
            <a:off x="3438978" y="1021075"/>
            <a:ext cx="3448416" cy="3673904"/>
            <a:chOff x="2493691" y="944875"/>
            <a:chExt cx="3448416" cy="3673904"/>
          </a:xfrm>
        </p:grpSpPr>
        <p:sp>
          <p:nvSpPr>
            <p:cNvPr id="411" name="Google Shape;411;p15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 rot="-6599386">
              <a:off x="2555721" y="1534283"/>
              <a:ext cx="440541" cy="44054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 rot="816">
              <a:off x="4678061" y="945025"/>
              <a:ext cx="1263900" cy="12330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Light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GBM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 rot="-6597701">
              <a:off x="3264325" y="1299068"/>
              <a:ext cx="274172" cy="2741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5"/>
          <p:cNvGrpSpPr/>
          <p:nvPr/>
        </p:nvGrpSpPr>
        <p:grpSpPr>
          <a:xfrm flipH="1">
            <a:off x="2475267" y="1891966"/>
            <a:ext cx="2440200" cy="2440200"/>
            <a:chOff x="4447194" y="1815766"/>
            <a:chExt cx="2440200" cy="2440200"/>
          </a:xfrm>
        </p:grpSpPr>
        <p:sp>
          <p:nvSpPr>
            <p:cNvPr id="418" name="Google Shape;418;p1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 txBox="1"/>
            <p:nvPr/>
          </p:nvSpPr>
          <p:spPr>
            <a:xfrm>
              <a:off x="4532086" y="2009175"/>
              <a:ext cx="2270400" cy="20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scientific study of algorithms and statistical models to effectively perform a specific task, relying on patterns and inference, as opposed to explicit instructions.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15"/>
          <p:cNvGrpSpPr/>
          <p:nvPr/>
        </p:nvGrpSpPr>
        <p:grpSpPr>
          <a:xfrm flipH="1">
            <a:off x="4466549" y="1374053"/>
            <a:ext cx="1423800" cy="1423800"/>
            <a:chOff x="3490737" y="1374053"/>
            <a:chExt cx="1423800" cy="1423800"/>
          </a:xfrm>
        </p:grpSpPr>
        <p:sp>
          <p:nvSpPr>
            <p:cNvPr id="421" name="Google Shape;421;p1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 txBox="1"/>
            <p:nvPr/>
          </p:nvSpPr>
          <p:spPr>
            <a:xfrm>
              <a:off x="3613999" y="1613600"/>
              <a:ext cx="11772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</a:t>
              </a:r>
              <a:r>
                <a:rPr b="1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Regression</a:t>
              </a:r>
              <a:endPara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15"/>
          <p:cNvGrpSpPr/>
          <p:nvPr/>
        </p:nvGrpSpPr>
        <p:grpSpPr>
          <a:xfrm flipH="1">
            <a:off x="4656532" y="3014489"/>
            <a:ext cx="1498800" cy="1498800"/>
            <a:chOff x="644203" y="3718814"/>
            <a:chExt cx="1498800" cy="1498800"/>
          </a:xfrm>
        </p:grpSpPr>
        <p:sp>
          <p:nvSpPr>
            <p:cNvPr id="424" name="Google Shape;424;p15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6" name="Google Shape;426;p15"/>
          <p:cNvSpPr/>
          <p:nvPr/>
        </p:nvSpPr>
        <p:spPr>
          <a:xfrm flipH="1">
            <a:off x="2273225" y="1021075"/>
            <a:ext cx="1364100" cy="128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XGBoost </a:t>
            </a: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p16"/>
          <p:cNvGraphicFramePr/>
          <p:nvPr/>
        </p:nvGraphicFramePr>
        <p:xfrm>
          <a:off x="1081588" y="2747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{20550258-77E3-441B-8327-26DBE6708C59}</a:tableStyleId>
              </a:tblPr>
              <a:tblGrid>
                <a:gridCol w="1317450"/>
                <a:gridCol w="670625"/>
              </a:tblGrid>
              <a:tr h="6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Best RMSE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4.488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16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Linear</a:t>
            </a: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Regression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555825" y="1095625"/>
            <a:ext cx="3039600" cy="11406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act of fitting a line to two or more variables to show a linear relationship between them.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6"/>
          <p:cNvSpPr/>
          <p:nvPr/>
        </p:nvSpPr>
        <p:spPr>
          <a:xfrm flipH="1" rot="10800000">
            <a:off x="3267350" y="1501775"/>
            <a:ext cx="3038400" cy="2111100"/>
          </a:xfrm>
          <a:prstGeom prst="round2DiagRect">
            <a:avLst>
              <a:gd fmla="val 0" name="adj1"/>
              <a:gd fmla="val 19641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"/>
          <p:cNvSpPr/>
          <p:nvPr/>
        </p:nvSpPr>
        <p:spPr>
          <a:xfrm flipH="1">
            <a:off x="5977675" y="2138000"/>
            <a:ext cx="3038400" cy="2111100"/>
          </a:xfrm>
          <a:prstGeom prst="round2DiagRect">
            <a:avLst>
              <a:gd fmla="val 2138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Most important feature for </a:t>
            </a:r>
            <a:r>
              <a:rPr lang="en">
                <a:solidFill>
                  <a:srgbClr val="FFFFFF"/>
                </a:solidFill>
              </a:rPr>
              <a:t>Linear Regression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">
                <a:solidFill>
                  <a:srgbClr val="FFFFFF"/>
                </a:solidFill>
              </a:rPr>
              <a:t>distance_in_km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632" y="1621549"/>
            <a:ext cx="2435043" cy="19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17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 Forest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55825" y="1095625"/>
            <a:ext cx="3039600" cy="11406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GridSearch is used to test different parameters and apply the best parameters for the mode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17"/>
          <p:cNvGrpSpPr/>
          <p:nvPr/>
        </p:nvGrpSpPr>
        <p:grpSpPr>
          <a:xfrm>
            <a:off x="3267350" y="1501775"/>
            <a:ext cx="3038400" cy="2111100"/>
            <a:chOff x="3267350" y="1501775"/>
            <a:chExt cx="3038400" cy="2111100"/>
          </a:xfrm>
        </p:grpSpPr>
        <p:sp>
          <p:nvSpPr>
            <p:cNvPr id="446" name="Google Shape;446;p17"/>
            <p:cNvSpPr/>
            <p:nvPr/>
          </p:nvSpPr>
          <p:spPr>
            <a:xfrm flipH="1" rot="10800000">
              <a:off x="3267350" y="1501775"/>
              <a:ext cx="3038400" cy="2111100"/>
            </a:xfrm>
            <a:prstGeom prst="round2DiagRect">
              <a:avLst>
                <a:gd fmla="val 0" name="adj1"/>
                <a:gd fmla="val 19641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7" name="Google Shape;44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0450" y="1886330"/>
              <a:ext cx="2232200" cy="13419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17"/>
          <p:cNvSpPr/>
          <p:nvPr/>
        </p:nvSpPr>
        <p:spPr>
          <a:xfrm flipH="1">
            <a:off x="5977675" y="2138000"/>
            <a:ext cx="3038400" cy="2111100"/>
          </a:xfrm>
          <a:prstGeom prst="round2DiagRect">
            <a:avLst>
              <a:gd fmla="val 2138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most important feature for our model is </a:t>
            </a:r>
            <a:r>
              <a:rPr lang="en">
                <a:solidFill>
                  <a:srgbClr val="FFFFFF"/>
                </a:solidFill>
              </a:rPr>
              <a:t>distance_in_km and </a:t>
            </a:r>
            <a:r>
              <a:rPr lang="en">
                <a:solidFill>
                  <a:srgbClr val="FFFFFF"/>
                </a:solidFill>
              </a:rPr>
              <a:t>longitude_difference</a:t>
            </a:r>
            <a:r>
              <a:rPr lang="en">
                <a:solidFill>
                  <a:srgbClr val="FFFFFF"/>
                </a:solidFill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17"/>
          <p:cNvGraphicFramePr/>
          <p:nvPr/>
        </p:nvGraphicFramePr>
        <p:xfrm>
          <a:off x="1081575" y="260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{20550258-77E3-441B-8327-26DBE6708C59}</a:tableStyleId>
              </a:tblPr>
              <a:tblGrid>
                <a:gridCol w="1317450"/>
                <a:gridCol w="670625"/>
              </a:tblGrid>
              <a:tr h="6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Best RMSE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3.471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50" name="Google Shape;4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650" y="1760450"/>
            <a:ext cx="2535025" cy="16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69cd7c53e_0_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g969cd7c53e_0_34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XGBoost Regression</a:t>
            </a: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7" name="Google Shape;457;g969cd7c53e_0_34"/>
          <p:cNvSpPr/>
          <p:nvPr/>
        </p:nvSpPr>
        <p:spPr>
          <a:xfrm>
            <a:off x="555825" y="1095625"/>
            <a:ext cx="3039600" cy="11406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Xgboost classifier is one of the most popular algorithms in the modern machine learning world due to its computing speed and performance.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g969cd7c53e_0_34"/>
          <p:cNvGrpSpPr/>
          <p:nvPr/>
        </p:nvGrpSpPr>
        <p:grpSpPr>
          <a:xfrm>
            <a:off x="3267350" y="1501775"/>
            <a:ext cx="3038400" cy="2111100"/>
            <a:chOff x="3267350" y="1501775"/>
            <a:chExt cx="3038400" cy="2111100"/>
          </a:xfrm>
        </p:grpSpPr>
        <p:sp>
          <p:nvSpPr>
            <p:cNvPr id="459" name="Google Shape;459;g969cd7c53e_0_34"/>
            <p:cNvSpPr/>
            <p:nvPr/>
          </p:nvSpPr>
          <p:spPr>
            <a:xfrm flipH="1" rot="10800000">
              <a:off x="3267350" y="1501775"/>
              <a:ext cx="3038400" cy="2111100"/>
            </a:xfrm>
            <a:prstGeom prst="round2DiagRect">
              <a:avLst>
                <a:gd fmla="val 0" name="adj1"/>
                <a:gd fmla="val 19641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0" name="Google Shape;460;g969cd7c53e_0_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0450" y="1886330"/>
              <a:ext cx="2232200" cy="13419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g969cd7c53e_0_34"/>
          <p:cNvSpPr/>
          <p:nvPr/>
        </p:nvSpPr>
        <p:spPr>
          <a:xfrm flipH="1">
            <a:off x="5977675" y="2138000"/>
            <a:ext cx="3038400" cy="2111100"/>
          </a:xfrm>
          <a:prstGeom prst="round2DiagRect">
            <a:avLst>
              <a:gd fmla="val 2138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most important feature for our model is distance_in_km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g969cd7c53e_0_34"/>
          <p:cNvGraphicFramePr/>
          <p:nvPr/>
        </p:nvGraphicFramePr>
        <p:xfrm>
          <a:off x="1081588" y="2541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{20550258-77E3-441B-8327-26DBE6708C59}</a:tableStyleId>
              </a:tblPr>
              <a:tblGrid>
                <a:gridCol w="1317450"/>
                <a:gridCol w="670625"/>
              </a:tblGrid>
              <a:tr h="6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Best RMSE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3.371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63" name="Google Shape;463;g969cd7c53e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675" y="1762338"/>
            <a:ext cx="2577000" cy="15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69cd7c53e_0_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g969cd7c53e_0_45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LightGBM Regression</a:t>
            </a: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0" name="Google Shape;470;g969cd7c53e_0_45"/>
          <p:cNvSpPr/>
          <p:nvPr/>
        </p:nvSpPr>
        <p:spPr>
          <a:xfrm>
            <a:off x="399400" y="1095625"/>
            <a:ext cx="3039600" cy="11406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XLight GBM can handle the large size of data and takes lower memory to run.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1" name="Google Shape;471;g969cd7c53e_0_45"/>
          <p:cNvGrpSpPr/>
          <p:nvPr/>
        </p:nvGrpSpPr>
        <p:grpSpPr>
          <a:xfrm>
            <a:off x="3321556" y="1501775"/>
            <a:ext cx="2984013" cy="2111100"/>
            <a:chOff x="3267350" y="1501775"/>
            <a:chExt cx="3038400" cy="2111100"/>
          </a:xfrm>
        </p:grpSpPr>
        <p:sp>
          <p:nvSpPr>
            <p:cNvPr id="472" name="Google Shape;472;g969cd7c53e_0_45"/>
            <p:cNvSpPr/>
            <p:nvPr/>
          </p:nvSpPr>
          <p:spPr>
            <a:xfrm flipH="1" rot="10800000">
              <a:off x="3267350" y="1501775"/>
              <a:ext cx="3038400" cy="2111100"/>
            </a:xfrm>
            <a:prstGeom prst="round2DiagRect">
              <a:avLst>
                <a:gd fmla="val 0" name="adj1"/>
                <a:gd fmla="val 19641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3" name="Google Shape;473;g969cd7c53e_0_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0450" y="1886330"/>
              <a:ext cx="2232200" cy="13419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4" name="Google Shape;474;g969cd7c53e_0_45"/>
          <p:cNvSpPr/>
          <p:nvPr/>
        </p:nvSpPr>
        <p:spPr>
          <a:xfrm flipH="1">
            <a:off x="5977675" y="2138000"/>
            <a:ext cx="3038400" cy="2111100"/>
          </a:xfrm>
          <a:prstGeom prst="round2DiagRect">
            <a:avLst>
              <a:gd fmla="val 21382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best features for </a:t>
            </a:r>
            <a:r>
              <a:rPr lang="en" sz="1300">
                <a:solidFill>
                  <a:srgbClr val="FFFFFF"/>
                </a:solidFill>
              </a:rPr>
              <a:t>LightGBM Regression is dropoff_latitude, dropoff_longtitude, pickup_latitude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5" name="Google Shape;475;g969cd7c53e_0_45"/>
          <p:cNvGraphicFramePr/>
          <p:nvPr/>
        </p:nvGraphicFramePr>
        <p:xfrm>
          <a:off x="1009863" y="2531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{20550258-77E3-441B-8327-26DBE6708C59}</a:tableStyleId>
              </a:tblPr>
              <a:tblGrid>
                <a:gridCol w="1317450"/>
                <a:gridCol w="670625"/>
              </a:tblGrid>
              <a:tr h="6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Best RMSE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3.408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76" name="Google Shape;476;g969cd7c53e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001" y="1774155"/>
            <a:ext cx="2538675" cy="156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9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82" name="Google Shape;482;p19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3" name="Google Shape;48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4" name="Google Shape;484;p19"/>
          <p:cNvSpPr txBox="1"/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Section 5: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85" name="Google Shape;48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20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92" name="Google Shape;492;p20"/>
          <p:cNvGrpSpPr/>
          <p:nvPr/>
        </p:nvGrpSpPr>
        <p:grpSpPr>
          <a:xfrm>
            <a:off x="4193013" y="1001101"/>
            <a:ext cx="3679200" cy="3135433"/>
            <a:chOff x="4192863" y="1002150"/>
            <a:chExt cx="3679200" cy="3139200"/>
          </a:xfrm>
        </p:grpSpPr>
        <p:sp>
          <p:nvSpPr>
            <p:cNvPr id="493" name="Google Shape;493;p20"/>
            <p:cNvSpPr/>
            <p:nvPr/>
          </p:nvSpPr>
          <p:spPr>
            <a:xfrm>
              <a:off x="4192863" y="1002150"/>
              <a:ext cx="3679200" cy="31392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 txBox="1"/>
            <p:nvPr/>
          </p:nvSpPr>
          <p:spPr>
            <a:xfrm>
              <a:off x="5495575" y="1209951"/>
              <a:ext cx="20214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 b="0" i="0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20"/>
            <p:cNvSpPr txBox="1"/>
            <p:nvPr/>
          </p:nvSpPr>
          <p:spPr>
            <a:xfrm>
              <a:off x="5344225" y="1736731"/>
              <a:ext cx="2324100" cy="21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Models that predict NYC cab fare amount with RMSE $ 3.37 . The project can easily be applied to a business model. We can create an app telling the customers how much their cab ride will be based on their location, time and passenger count. 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6" name="Google Shape;496;p20"/>
          <p:cNvGrpSpPr/>
          <p:nvPr/>
        </p:nvGrpSpPr>
        <p:grpSpPr>
          <a:xfrm>
            <a:off x="3216490" y="1001016"/>
            <a:ext cx="1944619" cy="1569682"/>
            <a:chOff x="3216500" y="912116"/>
            <a:chExt cx="1944619" cy="1659634"/>
          </a:xfrm>
        </p:grpSpPr>
        <p:sp>
          <p:nvSpPr>
            <p:cNvPr id="497" name="Google Shape;497;p20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0"/>
            <p:cNvSpPr txBox="1"/>
            <p:nvPr/>
          </p:nvSpPr>
          <p:spPr>
            <a:xfrm>
              <a:off x="3216500" y="912116"/>
              <a:ext cx="1944600" cy="846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Most of the rides are with one passenger.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20"/>
            <p:cNvSpPr txBox="1"/>
            <p:nvPr/>
          </p:nvSpPr>
          <p:spPr>
            <a:xfrm>
              <a:off x="3216512" y="1576304"/>
              <a:ext cx="1944600" cy="51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Average fare amount is increasing every year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.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0" name="Google Shape;500;p20"/>
          <p:cNvGrpSpPr/>
          <p:nvPr/>
        </p:nvGrpSpPr>
        <p:grpSpPr>
          <a:xfrm>
            <a:off x="1276688" y="1000959"/>
            <a:ext cx="1944600" cy="1569600"/>
            <a:chOff x="1271925" y="1002150"/>
            <a:chExt cx="1944600" cy="1569600"/>
          </a:xfrm>
        </p:grpSpPr>
        <p:sp>
          <p:nvSpPr>
            <p:cNvPr id="501" name="Google Shape;501;p20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0"/>
            <p:cNvSpPr txBox="1"/>
            <p:nvPr/>
          </p:nvSpPr>
          <p:spPr>
            <a:xfrm>
              <a:off x="1293688" y="1244666"/>
              <a:ext cx="1901100" cy="459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0"/>
            <p:cNvSpPr txBox="1"/>
            <p:nvPr/>
          </p:nvSpPr>
          <p:spPr>
            <a:xfrm>
              <a:off x="1351887" y="1116566"/>
              <a:ext cx="1799100" cy="810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Most of the rides cost less than 25 dollars, average fare amount is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$ 11.36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4" name="Google Shape;504;p20"/>
          <p:cNvGrpSpPr/>
          <p:nvPr/>
        </p:nvGrpSpPr>
        <p:grpSpPr>
          <a:xfrm>
            <a:off x="1276688" y="2566988"/>
            <a:ext cx="1944600" cy="1569600"/>
            <a:chOff x="1271925" y="2571750"/>
            <a:chExt cx="1944600" cy="1569600"/>
          </a:xfrm>
        </p:grpSpPr>
        <p:sp>
          <p:nvSpPr>
            <p:cNvPr id="505" name="Google Shape;505;p20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0"/>
            <p:cNvSpPr txBox="1"/>
            <p:nvPr/>
          </p:nvSpPr>
          <p:spPr>
            <a:xfrm>
              <a:off x="1276738" y="2814263"/>
              <a:ext cx="1935000" cy="45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20"/>
            <p:cNvSpPr txBox="1"/>
            <p:nvPr/>
          </p:nvSpPr>
          <p:spPr>
            <a:xfrm>
              <a:off x="1276737" y="2858310"/>
              <a:ext cx="1935000" cy="1224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busiest season is Spring for NYC yellow cabs and the ride amounts hit the bottom in July and August.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8" name="Google Shape;508;p20"/>
          <p:cNvGrpSpPr/>
          <p:nvPr/>
        </p:nvGrpSpPr>
        <p:grpSpPr>
          <a:xfrm>
            <a:off x="3216519" y="2566988"/>
            <a:ext cx="1944606" cy="1569600"/>
            <a:chOff x="3216519" y="2571750"/>
            <a:chExt cx="1944606" cy="1569600"/>
          </a:xfrm>
        </p:grpSpPr>
        <p:sp>
          <p:nvSpPr>
            <p:cNvPr id="509" name="Google Shape;509;p20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3221304" y="2814263"/>
              <a:ext cx="1935000" cy="459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20"/>
            <p:cNvSpPr txBox="1"/>
            <p:nvPr/>
          </p:nvSpPr>
          <p:spPr>
            <a:xfrm>
              <a:off x="3216525" y="2931263"/>
              <a:ext cx="19446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XGBoost Regression </a:t>
              </a:r>
              <a:r>
                <a:rPr b="0" i="0" lang="en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gives us the best </a:t>
              </a: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RMSE</a:t>
              </a:r>
              <a:r>
                <a:rPr b="0" i="0" lang="en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score among the four models we tried in our project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2" name="Google Shape;512;p20"/>
          <p:cNvGrpSpPr/>
          <p:nvPr/>
        </p:nvGrpSpPr>
        <p:grpSpPr>
          <a:xfrm>
            <a:off x="3053468" y="2405696"/>
            <a:ext cx="334125" cy="334078"/>
            <a:chOff x="3157188" y="909150"/>
            <a:chExt cx="470400" cy="470400"/>
          </a:xfrm>
        </p:grpSpPr>
        <p:sp>
          <p:nvSpPr>
            <p:cNvPr id="513" name="Google Shape;513;p2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Table of 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800" y="1163050"/>
            <a:ext cx="70305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Project Statement</a:t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2.   	</a:t>
            </a:r>
            <a:r>
              <a:rPr lang="en" sz="1800">
                <a:solidFill>
                  <a:srgbClr val="FFFFFF"/>
                </a:solidFill>
              </a:rPr>
              <a:t>Data Collection</a:t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3.	</a:t>
            </a:r>
            <a:r>
              <a:rPr lang="en" sz="1800">
                <a:solidFill>
                  <a:srgbClr val="FFFFFF"/>
                </a:solidFill>
              </a:rPr>
              <a:t>Exploratory Data Analysis</a:t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4.	</a:t>
            </a:r>
            <a:r>
              <a:rPr lang="en" sz="1800">
                <a:solidFill>
                  <a:srgbClr val="FFFFFF"/>
                </a:solidFill>
              </a:rPr>
              <a:t>Machine Learning</a:t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5.	</a:t>
            </a:r>
            <a:r>
              <a:rPr lang="en" sz="1800">
                <a:solidFill>
                  <a:srgbClr val="FFFFFF"/>
                </a:solidFill>
              </a:rPr>
              <a:t>Conclusion</a:t>
            </a:r>
            <a:br>
              <a:rPr lang="en" sz="1800">
                <a:solidFill>
                  <a:srgbClr val="FFFFFF"/>
                </a:solidFill>
              </a:rPr>
            </a:b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294" name="Google Shape;294;p3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" name="Google Shape;29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3"/>
          <p:cNvSpPr txBox="1"/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Section 1: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297" name="Google Shape;297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Project Flow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024475" y="1427000"/>
            <a:ext cx="1425600" cy="463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Statement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1024475" y="1890200"/>
            <a:ext cx="7684500" cy="75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Main purpose of the project is to build a model predicting the fare amount of NYC yellow cabs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" name="Google Shape;305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4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2795875" y="2792250"/>
            <a:ext cx="3282900" cy="2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6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312" name="Google Shape;312;p6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" name="Google Shape;31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6"/>
          <p:cNvSpPr txBox="1"/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Section 2: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315" name="Google Shape;31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/>
          <p:nvPr/>
        </p:nvSpPr>
        <p:spPr>
          <a:xfrm>
            <a:off x="778947" y="552300"/>
            <a:ext cx="7586100" cy="4521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 file of 55 million rows and 8 columns</a:t>
            </a: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7"/>
          <p:cNvGrpSpPr/>
          <p:nvPr/>
        </p:nvGrpSpPr>
        <p:grpSpPr>
          <a:xfrm>
            <a:off x="268550" y="1793050"/>
            <a:ext cx="2811653" cy="2936157"/>
            <a:chOff x="1126856" y="624254"/>
            <a:chExt cx="2090448" cy="2959239"/>
          </a:xfrm>
        </p:grpSpPr>
        <p:sp>
          <p:nvSpPr>
            <p:cNvPr id="323" name="Google Shape;323;p7"/>
            <p:cNvSpPr/>
            <p:nvPr/>
          </p:nvSpPr>
          <p:spPr>
            <a:xfrm>
              <a:off x="1177004" y="624254"/>
              <a:ext cx="2040300" cy="16152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Missing values were dropped.  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Negative fare amounts were removed.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Rows with more than 4 passengers were removed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7"/>
            <p:cNvSpPr txBox="1"/>
            <p:nvPr/>
          </p:nvSpPr>
          <p:spPr>
            <a:xfrm>
              <a:off x="1126856" y="2306393"/>
              <a:ext cx="1944600" cy="12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7"/>
          <p:cNvGrpSpPr/>
          <p:nvPr/>
        </p:nvGrpSpPr>
        <p:grpSpPr>
          <a:xfrm>
            <a:off x="3217229" y="1778601"/>
            <a:ext cx="2742547" cy="2300383"/>
            <a:chOff x="3028138" y="728832"/>
            <a:chExt cx="1990237" cy="2854781"/>
          </a:xfrm>
        </p:grpSpPr>
        <p:sp>
          <p:nvSpPr>
            <p:cNvPr id="326" name="Google Shape;326;p7"/>
            <p:cNvSpPr/>
            <p:nvPr/>
          </p:nvSpPr>
          <p:spPr>
            <a:xfrm flipH="1">
              <a:off x="3028138" y="728832"/>
              <a:ext cx="1944600" cy="19878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After all data cleaning, 1945783 rows  removed.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 txBox="1"/>
            <p:nvPr/>
          </p:nvSpPr>
          <p:spPr>
            <a:xfrm>
              <a:off x="3073775" y="2337113"/>
              <a:ext cx="1944600" cy="12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081727" y="1778600"/>
            <a:ext cx="2811589" cy="1617228"/>
            <a:chOff x="4905821" y="2381185"/>
            <a:chExt cx="2090400" cy="1202400"/>
          </a:xfrm>
        </p:grpSpPr>
        <p:sp>
          <p:nvSpPr>
            <p:cNvPr id="329" name="Google Shape;329;p7"/>
            <p:cNvSpPr/>
            <p:nvPr/>
          </p:nvSpPr>
          <p:spPr>
            <a:xfrm>
              <a:off x="5015950" y="2425572"/>
              <a:ext cx="1947000" cy="11580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 txBox="1"/>
            <p:nvPr/>
          </p:nvSpPr>
          <p:spPr>
            <a:xfrm>
              <a:off x="4905821" y="2381185"/>
              <a:ext cx="2090400" cy="12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300"/>
                </a:spcBef>
                <a:spcAft>
                  <a:spcPts val="27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br>
                <a:rPr b="0" i="0" lang="en" sz="11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b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1" name="Google Shape;331;p7"/>
          <p:cNvSpPr txBox="1"/>
          <p:nvPr/>
        </p:nvSpPr>
        <p:spPr>
          <a:xfrm>
            <a:off x="6260325" y="1957000"/>
            <a:ext cx="29406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Created Datetime variables.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Created Distance variable with coordinates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9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337" name="Google Shape;337;p9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8" name="Google Shape;33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9"/>
          <p:cNvSpPr txBox="1"/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Section 3: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Exploratory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40" name="Google Shape;340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10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Correlation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47" name="Google Shape;347;p10"/>
          <p:cNvGrpSpPr/>
          <p:nvPr/>
        </p:nvGrpSpPr>
        <p:grpSpPr>
          <a:xfrm flipH="1">
            <a:off x="2957457" y="753303"/>
            <a:ext cx="4036590" cy="3941675"/>
            <a:chOff x="2256566" y="677103"/>
            <a:chExt cx="4036590" cy="3941675"/>
          </a:xfrm>
        </p:grpSpPr>
        <p:sp>
          <p:nvSpPr>
            <p:cNvPr id="348" name="Google Shape;348;p10"/>
            <p:cNvSpPr/>
            <p:nvPr/>
          </p:nvSpPr>
          <p:spPr>
            <a:xfrm rot="-6597333">
              <a:off x="4068226" y="3950027"/>
              <a:ext cx="586303" cy="586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0"/>
          <p:cNvGrpSpPr/>
          <p:nvPr/>
        </p:nvGrpSpPr>
        <p:grpSpPr>
          <a:xfrm flipH="1">
            <a:off x="2363218" y="1891966"/>
            <a:ext cx="2440200" cy="2440200"/>
            <a:chOff x="4447194" y="1815766"/>
            <a:chExt cx="2440200" cy="2440200"/>
          </a:xfrm>
        </p:grpSpPr>
        <p:sp>
          <p:nvSpPr>
            <p:cNvPr id="355" name="Google Shape;355;p10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 txBox="1"/>
            <p:nvPr/>
          </p:nvSpPr>
          <p:spPr>
            <a:xfrm>
              <a:off x="4643737" y="2278700"/>
              <a:ext cx="2047200" cy="161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 one variable increases or decreases, how do the other variables respond,        if at all?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" name="Google Shape;357;p10"/>
          <p:cNvGrpSpPr/>
          <p:nvPr/>
        </p:nvGrpSpPr>
        <p:grpSpPr>
          <a:xfrm flipH="1">
            <a:off x="4434350" y="1624675"/>
            <a:ext cx="1140150" cy="1074901"/>
            <a:chOff x="3599912" y="1548475"/>
            <a:chExt cx="1140150" cy="1074901"/>
          </a:xfrm>
        </p:grpSpPr>
        <p:sp>
          <p:nvSpPr>
            <p:cNvPr id="358" name="Google Shape;358;p10"/>
            <p:cNvSpPr/>
            <p:nvPr/>
          </p:nvSpPr>
          <p:spPr>
            <a:xfrm>
              <a:off x="3665162" y="1548476"/>
              <a:ext cx="1074900" cy="1074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 txBox="1"/>
            <p:nvPr/>
          </p:nvSpPr>
          <p:spPr>
            <a:xfrm>
              <a:off x="3599912" y="1548475"/>
              <a:ext cx="1126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1800"/>
                </a:spcBef>
                <a:spcAft>
                  <a:spcPts val="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Trip Distance 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0" name="Google Shape;360;p10"/>
          <p:cNvGrpSpPr/>
          <p:nvPr/>
        </p:nvGrpSpPr>
        <p:grpSpPr>
          <a:xfrm flipH="1">
            <a:off x="4510086" y="3215350"/>
            <a:ext cx="1073400" cy="944700"/>
            <a:chOff x="856976" y="3995875"/>
            <a:chExt cx="1073400" cy="944700"/>
          </a:xfrm>
        </p:grpSpPr>
        <p:sp>
          <p:nvSpPr>
            <p:cNvPr id="361" name="Google Shape;361;p10"/>
            <p:cNvSpPr/>
            <p:nvPr/>
          </p:nvSpPr>
          <p:spPr>
            <a:xfrm>
              <a:off x="952364" y="4026976"/>
              <a:ext cx="882600" cy="8826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" name="Google Shape;363;p10"/>
          <p:cNvGrpSpPr/>
          <p:nvPr/>
        </p:nvGrpSpPr>
        <p:grpSpPr>
          <a:xfrm flipH="1">
            <a:off x="2217316" y="1220440"/>
            <a:ext cx="1198304" cy="1128451"/>
            <a:chOff x="3429886" y="1355805"/>
            <a:chExt cx="1545600" cy="1460400"/>
          </a:xfrm>
        </p:grpSpPr>
        <p:sp>
          <p:nvSpPr>
            <p:cNvPr id="364" name="Google Shape;364;p10"/>
            <p:cNvSpPr/>
            <p:nvPr/>
          </p:nvSpPr>
          <p:spPr>
            <a:xfrm>
              <a:off x="3472482" y="1355805"/>
              <a:ext cx="1460400" cy="14604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 txBox="1"/>
            <p:nvPr/>
          </p:nvSpPr>
          <p:spPr>
            <a:xfrm>
              <a:off x="3429886" y="1628071"/>
              <a:ext cx="1545600" cy="9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1800"/>
                </a:spcBef>
                <a:spcAft>
                  <a:spcPts val="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Passenger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11"/>
          <p:cNvSpPr txBox="1"/>
          <p:nvPr/>
        </p:nvSpPr>
        <p:spPr>
          <a:xfrm>
            <a:off x="1752450" y="144625"/>
            <a:ext cx="63420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Trip Distance vs. Fare Amount</a:t>
            </a:r>
            <a:endParaRPr b="1" i="0" sz="3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2" name="Google Shape;372;p11"/>
          <p:cNvSpPr txBox="1"/>
          <p:nvPr/>
        </p:nvSpPr>
        <p:spPr>
          <a:xfrm>
            <a:off x="6017625" y="2843175"/>
            <a:ext cx="2668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11"/>
          <p:cNvSpPr/>
          <p:nvPr/>
        </p:nvSpPr>
        <p:spPr>
          <a:xfrm>
            <a:off x="4389025" y="2281925"/>
            <a:ext cx="644100" cy="4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 txBox="1"/>
          <p:nvPr/>
        </p:nvSpPr>
        <p:spPr>
          <a:xfrm>
            <a:off x="4889250" y="1973700"/>
            <a:ext cx="40185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aven Pro"/>
              <a:buChar char="●"/>
            </a:pPr>
            <a:r>
              <a:rPr lang="en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Most of the rides cost less than 25 dollars, average fare amount is $11.36 and median is $8.5.</a:t>
            </a:r>
            <a:endParaRPr sz="1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aven Pro"/>
              <a:buChar char="●"/>
            </a:pPr>
            <a:r>
              <a:rPr lang="en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Linear correlation between trip distance and Fare Amount</a:t>
            </a:r>
            <a:endParaRPr sz="11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5" name="Google Shape;3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5900"/>
            <a:ext cx="4084226" cy="27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