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1/27/2019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1/27/2019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1/27/2019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1/27/2019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618648"/>
            <a:ext cx="8991600" cy="1645920"/>
          </a:xfrm>
        </p:spPr>
        <p:txBody>
          <a:bodyPr/>
          <a:lstStyle/>
          <a:p>
            <a:r>
              <a:rPr lang="en-US" dirty="0" smtClean="0"/>
              <a:t>ACUSTICA</a:t>
            </a:r>
            <a:endParaRPr lang="en-US" dirty="0"/>
          </a:p>
        </p:txBody>
      </p:sp>
      <p:sp>
        <p:nvSpPr>
          <p:cNvPr id="3" name="Subtitle 2"/>
          <p:cNvSpPr>
            <a:spLocks noGrp="1"/>
          </p:cNvSpPr>
          <p:nvPr>
            <p:ph type="subTitle" idx="1"/>
          </p:nvPr>
        </p:nvSpPr>
        <p:spPr>
          <a:xfrm>
            <a:off x="1600200" y="4965192"/>
            <a:ext cx="3038094" cy="1005840"/>
          </a:xfrm>
        </p:spPr>
        <p:txBody>
          <a:bodyPr/>
          <a:lstStyle/>
          <a:p>
            <a:pPr algn="l"/>
            <a:r>
              <a:rPr lang="en-US" dirty="0" err="1" smtClean="0"/>
              <a:t>Elev</a:t>
            </a:r>
            <a:r>
              <a:rPr lang="en-US" dirty="0" smtClean="0"/>
              <a:t>: </a:t>
            </a:r>
            <a:r>
              <a:rPr lang="en-US" dirty="0" err="1" smtClean="0"/>
              <a:t>Catarau</a:t>
            </a:r>
            <a:r>
              <a:rPr lang="en-US" dirty="0" smtClean="0"/>
              <a:t> Cezar-Iulian</a:t>
            </a:r>
          </a:p>
          <a:p>
            <a:pPr algn="l"/>
            <a:r>
              <a:rPr lang="en-US" dirty="0" err="1" smtClean="0"/>
              <a:t>Profesor</a:t>
            </a:r>
            <a:r>
              <a:rPr lang="en-US" dirty="0" smtClean="0"/>
              <a:t>: </a:t>
            </a:r>
            <a:r>
              <a:rPr lang="en-US" dirty="0" err="1" smtClean="0"/>
              <a:t>Pintilie</a:t>
            </a:r>
            <a:r>
              <a:rPr lang="en-US" dirty="0" smtClean="0"/>
              <a:t> Stefan</a:t>
            </a:r>
            <a:endParaRPr lang="en-US" dirty="0"/>
          </a:p>
        </p:txBody>
      </p:sp>
      <p:sp>
        <p:nvSpPr>
          <p:cNvPr id="6" name="TextBox 5"/>
          <p:cNvSpPr txBox="1"/>
          <p:nvPr/>
        </p:nvSpPr>
        <p:spPr>
          <a:xfrm>
            <a:off x="8836152" y="4965192"/>
            <a:ext cx="1755648" cy="369332"/>
          </a:xfrm>
          <a:prstGeom prst="rect">
            <a:avLst/>
          </a:prstGeom>
          <a:noFill/>
        </p:spPr>
        <p:txBody>
          <a:bodyPr wrap="square" rtlCol="0">
            <a:spAutoFit/>
          </a:bodyPr>
          <a:lstStyle/>
          <a:p>
            <a:r>
              <a:rPr lang="en-US" dirty="0" err="1" smtClean="0"/>
              <a:t>Clasa</a:t>
            </a:r>
            <a:r>
              <a:rPr lang="en-US" dirty="0" smtClean="0"/>
              <a:t>: a XI-a A</a:t>
            </a:r>
            <a:endParaRPr lang="en-US" dirty="0"/>
          </a:p>
        </p:txBody>
      </p:sp>
      <p:sp>
        <p:nvSpPr>
          <p:cNvPr id="7" name="TextBox 6"/>
          <p:cNvSpPr txBox="1"/>
          <p:nvPr/>
        </p:nvSpPr>
        <p:spPr>
          <a:xfrm>
            <a:off x="0" y="0"/>
            <a:ext cx="12192000" cy="523220"/>
          </a:xfrm>
          <a:prstGeom prst="rect">
            <a:avLst/>
          </a:prstGeom>
          <a:noFill/>
        </p:spPr>
        <p:txBody>
          <a:bodyPr wrap="square" rtlCol="0">
            <a:spAutoFit/>
          </a:bodyPr>
          <a:lstStyle/>
          <a:p>
            <a:pPr algn="ctr"/>
            <a:r>
              <a:rPr lang="en-US" sz="2800" dirty="0" err="1" smtClean="0"/>
              <a:t>Colegiul</a:t>
            </a:r>
            <a:r>
              <a:rPr lang="en-US" sz="2800" dirty="0" smtClean="0"/>
              <a:t> National de </a:t>
            </a:r>
            <a:r>
              <a:rPr lang="en-US" sz="2800" dirty="0" err="1" smtClean="0"/>
              <a:t>Informatica</a:t>
            </a:r>
            <a:r>
              <a:rPr lang="en-US" sz="2800" dirty="0" smtClean="0"/>
              <a:t>  “</a:t>
            </a:r>
            <a:r>
              <a:rPr lang="en-US" sz="2800" dirty="0" err="1" smtClean="0"/>
              <a:t>Spiru</a:t>
            </a:r>
            <a:r>
              <a:rPr lang="en-US" sz="2800" dirty="0" smtClean="0"/>
              <a:t> </a:t>
            </a:r>
            <a:r>
              <a:rPr lang="en-US" sz="2800" dirty="0" err="1" smtClean="0"/>
              <a:t>Haret</a:t>
            </a:r>
            <a:r>
              <a:rPr lang="en-US" sz="2800" dirty="0" smtClean="0"/>
              <a:t>”</a:t>
            </a:r>
            <a:endParaRPr lang="en-US" sz="2800" dirty="0"/>
          </a:p>
        </p:txBody>
      </p:sp>
    </p:spTree>
    <p:extLst>
      <p:ext uri="{BB962C8B-B14F-4D97-AF65-F5344CB8AC3E}">
        <p14:creationId xmlns:p14="http://schemas.microsoft.com/office/powerpoint/2010/main" val="2526093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33756"/>
            <a:ext cx="7729728" cy="1188720"/>
          </a:xfrm>
        </p:spPr>
        <p:txBody>
          <a:bodyPr/>
          <a:lstStyle/>
          <a:p>
            <a:r>
              <a:rPr lang="en-US" dirty="0" smtClean="0"/>
              <a:t>REFLEXIA</a:t>
            </a:r>
            <a:endParaRPr lang="en-US" dirty="0"/>
          </a:p>
        </p:txBody>
      </p:sp>
      <p:sp>
        <p:nvSpPr>
          <p:cNvPr id="3" name="Content Placeholder 2"/>
          <p:cNvSpPr>
            <a:spLocks noGrp="1"/>
          </p:cNvSpPr>
          <p:nvPr>
            <p:ph idx="1"/>
          </p:nvPr>
        </p:nvSpPr>
        <p:spPr/>
        <p:txBody>
          <a:bodyPr/>
          <a:lstStyle/>
          <a:p>
            <a:pPr marL="0" indent="0">
              <a:buNone/>
            </a:pPr>
            <a:r>
              <a:rPr lang="en-US" dirty="0" err="1"/>
              <a:t>Sunetul</a:t>
            </a:r>
            <a:r>
              <a:rPr lang="en-US" dirty="0"/>
              <a:t> </a:t>
            </a:r>
            <a:r>
              <a:rPr lang="en-US" dirty="0" err="1"/>
              <a:t>este</a:t>
            </a:r>
            <a:r>
              <a:rPr lang="en-US" dirty="0"/>
              <a:t> </a:t>
            </a:r>
            <a:r>
              <a:rPr lang="en-US" dirty="0" err="1"/>
              <a:t>guvernat</a:t>
            </a:r>
            <a:r>
              <a:rPr lang="en-US" dirty="0"/>
              <a:t> de </a:t>
            </a:r>
            <a:r>
              <a:rPr lang="en-US" dirty="0" err="1"/>
              <a:t>reflexie</a:t>
            </a:r>
            <a:r>
              <a:rPr lang="en-US" dirty="0"/>
              <a:t> de </a:t>
            </a:r>
            <a:r>
              <a:rPr lang="en-US" dirty="0" err="1"/>
              <a:t>asemenea</a:t>
            </a:r>
            <a:r>
              <a:rPr lang="en-US" dirty="0"/>
              <a:t>, </a:t>
            </a:r>
            <a:r>
              <a:rPr lang="en-US" dirty="0" err="1"/>
              <a:t>respectand</a:t>
            </a:r>
            <a:r>
              <a:rPr lang="en-US" dirty="0"/>
              <a:t> </a:t>
            </a:r>
            <a:r>
              <a:rPr lang="en-US" dirty="0" err="1"/>
              <a:t>legea</a:t>
            </a:r>
            <a:r>
              <a:rPr lang="en-US" dirty="0"/>
              <a:t> </a:t>
            </a:r>
            <a:r>
              <a:rPr lang="en-US" dirty="0" err="1"/>
              <a:t>fundamentala</a:t>
            </a:r>
            <a:r>
              <a:rPr lang="en-US" dirty="0"/>
              <a:t> ca </a:t>
            </a:r>
            <a:r>
              <a:rPr lang="en-US" dirty="0" err="1"/>
              <a:t>unghiul</a:t>
            </a:r>
            <a:r>
              <a:rPr lang="en-US" dirty="0"/>
              <a:t> de </a:t>
            </a:r>
            <a:r>
              <a:rPr lang="en-US" dirty="0" err="1"/>
              <a:t>reflexie</a:t>
            </a:r>
            <a:r>
              <a:rPr lang="en-US" dirty="0"/>
              <a:t> </a:t>
            </a:r>
            <a:r>
              <a:rPr lang="en-US" dirty="0" err="1"/>
              <a:t>este</a:t>
            </a:r>
            <a:r>
              <a:rPr lang="en-US" dirty="0"/>
              <a:t> </a:t>
            </a:r>
            <a:r>
              <a:rPr lang="en-US" dirty="0" err="1"/>
              <a:t>egal</a:t>
            </a:r>
            <a:r>
              <a:rPr lang="en-US" dirty="0"/>
              <a:t> cu </a:t>
            </a:r>
            <a:r>
              <a:rPr lang="en-US" dirty="0" err="1"/>
              <a:t>cel</a:t>
            </a:r>
            <a:r>
              <a:rPr lang="en-US" dirty="0"/>
              <a:t> de </a:t>
            </a:r>
            <a:r>
              <a:rPr lang="en-US" dirty="0" err="1"/>
              <a:t>incidenta</a:t>
            </a:r>
            <a:r>
              <a:rPr lang="en-US" dirty="0"/>
              <a:t>. </a:t>
            </a:r>
            <a:r>
              <a:rPr lang="en-US" dirty="0" err="1"/>
              <a:t>Rezultatul</a:t>
            </a:r>
            <a:r>
              <a:rPr lang="en-US" dirty="0"/>
              <a:t> </a:t>
            </a:r>
            <a:r>
              <a:rPr lang="en-US" dirty="0" err="1"/>
              <a:t>reflexiei</a:t>
            </a:r>
            <a:r>
              <a:rPr lang="en-US" dirty="0"/>
              <a:t> </a:t>
            </a:r>
            <a:r>
              <a:rPr lang="en-US" dirty="0" err="1"/>
              <a:t>este</a:t>
            </a:r>
            <a:r>
              <a:rPr lang="en-US" dirty="0"/>
              <a:t> </a:t>
            </a:r>
            <a:r>
              <a:rPr lang="en-US" dirty="0" err="1"/>
              <a:t>ecoul</a:t>
            </a:r>
            <a:r>
              <a:rPr lang="en-US" dirty="0"/>
              <a:t>. </a:t>
            </a:r>
            <a:r>
              <a:rPr lang="en-US" dirty="0" err="1"/>
              <a:t>Sistemul</a:t>
            </a:r>
            <a:r>
              <a:rPr lang="en-US" dirty="0"/>
              <a:t> de radar </a:t>
            </a:r>
            <a:r>
              <a:rPr lang="en-US" dirty="0" err="1"/>
              <a:t>subacvatic</a:t>
            </a:r>
            <a:r>
              <a:rPr lang="en-US" dirty="0"/>
              <a:t> </a:t>
            </a:r>
            <a:r>
              <a:rPr lang="en-US" dirty="0" err="1"/>
              <a:t>depinde</a:t>
            </a:r>
            <a:r>
              <a:rPr lang="en-US" dirty="0"/>
              <a:t> de </a:t>
            </a:r>
            <a:r>
              <a:rPr lang="en-US" dirty="0" err="1"/>
              <a:t>reflexia</a:t>
            </a:r>
            <a:r>
              <a:rPr lang="en-US" dirty="0"/>
              <a:t> </a:t>
            </a:r>
            <a:r>
              <a:rPr lang="en-US" dirty="0" err="1"/>
              <a:t>sunetelor</a:t>
            </a:r>
            <a:r>
              <a:rPr lang="en-US" dirty="0"/>
              <a:t> propagate in </a:t>
            </a:r>
            <a:r>
              <a:rPr lang="en-US" dirty="0" err="1"/>
              <a:t>apa</a:t>
            </a:r>
            <a:r>
              <a:rPr lang="en-US" dirty="0"/>
              <a:t>. Un </a:t>
            </a:r>
            <a:r>
              <a:rPr lang="en-US" dirty="0" err="1"/>
              <a:t>megafon</a:t>
            </a:r>
            <a:r>
              <a:rPr lang="en-US" dirty="0"/>
              <a:t> </a:t>
            </a:r>
            <a:r>
              <a:rPr lang="en-US" dirty="0" err="1"/>
              <a:t>este</a:t>
            </a:r>
            <a:r>
              <a:rPr lang="en-US" dirty="0"/>
              <a:t> un tub tip cornet care </a:t>
            </a:r>
            <a:r>
              <a:rPr lang="en-US" dirty="0" err="1"/>
              <a:t>formeaza</a:t>
            </a:r>
            <a:r>
              <a:rPr lang="en-US" dirty="0"/>
              <a:t> o </a:t>
            </a:r>
            <a:r>
              <a:rPr lang="en-US" dirty="0" err="1"/>
              <a:t>raza</a:t>
            </a:r>
            <a:r>
              <a:rPr lang="en-US" dirty="0"/>
              <a:t> de </a:t>
            </a:r>
            <a:r>
              <a:rPr lang="en-US" dirty="0" err="1"/>
              <a:t>unde</a:t>
            </a:r>
            <a:r>
              <a:rPr lang="en-US" dirty="0"/>
              <a:t> </a:t>
            </a:r>
            <a:r>
              <a:rPr lang="en-US" dirty="0" err="1"/>
              <a:t>sonore</a:t>
            </a:r>
            <a:r>
              <a:rPr lang="en-US" dirty="0"/>
              <a:t> </a:t>
            </a:r>
            <a:r>
              <a:rPr lang="en-US" dirty="0" err="1"/>
              <a:t>reflectand</a:t>
            </a:r>
            <a:r>
              <a:rPr lang="en-US" dirty="0"/>
              <a:t> </a:t>
            </a:r>
            <a:r>
              <a:rPr lang="en-US" dirty="0" err="1"/>
              <a:t>unele</a:t>
            </a:r>
            <a:r>
              <a:rPr lang="en-US" dirty="0"/>
              <a:t> </a:t>
            </a:r>
            <a:r>
              <a:rPr lang="en-US" dirty="0" err="1"/>
              <a:t>dintre</a:t>
            </a:r>
            <a:r>
              <a:rPr lang="en-US" dirty="0"/>
              <a:t> </a:t>
            </a:r>
            <a:r>
              <a:rPr lang="en-US" dirty="0" err="1"/>
              <a:t>razele</a:t>
            </a:r>
            <a:r>
              <a:rPr lang="en-US" dirty="0"/>
              <a:t> </a:t>
            </a:r>
            <a:r>
              <a:rPr lang="en-US" dirty="0" err="1"/>
              <a:t>divergente</a:t>
            </a:r>
            <a:r>
              <a:rPr lang="en-US" dirty="0"/>
              <a:t> din </a:t>
            </a:r>
            <a:r>
              <a:rPr lang="en-US" dirty="0" err="1"/>
              <a:t>partile</a:t>
            </a:r>
            <a:r>
              <a:rPr lang="en-US" dirty="0"/>
              <a:t> </a:t>
            </a:r>
            <a:r>
              <a:rPr lang="en-US" dirty="0" err="1"/>
              <a:t>tubului</a:t>
            </a:r>
            <a:r>
              <a:rPr lang="en-US" dirty="0"/>
              <a:t>. Un tub similar </a:t>
            </a:r>
            <a:r>
              <a:rPr lang="en-US" dirty="0" err="1"/>
              <a:t>poate</a:t>
            </a:r>
            <a:r>
              <a:rPr lang="en-US" dirty="0"/>
              <a:t> </a:t>
            </a:r>
            <a:r>
              <a:rPr lang="en-US" dirty="0" err="1"/>
              <a:t>aduna</a:t>
            </a:r>
            <a:r>
              <a:rPr lang="en-US" dirty="0"/>
              <a:t> </a:t>
            </a:r>
            <a:r>
              <a:rPr lang="en-US" dirty="0" err="1"/>
              <a:t>undele</a:t>
            </a:r>
            <a:r>
              <a:rPr lang="en-US" dirty="0"/>
              <a:t> </a:t>
            </a:r>
            <a:r>
              <a:rPr lang="en-US" dirty="0" err="1"/>
              <a:t>sonore</a:t>
            </a:r>
            <a:r>
              <a:rPr lang="en-US" dirty="0"/>
              <a:t> </a:t>
            </a:r>
            <a:r>
              <a:rPr lang="en-US" dirty="0" err="1"/>
              <a:t>daca</a:t>
            </a:r>
            <a:r>
              <a:rPr lang="en-US" dirty="0"/>
              <a:t> se </a:t>
            </a:r>
            <a:r>
              <a:rPr lang="en-US" dirty="0" err="1"/>
              <a:t>indreapta</a:t>
            </a:r>
            <a:r>
              <a:rPr lang="en-US" dirty="0"/>
              <a:t> </a:t>
            </a:r>
            <a:r>
              <a:rPr lang="en-US" dirty="0" err="1"/>
              <a:t>spre</a:t>
            </a:r>
            <a:r>
              <a:rPr lang="en-US" dirty="0"/>
              <a:t> </a:t>
            </a:r>
            <a:r>
              <a:rPr lang="en-US" dirty="0" err="1"/>
              <a:t>sursa</a:t>
            </a:r>
            <a:r>
              <a:rPr lang="en-US" dirty="0"/>
              <a:t> </a:t>
            </a:r>
            <a:r>
              <a:rPr lang="en-US" dirty="0" err="1"/>
              <a:t>sonora</a:t>
            </a:r>
            <a:r>
              <a:rPr lang="en-US" dirty="0"/>
              <a:t> </a:t>
            </a:r>
            <a:r>
              <a:rPr lang="en-US" dirty="0" err="1"/>
              <a:t>capatul</a:t>
            </a:r>
            <a:r>
              <a:rPr lang="en-US" dirty="0"/>
              <a:t> </a:t>
            </a:r>
            <a:r>
              <a:rPr lang="en-US" dirty="0" err="1"/>
              <a:t>mai</a:t>
            </a:r>
            <a:r>
              <a:rPr lang="en-US" dirty="0"/>
              <a:t> mare; </a:t>
            </a:r>
            <a:r>
              <a:rPr lang="en-US" dirty="0" err="1"/>
              <a:t>astfel</a:t>
            </a:r>
            <a:r>
              <a:rPr lang="en-US" dirty="0"/>
              <a:t> de </a:t>
            </a:r>
            <a:r>
              <a:rPr lang="en-US" dirty="0" err="1"/>
              <a:t>aparat</a:t>
            </a:r>
            <a:r>
              <a:rPr lang="en-US" dirty="0"/>
              <a:t> </a:t>
            </a:r>
            <a:r>
              <a:rPr lang="en-US" dirty="0" err="1"/>
              <a:t>este</a:t>
            </a:r>
            <a:r>
              <a:rPr lang="en-US" dirty="0"/>
              <a:t> </a:t>
            </a:r>
            <a:r>
              <a:rPr lang="en-US" dirty="0" err="1"/>
              <a:t>urechea</a:t>
            </a:r>
            <a:r>
              <a:rPr lang="en-US" dirty="0"/>
              <a:t> externa a </a:t>
            </a:r>
            <a:r>
              <a:rPr lang="en-US" dirty="0" err="1"/>
              <a:t>omului</a:t>
            </a:r>
            <a:r>
              <a:rPr lang="en-US" dirty="0"/>
              <a:t>.</a:t>
            </a:r>
            <a:endParaRPr lang="en-US" dirty="0"/>
          </a:p>
        </p:txBody>
      </p:sp>
    </p:spTree>
    <p:extLst>
      <p:ext uri="{BB962C8B-B14F-4D97-AF65-F5344CB8AC3E}">
        <p14:creationId xmlns:p14="http://schemas.microsoft.com/office/powerpoint/2010/main" val="331851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61188"/>
            <a:ext cx="7729728" cy="1188720"/>
          </a:xfrm>
        </p:spPr>
        <p:txBody>
          <a:bodyPr/>
          <a:lstStyle/>
          <a:p>
            <a:r>
              <a:rPr lang="en-US" dirty="0" err="1"/>
              <a:t>Refractia</a:t>
            </a:r>
            <a:endParaRPr lang="en-US" dirty="0"/>
          </a:p>
        </p:txBody>
      </p:sp>
      <p:sp>
        <p:nvSpPr>
          <p:cNvPr id="3" name="Content Placeholder 2"/>
          <p:cNvSpPr>
            <a:spLocks noGrp="1"/>
          </p:cNvSpPr>
          <p:nvPr>
            <p:ph idx="1"/>
          </p:nvPr>
        </p:nvSpPr>
        <p:spPr/>
        <p:txBody>
          <a:bodyPr/>
          <a:lstStyle/>
          <a:p>
            <a:pPr marL="0" indent="0">
              <a:buNone/>
            </a:pPr>
            <a:r>
              <a:rPr lang="en-US" dirty="0" err="1" smtClean="0"/>
              <a:t>Sunetul</a:t>
            </a:r>
            <a:r>
              <a:rPr lang="en-US" dirty="0"/>
              <a:t>, </a:t>
            </a:r>
            <a:r>
              <a:rPr lang="en-US" dirty="0" err="1"/>
              <a:t>intr</a:t>
            </a:r>
            <a:r>
              <a:rPr lang="en-US" dirty="0"/>
              <a:t>-un </a:t>
            </a:r>
            <a:r>
              <a:rPr lang="en-US" dirty="0" err="1"/>
              <a:t>mediu</a:t>
            </a:r>
            <a:r>
              <a:rPr lang="en-US" dirty="0"/>
              <a:t> cu </a:t>
            </a:r>
            <a:r>
              <a:rPr lang="en-US" dirty="0" err="1"/>
              <a:t>densitate</a:t>
            </a:r>
            <a:r>
              <a:rPr lang="en-US" dirty="0"/>
              <a:t> </a:t>
            </a:r>
            <a:r>
              <a:rPr lang="en-US" dirty="0" err="1"/>
              <a:t>uniforma</a:t>
            </a:r>
            <a:r>
              <a:rPr lang="en-US" dirty="0"/>
              <a:t>, se </a:t>
            </a:r>
            <a:r>
              <a:rPr lang="en-US" dirty="0" err="1"/>
              <a:t>deplaseaza</a:t>
            </a:r>
            <a:r>
              <a:rPr lang="en-US" dirty="0"/>
              <a:t> </a:t>
            </a:r>
            <a:r>
              <a:rPr lang="en-US" dirty="0" err="1"/>
              <a:t>inainte</a:t>
            </a:r>
            <a:r>
              <a:rPr lang="en-US" dirty="0"/>
              <a:t> </a:t>
            </a:r>
            <a:r>
              <a:rPr lang="en-US" dirty="0" err="1"/>
              <a:t>intr</a:t>
            </a:r>
            <a:r>
              <a:rPr lang="en-US" dirty="0"/>
              <a:t>-o </a:t>
            </a:r>
            <a:r>
              <a:rPr lang="en-US" dirty="0" err="1"/>
              <a:t>linie</a:t>
            </a:r>
            <a:r>
              <a:rPr lang="en-US" dirty="0"/>
              <a:t> </a:t>
            </a:r>
            <a:r>
              <a:rPr lang="en-US" dirty="0" err="1"/>
              <a:t>dreapta</a:t>
            </a:r>
            <a:r>
              <a:rPr lang="en-US" dirty="0"/>
              <a:t>. </a:t>
            </a:r>
            <a:r>
              <a:rPr lang="en-US" dirty="0" err="1"/>
              <a:t>Insa</a:t>
            </a:r>
            <a:r>
              <a:rPr lang="en-US" dirty="0"/>
              <a:t>, ca </a:t>
            </a:r>
            <a:r>
              <a:rPr lang="en-US" dirty="0" err="1"/>
              <a:t>si</a:t>
            </a:r>
            <a:r>
              <a:rPr lang="en-US" dirty="0"/>
              <a:t> </a:t>
            </a:r>
            <a:r>
              <a:rPr lang="en-US" dirty="0" err="1"/>
              <a:t>lumina</a:t>
            </a:r>
            <a:r>
              <a:rPr lang="en-US" dirty="0"/>
              <a:t>, </a:t>
            </a:r>
            <a:r>
              <a:rPr lang="en-US" dirty="0" err="1"/>
              <a:t>sunetul</a:t>
            </a:r>
            <a:r>
              <a:rPr lang="en-US" dirty="0"/>
              <a:t> </a:t>
            </a:r>
            <a:r>
              <a:rPr lang="en-US" dirty="0" err="1"/>
              <a:t>este</a:t>
            </a:r>
            <a:r>
              <a:rPr lang="en-US" dirty="0"/>
              <a:t> </a:t>
            </a:r>
            <a:r>
              <a:rPr lang="en-US" dirty="0" err="1"/>
              <a:t>supus</a:t>
            </a:r>
            <a:r>
              <a:rPr lang="en-US" dirty="0"/>
              <a:t> </a:t>
            </a:r>
            <a:r>
              <a:rPr lang="en-US" dirty="0" err="1"/>
              <a:t>refractiei</a:t>
            </a:r>
            <a:r>
              <a:rPr lang="en-US" dirty="0"/>
              <a:t>, care </a:t>
            </a:r>
            <a:r>
              <a:rPr lang="en-US" dirty="0" err="1"/>
              <a:t>indeparteaza</a:t>
            </a:r>
            <a:r>
              <a:rPr lang="en-US" dirty="0"/>
              <a:t> </a:t>
            </a:r>
            <a:r>
              <a:rPr lang="en-US" dirty="0" err="1"/>
              <a:t>undele</a:t>
            </a:r>
            <a:r>
              <a:rPr lang="en-US" dirty="0"/>
              <a:t> </a:t>
            </a:r>
            <a:r>
              <a:rPr lang="en-US" dirty="0" err="1"/>
              <a:t>sonore</a:t>
            </a:r>
            <a:r>
              <a:rPr lang="en-US" dirty="0"/>
              <a:t> de </a:t>
            </a:r>
            <a:r>
              <a:rPr lang="en-US" dirty="0" err="1"/>
              <a:t>directia</a:t>
            </a:r>
            <a:r>
              <a:rPr lang="en-US" dirty="0"/>
              <a:t> </a:t>
            </a:r>
            <a:r>
              <a:rPr lang="en-US" dirty="0" err="1"/>
              <a:t>lor</a:t>
            </a:r>
            <a:r>
              <a:rPr lang="en-US" dirty="0"/>
              <a:t> </a:t>
            </a:r>
            <a:r>
              <a:rPr lang="en-US" dirty="0" err="1"/>
              <a:t>originala</a:t>
            </a:r>
            <a:r>
              <a:rPr lang="en-US" dirty="0"/>
              <a:t>. In </a:t>
            </a:r>
            <a:r>
              <a:rPr lang="en-US" dirty="0" err="1"/>
              <a:t>regiuni</a:t>
            </a:r>
            <a:r>
              <a:rPr lang="en-US" dirty="0"/>
              <a:t> </a:t>
            </a:r>
            <a:r>
              <a:rPr lang="en-US" dirty="0" err="1"/>
              <a:t>polare</a:t>
            </a:r>
            <a:r>
              <a:rPr lang="en-US" dirty="0"/>
              <a:t>, de </a:t>
            </a:r>
            <a:r>
              <a:rPr lang="en-US" dirty="0" err="1"/>
              <a:t>exemplu</a:t>
            </a:r>
            <a:r>
              <a:rPr lang="en-US" dirty="0"/>
              <a:t>, </a:t>
            </a:r>
            <a:r>
              <a:rPr lang="en-US" dirty="0" err="1"/>
              <a:t>unde</a:t>
            </a:r>
            <a:r>
              <a:rPr lang="en-US" dirty="0"/>
              <a:t> </a:t>
            </a:r>
            <a:r>
              <a:rPr lang="en-US" dirty="0" err="1"/>
              <a:t>aerul</a:t>
            </a:r>
            <a:r>
              <a:rPr lang="en-US" dirty="0"/>
              <a:t> de </a:t>
            </a:r>
            <a:r>
              <a:rPr lang="en-US" dirty="0" err="1"/>
              <a:t>langa</a:t>
            </a:r>
            <a:r>
              <a:rPr lang="en-US" dirty="0"/>
              <a:t> </a:t>
            </a:r>
            <a:r>
              <a:rPr lang="en-US" dirty="0" err="1"/>
              <a:t>pamant</a:t>
            </a:r>
            <a:r>
              <a:rPr lang="en-US" dirty="0"/>
              <a:t> </a:t>
            </a:r>
            <a:r>
              <a:rPr lang="en-US" dirty="0" err="1"/>
              <a:t>este</a:t>
            </a:r>
            <a:r>
              <a:rPr lang="en-US" dirty="0"/>
              <a:t> </a:t>
            </a:r>
            <a:r>
              <a:rPr lang="en-US" dirty="0" err="1"/>
              <a:t>mai</a:t>
            </a:r>
            <a:r>
              <a:rPr lang="en-US" dirty="0"/>
              <a:t> </a:t>
            </a:r>
            <a:r>
              <a:rPr lang="en-US" dirty="0" err="1"/>
              <a:t>rece</a:t>
            </a:r>
            <a:r>
              <a:rPr lang="en-US" dirty="0"/>
              <a:t> </a:t>
            </a:r>
            <a:r>
              <a:rPr lang="en-US" dirty="0" err="1"/>
              <a:t>decat</a:t>
            </a:r>
            <a:r>
              <a:rPr lang="en-US" dirty="0"/>
              <a:t> </a:t>
            </a:r>
            <a:r>
              <a:rPr lang="en-US" dirty="0" err="1"/>
              <a:t>cel</a:t>
            </a:r>
            <a:r>
              <a:rPr lang="en-US" dirty="0"/>
              <a:t> </a:t>
            </a:r>
            <a:r>
              <a:rPr lang="en-US" dirty="0" err="1"/>
              <a:t>ce</a:t>
            </a:r>
            <a:r>
              <a:rPr lang="en-US" dirty="0"/>
              <a:t> se </a:t>
            </a:r>
            <a:r>
              <a:rPr lang="en-US" dirty="0" err="1"/>
              <a:t>afla</a:t>
            </a:r>
            <a:r>
              <a:rPr lang="en-US" dirty="0"/>
              <a:t> la </a:t>
            </a:r>
            <a:r>
              <a:rPr lang="en-US" dirty="0" err="1"/>
              <a:t>inaltimi</a:t>
            </a:r>
            <a:r>
              <a:rPr lang="en-US" dirty="0"/>
              <a:t> </a:t>
            </a:r>
            <a:r>
              <a:rPr lang="en-US" dirty="0" err="1"/>
              <a:t>mai</a:t>
            </a:r>
            <a:r>
              <a:rPr lang="en-US" dirty="0"/>
              <a:t> </a:t>
            </a:r>
            <a:r>
              <a:rPr lang="en-US" dirty="0" err="1"/>
              <a:t>ridicate</a:t>
            </a:r>
            <a:r>
              <a:rPr lang="en-US" dirty="0"/>
              <a:t>, o </a:t>
            </a:r>
            <a:r>
              <a:rPr lang="en-US" dirty="0" err="1"/>
              <a:t>unda</a:t>
            </a:r>
            <a:r>
              <a:rPr lang="en-US" dirty="0"/>
              <a:t> </a:t>
            </a:r>
            <a:r>
              <a:rPr lang="en-US" dirty="0" err="1"/>
              <a:t>sonora</a:t>
            </a:r>
            <a:r>
              <a:rPr lang="en-US" dirty="0"/>
              <a:t> </a:t>
            </a:r>
            <a:r>
              <a:rPr lang="en-US" dirty="0" err="1"/>
              <a:t>indreptata</a:t>
            </a:r>
            <a:r>
              <a:rPr lang="en-US" dirty="0"/>
              <a:t> in </a:t>
            </a:r>
            <a:r>
              <a:rPr lang="en-US" dirty="0" err="1"/>
              <a:t>sus</a:t>
            </a:r>
            <a:r>
              <a:rPr lang="en-US" dirty="0"/>
              <a:t> care intra in zona </a:t>
            </a:r>
            <a:r>
              <a:rPr lang="en-US" dirty="0" err="1"/>
              <a:t>mai</a:t>
            </a:r>
            <a:r>
              <a:rPr lang="en-US" dirty="0"/>
              <a:t> </a:t>
            </a:r>
            <a:r>
              <a:rPr lang="en-US" dirty="0" err="1"/>
              <a:t>calda</a:t>
            </a:r>
            <a:r>
              <a:rPr lang="en-US" dirty="0"/>
              <a:t> din </a:t>
            </a:r>
            <a:r>
              <a:rPr lang="en-US" dirty="0" err="1"/>
              <a:t>atmosfera</a:t>
            </a:r>
            <a:r>
              <a:rPr lang="en-US" dirty="0"/>
              <a:t> </a:t>
            </a:r>
            <a:r>
              <a:rPr lang="en-US" dirty="0" err="1"/>
              <a:t>este</a:t>
            </a:r>
            <a:r>
              <a:rPr lang="en-US" dirty="0"/>
              <a:t> </a:t>
            </a:r>
            <a:r>
              <a:rPr lang="en-US" dirty="0" err="1"/>
              <a:t>refractata</a:t>
            </a:r>
            <a:r>
              <a:rPr lang="en-US" dirty="0"/>
              <a:t> </a:t>
            </a:r>
            <a:r>
              <a:rPr lang="en-US" dirty="0" err="1"/>
              <a:t>inspre</a:t>
            </a:r>
            <a:r>
              <a:rPr lang="en-US" dirty="0"/>
              <a:t> </a:t>
            </a:r>
            <a:r>
              <a:rPr lang="en-US" dirty="0" err="1"/>
              <a:t>pamant</a:t>
            </a:r>
            <a:r>
              <a:rPr lang="en-US" dirty="0"/>
              <a:t>. </a:t>
            </a:r>
            <a:r>
              <a:rPr lang="en-US" dirty="0" err="1"/>
              <a:t>Receptia</a:t>
            </a:r>
            <a:r>
              <a:rPr lang="en-US" dirty="0"/>
              <a:t> </a:t>
            </a:r>
            <a:r>
              <a:rPr lang="en-US" dirty="0" err="1"/>
              <a:t>excelenta</a:t>
            </a:r>
            <a:r>
              <a:rPr lang="en-US" dirty="0"/>
              <a:t> a </a:t>
            </a:r>
            <a:r>
              <a:rPr lang="en-US" dirty="0" err="1"/>
              <a:t>sunetului</a:t>
            </a:r>
            <a:r>
              <a:rPr lang="en-US" dirty="0"/>
              <a:t> in </a:t>
            </a:r>
            <a:r>
              <a:rPr lang="en-US" dirty="0" err="1"/>
              <a:t>directia</a:t>
            </a:r>
            <a:r>
              <a:rPr lang="en-US" dirty="0"/>
              <a:t> in care bate </a:t>
            </a:r>
            <a:r>
              <a:rPr lang="en-US" dirty="0" err="1"/>
              <a:t>vantul</a:t>
            </a:r>
            <a:r>
              <a:rPr lang="en-US" dirty="0"/>
              <a:t> </a:t>
            </a:r>
            <a:r>
              <a:rPr lang="en-US" dirty="0" err="1"/>
              <a:t>si</a:t>
            </a:r>
            <a:r>
              <a:rPr lang="en-US" dirty="0"/>
              <a:t> </a:t>
            </a:r>
            <a:r>
              <a:rPr lang="en-US" dirty="0" err="1"/>
              <a:t>receptia</a:t>
            </a:r>
            <a:r>
              <a:rPr lang="en-US" dirty="0"/>
              <a:t> </a:t>
            </a:r>
            <a:r>
              <a:rPr lang="en-US" dirty="0" err="1"/>
              <a:t>proasta</a:t>
            </a:r>
            <a:r>
              <a:rPr lang="en-US" dirty="0"/>
              <a:t> invers </a:t>
            </a:r>
            <a:r>
              <a:rPr lang="en-US" dirty="0" err="1"/>
              <a:t>directiei</a:t>
            </a:r>
            <a:r>
              <a:rPr lang="en-US" dirty="0"/>
              <a:t> </a:t>
            </a:r>
            <a:r>
              <a:rPr lang="en-US" dirty="0" err="1"/>
              <a:t>vantului</a:t>
            </a:r>
            <a:r>
              <a:rPr lang="en-US" dirty="0"/>
              <a:t> se </a:t>
            </a:r>
            <a:r>
              <a:rPr lang="en-US" dirty="0" err="1"/>
              <a:t>datoreaza</a:t>
            </a:r>
            <a:r>
              <a:rPr lang="en-US" dirty="0"/>
              <a:t> tot </a:t>
            </a:r>
            <a:r>
              <a:rPr lang="en-US" dirty="0" err="1"/>
              <a:t>refractiei</a:t>
            </a:r>
            <a:r>
              <a:rPr lang="en-US" dirty="0"/>
              <a:t>.</a:t>
            </a:r>
            <a:endParaRPr lang="en-US" dirty="0"/>
          </a:p>
        </p:txBody>
      </p:sp>
    </p:spTree>
    <p:extLst>
      <p:ext uri="{BB962C8B-B14F-4D97-AF65-F5344CB8AC3E}">
        <p14:creationId xmlns:p14="http://schemas.microsoft.com/office/powerpoint/2010/main" val="3618237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BEBA8EAE-BF5A-486C-A8C5-ECC9F3942E4B}">
                <a14:imgProps xmlns:a14="http://schemas.microsoft.com/office/drawing/2010/main">
                  <a14:imgLayer r:embed="rId3">
                    <a14:imgEffect>
                      <a14:backgroundRemoval t="10291" b="61973" l="11563" r="92277"/>
                    </a14:imgEffect>
                  </a14:imgLayer>
                </a14:imgProps>
              </a:ext>
              <a:ext uri="{28A0092B-C50C-407E-A947-70E740481C1C}">
                <a14:useLocalDpi xmlns:a14="http://schemas.microsoft.com/office/drawing/2010/main" val="0"/>
              </a:ext>
            </a:extLst>
          </a:blip>
          <a:srcRect l="12020" t="35532" r="7363" b="37960"/>
          <a:stretch/>
        </p:blipFill>
        <p:spPr>
          <a:xfrm>
            <a:off x="854564" y="822960"/>
            <a:ext cx="10520572" cy="5065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8242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88036"/>
            <a:ext cx="7729728" cy="1188720"/>
          </a:xfrm>
        </p:spPr>
        <p:txBody>
          <a:bodyPr/>
          <a:lstStyle/>
          <a:p>
            <a:r>
              <a:rPr lang="en-US" dirty="0" smtClean="0"/>
              <a:t>Ce </a:t>
            </a:r>
            <a:r>
              <a:rPr lang="en-US" dirty="0" err="1" smtClean="0"/>
              <a:t>este</a:t>
            </a:r>
            <a:r>
              <a:rPr lang="en-US" dirty="0" smtClean="0"/>
              <a:t> Acustica?</a:t>
            </a:r>
            <a:endParaRPr lang="en-US" dirty="0"/>
          </a:p>
        </p:txBody>
      </p:sp>
      <p:sp>
        <p:nvSpPr>
          <p:cNvPr id="3" name="Content Placeholder 2"/>
          <p:cNvSpPr>
            <a:spLocks noGrp="1"/>
          </p:cNvSpPr>
          <p:nvPr>
            <p:ph idx="1"/>
          </p:nvPr>
        </p:nvSpPr>
        <p:spPr>
          <a:xfrm>
            <a:off x="2231136" y="2793492"/>
            <a:ext cx="7729728" cy="3101983"/>
          </a:xfrm>
        </p:spPr>
        <p:txBody>
          <a:bodyPr/>
          <a:lstStyle/>
          <a:p>
            <a:pPr marL="0" indent="0" algn="just">
              <a:buNone/>
            </a:pPr>
            <a:r>
              <a:rPr lang="en-US" b="1" dirty="0" smtClean="0">
                <a:solidFill>
                  <a:schemeClr val="tx1"/>
                </a:solidFill>
              </a:rPr>
              <a:t>Acustica</a:t>
            </a:r>
            <a:r>
              <a:rPr lang="en-US" dirty="0">
                <a:solidFill>
                  <a:schemeClr val="tx1"/>
                </a:solidFill>
              </a:rPr>
              <a:t> </a:t>
            </a:r>
            <a:r>
              <a:rPr lang="en-US" dirty="0" err="1" smtClean="0">
                <a:solidFill>
                  <a:schemeClr val="tx1"/>
                </a:solidFill>
              </a:rPr>
              <a:t>este</a:t>
            </a:r>
            <a:r>
              <a:rPr lang="en-US" dirty="0" smtClean="0">
                <a:solidFill>
                  <a:schemeClr val="tx1"/>
                </a:solidFill>
              </a:rPr>
              <a:t> </a:t>
            </a:r>
            <a:r>
              <a:rPr lang="en-US" dirty="0" err="1">
                <a:solidFill>
                  <a:schemeClr val="tx1"/>
                </a:solidFill>
              </a:rPr>
              <a:t>știința</a:t>
            </a:r>
            <a:r>
              <a:rPr lang="en-US" dirty="0">
                <a:solidFill>
                  <a:schemeClr val="tx1"/>
                </a:solidFill>
              </a:rPr>
              <a:t> </a:t>
            </a:r>
            <a:r>
              <a:rPr lang="en-US" dirty="0" err="1">
                <a:solidFill>
                  <a:schemeClr val="tx1"/>
                </a:solidFill>
              </a:rPr>
              <a:t>sunetului</a:t>
            </a:r>
            <a:r>
              <a:rPr lang="en-US" dirty="0">
                <a:solidFill>
                  <a:schemeClr val="tx1"/>
                </a:solidFill>
              </a:rPr>
              <a:t>. Ca </a:t>
            </a:r>
            <a:r>
              <a:rPr lang="en-US" dirty="0" err="1">
                <a:solidFill>
                  <a:schemeClr val="tx1"/>
                </a:solidFill>
              </a:rPr>
              <a:t>domeniu</a:t>
            </a:r>
            <a:r>
              <a:rPr lang="en-US" dirty="0">
                <a:solidFill>
                  <a:schemeClr val="tx1"/>
                </a:solidFill>
              </a:rPr>
              <a:t> </a:t>
            </a:r>
            <a:r>
              <a:rPr lang="en-US" dirty="0" err="1">
                <a:solidFill>
                  <a:schemeClr val="tx1"/>
                </a:solidFill>
              </a:rPr>
              <a:t>științific</a:t>
            </a:r>
            <a:r>
              <a:rPr lang="en-US" dirty="0">
                <a:solidFill>
                  <a:schemeClr val="tx1"/>
                </a:solidFill>
              </a:rPr>
              <a:t> </a:t>
            </a:r>
            <a:r>
              <a:rPr lang="en-US" dirty="0" err="1">
                <a:solidFill>
                  <a:schemeClr val="tx1"/>
                </a:solidFill>
              </a:rPr>
              <a:t>ea</a:t>
            </a:r>
            <a:r>
              <a:rPr lang="en-US" dirty="0">
                <a:solidFill>
                  <a:schemeClr val="tx1"/>
                </a:solidFill>
              </a:rPr>
              <a:t> </a:t>
            </a:r>
            <a:r>
              <a:rPr lang="en-US" dirty="0" err="1">
                <a:solidFill>
                  <a:schemeClr val="tx1"/>
                </a:solidFill>
              </a:rPr>
              <a:t>tratează</a:t>
            </a:r>
            <a:r>
              <a:rPr lang="en-US" dirty="0">
                <a:solidFill>
                  <a:schemeClr val="tx1"/>
                </a:solidFill>
              </a:rPr>
              <a:t> </a:t>
            </a:r>
            <a:r>
              <a:rPr lang="en-US" dirty="0" err="1">
                <a:solidFill>
                  <a:schemeClr val="tx1"/>
                </a:solidFill>
              </a:rPr>
              <a:t>totalitatea</a:t>
            </a:r>
            <a:r>
              <a:rPr lang="en-US" dirty="0">
                <a:solidFill>
                  <a:schemeClr val="tx1"/>
                </a:solidFill>
              </a:rPr>
              <a:t> </a:t>
            </a:r>
            <a:r>
              <a:rPr lang="en-US" dirty="0" err="1">
                <a:solidFill>
                  <a:schemeClr val="tx1"/>
                </a:solidFill>
              </a:rPr>
              <a:t>aspectelor</a:t>
            </a:r>
            <a:r>
              <a:rPr lang="en-US" dirty="0">
                <a:solidFill>
                  <a:schemeClr val="tx1"/>
                </a:solidFill>
              </a:rPr>
              <a:t> legate de </a:t>
            </a:r>
            <a:r>
              <a:rPr lang="en-US" dirty="0" err="1">
                <a:solidFill>
                  <a:schemeClr val="tx1"/>
                </a:solidFill>
              </a:rPr>
              <a:t>sunet</a:t>
            </a:r>
            <a:r>
              <a:rPr lang="en-US" dirty="0">
                <a:solidFill>
                  <a:schemeClr val="tx1"/>
                </a:solidFill>
              </a:rPr>
              <a:t>, ca </a:t>
            </a:r>
            <a:r>
              <a:rPr lang="en-US" dirty="0" err="1">
                <a:solidFill>
                  <a:schemeClr val="tx1"/>
                </a:solidFill>
              </a:rPr>
              <a:t>producerea</a:t>
            </a:r>
            <a:r>
              <a:rPr lang="en-US" dirty="0">
                <a:solidFill>
                  <a:schemeClr val="tx1"/>
                </a:solidFill>
              </a:rPr>
              <a:t>, </a:t>
            </a:r>
            <a:r>
              <a:rPr lang="en-US" dirty="0" err="1">
                <a:solidFill>
                  <a:schemeClr val="tx1"/>
                </a:solidFill>
              </a:rPr>
              <a:t>propagarea</a:t>
            </a:r>
            <a:r>
              <a:rPr lang="en-US" dirty="0">
                <a:solidFill>
                  <a:schemeClr val="tx1"/>
                </a:solidFill>
              </a:rPr>
              <a:t>, </a:t>
            </a:r>
            <a:r>
              <a:rPr lang="en-US" dirty="0" err="1">
                <a:solidFill>
                  <a:schemeClr val="tx1"/>
                </a:solidFill>
              </a:rPr>
              <a:t>influențarea</a:t>
            </a:r>
            <a:r>
              <a:rPr lang="en-US" dirty="0">
                <a:solidFill>
                  <a:schemeClr val="tx1"/>
                </a:solidFill>
              </a:rPr>
              <a:t> </a:t>
            </a:r>
            <a:r>
              <a:rPr lang="en-US" dirty="0" err="1">
                <a:solidFill>
                  <a:schemeClr val="tx1"/>
                </a:solidFill>
              </a:rPr>
              <a:t>și</a:t>
            </a:r>
            <a:r>
              <a:rPr lang="en-US" dirty="0">
                <a:solidFill>
                  <a:schemeClr val="tx1"/>
                </a:solidFill>
              </a:rPr>
              <a:t> </a:t>
            </a:r>
            <a:r>
              <a:rPr lang="en-US" dirty="0" err="1">
                <a:solidFill>
                  <a:schemeClr val="tx1"/>
                </a:solidFill>
              </a:rPr>
              <a:t>analiza</a:t>
            </a:r>
            <a:r>
              <a:rPr lang="en-US" dirty="0">
                <a:solidFill>
                  <a:schemeClr val="tx1"/>
                </a:solidFill>
              </a:rPr>
              <a:t> </a:t>
            </a:r>
            <a:r>
              <a:rPr lang="en-US" dirty="0" err="1">
                <a:solidFill>
                  <a:schemeClr val="tx1"/>
                </a:solidFill>
              </a:rPr>
              <a:t>sunetului</a:t>
            </a:r>
            <a:r>
              <a:rPr lang="en-US" dirty="0">
                <a:solidFill>
                  <a:schemeClr val="tx1"/>
                </a:solidFill>
              </a:rPr>
              <a:t>. De </a:t>
            </a:r>
            <a:r>
              <a:rPr lang="en-US" dirty="0" err="1">
                <a:solidFill>
                  <a:schemeClr val="tx1"/>
                </a:solidFill>
              </a:rPr>
              <a:t>asemenea</a:t>
            </a:r>
            <a:r>
              <a:rPr lang="en-US" dirty="0">
                <a:solidFill>
                  <a:schemeClr val="tx1"/>
                </a:solidFill>
              </a:rPr>
              <a:t>, </a:t>
            </a:r>
            <a:r>
              <a:rPr lang="en-US" dirty="0" err="1">
                <a:solidFill>
                  <a:schemeClr val="tx1"/>
                </a:solidFill>
              </a:rPr>
              <a:t>acustica</a:t>
            </a:r>
            <a:r>
              <a:rPr lang="en-US" dirty="0">
                <a:solidFill>
                  <a:schemeClr val="tx1"/>
                </a:solidFill>
              </a:rPr>
              <a:t> </a:t>
            </a:r>
            <a:r>
              <a:rPr lang="en-US" dirty="0" err="1">
                <a:solidFill>
                  <a:schemeClr val="tx1"/>
                </a:solidFill>
              </a:rPr>
              <a:t>studiază</a:t>
            </a:r>
            <a:r>
              <a:rPr lang="en-US" dirty="0">
                <a:solidFill>
                  <a:schemeClr val="tx1"/>
                </a:solidFill>
              </a:rPr>
              <a:t> </a:t>
            </a:r>
            <a:r>
              <a:rPr lang="en-US" dirty="0" err="1">
                <a:solidFill>
                  <a:schemeClr val="tx1"/>
                </a:solidFill>
              </a:rPr>
              <a:t>interacțiunea</a:t>
            </a:r>
            <a:r>
              <a:rPr lang="en-US" dirty="0">
                <a:solidFill>
                  <a:schemeClr val="tx1"/>
                </a:solidFill>
              </a:rPr>
              <a:t> </a:t>
            </a:r>
            <a:r>
              <a:rPr lang="en-US" dirty="0" err="1">
                <a:solidFill>
                  <a:schemeClr val="tx1"/>
                </a:solidFill>
              </a:rPr>
              <a:t>sunetului</a:t>
            </a:r>
            <a:r>
              <a:rPr lang="en-US" dirty="0">
                <a:solidFill>
                  <a:schemeClr val="tx1"/>
                </a:solidFill>
              </a:rPr>
              <a:t> cu </a:t>
            </a:r>
            <a:r>
              <a:rPr lang="en-US" dirty="0" err="1">
                <a:solidFill>
                  <a:schemeClr val="tx1"/>
                </a:solidFill>
              </a:rPr>
              <a:t>materialele</a:t>
            </a:r>
            <a:r>
              <a:rPr lang="en-US" dirty="0">
                <a:solidFill>
                  <a:schemeClr val="tx1"/>
                </a:solidFill>
              </a:rPr>
              <a:t>, </a:t>
            </a:r>
            <a:r>
              <a:rPr lang="en-US" dirty="0" err="1">
                <a:solidFill>
                  <a:schemeClr val="tx1"/>
                </a:solidFill>
              </a:rPr>
              <a:t>propagarea</a:t>
            </a:r>
            <a:r>
              <a:rPr lang="en-US" dirty="0">
                <a:solidFill>
                  <a:schemeClr val="tx1"/>
                </a:solidFill>
              </a:rPr>
              <a:t> </a:t>
            </a:r>
            <a:r>
              <a:rPr lang="en-US" dirty="0" err="1">
                <a:solidFill>
                  <a:schemeClr val="tx1"/>
                </a:solidFill>
              </a:rPr>
              <a:t>în</a:t>
            </a:r>
            <a:r>
              <a:rPr lang="en-US" dirty="0">
                <a:solidFill>
                  <a:schemeClr val="tx1"/>
                </a:solidFill>
              </a:rPr>
              <a:t> </a:t>
            </a:r>
            <a:r>
              <a:rPr lang="en-US" dirty="0" err="1">
                <a:solidFill>
                  <a:schemeClr val="tx1"/>
                </a:solidFill>
              </a:rPr>
              <a:t>spațiu</a:t>
            </a:r>
            <a:r>
              <a:rPr lang="en-US" dirty="0">
                <a:solidFill>
                  <a:schemeClr val="tx1"/>
                </a:solidFill>
              </a:rPr>
              <a:t>, </a:t>
            </a:r>
            <a:r>
              <a:rPr lang="en-US" dirty="0" err="1">
                <a:solidFill>
                  <a:schemeClr val="tx1"/>
                </a:solidFill>
              </a:rPr>
              <a:t>precum</a:t>
            </a:r>
            <a:r>
              <a:rPr lang="en-US" dirty="0">
                <a:solidFill>
                  <a:schemeClr val="tx1"/>
                </a:solidFill>
              </a:rPr>
              <a:t> </a:t>
            </a:r>
            <a:r>
              <a:rPr lang="en-US" dirty="0" err="1">
                <a:solidFill>
                  <a:schemeClr val="tx1"/>
                </a:solidFill>
              </a:rPr>
              <a:t>și</a:t>
            </a:r>
            <a:r>
              <a:rPr lang="en-US" dirty="0">
                <a:solidFill>
                  <a:schemeClr val="tx1"/>
                </a:solidFill>
              </a:rPr>
              <a:t> </a:t>
            </a:r>
            <a:r>
              <a:rPr lang="en-US" dirty="0" err="1">
                <a:solidFill>
                  <a:schemeClr val="tx1"/>
                </a:solidFill>
              </a:rPr>
              <a:t>percepția</a:t>
            </a:r>
            <a:r>
              <a:rPr lang="en-US" dirty="0">
                <a:solidFill>
                  <a:schemeClr val="tx1"/>
                </a:solidFill>
              </a:rPr>
              <a:t> </a:t>
            </a:r>
            <a:r>
              <a:rPr lang="en-US" dirty="0" err="1">
                <a:solidFill>
                  <a:schemeClr val="tx1"/>
                </a:solidFill>
              </a:rPr>
              <a:t>sunetului</a:t>
            </a:r>
            <a:r>
              <a:rPr lang="en-US" dirty="0">
                <a:solidFill>
                  <a:schemeClr val="tx1"/>
                </a:solidFill>
              </a:rPr>
              <a:t> </a:t>
            </a:r>
            <a:r>
              <a:rPr lang="en-US" dirty="0" err="1">
                <a:solidFill>
                  <a:schemeClr val="tx1"/>
                </a:solidFill>
              </a:rPr>
              <a:t>și</a:t>
            </a:r>
            <a:r>
              <a:rPr lang="en-US" dirty="0">
                <a:solidFill>
                  <a:schemeClr val="tx1"/>
                </a:solidFill>
              </a:rPr>
              <a:t> </a:t>
            </a:r>
            <a:r>
              <a:rPr lang="en-US" dirty="0" err="1">
                <a:solidFill>
                  <a:schemeClr val="tx1"/>
                </a:solidFill>
              </a:rPr>
              <a:t>efectele</a:t>
            </a:r>
            <a:r>
              <a:rPr lang="en-US" dirty="0">
                <a:solidFill>
                  <a:schemeClr val="tx1"/>
                </a:solidFill>
              </a:rPr>
              <a:t> </a:t>
            </a:r>
            <a:r>
              <a:rPr lang="en-US" dirty="0" err="1">
                <a:solidFill>
                  <a:schemeClr val="tx1"/>
                </a:solidFill>
              </a:rPr>
              <a:t>asupra</a:t>
            </a:r>
            <a:r>
              <a:rPr lang="en-US" dirty="0">
                <a:solidFill>
                  <a:schemeClr val="tx1"/>
                </a:solidFill>
              </a:rPr>
              <a:t> </a:t>
            </a:r>
            <a:r>
              <a:rPr lang="en-US" dirty="0" err="1">
                <a:solidFill>
                  <a:schemeClr val="tx1"/>
                </a:solidFill>
              </a:rPr>
              <a:t>oamenilor</a:t>
            </a:r>
            <a:r>
              <a:rPr lang="en-US" dirty="0">
                <a:solidFill>
                  <a:schemeClr val="tx1"/>
                </a:solidFill>
              </a:rPr>
              <a:t> </a:t>
            </a:r>
            <a:r>
              <a:rPr lang="en-US" dirty="0" err="1">
                <a:solidFill>
                  <a:schemeClr val="tx1"/>
                </a:solidFill>
              </a:rPr>
              <a:t>și</a:t>
            </a:r>
            <a:r>
              <a:rPr lang="en-US" dirty="0">
                <a:solidFill>
                  <a:schemeClr val="tx1"/>
                </a:solidFill>
              </a:rPr>
              <a:t> </a:t>
            </a:r>
            <a:r>
              <a:rPr lang="en-US" dirty="0" err="1">
                <a:solidFill>
                  <a:schemeClr val="tx1"/>
                </a:solidFill>
              </a:rPr>
              <a:t>animalelor</a:t>
            </a:r>
            <a:r>
              <a:rPr lang="en-US" dirty="0">
                <a:solidFill>
                  <a:schemeClr val="tx1"/>
                </a:solidFill>
              </a:rPr>
              <a:t>. </a:t>
            </a:r>
            <a:r>
              <a:rPr lang="en-US" dirty="0" err="1" smtClean="0">
                <a:solidFill>
                  <a:schemeClr val="tx1"/>
                </a:solidFill>
              </a:rPr>
              <a:t>Sunetul</a:t>
            </a:r>
            <a:r>
              <a:rPr lang="en-US" dirty="0" smtClean="0">
                <a:solidFill>
                  <a:schemeClr val="tx1"/>
                </a:solidFill>
              </a:rPr>
              <a:t> </a:t>
            </a:r>
            <a:r>
              <a:rPr lang="en-US" dirty="0">
                <a:solidFill>
                  <a:schemeClr val="tx1"/>
                </a:solidFill>
              </a:rPr>
              <a:t>se </a:t>
            </a:r>
            <a:r>
              <a:rPr lang="en-US" dirty="0" err="1">
                <a:solidFill>
                  <a:schemeClr val="tx1"/>
                </a:solidFill>
              </a:rPr>
              <a:t>propagă</a:t>
            </a:r>
            <a:r>
              <a:rPr lang="en-US" dirty="0">
                <a:solidFill>
                  <a:schemeClr val="tx1"/>
                </a:solidFill>
              </a:rPr>
              <a:t> </a:t>
            </a:r>
            <a:r>
              <a:rPr lang="en-US" dirty="0" err="1">
                <a:solidFill>
                  <a:schemeClr val="tx1"/>
                </a:solidFill>
              </a:rPr>
              <a:t>diferit</a:t>
            </a:r>
            <a:r>
              <a:rPr lang="en-US" dirty="0">
                <a:solidFill>
                  <a:schemeClr val="tx1"/>
                </a:solidFill>
              </a:rPr>
              <a:t> </a:t>
            </a:r>
            <a:r>
              <a:rPr lang="en-US" dirty="0" err="1">
                <a:solidFill>
                  <a:schemeClr val="tx1"/>
                </a:solidFill>
              </a:rPr>
              <a:t>în</a:t>
            </a:r>
            <a:r>
              <a:rPr lang="en-US" dirty="0">
                <a:solidFill>
                  <a:schemeClr val="tx1"/>
                </a:solidFill>
              </a:rPr>
              <a:t> diverse </a:t>
            </a:r>
            <a:r>
              <a:rPr lang="en-US" dirty="0" err="1">
                <a:solidFill>
                  <a:schemeClr val="tx1"/>
                </a:solidFill>
              </a:rPr>
              <a:t>medii</a:t>
            </a:r>
            <a:r>
              <a:rPr lang="en-US" dirty="0">
                <a:solidFill>
                  <a:schemeClr val="tx1"/>
                </a:solidFill>
              </a:rPr>
              <a:t>, </a:t>
            </a:r>
            <a:r>
              <a:rPr lang="en-US" dirty="0" err="1">
                <a:solidFill>
                  <a:schemeClr val="tx1"/>
                </a:solidFill>
              </a:rPr>
              <a:t>acestea</a:t>
            </a:r>
            <a:r>
              <a:rPr lang="en-US" dirty="0">
                <a:solidFill>
                  <a:schemeClr val="tx1"/>
                </a:solidFill>
              </a:rPr>
              <a:t> </a:t>
            </a:r>
            <a:r>
              <a:rPr lang="en-US" dirty="0" err="1">
                <a:solidFill>
                  <a:schemeClr val="tx1"/>
                </a:solidFill>
              </a:rPr>
              <a:t>influențând</a:t>
            </a:r>
            <a:r>
              <a:rPr lang="en-US" dirty="0">
                <a:solidFill>
                  <a:schemeClr val="tx1"/>
                </a:solidFill>
              </a:rPr>
              <a:t> </a:t>
            </a:r>
            <a:r>
              <a:rPr lang="en-US" dirty="0" err="1">
                <a:solidFill>
                  <a:schemeClr val="tx1"/>
                </a:solidFill>
              </a:rPr>
              <a:t>viteza</a:t>
            </a:r>
            <a:r>
              <a:rPr lang="en-US" dirty="0">
                <a:solidFill>
                  <a:schemeClr val="tx1"/>
                </a:solidFill>
              </a:rPr>
              <a:t> de </a:t>
            </a:r>
            <a:r>
              <a:rPr lang="en-US" dirty="0" err="1">
                <a:solidFill>
                  <a:schemeClr val="tx1"/>
                </a:solidFill>
              </a:rPr>
              <a:t>propagare</a:t>
            </a:r>
            <a:r>
              <a:rPr lang="en-US" dirty="0">
                <a:solidFill>
                  <a:schemeClr val="tx1"/>
                </a:solidFill>
              </a:rPr>
              <a:t> </a:t>
            </a:r>
            <a:r>
              <a:rPr lang="en-US" dirty="0" err="1">
                <a:solidFill>
                  <a:schemeClr val="tx1"/>
                </a:solidFill>
              </a:rPr>
              <a:t>și</a:t>
            </a:r>
            <a:r>
              <a:rPr lang="en-US" dirty="0">
                <a:solidFill>
                  <a:schemeClr val="tx1"/>
                </a:solidFill>
              </a:rPr>
              <a:t> </a:t>
            </a:r>
            <a:r>
              <a:rPr lang="en-US" dirty="0" err="1">
                <a:solidFill>
                  <a:schemeClr val="tx1"/>
                </a:solidFill>
              </a:rPr>
              <a:t>spectrul</a:t>
            </a:r>
            <a:r>
              <a:rPr lang="en-US" dirty="0">
                <a:solidFill>
                  <a:schemeClr val="tx1"/>
                </a:solidFill>
              </a:rPr>
              <a:t> </a:t>
            </a:r>
            <a:r>
              <a:rPr lang="en-US" dirty="0" err="1">
                <a:solidFill>
                  <a:schemeClr val="tx1"/>
                </a:solidFill>
              </a:rPr>
              <a:t>frecvențelor</a:t>
            </a:r>
            <a:r>
              <a:rPr lang="en-US" dirty="0">
                <a:solidFill>
                  <a:schemeClr val="tx1"/>
                </a:solidFill>
              </a:rPr>
              <a:t>.</a:t>
            </a:r>
            <a:endParaRPr lang="en-US" u="sng"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9783" y="2582578"/>
            <a:ext cx="1761905" cy="176190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12" y="2582578"/>
            <a:ext cx="1761905" cy="17619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868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79476"/>
            <a:ext cx="7729728" cy="1188720"/>
          </a:xfrm>
        </p:spPr>
        <p:txBody>
          <a:bodyPr/>
          <a:lstStyle/>
          <a:p>
            <a:r>
              <a:rPr lang="en-US" dirty="0" err="1"/>
              <a:t>Producerea</a:t>
            </a:r>
            <a:r>
              <a:rPr lang="en-US" dirty="0"/>
              <a:t> </a:t>
            </a:r>
            <a:r>
              <a:rPr lang="en-US" dirty="0" err="1"/>
              <a:t>si</a:t>
            </a:r>
            <a:r>
              <a:rPr lang="en-US" dirty="0"/>
              <a:t> </a:t>
            </a:r>
            <a:r>
              <a:rPr lang="en-US" dirty="0" err="1"/>
              <a:t>propagarea</a:t>
            </a:r>
            <a:r>
              <a:rPr lang="en-US" dirty="0"/>
              <a:t> </a:t>
            </a:r>
            <a:r>
              <a:rPr lang="en-US" dirty="0" err="1"/>
              <a:t>sunetelor</a:t>
            </a:r>
            <a:endParaRPr lang="en-US" dirty="0"/>
          </a:p>
        </p:txBody>
      </p:sp>
      <p:sp>
        <p:nvSpPr>
          <p:cNvPr id="3" name="Content Placeholder 2"/>
          <p:cNvSpPr>
            <a:spLocks noGrp="1"/>
          </p:cNvSpPr>
          <p:nvPr>
            <p:ph idx="1"/>
          </p:nvPr>
        </p:nvSpPr>
        <p:spPr/>
        <p:txBody>
          <a:bodyPr anchor="t">
            <a:normAutofit/>
          </a:bodyPr>
          <a:lstStyle/>
          <a:p>
            <a:pPr marL="0" indent="0" algn="just">
              <a:buNone/>
            </a:pPr>
            <a:r>
              <a:rPr lang="ro-RO" b="1" i="1" dirty="0" smtClean="0"/>
              <a:t>Vibratiile</a:t>
            </a:r>
            <a:r>
              <a:rPr lang="ro-RO" dirty="0" smtClean="0"/>
              <a:t> </a:t>
            </a:r>
            <a:r>
              <a:rPr lang="ro-RO" dirty="0"/>
              <a:t>corpurilor materiale se propaga prin aer </a:t>
            </a:r>
            <a:r>
              <a:rPr lang="ro-RO" dirty="0" smtClean="0"/>
              <a:t>si </a:t>
            </a:r>
            <a:r>
              <a:rPr lang="ro-RO" dirty="0"/>
              <a:t>ajungand la ureche produc senzatia auditiva, </a:t>
            </a:r>
            <a:r>
              <a:rPr lang="ro-RO" dirty="0" smtClean="0"/>
              <a:t>pe</a:t>
            </a:r>
            <a:r>
              <a:rPr lang="en-US" dirty="0" smtClean="0"/>
              <a:t> </a:t>
            </a:r>
            <a:r>
              <a:rPr lang="ro-RO" dirty="0" smtClean="0"/>
              <a:t>care </a:t>
            </a:r>
            <a:r>
              <a:rPr lang="ro-RO" dirty="0"/>
              <a:t>o numim sunet. Trebuie sa mentionam însa ca nu toate oscilatiile receptionate de </a:t>
            </a:r>
            <a:r>
              <a:rPr lang="ro-RO" dirty="0" smtClean="0"/>
              <a:t>ureche</a:t>
            </a:r>
            <a:r>
              <a:rPr lang="ro-RO" dirty="0"/>
              <a:t> sunt percepute auditiv. Obiectul acusticii îl constituie studiul producerii si propagarii sunetelor, înglobînd aici nu numai vibratiile auditive, ci si pe cele care nu produc senzatie auditiva, cum ar fi ultrasunetele.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7688" y="2638044"/>
            <a:ext cx="1264920" cy="13213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 y="2820924"/>
            <a:ext cx="1322832" cy="1138428"/>
          </a:xfrm>
          <a:prstGeom prst="rect">
            <a:avLst/>
          </a:prstGeom>
        </p:spPr>
      </p:pic>
    </p:spTree>
    <p:extLst>
      <p:ext uri="{BB962C8B-B14F-4D97-AF65-F5344CB8AC3E}">
        <p14:creationId xmlns:p14="http://schemas.microsoft.com/office/powerpoint/2010/main" val="170284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97764"/>
            <a:ext cx="7729728" cy="1188720"/>
          </a:xfrm>
        </p:spPr>
        <p:txBody>
          <a:bodyPr/>
          <a:lstStyle/>
          <a:p>
            <a:r>
              <a:rPr lang="en-US" dirty="0" err="1" smtClean="0"/>
              <a:t>Clasificarea</a:t>
            </a:r>
            <a:r>
              <a:rPr lang="en-US" dirty="0" smtClean="0"/>
              <a:t> </a:t>
            </a:r>
            <a:r>
              <a:rPr lang="en-US" dirty="0" err="1" smtClean="0"/>
              <a:t>sunetelor</a:t>
            </a:r>
            <a:endParaRPr lang="en-US" dirty="0"/>
          </a:p>
        </p:txBody>
      </p:sp>
      <p:sp>
        <p:nvSpPr>
          <p:cNvPr id="3" name="Content Placeholder 2"/>
          <p:cNvSpPr>
            <a:spLocks noGrp="1"/>
          </p:cNvSpPr>
          <p:nvPr>
            <p:ph idx="1"/>
          </p:nvPr>
        </p:nvSpPr>
        <p:spPr>
          <a:xfrm>
            <a:off x="2240280" y="2080260"/>
            <a:ext cx="7729728" cy="3101983"/>
          </a:xfrm>
        </p:spPr>
        <p:txBody>
          <a:bodyPr>
            <a:noAutofit/>
          </a:bodyPr>
          <a:lstStyle/>
          <a:p>
            <a:pPr marL="0" indent="0" algn="just">
              <a:buNone/>
            </a:pPr>
            <a:r>
              <a:rPr lang="en-US" dirty="0" smtClean="0"/>
              <a:t>        </a:t>
            </a:r>
            <a:r>
              <a:rPr lang="en-US" dirty="0" err="1" smtClean="0"/>
              <a:t>Sunetul</a:t>
            </a:r>
            <a:r>
              <a:rPr lang="en-US" dirty="0" smtClean="0"/>
              <a:t> </a:t>
            </a:r>
            <a:r>
              <a:rPr lang="en-US" dirty="0" err="1"/>
              <a:t>reprezinta</a:t>
            </a:r>
            <a:r>
              <a:rPr lang="en-US" dirty="0"/>
              <a:t> o </a:t>
            </a:r>
            <a:r>
              <a:rPr lang="en-US" dirty="0" err="1"/>
              <a:t>miscare</a:t>
            </a:r>
            <a:r>
              <a:rPr lang="en-US" dirty="0"/>
              <a:t> </a:t>
            </a:r>
            <a:r>
              <a:rPr lang="en-US" dirty="0" err="1"/>
              <a:t>oscilatorie</a:t>
            </a:r>
            <a:r>
              <a:rPr lang="en-US" dirty="0"/>
              <a:t> a </a:t>
            </a:r>
            <a:r>
              <a:rPr lang="en-US" dirty="0" err="1"/>
              <a:t>particulelor</a:t>
            </a:r>
            <a:r>
              <a:rPr lang="en-US" dirty="0"/>
              <a:t> </a:t>
            </a:r>
            <a:r>
              <a:rPr lang="en-US" dirty="0" err="1"/>
              <a:t>unui</a:t>
            </a:r>
            <a:r>
              <a:rPr lang="en-US" dirty="0"/>
              <a:t> </a:t>
            </a:r>
            <a:r>
              <a:rPr lang="en-US" dirty="0" err="1"/>
              <a:t>mediu</a:t>
            </a:r>
            <a:r>
              <a:rPr lang="en-US" dirty="0"/>
              <a:t> </a:t>
            </a:r>
            <a:r>
              <a:rPr lang="en-US" dirty="0" err="1"/>
              <a:t>eleastic</a:t>
            </a:r>
            <a:r>
              <a:rPr lang="en-US" dirty="0"/>
              <a:t> care produce o </a:t>
            </a:r>
            <a:r>
              <a:rPr lang="en-US" dirty="0" err="1"/>
              <a:t>senzatie</a:t>
            </a:r>
            <a:r>
              <a:rPr lang="en-US" dirty="0"/>
              <a:t> </a:t>
            </a:r>
            <a:r>
              <a:rPr lang="en-US" dirty="0" err="1"/>
              <a:t>auditiva</a:t>
            </a:r>
            <a:r>
              <a:rPr lang="en-US" dirty="0" smtClean="0"/>
              <a:t>.</a:t>
            </a:r>
          </a:p>
          <a:p>
            <a:pPr marL="0" indent="0" algn="just">
              <a:buNone/>
            </a:pPr>
            <a:r>
              <a:rPr lang="en-US" dirty="0"/>
              <a:t>       Acustica </a:t>
            </a:r>
            <a:r>
              <a:rPr lang="en-US" dirty="0" err="1"/>
              <a:t>studiaza</a:t>
            </a:r>
            <a:r>
              <a:rPr lang="en-US" dirty="0"/>
              <a:t> </a:t>
            </a:r>
            <a:r>
              <a:rPr lang="en-US" dirty="0" err="1"/>
              <a:t>fenomene</a:t>
            </a:r>
            <a:r>
              <a:rPr lang="en-US" dirty="0"/>
              <a:t> </a:t>
            </a:r>
            <a:r>
              <a:rPr lang="en-US" dirty="0" err="1"/>
              <a:t>produse</a:t>
            </a:r>
            <a:r>
              <a:rPr lang="en-US" dirty="0"/>
              <a:t> de </a:t>
            </a:r>
            <a:r>
              <a:rPr lang="en-US" dirty="0" err="1"/>
              <a:t>vibratiile</a:t>
            </a:r>
            <a:r>
              <a:rPr lang="en-US" dirty="0"/>
              <a:t> </a:t>
            </a:r>
            <a:r>
              <a:rPr lang="en-US" dirty="0" err="1"/>
              <a:t>mecanice</a:t>
            </a:r>
            <a:r>
              <a:rPr lang="en-US" dirty="0"/>
              <a:t> </a:t>
            </a:r>
            <a:r>
              <a:rPr lang="en-US" dirty="0" err="1"/>
              <a:t>si</a:t>
            </a:r>
            <a:r>
              <a:rPr lang="en-US" dirty="0"/>
              <a:t> de </a:t>
            </a:r>
            <a:r>
              <a:rPr lang="en-US" dirty="0" err="1"/>
              <a:t>propagarea</a:t>
            </a:r>
            <a:r>
              <a:rPr lang="en-US" dirty="0"/>
              <a:t> </a:t>
            </a:r>
            <a:r>
              <a:rPr lang="en-US" dirty="0" err="1"/>
              <a:t>lor</a:t>
            </a:r>
            <a:r>
              <a:rPr lang="en-US" dirty="0"/>
              <a:t> sub forma de </a:t>
            </a:r>
            <a:r>
              <a:rPr lang="en-US" dirty="0" err="1"/>
              <a:t>unde</a:t>
            </a:r>
            <a:r>
              <a:rPr lang="en-US" dirty="0"/>
              <a:t> </a:t>
            </a:r>
            <a:r>
              <a:rPr lang="en-US" dirty="0" err="1"/>
              <a:t>elastice</a:t>
            </a:r>
            <a:r>
              <a:rPr lang="en-US" dirty="0"/>
              <a:t>.</a:t>
            </a:r>
          </a:p>
          <a:p>
            <a:pPr marL="0" indent="0" algn="just">
              <a:buNone/>
            </a:pPr>
            <a:r>
              <a:rPr lang="en-US" dirty="0" smtClean="0"/>
              <a:t>–</a:t>
            </a:r>
            <a:r>
              <a:rPr lang="en-US" dirty="0"/>
              <a:t> </a:t>
            </a:r>
            <a:r>
              <a:rPr lang="en-US" dirty="0" err="1" smtClean="0"/>
              <a:t>Urechea</a:t>
            </a:r>
            <a:r>
              <a:rPr lang="en-US" dirty="0" smtClean="0"/>
              <a:t> </a:t>
            </a:r>
            <a:r>
              <a:rPr lang="en-US" dirty="0" err="1"/>
              <a:t>omeneasca</a:t>
            </a:r>
            <a:r>
              <a:rPr lang="en-US" dirty="0"/>
              <a:t> </a:t>
            </a:r>
            <a:r>
              <a:rPr lang="en-US" dirty="0" err="1"/>
              <a:t>este</a:t>
            </a:r>
            <a:r>
              <a:rPr lang="en-US" dirty="0"/>
              <a:t> un receptor </a:t>
            </a:r>
            <a:r>
              <a:rPr lang="en-US" dirty="0" err="1"/>
              <a:t>remarcabil</a:t>
            </a:r>
            <a:r>
              <a:rPr lang="en-US" dirty="0"/>
              <a:t>, </a:t>
            </a:r>
            <a:r>
              <a:rPr lang="en-US" dirty="0" err="1"/>
              <a:t>capabil</a:t>
            </a:r>
            <a:r>
              <a:rPr lang="en-US" dirty="0"/>
              <a:t> </a:t>
            </a:r>
            <a:r>
              <a:rPr lang="en-US" dirty="0" err="1"/>
              <a:t>sa</a:t>
            </a:r>
            <a:r>
              <a:rPr lang="en-US" dirty="0"/>
              <a:t> </a:t>
            </a:r>
            <a:r>
              <a:rPr lang="en-US" dirty="0" err="1"/>
              <a:t>analizeze</a:t>
            </a:r>
            <a:r>
              <a:rPr lang="en-US" dirty="0"/>
              <a:t> </a:t>
            </a:r>
            <a:r>
              <a:rPr lang="en-US" dirty="0" err="1"/>
              <a:t>sunetul</a:t>
            </a:r>
            <a:r>
              <a:rPr lang="en-US" dirty="0"/>
              <a:t> </a:t>
            </a:r>
            <a:r>
              <a:rPr lang="en-US" dirty="0" err="1"/>
              <a:t>perceput</a:t>
            </a:r>
            <a:r>
              <a:rPr lang="en-US" dirty="0"/>
              <a:t>, la </a:t>
            </a:r>
            <a:r>
              <a:rPr lang="en-US" dirty="0" err="1"/>
              <a:t>fel</a:t>
            </a:r>
            <a:r>
              <a:rPr lang="en-US" dirty="0"/>
              <a:t> ca un </a:t>
            </a:r>
            <a:r>
              <a:rPr lang="en-US" dirty="0" err="1"/>
              <a:t>aparat</a:t>
            </a:r>
            <a:r>
              <a:rPr lang="en-US" dirty="0"/>
              <a:t> spectral, </a:t>
            </a:r>
            <a:r>
              <a:rPr lang="en-US" dirty="0" err="1"/>
              <a:t>descompunandu</a:t>
            </a:r>
            <a:r>
              <a:rPr lang="en-US" dirty="0"/>
              <a:t>-l in </a:t>
            </a:r>
            <a:r>
              <a:rPr lang="en-US" dirty="0" err="1"/>
              <a:t>spectrul</a:t>
            </a:r>
            <a:r>
              <a:rPr lang="en-US" dirty="0"/>
              <a:t> </a:t>
            </a:r>
            <a:r>
              <a:rPr lang="en-US" dirty="0" err="1"/>
              <a:t>oscilatiilor</a:t>
            </a:r>
            <a:r>
              <a:rPr lang="en-US" dirty="0"/>
              <a:t> </a:t>
            </a:r>
            <a:r>
              <a:rPr lang="en-US" dirty="0" err="1"/>
              <a:t>armonice</a:t>
            </a:r>
            <a:r>
              <a:rPr lang="en-US" dirty="0"/>
              <a:t> simple.</a:t>
            </a:r>
          </a:p>
          <a:p>
            <a:pPr marL="0" indent="0" algn="just">
              <a:buNone/>
            </a:pPr>
            <a:r>
              <a:rPr lang="fr-FR" dirty="0" err="1"/>
              <a:t>Urechea</a:t>
            </a:r>
            <a:r>
              <a:rPr lang="fr-FR" dirty="0"/>
              <a:t> </a:t>
            </a:r>
            <a:r>
              <a:rPr lang="fr-FR" dirty="0" err="1"/>
              <a:t>omeneasca</a:t>
            </a:r>
            <a:r>
              <a:rPr lang="fr-FR" dirty="0"/>
              <a:t> </a:t>
            </a:r>
            <a:r>
              <a:rPr lang="fr-FR" dirty="0" err="1"/>
              <a:t>percepe</a:t>
            </a:r>
            <a:r>
              <a:rPr lang="fr-FR" dirty="0"/>
              <a:t> </a:t>
            </a:r>
            <a:r>
              <a:rPr lang="fr-FR" dirty="0" err="1"/>
              <a:t>sunetele</a:t>
            </a:r>
            <a:r>
              <a:rPr lang="fr-FR" dirty="0"/>
              <a:t> </a:t>
            </a:r>
            <a:r>
              <a:rPr lang="fr-FR" dirty="0" err="1"/>
              <a:t>cu</a:t>
            </a:r>
            <a:r>
              <a:rPr lang="fr-FR" dirty="0"/>
              <a:t> </a:t>
            </a:r>
            <a:r>
              <a:rPr lang="fr-FR" dirty="0" err="1"/>
              <a:t>frecventele</a:t>
            </a:r>
            <a:r>
              <a:rPr lang="fr-FR" dirty="0"/>
              <a:t> </a:t>
            </a:r>
            <a:r>
              <a:rPr lang="fr-FR" dirty="0" err="1"/>
              <a:t>cuprinse</a:t>
            </a:r>
            <a:r>
              <a:rPr lang="fr-FR" dirty="0"/>
              <a:t> in </a:t>
            </a:r>
            <a:r>
              <a:rPr lang="fr-FR" dirty="0" err="1"/>
              <a:t>intervalul</a:t>
            </a:r>
            <a:r>
              <a:rPr lang="fr-FR" dirty="0"/>
              <a:t> 16Hz – 20kHz</a:t>
            </a:r>
            <a:r>
              <a:rPr lang="fr-FR" dirty="0" smtClean="0"/>
              <a:t>.</a:t>
            </a:r>
            <a:r>
              <a:rPr lang="fr-FR" dirty="0"/>
              <a:t> </a:t>
            </a:r>
          </a:p>
          <a:p>
            <a:pPr marL="0" indent="0" algn="just">
              <a:buNone/>
            </a:pPr>
            <a:r>
              <a:rPr lang="fr-FR" dirty="0" smtClean="0"/>
              <a:t>Dupa </a:t>
            </a:r>
            <a:r>
              <a:rPr lang="fr-FR" dirty="0" err="1"/>
              <a:t>spectrul</a:t>
            </a:r>
            <a:r>
              <a:rPr lang="fr-FR" dirty="0"/>
              <a:t> </a:t>
            </a:r>
            <a:r>
              <a:rPr lang="fr-FR" dirty="0" err="1"/>
              <a:t>frecventelor</a:t>
            </a:r>
            <a:r>
              <a:rPr lang="fr-FR" dirty="0"/>
              <a:t>, </a:t>
            </a:r>
            <a:r>
              <a:rPr lang="fr-FR" dirty="0" smtClean="0"/>
              <a:t> </a:t>
            </a:r>
            <a:r>
              <a:rPr lang="fr-FR" dirty="0" err="1" smtClean="0"/>
              <a:t>sunetele</a:t>
            </a:r>
            <a:r>
              <a:rPr lang="fr-FR" dirty="0" smtClean="0"/>
              <a:t> </a:t>
            </a:r>
            <a:r>
              <a:rPr lang="fr-FR" dirty="0"/>
              <a:t>se </a:t>
            </a:r>
            <a:r>
              <a:rPr lang="fr-FR" dirty="0" err="1"/>
              <a:t>clasifica</a:t>
            </a:r>
            <a:r>
              <a:rPr lang="fr-FR" dirty="0"/>
              <a:t> in </a:t>
            </a:r>
            <a:r>
              <a:rPr lang="fr-FR" dirty="0" smtClean="0"/>
              <a:t>:</a:t>
            </a:r>
            <a:r>
              <a:rPr lang="fr-FR" dirty="0"/>
              <a:t> </a:t>
            </a:r>
            <a:endParaRPr lang="fr-FR" dirty="0" smtClean="0"/>
          </a:p>
          <a:p>
            <a:pPr marL="0" indent="0" algn="just">
              <a:buNone/>
            </a:pPr>
            <a:r>
              <a:rPr lang="fr-FR" dirty="0" smtClean="0"/>
              <a:t>–   </a:t>
            </a:r>
            <a:r>
              <a:rPr lang="fr-FR" dirty="0"/>
              <a:t> </a:t>
            </a:r>
            <a:r>
              <a:rPr lang="fr-FR" b="1" dirty="0" smtClean="0"/>
              <a:t> </a:t>
            </a:r>
            <a:r>
              <a:rPr lang="fr-FR" b="1" dirty="0" err="1" smtClean="0"/>
              <a:t>mote</a:t>
            </a:r>
            <a:r>
              <a:rPr lang="fr-FR" dirty="0"/>
              <a:t>:  </a:t>
            </a:r>
            <a:r>
              <a:rPr lang="fr-FR" dirty="0" err="1" smtClean="0"/>
              <a:t>sunete</a:t>
            </a:r>
            <a:r>
              <a:rPr lang="fr-FR" dirty="0" smtClean="0"/>
              <a:t> </a:t>
            </a:r>
            <a:r>
              <a:rPr lang="fr-FR" dirty="0" err="1"/>
              <a:t>cu</a:t>
            </a:r>
            <a:r>
              <a:rPr lang="fr-FR" dirty="0"/>
              <a:t> </a:t>
            </a:r>
            <a:r>
              <a:rPr lang="fr-FR" dirty="0" err="1"/>
              <a:t>spectrul</a:t>
            </a:r>
            <a:r>
              <a:rPr lang="fr-FR" dirty="0"/>
              <a:t> </a:t>
            </a:r>
            <a:r>
              <a:rPr lang="fr-FR" dirty="0" err="1" smtClean="0"/>
              <a:t>continuu</a:t>
            </a:r>
            <a:endParaRPr lang="fr-FR" dirty="0"/>
          </a:p>
          <a:p>
            <a:pPr marL="0" indent="0" algn="just">
              <a:buNone/>
            </a:pPr>
            <a:r>
              <a:rPr lang="fr-FR" dirty="0"/>
              <a:t>–    </a:t>
            </a:r>
            <a:r>
              <a:rPr lang="fr-FR" b="1" dirty="0" err="1"/>
              <a:t>sunete</a:t>
            </a:r>
            <a:r>
              <a:rPr lang="fr-FR" b="1" dirty="0"/>
              <a:t> </a:t>
            </a:r>
            <a:r>
              <a:rPr lang="fr-FR" b="1" dirty="0" err="1"/>
              <a:t>muzicale</a:t>
            </a:r>
            <a:r>
              <a:rPr lang="fr-FR" dirty="0"/>
              <a:t>: </a:t>
            </a:r>
            <a:r>
              <a:rPr lang="fr-FR" dirty="0" smtClean="0"/>
              <a:t> </a:t>
            </a:r>
            <a:r>
              <a:rPr lang="fr-FR" dirty="0" err="1" smtClean="0"/>
              <a:t>sunete</a:t>
            </a:r>
            <a:r>
              <a:rPr lang="fr-FR" dirty="0" smtClean="0"/>
              <a:t> </a:t>
            </a:r>
            <a:r>
              <a:rPr lang="fr-FR" dirty="0" err="1"/>
              <a:t>cu</a:t>
            </a:r>
            <a:r>
              <a:rPr lang="fr-FR" dirty="0"/>
              <a:t> </a:t>
            </a:r>
            <a:r>
              <a:rPr lang="fr-FR" dirty="0" err="1"/>
              <a:t>spectru</a:t>
            </a:r>
            <a:r>
              <a:rPr lang="fr-FR" dirty="0"/>
              <a:t> </a:t>
            </a:r>
            <a:r>
              <a:rPr lang="fr-FR" dirty="0" err="1"/>
              <a:t>discontinuu</a:t>
            </a:r>
            <a:r>
              <a:rPr lang="fr-FR" dirty="0"/>
              <a:t>.</a:t>
            </a:r>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48" y="2926080"/>
            <a:ext cx="1766888" cy="18410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1378" y="4424171"/>
            <a:ext cx="4282983" cy="2068069"/>
          </a:xfrm>
          <a:prstGeom prst="rect">
            <a:avLst/>
          </a:prstGeom>
        </p:spPr>
      </p:pic>
    </p:spTree>
    <p:extLst>
      <p:ext uri="{BB962C8B-B14F-4D97-AF65-F5344CB8AC3E}">
        <p14:creationId xmlns:p14="http://schemas.microsoft.com/office/powerpoint/2010/main" val="63610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17773 -0.1162 L 0.17773 -0.1162 C 0.17669 -0.11967 0.17551 -0.12314 0.1746 -0.12685 C 0.17122 -0.14166 0.18033 -0.11851 0.17018 -0.14814 C 0.16744 -0.15625 0.16588 -0.16597 0.16197 -0.17222 C 0.15989 -0.17523 0.15781 -0.17824 0.15585 -0.18148 C 0.1539 -0.18495 0.15221 -0.18912 0.14986 -0.19213 C 0.14583 -0.19768 0.14192 -0.20393 0.13723 -0.20694 C 0.13437 -0.20879 0.13176 -0.21088 0.1289 -0.21226 C 0.12317 -0.21527 0.11536 -0.21759 0.10937 -0.21898 C 0.10637 -0.21944 0.10338 -0.2199 0.10038 -0.22013 C 0.09387 -0.2199 0.08736 -0.2199 0.08098 -0.21898 C 0.07721 -0.21828 0.07018 -0.21388 0.06666 -0.21226 C 0.05117 -0.20463 0.06393 -0.2118 0.05091 -0.20416 C 0.04466 -0.19629 0.04049 -0.19259 0.03593 -0.18287 C 0.03085 -0.17222 0.0332 -0.17523 0.02916 -0.16296 C 0.02786 -0.15879 0.02604 -0.15509 0.02473 -0.15092 C 0.02174 -0.14213 0.01926 -0.1331 0.0164 -0.1243 C 0.01497 -0.11967 0.01301 -0.11574 0.01197 -0.11088 C 0.01093 -0.10648 0.00989 -0.10208 0.00898 -0.09745 C 0.00807 -0.09305 0.00742 -0.08865 0.00663 -0.08425 C 0.00624 -0.08148 0.00572 -0.07893 0.0052 -0.07615 C 0.00494 -0.06597 0.00481 -0.05578 0.00442 -0.04537 C 0.00442 -0.04375 0.0039 -0.04189 0.00364 -0.04004 C 0.00338 -0.03796 0.00325 -0.03564 0.00299 -0.03356 C 0.00273 -0.03171 0.00234 -0.02986 0.00221 -0.02824 C 0.00156 -0.02199 0.00156 -0.0155 0.00064 -0.00949 C -0.00027 -0.00277 -6.66667E-6 -0.00601 -6.66667E-6 -1.11111E-6 " pathEditMode="relative" ptsTypes="AAAAAAAAAAAAAAAAAAAAAAAAAAAA">
                                      <p:cBhvr>
                                        <p:cTn id="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424" y="397764"/>
            <a:ext cx="7729728" cy="1188720"/>
          </a:xfrm>
        </p:spPr>
        <p:txBody>
          <a:bodyPr/>
          <a:lstStyle/>
          <a:p>
            <a:r>
              <a:rPr lang="en-US" dirty="0" err="1"/>
              <a:t>Clasificarea</a:t>
            </a:r>
            <a:r>
              <a:rPr lang="en-US" dirty="0"/>
              <a:t> </a:t>
            </a:r>
            <a:r>
              <a:rPr lang="en-US" dirty="0" err="1"/>
              <a:t>sunetelor</a:t>
            </a:r>
            <a:endParaRPr lang="en-US" dirty="0"/>
          </a:p>
        </p:txBody>
      </p:sp>
      <p:sp>
        <p:nvSpPr>
          <p:cNvPr id="4" name="Rectangle 1"/>
          <p:cNvSpPr>
            <a:spLocks noGrp="1" noChangeArrowheads="1"/>
          </p:cNvSpPr>
          <p:nvPr>
            <p:ph idx="1"/>
          </p:nvPr>
        </p:nvSpPr>
        <p:spPr bwMode="auto">
          <a:xfrm>
            <a:off x="2249423" y="2141875"/>
            <a:ext cx="7729729"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1400" b="0" i="0" u="none" strike="noStrike" cap="none" normalizeH="0" baseline="0" dirty="0" err="1" smtClean="0">
                <a:ln>
                  <a:noFill/>
                </a:ln>
                <a:solidFill>
                  <a:schemeClr val="tx1"/>
                </a:solidFill>
                <a:effectLst/>
                <a:latin typeface="+mj-lt"/>
              </a:rPr>
              <a:t>Aceste</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vibratii</a:t>
            </a:r>
            <a:r>
              <a:rPr kumimoji="0" lang="fr-FR" altLang="en-US" sz="1400" b="0" i="0" u="none" strike="noStrike" cap="none" normalizeH="0" baseline="0" dirty="0" smtClean="0">
                <a:ln>
                  <a:noFill/>
                </a:ln>
                <a:solidFill>
                  <a:schemeClr val="tx1"/>
                </a:solidFill>
                <a:effectLst/>
                <a:latin typeface="+mj-lt"/>
              </a:rPr>
              <a:t> se </a:t>
            </a:r>
            <a:r>
              <a:rPr kumimoji="0" lang="fr-FR" altLang="en-US" sz="1400" b="0" i="0" u="none" strike="noStrike" cap="none" normalizeH="0" baseline="0" dirty="0" err="1" smtClean="0">
                <a:ln>
                  <a:noFill/>
                </a:ln>
                <a:solidFill>
                  <a:schemeClr val="tx1"/>
                </a:solidFill>
                <a:effectLst/>
                <a:latin typeface="+mj-lt"/>
              </a:rPr>
              <a:t>impart</a:t>
            </a:r>
            <a:r>
              <a:rPr kumimoji="0" lang="fr-FR" altLang="en-US" sz="1400" b="0" i="0" u="none" strike="noStrike" cap="none" normalizeH="0" baseline="0" dirty="0" smtClean="0">
                <a:ln>
                  <a:noFill/>
                </a:ln>
                <a:solidFill>
                  <a:schemeClr val="tx1"/>
                </a:solidFill>
                <a:effectLst/>
                <a:latin typeface="+mj-lt"/>
              </a:rPr>
              <a:t> in mai </a:t>
            </a:r>
            <a:r>
              <a:rPr kumimoji="0" lang="fr-FR" altLang="en-US" sz="1400" b="0" i="0" u="none" strike="noStrike" cap="none" normalizeH="0" baseline="0" dirty="0" err="1" smtClean="0">
                <a:ln>
                  <a:noFill/>
                </a:ln>
                <a:solidFill>
                  <a:schemeClr val="tx1"/>
                </a:solidFill>
                <a:effectLst/>
                <a:latin typeface="+mj-lt"/>
              </a:rPr>
              <a:t>multe</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categorii</a:t>
            </a:r>
            <a:r>
              <a:rPr kumimoji="0" lang="fr-FR" altLang="en-US" sz="1400" b="0" i="0" u="none" strike="noStrike" cap="none" normalizeH="0" baseline="0" dirty="0" smtClean="0">
                <a:ln>
                  <a:noFill/>
                </a:ln>
                <a:solidFill>
                  <a:schemeClr val="tx1"/>
                </a:solidFill>
                <a:effectLst/>
                <a:latin typeface="+mj-lt"/>
              </a:rPr>
              <a:t> in </a:t>
            </a:r>
            <a:r>
              <a:rPr kumimoji="0" lang="fr-FR" altLang="en-US" sz="1400" b="0" i="0" u="none" strike="noStrike" cap="none" normalizeH="0" baseline="0" dirty="0" err="1" smtClean="0">
                <a:ln>
                  <a:noFill/>
                </a:ln>
                <a:solidFill>
                  <a:schemeClr val="tx1"/>
                </a:solidFill>
                <a:effectLst/>
                <a:latin typeface="+mj-lt"/>
              </a:rPr>
              <a:t>functie</a:t>
            </a:r>
            <a:r>
              <a:rPr kumimoji="0" lang="fr-FR" altLang="en-US" sz="1400" b="0" i="0" u="none" strike="noStrike" cap="none" normalizeH="0" baseline="0" dirty="0" smtClean="0">
                <a:ln>
                  <a:noFill/>
                </a:ln>
                <a:solidFill>
                  <a:schemeClr val="tx1"/>
                </a:solidFill>
                <a:effectLst/>
                <a:latin typeface="+mj-lt"/>
              </a:rPr>
              <a:t> de </a:t>
            </a:r>
            <a:r>
              <a:rPr kumimoji="0" lang="fr-FR" altLang="en-US" sz="1400" b="0" i="0" u="none" strike="noStrike" cap="none" normalizeH="0" baseline="0" dirty="0" err="1" smtClean="0">
                <a:ln>
                  <a:noFill/>
                </a:ln>
                <a:solidFill>
                  <a:schemeClr val="tx1"/>
                </a:solidFill>
                <a:effectLst/>
                <a:latin typeface="+mj-lt"/>
              </a:rPr>
              <a:t>frecventa</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lor</a:t>
            </a:r>
            <a:r>
              <a:rPr kumimoji="0" lang="fr-FR" altLang="en-US" sz="1400" b="0" i="0" u="none" strike="noStrike" cap="none" normalizeH="0" baseline="0" dirty="0" smtClean="0">
                <a:ln>
                  <a:noFill/>
                </a:ln>
                <a:solidFill>
                  <a:schemeClr val="tx1"/>
                </a:solidFill>
                <a:effectLst/>
                <a:latin typeface="+mj-lt"/>
              </a:rPr>
              <a:t>:</a:t>
            </a:r>
          </a:p>
          <a:p>
            <a:pPr marL="0" indent="0">
              <a:buClrTx/>
              <a:buFontTx/>
              <a:buNone/>
            </a:pPr>
            <a:r>
              <a:rPr kumimoji="0" lang="fr-FR" altLang="en-US" sz="1400" b="0" i="0" u="none" strike="noStrike" cap="none" normalizeH="0" baseline="0" dirty="0" smtClean="0">
                <a:ln>
                  <a:noFill/>
                </a:ln>
                <a:solidFill>
                  <a:schemeClr val="tx1"/>
                </a:solidFill>
                <a:effectLst/>
                <a:latin typeface="+mj-lt"/>
                <a:cs typeface="Times New Roman" panose="02020603050405020304" pitchFamily="18" charset="0"/>
              </a:rPr>
              <a:t> </a:t>
            </a:r>
            <a:r>
              <a:rPr kumimoji="0" lang="fr-FR" altLang="en-US" sz="1400" b="0" i="0" u="none" strike="noStrike" cap="none" normalizeH="0" baseline="0" dirty="0" err="1" smtClean="0">
                <a:ln>
                  <a:noFill/>
                </a:ln>
                <a:solidFill>
                  <a:schemeClr val="tx1"/>
                </a:solidFill>
                <a:effectLst/>
                <a:latin typeface="+mj-lt"/>
              </a:rPr>
              <a:t>Oscilatiile</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mecanice</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cu</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frecventa</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sub</a:t>
            </a:r>
            <a:r>
              <a:rPr kumimoji="0" lang="fr-FR" altLang="en-US" sz="1400" b="0" i="0" u="none" strike="noStrike" cap="none" normalizeH="0" baseline="0" dirty="0" smtClean="0">
                <a:ln>
                  <a:noFill/>
                </a:ln>
                <a:solidFill>
                  <a:schemeClr val="tx1"/>
                </a:solidFill>
                <a:effectLst/>
                <a:latin typeface="+mj-lt"/>
              </a:rPr>
              <a:t> 16 Hz  se </a:t>
            </a:r>
            <a:r>
              <a:rPr kumimoji="0" lang="fr-FR" altLang="en-US" sz="1400" b="0" i="0" u="none" strike="noStrike" cap="none" normalizeH="0" baseline="0" dirty="0" err="1" smtClean="0">
                <a:ln>
                  <a:noFill/>
                </a:ln>
                <a:solidFill>
                  <a:schemeClr val="tx1"/>
                </a:solidFill>
                <a:effectLst/>
                <a:latin typeface="+mj-lt"/>
              </a:rPr>
              <a:t>numesc</a:t>
            </a:r>
            <a:r>
              <a:rPr kumimoji="0" lang="fr-FR" altLang="en-US" sz="1400" b="0" i="0" u="none" strike="noStrike" cap="none" normalizeH="0" baseline="0" dirty="0" smtClean="0">
                <a:ln>
                  <a:noFill/>
                </a:ln>
                <a:solidFill>
                  <a:schemeClr val="tx1"/>
                </a:solidFill>
                <a:effectLst/>
                <a:latin typeface="+mj-lt"/>
              </a:rPr>
              <a:t> </a:t>
            </a:r>
            <a:r>
              <a:rPr kumimoji="0" lang="fr-FR" altLang="en-US" sz="1400" b="1" i="0" u="none" strike="noStrike" cap="none" normalizeH="0" baseline="0" dirty="0" err="1" smtClean="0">
                <a:ln>
                  <a:noFill/>
                </a:ln>
                <a:solidFill>
                  <a:schemeClr val="tx1"/>
                </a:solidFill>
                <a:effectLst/>
                <a:latin typeface="+mj-lt"/>
              </a:rPr>
              <a:t>infrasunete</a:t>
            </a:r>
            <a:r>
              <a:rPr kumimoji="0" lang="fr-FR" altLang="en-US" sz="1400" b="0" i="0" u="none" strike="noStrike" cap="none" normalizeH="0" baseline="0" dirty="0" smtClean="0">
                <a:ln>
                  <a:noFill/>
                </a:ln>
                <a:solidFill>
                  <a:schemeClr val="tx1"/>
                </a:solidFill>
                <a:effectLst/>
                <a:latin typeface="+mj-lt"/>
              </a:rPr>
              <a:t>,</a:t>
            </a:r>
          </a:p>
          <a:p>
            <a:pPr marL="0" indent="0">
              <a:buClrTx/>
              <a:buFontTx/>
              <a:buNone/>
            </a:pP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Oscilatiile</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cu</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frecventa</a:t>
            </a:r>
            <a:r>
              <a:rPr kumimoji="0" lang="fr-FR" altLang="en-US" sz="1400" b="0" i="0" u="none" strike="noStrike" cap="none" normalizeH="0" baseline="0" dirty="0" smtClean="0">
                <a:ln>
                  <a:noFill/>
                </a:ln>
                <a:solidFill>
                  <a:schemeClr val="tx1"/>
                </a:solidFill>
                <a:effectLst/>
                <a:latin typeface="+mj-lt"/>
              </a:rPr>
              <a:t> peste 20 kHz  se </a:t>
            </a:r>
            <a:r>
              <a:rPr kumimoji="0" lang="fr-FR" altLang="en-US" sz="1400" b="0" i="0" u="none" strike="noStrike" cap="none" normalizeH="0" baseline="0" dirty="0" err="1" smtClean="0">
                <a:ln>
                  <a:noFill/>
                </a:ln>
                <a:solidFill>
                  <a:schemeClr val="tx1"/>
                </a:solidFill>
                <a:effectLst/>
                <a:latin typeface="+mj-lt"/>
              </a:rPr>
              <a:t>numesc</a:t>
            </a:r>
            <a:r>
              <a:rPr kumimoji="0" lang="fr-FR" altLang="en-US" sz="1400" b="0" i="0" u="none" strike="noStrike" cap="none" normalizeH="0" baseline="0" dirty="0" smtClean="0">
                <a:ln>
                  <a:noFill/>
                </a:ln>
                <a:solidFill>
                  <a:schemeClr val="tx1"/>
                </a:solidFill>
                <a:effectLst/>
                <a:latin typeface="+mj-lt"/>
              </a:rPr>
              <a:t> </a:t>
            </a:r>
            <a:r>
              <a:rPr kumimoji="0" lang="fr-FR" altLang="en-US" sz="1400" b="1" i="0" u="none" strike="noStrike" cap="none" normalizeH="0" baseline="0" dirty="0" err="1" smtClean="0">
                <a:ln>
                  <a:noFill/>
                </a:ln>
                <a:solidFill>
                  <a:schemeClr val="tx1"/>
                </a:solidFill>
                <a:effectLst/>
                <a:latin typeface="+mj-lt"/>
              </a:rPr>
              <a:t>ultrasunete</a:t>
            </a:r>
            <a:r>
              <a:rPr kumimoji="0" lang="fr-FR" altLang="en-US" sz="1400" b="0" i="0" u="none" strike="noStrike" cap="none" normalizeH="0" baseline="0" dirty="0" smtClean="0">
                <a:ln>
                  <a:noFill/>
                </a:ln>
                <a:solidFill>
                  <a:schemeClr val="tx1"/>
                </a:solidFill>
                <a:effectLst/>
                <a:latin typeface="+mj-lt"/>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fr-FR" altLang="en-US" sz="1400" b="0" i="0" u="none" strike="noStrike" cap="none" normalizeH="0" baseline="0" dirty="0" smtClean="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1400" b="0" i="0" u="none" strike="noStrike" cap="none" normalizeH="0" baseline="0" dirty="0" smtClean="0">
                <a:ln>
                  <a:noFill/>
                </a:ln>
                <a:solidFill>
                  <a:schemeClr val="tx1"/>
                </a:solidFill>
                <a:effectLst/>
                <a:latin typeface="+mj-lt"/>
              </a:rPr>
              <a:t>–</a:t>
            </a:r>
            <a:r>
              <a:rPr kumimoji="0" lang="fr-FR" altLang="en-US" sz="1400" b="0" i="0" u="none" strike="noStrike" cap="none" normalizeH="0" baseline="0" dirty="0" smtClean="0">
                <a:ln>
                  <a:noFill/>
                </a:ln>
                <a:solidFill>
                  <a:schemeClr val="tx1"/>
                </a:solidFill>
                <a:effectLst/>
                <a:latin typeface="+mj-lt"/>
                <a:cs typeface="Times New Roman" panose="02020603050405020304" pitchFamily="18" charset="0"/>
              </a:rPr>
              <a:t> </a:t>
            </a:r>
            <a:r>
              <a:rPr kumimoji="0" lang="fr-FR" altLang="en-US" sz="1400" b="1" i="0" u="none" strike="noStrike" cap="none" normalizeH="0" baseline="0" dirty="0" err="1" smtClean="0">
                <a:ln>
                  <a:noFill/>
                </a:ln>
                <a:solidFill>
                  <a:schemeClr val="tx1"/>
                </a:solidFill>
                <a:effectLst/>
                <a:latin typeface="+mj-lt"/>
              </a:rPr>
              <a:t>Infrasunetele</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sunt</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percepute</a:t>
            </a:r>
            <a:r>
              <a:rPr kumimoji="0" lang="fr-FR" altLang="en-US" sz="1400" b="0" i="0" u="none" strike="noStrike" cap="none" normalizeH="0" baseline="0" dirty="0" smtClean="0">
                <a:ln>
                  <a:noFill/>
                </a:ln>
                <a:solidFill>
                  <a:schemeClr val="tx1"/>
                </a:solidFill>
                <a:effectLst/>
                <a:latin typeface="+mj-lt"/>
              </a:rPr>
              <a:t> de </a:t>
            </a:r>
            <a:r>
              <a:rPr kumimoji="0" lang="fr-FR" altLang="en-US" sz="1400" b="0" i="0" u="none" strike="noStrike" cap="none" normalizeH="0" baseline="0" dirty="0" err="1" smtClean="0">
                <a:ln>
                  <a:noFill/>
                </a:ln>
                <a:solidFill>
                  <a:schemeClr val="tx1"/>
                </a:solidFill>
                <a:effectLst/>
                <a:latin typeface="+mj-lt"/>
              </a:rPr>
              <a:t>pasari</a:t>
            </a:r>
            <a:r>
              <a:rPr kumimoji="0" lang="fr-FR" altLang="en-US" sz="1400" b="0" i="0" u="none" strike="noStrike" cap="none" normalizeH="0" baseline="0" dirty="0" smtClean="0">
                <a:ln>
                  <a:noFill/>
                </a:ln>
                <a:solidFill>
                  <a:schemeClr val="tx1"/>
                </a:solidFill>
                <a:effectLst/>
                <a:latin typeface="+mj-lt"/>
              </a:rPr>
              <a:t> si </a:t>
            </a:r>
            <a:r>
              <a:rPr kumimoji="0" lang="fr-FR" altLang="en-US" sz="1400" b="0" i="0" u="none" strike="noStrike" cap="none" normalizeH="0" baseline="0" dirty="0" err="1" smtClean="0">
                <a:ln>
                  <a:noFill/>
                </a:ln>
                <a:solidFill>
                  <a:schemeClr val="tx1"/>
                </a:solidFill>
                <a:effectLst/>
                <a:latin typeface="+mj-lt"/>
              </a:rPr>
              <a:t>pesti</a:t>
            </a:r>
            <a:r>
              <a:rPr kumimoji="0" lang="fr-FR" altLang="en-US" sz="1400" b="0" i="0" u="none" strike="noStrike" cap="none" normalizeH="0" baseline="0" dirty="0" smtClean="0">
                <a:ln>
                  <a:noFill/>
                </a:ln>
                <a:solidFill>
                  <a:schemeClr val="tx1"/>
                </a:solidFill>
                <a:effectLst/>
                <a:latin typeface="+mj-lt"/>
              </a:rPr>
              <a:t>, care „</a:t>
            </a:r>
            <a:r>
              <a:rPr kumimoji="0" lang="fr-FR" altLang="en-US" sz="1400" b="0" i="0" u="none" strike="noStrike" cap="none" normalizeH="0" baseline="0" dirty="0" err="1" smtClean="0">
                <a:ln>
                  <a:noFill/>
                </a:ln>
                <a:solidFill>
                  <a:schemeClr val="tx1"/>
                </a:solidFill>
                <a:effectLst/>
                <a:latin typeface="+mj-lt"/>
              </a:rPr>
              <a:t>simt</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stfel</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producerea</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cutremurelor</a:t>
            </a:r>
            <a:r>
              <a:rPr kumimoji="0" lang="fr-FR" altLang="en-US" sz="1400" b="0" i="0" u="none" strike="noStrike" cap="none" normalizeH="0" baseline="0" dirty="0" smtClean="0">
                <a:ln>
                  <a:noFill/>
                </a:ln>
                <a:solidFill>
                  <a:schemeClr val="tx1"/>
                </a:solidFill>
                <a:effectLst/>
                <a:latin typeface="+mj-lt"/>
              </a:rPr>
              <a:t> si </a:t>
            </a:r>
            <a:r>
              <a:rPr kumimoji="0" lang="fr-FR" altLang="en-US" sz="1400" b="0" i="0" u="none" strike="noStrike" cap="none" normalizeH="0" baseline="0" dirty="0" err="1" smtClean="0">
                <a:ln>
                  <a:noFill/>
                </a:ln>
                <a:solidFill>
                  <a:schemeClr val="tx1"/>
                </a:solidFill>
                <a:effectLst/>
                <a:latin typeface="+mj-lt"/>
              </a:rPr>
              <a:t>apropierea</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furtunilor</a:t>
            </a:r>
            <a:r>
              <a:rPr kumimoji="0" lang="fr-FR" altLang="en-US" sz="1400" b="0" i="0" u="none" strike="noStrike" cap="none" normalizeH="0" baseline="0" dirty="0" smtClean="0">
                <a:ln>
                  <a:noFill/>
                </a:ln>
                <a:solidFill>
                  <a:schemeClr val="tx1"/>
                </a:solidFill>
                <a:effectLst/>
                <a:latin typeface="+mj-lt"/>
              </a:rPr>
              <a:t>.</a:t>
            </a:r>
          </a:p>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1400" b="0" i="0" u="none" strike="noStrike" cap="none" normalizeH="0" baseline="0" dirty="0" smtClean="0">
                <a:ln>
                  <a:noFill/>
                </a:ln>
                <a:solidFill>
                  <a:schemeClr val="tx1"/>
                </a:solidFill>
                <a:effectLst/>
                <a:latin typeface="+mj-lt"/>
              </a:rPr>
              <a:t>–</a:t>
            </a:r>
            <a:r>
              <a:rPr kumimoji="0" lang="fr-FR" altLang="en-US" sz="1400" b="0" i="0" u="none" strike="noStrike" cap="none" normalizeH="0" baseline="0" dirty="0" smtClean="0">
                <a:ln>
                  <a:noFill/>
                </a:ln>
                <a:solidFill>
                  <a:schemeClr val="tx1"/>
                </a:solidFill>
                <a:effectLst/>
                <a:latin typeface="+mj-lt"/>
                <a:cs typeface="Times New Roman" panose="02020603050405020304" pitchFamily="18" charset="0"/>
              </a:rPr>
              <a:t> </a:t>
            </a:r>
            <a:r>
              <a:rPr kumimoji="0" lang="fr-FR" altLang="en-US" sz="1400" b="1" i="0" u="none" strike="noStrike" cap="none" normalizeH="0" baseline="0" dirty="0" err="1" smtClean="0">
                <a:ln>
                  <a:noFill/>
                </a:ln>
                <a:solidFill>
                  <a:schemeClr val="tx1"/>
                </a:solidFill>
                <a:effectLst/>
                <a:latin typeface="+mj-lt"/>
              </a:rPr>
              <a:t>Ultrasunetele</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sunt</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percepute</a:t>
            </a:r>
            <a:r>
              <a:rPr kumimoji="0" lang="fr-FR" altLang="en-US" sz="1400" b="0" i="0" u="none" strike="noStrike" cap="none" normalizeH="0" baseline="0" dirty="0" smtClean="0">
                <a:ln>
                  <a:noFill/>
                </a:ln>
                <a:solidFill>
                  <a:schemeClr val="tx1"/>
                </a:solidFill>
                <a:effectLst/>
                <a:latin typeface="+mj-lt"/>
              </a:rPr>
              <a:t> de </a:t>
            </a:r>
            <a:r>
              <a:rPr kumimoji="0" lang="fr-FR" altLang="en-US" sz="1400" b="0" i="0" u="none" strike="noStrike" cap="none" normalizeH="0" baseline="0" dirty="0" err="1" smtClean="0">
                <a:ln>
                  <a:noFill/>
                </a:ln>
                <a:solidFill>
                  <a:schemeClr val="tx1"/>
                </a:solidFill>
                <a:effectLst/>
                <a:latin typeface="+mj-lt"/>
              </a:rPr>
              <a:t>catre</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lilieci</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Din</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cauza</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lungimii</a:t>
            </a:r>
            <a:r>
              <a:rPr kumimoji="0" lang="fr-FR" altLang="en-US" sz="1400" b="0" i="0" u="none" strike="noStrike" cap="none" normalizeH="0" baseline="0" dirty="0" smtClean="0">
                <a:ln>
                  <a:noFill/>
                </a:ln>
                <a:solidFill>
                  <a:schemeClr val="tx1"/>
                </a:solidFill>
                <a:effectLst/>
                <a:latin typeface="+mj-lt"/>
              </a:rPr>
              <a:t> de </a:t>
            </a:r>
            <a:r>
              <a:rPr kumimoji="0" lang="fr-FR" altLang="en-US" sz="1400" b="0" i="0" u="none" strike="noStrike" cap="none" normalizeH="0" baseline="0" dirty="0" err="1" smtClean="0">
                <a:ln>
                  <a:noFill/>
                </a:ln>
                <a:solidFill>
                  <a:schemeClr val="tx1"/>
                </a:solidFill>
                <a:effectLst/>
                <a:latin typeface="+mj-lt"/>
              </a:rPr>
              <a:t>unda</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foarte</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mici</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ultrasunetele</a:t>
            </a:r>
            <a:r>
              <a:rPr kumimoji="0" lang="fr-FR" altLang="en-US" sz="1400" b="0" i="0" u="none" strike="noStrike" cap="none" normalizeH="0" baseline="0" dirty="0" smtClean="0">
                <a:ln>
                  <a:noFill/>
                </a:ln>
                <a:solidFill>
                  <a:schemeClr val="tx1"/>
                </a:solidFill>
                <a:effectLst/>
                <a:latin typeface="+mj-lt"/>
              </a:rPr>
              <a:t> au o </a:t>
            </a:r>
            <a:r>
              <a:rPr kumimoji="0" lang="fr-FR" altLang="en-US" sz="1400" b="0" i="0" u="none" strike="noStrike" cap="none" normalizeH="0" baseline="0" dirty="0" err="1" smtClean="0">
                <a:ln>
                  <a:noFill/>
                </a:ln>
                <a:solidFill>
                  <a:schemeClr val="tx1"/>
                </a:solidFill>
                <a:effectLst/>
                <a:latin typeface="+mj-lt"/>
              </a:rPr>
              <a:t>directivitate</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remarcabila</a:t>
            </a:r>
            <a:endParaRPr kumimoji="0" lang="fr-FR" altLang="en-US" sz="1400" b="0" i="0" u="none" strike="noStrike" cap="none" normalizeH="0" baseline="0" dirty="0" smtClean="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1400" b="0" i="0" u="none" strike="noStrike" cap="none" normalizeH="0" baseline="0" dirty="0" smtClean="0">
                <a:ln>
                  <a:noFill/>
                </a:ln>
                <a:solidFill>
                  <a:schemeClr val="tx1"/>
                </a:solidFill>
                <a:effectLst/>
                <a:latin typeface="+mj-lt"/>
              </a:rPr>
              <a:t> si </a:t>
            </a:r>
            <a:r>
              <a:rPr kumimoji="0" lang="fr-FR" altLang="en-US" sz="1400" b="0" i="0" u="none" strike="noStrike" cap="none" normalizeH="0" baseline="0" dirty="0" err="1" smtClean="0">
                <a:ln>
                  <a:noFill/>
                </a:ln>
                <a:solidFill>
                  <a:schemeClr val="tx1"/>
                </a:solidFill>
                <a:effectLst/>
                <a:latin typeface="+mj-lt"/>
              </a:rPr>
              <a:t>animalele</a:t>
            </a:r>
            <a:r>
              <a:rPr kumimoji="0" lang="fr-FR" altLang="en-US" sz="1400" b="0" i="0" u="none" strike="noStrike" cap="none" normalizeH="0" baseline="0" dirty="0" smtClean="0">
                <a:ln>
                  <a:noFill/>
                </a:ln>
                <a:solidFill>
                  <a:schemeClr val="tx1"/>
                </a:solidFill>
                <a:effectLst/>
                <a:latin typeface="+mj-lt"/>
              </a:rPr>
              <a:t> respective se pot orienta in </a:t>
            </a:r>
            <a:r>
              <a:rPr kumimoji="0" lang="fr-FR" altLang="en-US" sz="1400" b="0" i="0" u="none" strike="noStrike" cap="none" normalizeH="0" baseline="0" dirty="0" err="1" smtClean="0">
                <a:ln>
                  <a:noFill/>
                </a:ln>
                <a:solidFill>
                  <a:schemeClr val="tx1"/>
                </a:solidFill>
                <a:effectLst/>
                <a:latin typeface="+mj-lt"/>
              </a:rPr>
              <a:t>spatiu</a:t>
            </a:r>
            <a:r>
              <a:rPr kumimoji="0" lang="fr-FR" altLang="en-US" sz="1400" b="0" i="0" u="none" strike="noStrike" cap="none" normalizeH="0" baseline="0" dirty="0" smtClean="0">
                <a:ln>
                  <a:noFill/>
                </a:ln>
                <a:solidFill>
                  <a:schemeClr val="tx1"/>
                </a:solidFill>
                <a:effectLst/>
                <a:latin typeface="+mj-lt"/>
              </a:rPr>
              <a:t> si pot </a:t>
            </a:r>
            <a:r>
              <a:rPr kumimoji="0" lang="fr-FR" altLang="en-US" sz="1400" b="0" i="0" u="none" strike="noStrike" cap="none" normalizeH="0" baseline="0" dirty="0" err="1" smtClean="0">
                <a:ln>
                  <a:noFill/>
                </a:ln>
                <a:solidFill>
                  <a:schemeClr val="tx1"/>
                </a:solidFill>
                <a:effectLst/>
                <a:latin typeface="+mj-lt"/>
              </a:rPr>
              <a:t>percepe</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deplasarea</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obiectelor</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pe</a:t>
            </a:r>
            <a:r>
              <a:rPr kumimoji="0" lang="fr-FR" altLang="en-US" sz="1400" b="0" i="0" u="none" strike="noStrike" cap="none" normalizeH="0" baseline="0" dirty="0" smtClean="0">
                <a:ln>
                  <a:noFill/>
                </a:ln>
                <a:solidFill>
                  <a:schemeClr val="tx1"/>
                </a:solidFill>
                <a:effectLst/>
                <a:latin typeface="+mj-lt"/>
              </a:rPr>
              <a:t> care se </a:t>
            </a:r>
            <a:r>
              <a:rPr kumimoji="0" lang="fr-FR" altLang="en-US" sz="1400" b="0" i="0" u="none" strike="noStrike" cap="none" normalizeH="0" baseline="0" dirty="0" err="1" smtClean="0">
                <a:ln>
                  <a:noFill/>
                </a:ln>
                <a:solidFill>
                  <a:schemeClr val="tx1"/>
                </a:solidFill>
                <a:effectLst/>
                <a:latin typeface="+mj-lt"/>
              </a:rPr>
              <a:t>reflecta</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ultrasunetele</a:t>
            </a:r>
            <a:r>
              <a:rPr kumimoji="0" lang="fr-FR" altLang="en-US" sz="1400" b="0" i="0" u="none" strike="noStrike" cap="none" normalizeH="0" baseline="0" dirty="0" smtClean="0">
                <a:ln>
                  <a:noFill/>
                </a:ln>
                <a:solidFill>
                  <a:schemeClr val="tx1"/>
                </a:solidFill>
                <a:effectLst/>
                <a:latin typeface="+mj-lt"/>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fr-FR" altLang="en-US" sz="1400" b="0" i="0" u="none" strike="noStrike" cap="none" normalizeH="0" baseline="0" dirty="0" smtClean="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1400" b="0" i="0" u="none" strike="noStrike" cap="none" normalizeH="0" baseline="0" dirty="0" err="1" smtClean="0">
                <a:ln>
                  <a:noFill/>
                </a:ln>
                <a:solidFill>
                  <a:schemeClr val="tx1"/>
                </a:solidFill>
                <a:effectLst/>
                <a:latin typeface="+mj-lt"/>
              </a:rPr>
              <a:t>Organismele</a:t>
            </a:r>
            <a:r>
              <a:rPr kumimoji="0" lang="fr-FR" altLang="en-US" sz="1400" b="0" i="0" u="none" strike="noStrike" cap="none" normalizeH="0" baseline="0" dirty="0" smtClean="0">
                <a:ln>
                  <a:noFill/>
                </a:ln>
                <a:solidFill>
                  <a:schemeClr val="tx1"/>
                </a:solidFill>
                <a:effectLst/>
                <a:latin typeface="+mj-lt"/>
              </a:rPr>
              <a:t> vii </a:t>
            </a:r>
            <a:r>
              <a:rPr kumimoji="0" lang="fr-FR" altLang="en-US" sz="1400" b="0" i="0" u="none" strike="noStrike" cap="none" normalizeH="0" baseline="0" dirty="0" err="1" smtClean="0">
                <a:ln>
                  <a:noFill/>
                </a:ln>
                <a:solidFill>
                  <a:schemeClr val="tx1"/>
                </a:solidFill>
                <a:effectLst/>
                <a:latin typeface="+mj-lt"/>
              </a:rPr>
              <a:t>sunt</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surse</a:t>
            </a:r>
            <a:r>
              <a:rPr kumimoji="0" lang="fr-FR" altLang="en-US" sz="1400" b="0" i="0" u="none" strike="noStrike" cap="none" normalizeH="0" baseline="0" dirty="0" smtClean="0">
                <a:ln>
                  <a:noFill/>
                </a:ln>
                <a:solidFill>
                  <a:schemeClr val="tx1"/>
                </a:solidFill>
                <a:effectLst/>
                <a:latin typeface="+mj-lt"/>
              </a:rPr>
              <a:t> de </a:t>
            </a:r>
            <a:r>
              <a:rPr kumimoji="0" lang="fr-FR" altLang="en-US" sz="1400" b="0" i="0" u="none" strike="noStrike" cap="none" normalizeH="0" baseline="0" dirty="0" err="1" smtClean="0">
                <a:ln>
                  <a:noFill/>
                </a:ln>
                <a:solidFill>
                  <a:schemeClr val="tx1"/>
                </a:solidFill>
                <a:effectLst/>
                <a:latin typeface="+mj-lt"/>
              </a:rPr>
              <a:t>vibratii</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mecanice</a:t>
            </a:r>
            <a:r>
              <a:rPr kumimoji="0" lang="fr-FR" altLang="en-US" sz="1400" b="0" i="0" u="none" strike="noStrike" cap="none" normalizeH="0" baseline="0" dirty="0" smtClean="0">
                <a:ln>
                  <a:noFill/>
                </a:ln>
                <a:solidFill>
                  <a:schemeClr val="tx1"/>
                </a:solidFill>
                <a:effectLst/>
                <a:latin typeface="+mj-lt"/>
              </a:rPr>
              <a:t> si </a:t>
            </a:r>
            <a:r>
              <a:rPr kumimoji="0" lang="fr-FR" altLang="en-US" sz="1400" b="0" i="0" u="none" strike="noStrike" cap="none" normalizeH="0" baseline="0" dirty="0" err="1" smtClean="0">
                <a:ln>
                  <a:noFill/>
                </a:ln>
                <a:solidFill>
                  <a:schemeClr val="tx1"/>
                </a:solidFill>
                <a:effectLst/>
                <a:latin typeface="+mj-lt"/>
              </a:rPr>
              <a:t>acustice</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medii</a:t>
            </a:r>
            <a:r>
              <a:rPr kumimoji="0" lang="fr-FR" altLang="en-US" sz="1400" b="0" i="0" u="none" strike="noStrike" cap="none" normalizeH="0" baseline="0" dirty="0" smtClean="0">
                <a:ln>
                  <a:noFill/>
                </a:ln>
                <a:solidFill>
                  <a:schemeClr val="tx1"/>
                </a:solidFill>
                <a:effectLst/>
                <a:latin typeface="+mj-lt"/>
              </a:rPr>
              <a:t> de </a:t>
            </a:r>
            <a:r>
              <a:rPr kumimoji="0" lang="fr-FR" altLang="en-US" sz="1400" b="0" i="0" u="none" strike="noStrike" cap="none" normalizeH="0" baseline="0" dirty="0" err="1" smtClean="0">
                <a:ln>
                  <a:noFill/>
                </a:ln>
                <a:solidFill>
                  <a:schemeClr val="tx1"/>
                </a:solidFill>
                <a:effectLst/>
                <a:latin typeface="+mj-lt"/>
              </a:rPr>
              <a:t>propagare</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pentru</a:t>
            </a:r>
            <a:r>
              <a:rPr kumimoji="0" lang="fr-FR" altLang="en-US" sz="1400" b="0" i="0" u="none" strike="noStrike" cap="none" normalizeH="0" baseline="0" dirty="0" smtClean="0">
                <a:ln>
                  <a:noFill/>
                </a:ln>
                <a:solidFill>
                  <a:schemeClr val="tx1"/>
                </a:solidFill>
                <a:effectLst/>
                <a:latin typeface="+mj-lt"/>
              </a:rPr>
              <a:t> </a:t>
            </a:r>
            <a:r>
              <a:rPr kumimoji="0" lang="fr-FR" altLang="en-US" sz="1400" b="0" i="0" u="none" strike="noStrike" cap="none" normalizeH="0" baseline="0" dirty="0" err="1" smtClean="0">
                <a:ln>
                  <a:noFill/>
                </a:ln>
                <a:solidFill>
                  <a:schemeClr val="tx1"/>
                </a:solidFill>
                <a:effectLst/>
                <a:latin typeface="+mj-lt"/>
              </a:rPr>
              <a:t>ele</a:t>
            </a:r>
            <a:r>
              <a:rPr kumimoji="0" lang="fr-FR" altLang="en-US" sz="1400" b="0" i="0" u="none" strike="noStrike" cap="none" normalizeH="0" baseline="0" dirty="0" smtClean="0">
                <a:ln>
                  <a:noFill/>
                </a:ln>
                <a:solidFill>
                  <a:schemeClr val="tx1"/>
                </a:solidFill>
                <a:effectLst/>
                <a:latin typeface="+mj-lt"/>
              </a:rPr>
              <a:t> si </a:t>
            </a:r>
            <a:r>
              <a:rPr kumimoji="0" lang="fr-FR" altLang="en-US" sz="1400" b="0" i="0" u="none" strike="noStrike" cap="none" normalizeH="0" baseline="0" dirty="0" err="1" smtClean="0">
                <a:ln>
                  <a:noFill/>
                </a:ln>
                <a:solidFill>
                  <a:schemeClr val="tx1"/>
                </a:solidFill>
                <a:effectLst/>
                <a:latin typeface="+mj-lt"/>
              </a:rPr>
              <a:t>sisteme</a:t>
            </a:r>
            <a:r>
              <a:rPr kumimoji="0" lang="fr-FR" altLang="en-US" sz="1400" b="0" i="0" u="none" strike="noStrike" cap="none" normalizeH="0" baseline="0" dirty="0" smtClean="0">
                <a:ln>
                  <a:noFill/>
                </a:ln>
                <a:solidFill>
                  <a:schemeClr val="tx1"/>
                </a:solidFill>
                <a:effectLst/>
                <a:latin typeface="+mj-lt"/>
              </a:rPr>
              <a:t> de </a:t>
            </a:r>
            <a:r>
              <a:rPr kumimoji="0" lang="fr-FR" altLang="en-US" sz="1400" b="0" i="0" u="none" strike="noStrike" cap="none" normalizeH="0" baseline="0" dirty="0" err="1" smtClean="0">
                <a:ln>
                  <a:noFill/>
                </a:ln>
                <a:solidFill>
                  <a:schemeClr val="tx1"/>
                </a:solidFill>
                <a:effectLst/>
                <a:latin typeface="+mj-lt"/>
              </a:rPr>
              <a:t>receptionare</a:t>
            </a:r>
            <a:r>
              <a:rPr kumimoji="0" lang="fr-FR" altLang="en-US" sz="1400" b="0" i="0" u="none" strike="noStrike" cap="none" normalizeH="0" baseline="0" dirty="0" smtClean="0">
                <a:ln>
                  <a:noFill/>
                </a:ln>
                <a:solidFill>
                  <a:schemeClr val="tx1"/>
                </a:solidFill>
                <a:effectLst/>
                <a:latin typeface="+mj-lt"/>
              </a:rPr>
              <a:t>.</a:t>
            </a:r>
          </a:p>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1400" b="0" i="0" u="none" strike="noStrike" cap="none" normalizeH="0" baseline="0" dirty="0" smtClean="0">
                <a:ln>
                  <a:noFill/>
                </a:ln>
                <a:solidFill>
                  <a:schemeClr val="tx1"/>
                </a:solidFill>
                <a:effectLst/>
                <a:latin typeface="+mj-lt"/>
              </a:rPr>
              <a:t/>
            </a:r>
            <a:br>
              <a:rPr kumimoji="0" lang="fr-FR" altLang="en-US" sz="1400" b="0" i="0" u="none" strike="noStrike" cap="none" normalizeH="0" baseline="0" dirty="0" smtClean="0">
                <a:ln>
                  <a:noFill/>
                </a:ln>
                <a:solidFill>
                  <a:schemeClr val="tx1"/>
                </a:solidFill>
                <a:effectLst/>
                <a:latin typeface="+mj-lt"/>
              </a:rPr>
            </a:br>
            <a:endParaRPr kumimoji="0" lang="fr-FR" altLang="en-US" sz="1400" b="0" i="0" u="none" strike="noStrike" cap="none" normalizeH="0" baseline="0" dirty="0" smtClean="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1400" b="0" i="0" u="none" strike="noStrike" cap="none" normalizeH="0" baseline="0" dirty="0" smtClean="0">
                <a:ln>
                  <a:noFill/>
                </a:ln>
                <a:solidFill>
                  <a:schemeClr val="tx1"/>
                </a:solidFill>
                <a:effectLst/>
                <a:latin typeface="+mj-lt"/>
              </a:rPr>
              <a:t/>
            </a:r>
            <a:br>
              <a:rPr kumimoji="0" lang="fr-FR" altLang="en-US" sz="1400" b="0" i="0" u="none" strike="noStrike" cap="none" normalizeH="0" baseline="0" dirty="0" smtClean="0">
                <a:ln>
                  <a:noFill/>
                </a:ln>
                <a:solidFill>
                  <a:schemeClr val="tx1"/>
                </a:solidFill>
                <a:effectLst/>
                <a:latin typeface="+mj-lt"/>
              </a:rPr>
            </a:br>
            <a:endParaRPr kumimoji="0" lang="fr-FR" altLang="en-US" sz="1400" b="0" i="0" u="none" strike="noStrike" cap="none" normalizeH="0" baseline="0" dirty="0" smtClean="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1400" b="0" i="0" u="none" strike="noStrike" cap="none" normalizeH="0" baseline="0" dirty="0" smtClean="0">
                <a:ln>
                  <a:noFill/>
                </a:ln>
                <a:solidFill>
                  <a:srgbClr val="171717"/>
                </a:solidFill>
                <a:effectLst/>
                <a:latin typeface="+mj-lt"/>
              </a:rPr>
              <a:t/>
            </a:r>
            <a:br>
              <a:rPr kumimoji="0" lang="fr-FR" altLang="en-US" sz="1400" b="0" i="0" u="none" strike="noStrike" cap="none" normalizeH="0" baseline="0" dirty="0" smtClean="0">
                <a:ln>
                  <a:noFill/>
                </a:ln>
                <a:solidFill>
                  <a:srgbClr val="171717"/>
                </a:solidFill>
                <a:effectLst/>
                <a:latin typeface="+mj-lt"/>
              </a:rPr>
            </a:br>
            <a:endParaRPr kumimoji="0" lang="fr-FR" altLang="en-US" sz="14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3159847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97764"/>
            <a:ext cx="7729728" cy="1188720"/>
          </a:xfrm>
        </p:spPr>
        <p:txBody>
          <a:bodyPr/>
          <a:lstStyle/>
          <a:p>
            <a:r>
              <a:rPr lang="en-US" dirty="0" err="1"/>
              <a:t>Amplitudinea</a:t>
            </a:r>
            <a:endParaRPr lang="en-US" dirty="0"/>
          </a:p>
        </p:txBody>
      </p:sp>
      <p:sp>
        <p:nvSpPr>
          <p:cNvPr id="3" name="Content Placeholder 2"/>
          <p:cNvSpPr>
            <a:spLocks noGrp="1"/>
          </p:cNvSpPr>
          <p:nvPr>
            <p:ph idx="1"/>
          </p:nvPr>
        </p:nvSpPr>
        <p:spPr/>
        <p:txBody>
          <a:bodyPr/>
          <a:lstStyle/>
          <a:p>
            <a:pPr marL="0" indent="0">
              <a:buNone/>
            </a:pPr>
            <a:r>
              <a:rPr lang="en-US" b="1" dirty="0"/>
              <a:t> </a:t>
            </a:r>
            <a:r>
              <a:rPr lang="en-US" b="1" dirty="0" err="1" smtClean="0"/>
              <a:t>Amplitudinea</a:t>
            </a:r>
            <a:r>
              <a:rPr lang="en-US" b="1" dirty="0" smtClean="0"/>
              <a:t> </a:t>
            </a:r>
            <a:r>
              <a:rPr lang="en-US" dirty="0" err="1"/>
              <a:t>este</a:t>
            </a:r>
            <a:r>
              <a:rPr lang="en-US" dirty="0"/>
              <a:t> </a:t>
            </a:r>
            <a:r>
              <a:rPr lang="en-US" dirty="0" err="1"/>
              <a:t>caracteristica</a:t>
            </a:r>
            <a:r>
              <a:rPr lang="en-US" dirty="0"/>
              <a:t> </a:t>
            </a:r>
            <a:r>
              <a:rPr lang="en-US" dirty="0" err="1"/>
              <a:t>undelor</a:t>
            </a:r>
            <a:r>
              <a:rPr lang="en-US" dirty="0"/>
              <a:t> </a:t>
            </a:r>
            <a:r>
              <a:rPr lang="en-US" dirty="0" err="1"/>
              <a:t>sonore</a:t>
            </a:r>
            <a:r>
              <a:rPr lang="en-US" dirty="0"/>
              <a:t> </a:t>
            </a:r>
            <a:r>
              <a:rPr lang="en-US" dirty="0" err="1"/>
              <a:t>pe</a:t>
            </a:r>
            <a:r>
              <a:rPr lang="en-US" dirty="0"/>
              <a:t> care o </a:t>
            </a:r>
            <a:r>
              <a:rPr lang="en-US" dirty="0" err="1"/>
              <a:t>percepem</a:t>
            </a:r>
            <a:r>
              <a:rPr lang="en-US" dirty="0"/>
              <a:t> ca </a:t>
            </a:r>
            <a:r>
              <a:rPr lang="en-US" dirty="0" err="1"/>
              <a:t>volum</a:t>
            </a:r>
            <a:r>
              <a:rPr lang="en-US" dirty="0"/>
              <a:t>. </a:t>
            </a:r>
            <a:r>
              <a:rPr lang="en-US" dirty="0" err="1"/>
              <a:t>Distanta</a:t>
            </a:r>
            <a:r>
              <a:rPr lang="en-US" dirty="0"/>
              <a:t> maxima </a:t>
            </a:r>
            <a:r>
              <a:rPr lang="en-US" dirty="0" err="1"/>
              <a:t>pe</a:t>
            </a:r>
            <a:r>
              <a:rPr lang="en-US" dirty="0"/>
              <a:t> care o </a:t>
            </a:r>
            <a:r>
              <a:rPr lang="en-US" dirty="0" err="1"/>
              <a:t>unda</a:t>
            </a:r>
            <a:r>
              <a:rPr lang="en-US" dirty="0"/>
              <a:t> o </a:t>
            </a:r>
            <a:r>
              <a:rPr lang="en-US" dirty="0" err="1"/>
              <a:t>parcurge</a:t>
            </a:r>
            <a:r>
              <a:rPr lang="en-US" dirty="0"/>
              <a:t> de la </a:t>
            </a:r>
            <a:r>
              <a:rPr lang="en-US" dirty="0" err="1"/>
              <a:t>pozitia</a:t>
            </a:r>
            <a:r>
              <a:rPr lang="en-US" dirty="0"/>
              <a:t> </a:t>
            </a:r>
            <a:r>
              <a:rPr lang="en-US" dirty="0" err="1"/>
              <a:t>normala</a:t>
            </a:r>
            <a:r>
              <a:rPr lang="en-US" dirty="0"/>
              <a:t>, </a:t>
            </a:r>
            <a:r>
              <a:rPr lang="en-US" dirty="0" err="1"/>
              <a:t>sau</a:t>
            </a:r>
            <a:r>
              <a:rPr lang="en-US" dirty="0"/>
              <a:t> zero, </a:t>
            </a:r>
            <a:r>
              <a:rPr lang="en-US" dirty="0" err="1"/>
              <a:t>este</a:t>
            </a:r>
            <a:r>
              <a:rPr lang="en-US" dirty="0"/>
              <a:t> </a:t>
            </a:r>
            <a:r>
              <a:rPr lang="en-US" dirty="0" err="1"/>
              <a:t>amplitudinea</a:t>
            </a:r>
            <a:r>
              <a:rPr lang="en-US" dirty="0"/>
              <a:t>; </a:t>
            </a:r>
            <a:r>
              <a:rPr lang="en-US" dirty="0" err="1"/>
              <a:t>aceasta</a:t>
            </a:r>
            <a:r>
              <a:rPr lang="en-US" dirty="0"/>
              <a:t> </a:t>
            </a:r>
            <a:r>
              <a:rPr lang="en-US" dirty="0" err="1"/>
              <a:t>corespunde</a:t>
            </a:r>
            <a:r>
              <a:rPr lang="en-US" dirty="0"/>
              <a:t> cu </a:t>
            </a:r>
            <a:r>
              <a:rPr lang="en-US" dirty="0" err="1"/>
              <a:t>gradul</a:t>
            </a:r>
            <a:r>
              <a:rPr lang="en-US" dirty="0"/>
              <a:t> de </a:t>
            </a:r>
            <a:r>
              <a:rPr lang="en-US" dirty="0" err="1"/>
              <a:t>miscare</a:t>
            </a:r>
            <a:r>
              <a:rPr lang="en-US" dirty="0"/>
              <a:t> in </a:t>
            </a:r>
            <a:r>
              <a:rPr lang="en-US" dirty="0" err="1"/>
              <a:t>moleculele</a:t>
            </a:r>
            <a:r>
              <a:rPr lang="en-US" dirty="0"/>
              <a:t> de </a:t>
            </a:r>
            <a:r>
              <a:rPr lang="en-US" dirty="0" err="1"/>
              <a:t>aer</a:t>
            </a:r>
            <a:r>
              <a:rPr lang="en-US" dirty="0"/>
              <a:t> ale </a:t>
            </a:r>
            <a:r>
              <a:rPr lang="en-US" dirty="0" err="1"/>
              <a:t>unei</a:t>
            </a:r>
            <a:r>
              <a:rPr lang="en-US" dirty="0"/>
              <a:t> </a:t>
            </a:r>
            <a:r>
              <a:rPr lang="en-US" dirty="0" err="1"/>
              <a:t>unde</a:t>
            </a:r>
            <a:r>
              <a:rPr lang="en-US" dirty="0"/>
              <a:t>. </a:t>
            </a:r>
            <a:r>
              <a:rPr lang="en-US" dirty="0" err="1"/>
              <a:t>Cand</a:t>
            </a:r>
            <a:r>
              <a:rPr lang="en-US" dirty="0"/>
              <a:t> </a:t>
            </a:r>
            <a:r>
              <a:rPr lang="en-US" dirty="0" err="1"/>
              <a:t>gradul</a:t>
            </a:r>
            <a:r>
              <a:rPr lang="en-US" dirty="0"/>
              <a:t> de </a:t>
            </a:r>
            <a:r>
              <a:rPr lang="en-US" dirty="0" err="1"/>
              <a:t>miscare</a:t>
            </a:r>
            <a:r>
              <a:rPr lang="en-US" dirty="0"/>
              <a:t> in molecule </a:t>
            </a:r>
            <a:r>
              <a:rPr lang="en-US" dirty="0" err="1"/>
              <a:t>creste</a:t>
            </a:r>
            <a:r>
              <a:rPr lang="en-US" dirty="0"/>
              <a:t>, </a:t>
            </a:r>
            <a:r>
              <a:rPr lang="en-US" dirty="0" err="1"/>
              <a:t>acestea</a:t>
            </a:r>
            <a:r>
              <a:rPr lang="en-US" dirty="0"/>
              <a:t> </a:t>
            </a:r>
            <a:r>
              <a:rPr lang="en-US" dirty="0" err="1"/>
              <a:t>lovesc</a:t>
            </a:r>
            <a:r>
              <a:rPr lang="en-US" dirty="0"/>
              <a:t> </a:t>
            </a:r>
            <a:r>
              <a:rPr lang="en-US" dirty="0" err="1"/>
              <a:t>urechea</a:t>
            </a:r>
            <a:r>
              <a:rPr lang="en-US" dirty="0"/>
              <a:t> cu o </a:t>
            </a:r>
            <a:r>
              <a:rPr lang="en-US" dirty="0" err="1"/>
              <a:t>forta</a:t>
            </a:r>
            <a:r>
              <a:rPr lang="en-US" dirty="0"/>
              <a:t> </a:t>
            </a:r>
            <a:r>
              <a:rPr lang="en-US" dirty="0" err="1"/>
              <a:t>mai</a:t>
            </a:r>
            <a:r>
              <a:rPr lang="en-US" dirty="0"/>
              <a:t> mare. Din </a:t>
            </a:r>
            <a:r>
              <a:rPr lang="en-US" dirty="0" err="1"/>
              <a:t>cauza</a:t>
            </a:r>
            <a:r>
              <a:rPr lang="en-US" dirty="0"/>
              <a:t> </a:t>
            </a:r>
            <a:r>
              <a:rPr lang="en-US" dirty="0" err="1"/>
              <a:t>aceasta</a:t>
            </a:r>
            <a:r>
              <a:rPr lang="en-US" dirty="0"/>
              <a:t>, </a:t>
            </a:r>
            <a:r>
              <a:rPr lang="en-US" dirty="0" err="1"/>
              <a:t>urechea</a:t>
            </a:r>
            <a:r>
              <a:rPr lang="en-US" dirty="0"/>
              <a:t> </a:t>
            </a:r>
            <a:r>
              <a:rPr lang="en-US" dirty="0" err="1"/>
              <a:t>percepe</a:t>
            </a:r>
            <a:r>
              <a:rPr lang="en-US" dirty="0"/>
              <a:t> un </a:t>
            </a:r>
            <a:r>
              <a:rPr lang="en-US" dirty="0" err="1"/>
              <a:t>sunet</a:t>
            </a:r>
            <a:r>
              <a:rPr lang="en-US" dirty="0"/>
              <a:t> </a:t>
            </a:r>
            <a:r>
              <a:rPr lang="en-US" dirty="0" err="1"/>
              <a:t>mai</a:t>
            </a:r>
            <a:r>
              <a:rPr lang="en-US" dirty="0"/>
              <a:t> </a:t>
            </a:r>
            <a:r>
              <a:rPr lang="en-US" dirty="0" err="1"/>
              <a:t>puternic</a:t>
            </a:r>
            <a:r>
              <a:rPr lang="en-US" dirty="0"/>
              <a:t>. O </a:t>
            </a:r>
            <a:r>
              <a:rPr lang="en-US" dirty="0" err="1"/>
              <a:t>comparatie</a:t>
            </a:r>
            <a:r>
              <a:rPr lang="en-US" dirty="0"/>
              <a:t> de </a:t>
            </a:r>
            <a:r>
              <a:rPr lang="en-US" dirty="0" err="1"/>
              <a:t>unde</a:t>
            </a:r>
            <a:r>
              <a:rPr lang="en-US" dirty="0"/>
              <a:t> </a:t>
            </a:r>
            <a:r>
              <a:rPr lang="en-US" dirty="0" err="1"/>
              <a:t>sonore</a:t>
            </a:r>
            <a:r>
              <a:rPr lang="en-US" dirty="0"/>
              <a:t> la </a:t>
            </a:r>
            <a:r>
              <a:rPr lang="en-US" dirty="0" err="1"/>
              <a:t>amplitudine</a:t>
            </a:r>
            <a:r>
              <a:rPr lang="en-US" dirty="0"/>
              <a:t> </a:t>
            </a:r>
            <a:r>
              <a:rPr lang="en-US" dirty="0" err="1"/>
              <a:t>scazuta</a:t>
            </a:r>
            <a:r>
              <a:rPr lang="en-US" dirty="0"/>
              <a:t>, </a:t>
            </a:r>
            <a:r>
              <a:rPr lang="en-US" dirty="0" err="1"/>
              <a:t>medie</a:t>
            </a:r>
            <a:r>
              <a:rPr lang="en-US" dirty="0"/>
              <a:t>, </a:t>
            </a:r>
            <a:r>
              <a:rPr lang="en-US" dirty="0" err="1"/>
              <a:t>si</a:t>
            </a:r>
            <a:r>
              <a:rPr lang="en-US" dirty="0"/>
              <a:t> </a:t>
            </a:r>
            <a:r>
              <a:rPr lang="en-US" dirty="0" err="1"/>
              <a:t>inalta</a:t>
            </a:r>
            <a:r>
              <a:rPr lang="en-US" dirty="0"/>
              <a:t> </a:t>
            </a:r>
            <a:r>
              <a:rPr lang="en-US" dirty="0" err="1"/>
              <a:t>demonstreaza</a:t>
            </a:r>
            <a:r>
              <a:rPr lang="en-US" dirty="0"/>
              <a:t> </a:t>
            </a:r>
            <a:r>
              <a:rPr lang="en-US" dirty="0" err="1"/>
              <a:t>schimbarea</a:t>
            </a:r>
            <a:r>
              <a:rPr lang="en-US" dirty="0"/>
              <a:t> </a:t>
            </a:r>
            <a:r>
              <a:rPr lang="en-US" dirty="0" err="1"/>
              <a:t>sunetului</a:t>
            </a:r>
            <a:r>
              <a:rPr lang="en-US" dirty="0"/>
              <a:t> </a:t>
            </a:r>
            <a:r>
              <a:rPr lang="en-US" dirty="0" err="1"/>
              <a:t>prin</a:t>
            </a:r>
            <a:r>
              <a:rPr lang="en-US" dirty="0"/>
              <a:t> </a:t>
            </a:r>
            <a:r>
              <a:rPr lang="en-US" dirty="0" err="1"/>
              <a:t>alterarea</a:t>
            </a:r>
            <a:r>
              <a:rPr lang="en-US" dirty="0"/>
              <a:t> </a:t>
            </a:r>
            <a:r>
              <a:rPr lang="en-US" dirty="0" err="1"/>
              <a:t>amplitudinii</a:t>
            </a:r>
            <a:r>
              <a:rPr lang="en-US" dirty="0"/>
              <a:t>. </a:t>
            </a:r>
            <a:r>
              <a:rPr lang="en-US" dirty="0" err="1"/>
              <a:t>Aceste</a:t>
            </a:r>
            <a:r>
              <a:rPr lang="en-US" dirty="0"/>
              <a:t> </a:t>
            </a:r>
            <a:r>
              <a:rPr lang="en-US" dirty="0" err="1"/>
              <a:t>trei</a:t>
            </a:r>
            <a:r>
              <a:rPr lang="en-US" dirty="0"/>
              <a:t> </a:t>
            </a:r>
            <a:r>
              <a:rPr lang="en-US" dirty="0" err="1"/>
              <a:t>unde</a:t>
            </a:r>
            <a:r>
              <a:rPr lang="en-US" dirty="0"/>
              <a:t> au </a:t>
            </a:r>
            <a:r>
              <a:rPr lang="en-US" dirty="0" err="1"/>
              <a:t>aceeasi</a:t>
            </a:r>
            <a:r>
              <a:rPr lang="en-US" dirty="0"/>
              <a:t> </a:t>
            </a:r>
            <a:r>
              <a:rPr lang="en-US" dirty="0" err="1"/>
              <a:t>frecventa</a:t>
            </a:r>
            <a:r>
              <a:rPr lang="en-US" dirty="0"/>
              <a:t>, </a:t>
            </a:r>
            <a:r>
              <a:rPr lang="en-US" dirty="0" err="1"/>
              <a:t>si</a:t>
            </a:r>
            <a:r>
              <a:rPr lang="en-US" dirty="0"/>
              <a:t> </a:t>
            </a:r>
            <a:r>
              <a:rPr lang="en-US" dirty="0" err="1"/>
              <a:t>ar</a:t>
            </a:r>
            <a:r>
              <a:rPr lang="en-US" dirty="0"/>
              <a:t> </a:t>
            </a:r>
            <a:r>
              <a:rPr lang="en-US" dirty="0" err="1"/>
              <a:t>trebui</a:t>
            </a:r>
            <a:r>
              <a:rPr lang="en-US" dirty="0"/>
              <a:t> </a:t>
            </a:r>
            <a:r>
              <a:rPr lang="en-US" dirty="0" err="1"/>
              <a:t>sa</a:t>
            </a:r>
            <a:r>
              <a:rPr lang="en-US" dirty="0"/>
              <a:t> </a:t>
            </a:r>
            <a:r>
              <a:rPr lang="en-US" dirty="0" err="1"/>
              <a:t>sune</a:t>
            </a:r>
            <a:r>
              <a:rPr lang="en-US" dirty="0"/>
              <a:t> la </a:t>
            </a:r>
            <a:r>
              <a:rPr lang="en-US" dirty="0" err="1"/>
              <a:t>fel</a:t>
            </a:r>
            <a:r>
              <a:rPr lang="en-US" dirty="0"/>
              <a:t> </a:t>
            </a:r>
            <a:r>
              <a:rPr lang="en-US" dirty="0" err="1"/>
              <a:t>doar</a:t>
            </a:r>
            <a:r>
              <a:rPr lang="en-US" dirty="0"/>
              <a:t> ca </a:t>
            </a:r>
            <a:r>
              <a:rPr lang="en-US" dirty="0" err="1"/>
              <a:t>exista</a:t>
            </a:r>
            <a:r>
              <a:rPr lang="en-US" dirty="0"/>
              <a:t> o </a:t>
            </a:r>
            <a:r>
              <a:rPr lang="en-US" dirty="0" err="1"/>
              <a:t>diferenta</a:t>
            </a:r>
            <a:r>
              <a:rPr lang="en-US" dirty="0"/>
              <a:t> </a:t>
            </a:r>
            <a:r>
              <a:rPr lang="en-US" dirty="0" err="1"/>
              <a:t>perceptibila</a:t>
            </a:r>
            <a:r>
              <a:rPr lang="en-US" dirty="0"/>
              <a:t> in </a:t>
            </a:r>
            <a:r>
              <a:rPr lang="en-US" dirty="0" err="1"/>
              <a:t>volum</a:t>
            </a:r>
            <a:r>
              <a:rPr lang="en-US" dirty="0"/>
              <a:t>.</a:t>
            </a:r>
            <a:endParaRPr lang="en-US" dirty="0"/>
          </a:p>
        </p:txBody>
      </p:sp>
    </p:spTree>
    <p:extLst>
      <p:ext uri="{BB962C8B-B14F-4D97-AF65-F5344CB8AC3E}">
        <p14:creationId xmlns:p14="http://schemas.microsoft.com/office/powerpoint/2010/main" val="659142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88036"/>
            <a:ext cx="7729728" cy="1188720"/>
          </a:xfrm>
        </p:spPr>
        <p:txBody>
          <a:bodyPr/>
          <a:lstStyle/>
          <a:p>
            <a:r>
              <a:rPr lang="en-US" dirty="0"/>
              <a:t> </a:t>
            </a:r>
            <a:r>
              <a:rPr lang="en-US" dirty="0" err="1"/>
              <a:t>Frecventa</a:t>
            </a:r>
            <a:endParaRPr lang="en-US" dirty="0"/>
          </a:p>
        </p:txBody>
      </p:sp>
      <p:sp>
        <p:nvSpPr>
          <p:cNvPr id="3" name="Content Placeholder 2"/>
          <p:cNvSpPr>
            <a:spLocks noGrp="1"/>
          </p:cNvSpPr>
          <p:nvPr>
            <p:ph idx="1"/>
          </p:nvPr>
        </p:nvSpPr>
        <p:spPr>
          <a:xfrm>
            <a:off x="2231136" y="2382012"/>
            <a:ext cx="7729728" cy="3101983"/>
          </a:xfrm>
        </p:spPr>
        <p:txBody>
          <a:bodyPr/>
          <a:lstStyle/>
          <a:p>
            <a:pPr marL="0" indent="0">
              <a:buNone/>
            </a:pPr>
            <a:r>
              <a:rPr lang="en-US" dirty="0" err="1"/>
              <a:t>Noi</a:t>
            </a:r>
            <a:r>
              <a:rPr lang="en-US" dirty="0"/>
              <a:t> </a:t>
            </a:r>
            <a:r>
              <a:rPr lang="en-US" dirty="0" err="1"/>
              <a:t>percepem</a:t>
            </a:r>
            <a:r>
              <a:rPr lang="en-US" dirty="0"/>
              <a:t> </a:t>
            </a:r>
            <a:r>
              <a:rPr lang="en-US" dirty="0" err="1"/>
              <a:t>frecventa</a:t>
            </a:r>
            <a:r>
              <a:rPr lang="en-US" dirty="0"/>
              <a:t> ca </a:t>
            </a:r>
            <a:r>
              <a:rPr lang="en-US" dirty="0" err="1"/>
              <a:t>sunete</a:t>
            </a:r>
            <a:r>
              <a:rPr lang="en-US" dirty="0"/>
              <a:t> </a:t>
            </a:r>
            <a:r>
              <a:rPr lang="en-US" dirty="0" err="1"/>
              <a:t>mai</a:t>
            </a:r>
            <a:r>
              <a:rPr lang="en-US" dirty="0"/>
              <a:t> '</a:t>
            </a:r>
            <a:r>
              <a:rPr lang="en-US" dirty="0" err="1"/>
              <a:t>inalte</a:t>
            </a:r>
            <a:r>
              <a:rPr lang="en-US" dirty="0"/>
              <a:t>' </a:t>
            </a:r>
            <a:r>
              <a:rPr lang="en-US" dirty="0" err="1"/>
              <a:t>sau</a:t>
            </a:r>
            <a:r>
              <a:rPr lang="en-US" dirty="0"/>
              <a:t> </a:t>
            </a:r>
            <a:r>
              <a:rPr lang="en-US" dirty="0" err="1"/>
              <a:t>sunete</a:t>
            </a:r>
            <a:r>
              <a:rPr lang="en-US" dirty="0"/>
              <a:t> </a:t>
            </a:r>
            <a:r>
              <a:rPr lang="en-US" dirty="0" err="1"/>
              <a:t>mai</a:t>
            </a:r>
            <a:r>
              <a:rPr lang="en-US" dirty="0"/>
              <a:t> '</a:t>
            </a:r>
            <a:r>
              <a:rPr lang="en-US" dirty="0" err="1"/>
              <a:t>joase</a:t>
            </a:r>
            <a:r>
              <a:rPr lang="en-US" dirty="0"/>
              <a:t>'. </a:t>
            </a:r>
            <a:r>
              <a:rPr lang="en-US" dirty="0" err="1"/>
              <a:t>Frecventa</a:t>
            </a:r>
            <a:r>
              <a:rPr lang="en-US" dirty="0"/>
              <a:t> </a:t>
            </a:r>
            <a:r>
              <a:rPr lang="en-US" dirty="0" err="1"/>
              <a:t>unui</a:t>
            </a:r>
            <a:r>
              <a:rPr lang="en-US" dirty="0"/>
              <a:t> </a:t>
            </a:r>
            <a:r>
              <a:rPr lang="en-US" dirty="0" err="1"/>
              <a:t>sunet</a:t>
            </a:r>
            <a:r>
              <a:rPr lang="en-US" dirty="0"/>
              <a:t> </a:t>
            </a:r>
            <a:r>
              <a:rPr lang="en-US" dirty="0" err="1"/>
              <a:t>este</a:t>
            </a:r>
            <a:r>
              <a:rPr lang="en-US" dirty="0"/>
              <a:t> </a:t>
            </a:r>
            <a:r>
              <a:rPr lang="en-US" dirty="0" err="1"/>
              <a:t>numarul</a:t>
            </a:r>
            <a:r>
              <a:rPr lang="en-US" dirty="0"/>
              <a:t> de </a:t>
            </a:r>
            <a:r>
              <a:rPr lang="en-US" dirty="0" err="1"/>
              <a:t>perioade</a:t>
            </a:r>
            <a:r>
              <a:rPr lang="en-US" dirty="0"/>
              <a:t>, </a:t>
            </a:r>
            <a:r>
              <a:rPr lang="en-US" dirty="0" err="1"/>
              <a:t>sau</a:t>
            </a:r>
            <a:r>
              <a:rPr lang="en-US" dirty="0"/>
              <a:t> </a:t>
            </a:r>
            <a:r>
              <a:rPr lang="en-US" dirty="0" err="1"/>
              <a:t>oscilatii</a:t>
            </a:r>
            <a:r>
              <a:rPr lang="en-US" dirty="0"/>
              <a:t>, </a:t>
            </a:r>
            <a:r>
              <a:rPr lang="en-US" dirty="0" err="1"/>
              <a:t>pe</a:t>
            </a:r>
            <a:r>
              <a:rPr lang="en-US" dirty="0"/>
              <a:t> care o </a:t>
            </a:r>
            <a:r>
              <a:rPr lang="en-US" dirty="0" err="1"/>
              <a:t>unda</a:t>
            </a:r>
            <a:r>
              <a:rPr lang="en-US" dirty="0"/>
              <a:t> </a:t>
            </a:r>
            <a:r>
              <a:rPr lang="en-US" dirty="0" err="1"/>
              <a:t>sonora</a:t>
            </a:r>
            <a:r>
              <a:rPr lang="en-US" dirty="0"/>
              <a:t> le </a:t>
            </a:r>
            <a:r>
              <a:rPr lang="en-US" dirty="0" err="1"/>
              <a:t>efectueaza</a:t>
            </a:r>
            <a:r>
              <a:rPr lang="en-US" dirty="0"/>
              <a:t> </a:t>
            </a:r>
            <a:r>
              <a:rPr lang="en-US" dirty="0" err="1"/>
              <a:t>intr</a:t>
            </a:r>
            <a:r>
              <a:rPr lang="en-US" dirty="0"/>
              <a:t>-un </a:t>
            </a:r>
            <a:r>
              <a:rPr lang="en-US" dirty="0" err="1"/>
              <a:t>timp</a:t>
            </a:r>
            <a:r>
              <a:rPr lang="en-US" dirty="0"/>
              <a:t> dat. </a:t>
            </a:r>
            <a:r>
              <a:rPr lang="en-US" dirty="0" err="1"/>
              <a:t>Frecventa</a:t>
            </a:r>
            <a:r>
              <a:rPr lang="en-US" dirty="0"/>
              <a:t> </a:t>
            </a:r>
            <a:r>
              <a:rPr lang="en-US" dirty="0" err="1"/>
              <a:t>este</a:t>
            </a:r>
            <a:r>
              <a:rPr lang="en-US" dirty="0"/>
              <a:t> </a:t>
            </a:r>
            <a:r>
              <a:rPr lang="en-US" dirty="0" err="1"/>
              <a:t>masurata</a:t>
            </a:r>
            <a:r>
              <a:rPr lang="en-US" dirty="0"/>
              <a:t> in </a:t>
            </a:r>
            <a:r>
              <a:rPr lang="en-US" dirty="0" err="1"/>
              <a:t>hertzi</a:t>
            </a:r>
            <a:r>
              <a:rPr lang="en-US" dirty="0"/>
              <a:t>, </a:t>
            </a:r>
            <a:r>
              <a:rPr lang="en-US" dirty="0" err="1"/>
              <a:t>sau</a:t>
            </a:r>
            <a:r>
              <a:rPr lang="en-US" dirty="0"/>
              <a:t> </a:t>
            </a:r>
            <a:r>
              <a:rPr lang="en-US" dirty="0" err="1"/>
              <a:t>perioade</a:t>
            </a:r>
            <a:r>
              <a:rPr lang="en-US" dirty="0"/>
              <a:t> </a:t>
            </a:r>
            <a:r>
              <a:rPr lang="en-US" dirty="0" err="1"/>
              <a:t>pe</a:t>
            </a:r>
            <a:r>
              <a:rPr lang="en-US" dirty="0"/>
              <a:t> </a:t>
            </a:r>
            <a:r>
              <a:rPr lang="en-US" dirty="0" err="1"/>
              <a:t>secunda</a:t>
            </a:r>
            <a:r>
              <a:rPr lang="en-US" dirty="0"/>
              <a:t>. </a:t>
            </a:r>
            <a:r>
              <a:rPr lang="en-US" dirty="0" err="1"/>
              <a:t>Undele</a:t>
            </a:r>
            <a:r>
              <a:rPr lang="en-US" dirty="0"/>
              <a:t> se </a:t>
            </a:r>
            <a:r>
              <a:rPr lang="en-US" dirty="0" err="1"/>
              <a:t>propaga</a:t>
            </a:r>
            <a:r>
              <a:rPr lang="en-US" dirty="0"/>
              <a:t> </a:t>
            </a:r>
            <a:r>
              <a:rPr lang="en-US" dirty="0" err="1"/>
              <a:t>si</a:t>
            </a:r>
            <a:r>
              <a:rPr lang="en-US" dirty="0"/>
              <a:t> la </a:t>
            </a:r>
            <a:r>
              <a:rPr lang="en-US" dirty="0" err="1"/>
              <a:t>frecvente</a:t>
            </a:r>
            <a:r>
              <a:rPr lang="en-US" dirty="0"/>
              <a:t> </a:t>
            </a:r>
            <a:r>
              <a:rPr lang="en-US" dirty="0" err="1"/>
              <a:t>mari</a:t>
            </a:r>
            <a:r>
              <a:rPr lang="en-US" dirty="0"/>
              <a:t> </a:t>
            </a:r>
            <a:r>
              <a:rPr lang="en-US" dirty="0" err="1"/>
              <a:t>si</a:t>
            </a:r>
            <a:r>
              <a:rPr lang="en-US" dirty="0"/>
              <a:t> la </a:t>
            </a:r>
            <a:r>
              <a:rPr lang="en-US" dirty="0" err="1"/>
              <a:t>frecvente</a:t>
            </a:r>
            <a:r>
              <a:rPr lang="en-US" dirty="0"/>
              <a:t> </a:t>
            </a:r>
            <a:r>
              <a:rPr lang="en-US" dirty="0" err="1"/>
              <a:t>joase</a:t>
            </a:r>
            <a:r>
              <a:rPr lang="en-US" dirty="0"/>
              <a:t>, </a:t>
            </a:r>
            <a:r>
              <a:rPr lang="en-US" dirty="0" err="1"/>
              <a:t>dar</a:t>
            </a:r>
            <a:r>
              <a:rPr lang="en-US" dirty="0"/>
              <a:t> </a:t>
            </a:r>
            <a:r>
              <a:rPr lang="en-US" dirty="0" err="1"/>
              <a:t>oamenii</a:t>
            </a:r>
            <a:r>
              <a:rPr lang="en-US" dirty="0"/>
              <a:t> nu </a:t>
            </a:r>
            <a:r>
              <a:rPr lang="en-US" dirty="0" err="1"/>
              <a:t>sunt</a:t>
            </a:r>
            <a:r>
              <a:rPr lang="en-US" dirty="0"/>
              <a:t> </a:t>
            </a:r>
            <a:r>
              <a:rPr lang="en-US" dirty="0" err="1"/>
              <a:t>capabili</a:t>
            </a:r>
            <a:r>
              <a:rPr lang="en-US" dirty="0"/>
              <a:t> </a:t>
            </a:r>
            <a:r>
              <a:rPr lang="en-US" dirty="0" err="1"/>
              <a:t>sa</a:t>
            </a:r>
            <a:r>
              <a:rPr lang="en-US" dirty="0"/>
              <a:t> le </a:t>
            </a:r>
            <a:r>
              <a:rPr lang="en-US" dirty="0" err="1"/>
              <a:t>auda</a:t>
            </a:r>
            <a:r>
              <a:rPr lang="en-US" dirty="0"/>
              <a:t> in </a:t>
            </a:r>
            <a:r>
              <a:rPr lang="en-US" dirty="0" err="1"/>
              <a:t>afara</a:t>
            </a:r>
            <a:r>
              <a:rPr lang="en-US" dirty="0"/>
              <a:t> </a:t>
            </a:r>
            <a:r>
              <a:rPr lang="en-US" dirty="0" err="1"/>
              <a:t>unei</a:t>
            </a:r>
            <a:r>
              <a:rPr lang="en-US" dirty="0"/>
              <a:t> raze </a:t>
            </a:r>
            <a:r>
              <a:rPr lang="en-US" dirty="0" err="1"/>
              <a:t>relativ</a:t>
            </a:r>
            <a:r>
              <a:rPr lang="en-US" dirty="0"/>
              <a:t> </a:t>
            </a:r>
            <a:r>
              <a:rPr lang="en-US" dirty="0" err="1"/>
              <a:t>mici</a:t>
            </a:r>
            <a:r>
              <a:rPr lang="en-US" dirty="0"/>
              <a:t>. </a:t>
            </a:r>
            <a:r>
              <a:rPr lang="en-US" dirty="0" err="1"/>
              <a:t>Sunetele</a:t>
            </a:r>
            <a:r>
              <a:rPr lang="en-US" dirty="0"/>
              <a:t> pot fi </a:t>
            </a:r>
            <a:r>
              <a:rPr lang="en-US" dirty="0" err="1"/>
              <a:t>produse</a:t>
            </a:r>
            <a:r>
              <a:rPr lang="en-US" dirty="0"/>
              <a:t> la </a:t>
            </a:r>
            <a:r>
              <a:rPr lang="en-US" dirty="0" err="1"/>
              <a:t>frecvente</a:t>
            </a:r>
            <a:r>
              <a:rPr lang="en-US" dirty="0"/>
              <a:t> </a:t>
            </a:r>
            <a:r>
              <a:rPr lang="en-US" dirty="0" err="1"/>
              <a:t>dorite</a:t>
            </a:r>
            <a:r>
              <a:rPr lang="en-US" dirty="0"/>
              <a:t> </a:t>
            </a:r>
            <a:r>
              <a:rPr lang="en-US" dirty="0" err="1"/>
              <a:t>prin</a:t>
            </a:r>
            <a:r>
              <a:rPr lang="en-US" dirty="0"/>
              <a:t> </a:t>
            </a:r>
            <a:r>
              <a:rPr lang="en-US" dirty="0" err="1"/>
              <a:t>metode</a:t>
            </a:r>
            <a:r>
              <a:rPr lang="en-US" dirty="0"/>
              <a:t> </a:t>
            </a:r>
            <a:r>
              <a:rPr lang="en-US" dirty="0" err="1"/>
              <a:t>diferite</a:t>
            </a:r>
            <a:r>
              <a:rPr lang="en-US" dirty="0"/>
              <a:t>.</a:t>
            </a:r>
            <a:endParaRPr lang="en-US" dirty="0"/>
          </a:p>
        </p:txBody>
      </p:sp>
    </p:spTree>
    <p:extLst>
      <p:ext uri="{BB962C8B-B14F-4D97-AF65-F5344CB8AC3E}">
        <p14:creationId xmlns:p14="http://schemas.microsoft.com/office/powerpoint/2010/main" val="198376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88036"/>
            <a:ext cx="7729728" cy="1188720"/>
          </a:xfrm>
        </p:spPr>
        <p:txBody>
          <a:bodyPr/>
          <a:lstStyle/>
          <a:p>
            <a:r>
              <a:rPr lang="en-US" dirty="0" err="1"/>
              <a:t>Intensitatea</a:t>
            </a:r>
            <a:r>
              <a:rPr lang="en-US" dirty="0"/>
              <a:t> </a:t>
            </a:r>
            <a:r>
              <a:rPr lang="en-US" dirty="0" err="1"/>
              <a:t>sunetului</a:t>
            </a:r>
            <a:endParaRPr lang="en-US" dirty="0"/>
          </a:p>
        </p:txBody>
      </p:sp>
      <p:sp>
        <p:nvSpPr>
          <p:cNvPr id="3" name="Content Placeholder 2"/>
          <p:cNvSpPr>
            <a:spLocks noGrp="1"/>
          </p:cNvSpPr>
          <p:nvPr>
            <p:ph idx="1"/>
          </p:nvPr>
        </p:nvSpPr>
        <p:spPr/>
        <p:txBody>
          <a:bodyPr/>
          <a:lstStyle/>
          <a:p>
            <a:pPr marL="0" indent="0">
              <a:buNone/>
            </a:pPr>
            <a:r>
              <a:rPr lang="en-US" dirty="0" err="1"/>
              <a:t>Intensitatile</a:t>
            </a:r>
            <a:r>
              <a:rPr lang="en-US" dirty="0"/>
              <a:t> </a:t>
            </a:r>
            <a:r>
              <a:rPr lang="en-US" dirty="0" err="1"/>
              <a:t>sunetului</a:t>
            </a:r>
            <a:r>
              <a:rPr lang="en-US" dirty="0"/>
              <a:t> </a:t>
            </a:r>
            <a:r>
              <a:rPr lang="en-US" dirty="0" err="1"/>
              <a:t>sunt</a:t>
            </a:r>
            <a:r>
              <a:rPr lang="en-US" dirty="0"/>
              <a:t> </a:t>
            </a:r>
            <a:r>
              <a:rPr lang="en-US" dirty="0" err="1"/>
              <a:t>masurate</a:t>
            </a:r>
            <a:r>
              <a:rPr lang="en-US" dirty="0"/>
              <a:t> in </a:t>
            </a:r>
            <a:r>
              <a:rPr lang="en-US" dirty="0" err="1"/>
              <a:t>decibeli</a:t>
            </a:r>
            <a:r>
              <a:rPr lang="en-US" dirty="0"/>
              <a:t>(dB). De </a:t>
            </a:r>
            <a:r>
              <a:rPr lang="en-US" dirty="0" err="1"/>
              <a:t>exemplu</a:t>
            </a:r>
            <a:r>
              <a:rPr lang="en-US" dirty="0"/>
              <a:t>, </a:t>
            </a:r>
            <a:r>
              <a:rPr lang="en-US" dirty="0" err="1"/>
              <a:t>intensitatea</a:t>
            </a:r>
            <a:r>
              <a:rPr lang="en-US" dirty="0"/>
              <a:t> la </a:t>
            </a:r>
            <a:r>
              <a:rPr lang="en-US" dirty="0" err="1"/>
              <a:t>minimul</a:t>
            </a:r>
            <a:r>
              <a:rPr lang="en-US" dirty="0"/>
              <a:t> </a:t>
            </a:r>
            <a:r>
              <a:rPr lang="en-US" dirty="0" err="1"/>
              <a:t>auzului</a:t>
            </a:r>
            <a:r>
              <a:rPr lang="en-US" dirty="0"/>
              <a:t> </a:t>
            </a:r>
            <a:r>
              <a:rPr lang="en-US" dirty="0" err="1"/>
              <a:t>este</a:t>
            </a:r>
            <a:r>
              <a:rPr lang="en-US" dirty="0"/>
              <a:t> 0 dB, </a:t>
            </a:r>
            <a:r>
              <a:rPr lang="en-US" dirty="0" err="1"/>
              <a:t>intensitatea</a:t>
            </a:r>
            <a:r>
              <a:rPr lang="en-US" dirty="0"/>
              <a:t> </a:t>
            </a:r>
            <a:r>
              <a:rPr lang="en-US" dirty="0" err="1"/>
              <a:t>soaptelor</a:t>
            </a:r>
            <a:r>
              <a:rPr lang="en-US" dirty="0"/>
              <a:t> </a:t>
            </a:r>
            <a:r>
              <a:rPr lang="en-US" dirty="0" err="1"/>
              <a:t>este</a:t>
            </a:r>
            <a:r>
              <a:rPr lang="en-US" dirty="0"/>
              <a:t> in </a:t>
            </a:r>
            <a:r>
              <a:rPr lang="en-US" dirty="0" err="1"/>
              <a:t>medie</a:t>
            </a:r>
            <a:r>
              <a:rPr lang="en-US" dirty="0"/>
              <a:t> 10 dB, </a:t>
            </a:r>
            <a:r>
              <a:rPr lang="en-US" dirty="0" err="1"/>
              <a:t>si</a:t>
            </a:r>
            <a:r>
              <a:rPr lang="en-US" dirty="0"/>
              <a:t> </a:t>
            </a:r>
            <a:r>
              <a:rPr lang="en-US" dirty="0" err="1"/>
              <a:t>intensitatea</a:t>
            </a:r>
            <a:r>
              <a:rPr lang="en-US" dirty="0"/>
              <a:t> </a:t>
            </a:r>
            <a:r>
              <a:rPr lang="en-US" dirty="0" err="1"/>
              <a:t>fosnetului</a:t>
            </a:r>
            <a:r>
              <a:rPr lang="en-US" dirty="0"/>
              <a:t> de </a:t>
            </a:r>
            <a:r>
              <a:rPr lang="en-US" dirty="0" err="1"/>
              <a:t>frunze</a:t>
            </a:r>
            <a:r>
              <a:rPr lang="en-US" dirty="0"/>
              <a:t> </a:t>
            </a:r>
            <a:r>
              <a:rPr lang="en-US" dirty="0" err="1"/>
              <a:t>este</a:t>
            </a:r>
            <a:r>
              <a:rPr lang="en-US" dirty="0"/>
              <a:t> de 20 </a:t>
            </a:r>
            <a:r>
              <a:rPr lang="en-US" dirty="0" err="1"/>
              <a:t>dB.</a:t>
            </a:r>
            <a:r>
              <a:rPr lang="en-US" dirty="0"/>
              <a:t> </a:t>
            </a:r>
            <a:r>
              <a:rPr lang="en-US" dirty="0" err="1"/>
              <a:t>Intensitatile</a:t>
            </a:r>
            <a:r>
              <a:rPr lang="en-US" dirty="0"/>
              <a:t> </a:t>
            </a:r>
            <a:r>
              <a:rPr lang="en-US" dirty="0" err="1"/>
              <a:t>sunetului</a:t>
            </a:r>
            <a:r>
              <a:rPr lang="en-US" dirty="0"/>
              <a:t> </a:t>
            </a:r>
            <a:r>
              <a:rPr lang="en-US" dirty="0" err="1"/>
              <a:t>sunt</a:t>
            </a:r>
            <a:r>
              <a:rPr lang="en-US" dirty="0"/>
              <a:t> </a:t>
            </a:r>
            <a:r>
              <a:rPr lang="en-US" dirty="0" err="1"/>
              <a:t>aranjate</a:t>
            </a:r>
            <a:r>
              <a:rPr lang="en-US" dirty="0"/>
              <a:t> </a:t>
            </a:r>
            <a:r>
              <a:rPr lang="en-US" dirty="0" err="1"/>
              <a:t>pe</a:t>
            </a:r>
            <a:r>
              <a:rPr lang="en-US" dirty="0"/>
              <a:t> o </a:t>
            </a:r>
            <a:r>
              <a:rPr lang="en-US" dirty="0" err="1"/>
              <a:t>scara</a:t>
            </a:r>
            <a:r>
              <a:rPr lang="en-US" dirty="0"/>
              <a:t> </a:t>
            </a:r>
            <a:r>
              <a:rPr lang="en-US" dirty="0" err="1"/>
              <a:t>logaritmica</a:t>
            </a:r>
            <a:r>
              <a:rPr lang="en-US" dirty="0"/>
              <a:t>, </a:t>
            </a:r>
            <a:r>
              <a:rPr lang="en-US" dirty="0" err="1"/>
              <a:t>ceea</a:t>
            </a:r>
            <a:r>
              <a:rPr lang="en-US" dirty="0"/>
              <a:t> </a:t>
            </a:r>
            <a:r>
              <a:rPr lang="en-US" dirty="0" err="1"/>
              <a:t>ce</a:t>
            </a:r>
            <a:r>
              <a:rPr lang="en-US" dirty="0"/>
              <a:t> </a:t>
            </a:r>
            <a:r>
              <a:rPr lang="en-US" dirty="0" err="1"/>
              <a:t>inseamna</a:t>
            </a:r>
            <a:r>
              <a:rPr lang="en-US" dirty="0"/>
              <a:t> ca o </a:t>
            </a:r>
            <a:r>
              <a:rPr lang="en-US" dirty="0" err="1"/>
              <a:t>marire</a:t>
            </a:r>
            <a:r>
              <a:rPr lang="en-US" dirty="0"/>
              <a:t> de 10 dB </a:t>
            </a:r>
            <a:r>
              <a:rPr lang="en-US" dirty="0" err="1"/>
              <a:t>corespunde</a:t>
            </a:r>
            <a:r>
              <a:rPr lang="en-US" dirty="0"/>
              <a:t> cu o </a:t>
            </a:r>
            <a:r>
              <a:rPr lang="en-US" dirty="0" err="1"/>
              <a:t>crestere</a:t>
            </a:r>
            <a:r>
              <a:rPr lang="en-US" dirty="0"/>
              <a:t> a </a:t>
            </a:r>
            <a:r>
              <a:rPr lang="en-US" dirty="0" err="1"/>
              <a:t>intensitatii</a:t>
            </a:r>
            <a:r>
              <a:rPr lang="en-US" dirty="0"/>
              <a:t> cu o rata de 10. </a:t>
            </a:r>
            <a:r>
              <a:rPr lang="en-US" dirty="0" smtClean="0"/>
              <a:t> </a:t>
            </a:r>
            <a:r>
              <a:rPr lang="en-US" dirty="0" err="1" smtClean="0"/>
              <a:t>Astfel</a:t>
            </a:r>
            <a:r>
              <a:rPr lang="en-US" dirty="0"/>
              <a:t>, </a:t>
            </a:r>
            <a:r>
              <a:rPr lang="en-US" dirty="0" err="1"/>
              <a:t>fosnetul</a:t>
            </a:r>
            <a:r>
              <a:rPr lang="en-US" dirty="0"/>
              <a:t> </a:t>
            </a:r>
            <a:r>
              <a:rPr lang="en-US" dirty="0" err="1"/>
              <a:t>frunzelor</a:t>
            </a:r>
            <a:r>
              <a:rPr lang="en-US" dirty="0"/>
              <a:t> </a:t>
            </a:r>
            <a:r>
              <a:rPr lang="en-US" dirty="0" err="1"/>
              <a:t>este</a:t>
            </a:r>
            <a:r>
              <a:rPr lang="en-US" dirty="0"/>
              <a:t> de </a:t>
            </a:r>
            <a:r>
              <a:rPr lang="en-US" dirty="0" err="1"/>
              <a:t>aproape</a:t>
            </a:r>
            <a:r>
              <a:rPr lang="en-US" dirty="0"/>
              <a:t> </a:t>
            </a:r>
            <a:r>
              <a:rPr lang="en-US" dirty="0" smtClean="0"/>
              <a:t>2 </a:t>
            </a:r>
            <a:r>
              <a:rPr lang="en-US" dirty="0" err="1"/>
              <a:t>ori</a:t>
            </a:r>
            <a:r>
              <a:rPr lang="en-US" dirty="0"/>
              <a:t> </a:t>
            </a:r>
            <a:r>
              <a:rPr lang="en-US" dirty="0" err="1"/>
              <a:t>mai</a:t>
            </a:r>
            <a:r>
              <a:rPr lang="en-US" dirty="0"/>
              <a:t> </a:t>
            </a:r>
            <a:r>
              <a:rPr lang="en-US" dirty="0" err="1"/>
              <a:t>intens</a:t>
            </a:r>
            <a:r>
              <a:rPr lang="en-US" dirty="0"/>
              <a:t> </a:t>
            </a:r>
            <a:r>
              <a:rPr lang="en-US" dirty="0" err="1"/>
              <a:t>decat</a:t>
            </a:r>
            <a:r>
              <a:rPr lang="en-US" dirty="0"/>
              <a:t> </a:t>
            </a:r>
            <a:r>
              <a:rPr lang="en-US" dirty="0" err="1"/>
              <a:t>soapta</a:t>
            </a:r>
            <a:r>
              <a:rPr lang="en-US" dirty="0"/>
              <a:t>. </a:t>
            </a:r>
            <a:r>
              <a:rPr lang="en-US" dirty="0" err="1"/>
              <a:t>Distanta</a:t>
            </a:r>
            <a:r>
              <a:rPr lang="en-US" dirty="0"/>
              <a:t> la care un </a:t>
            </a:r>
            <a:r>
              <a:rPr lang="en-US" dirty="0" err="1"/>
              <a:t>sunet</a:t>
            </a:r>
            <a:r>
              <a:rPr lang="en-US" dirty="0"/>
              <a:t> </a:t>
            </a:r>
            <a:r>
              <a:rPr lang="en-US" dirty="0" err="1"/>
              <a:t>poate</a:t>
            </a:r>
            <a:r>
              <a:rPr lang="en-US" dirty="0"/>
              <a:t> fi </a:t>
            </a:r>
            <a:r>
              <a:rPr lang="en-US" dirty="0" err="1"/>
              <a:t>auzit</a:t>
            </a:r>
            <a:r>
              <a:rPr lang="en-US" dirty="0"/>
              <a:t> </a:t>
            </a:r>
            <a:r>
              <a:rPr lang="en-US" dirty="0" err="1"/>
              <a:t>depinde</a:t>
            </a:r>
            <a:r>
              <a:rPr lang="en-US" dirty="0"/>
              <a:t> de </a:t>
            </a:r>
            <a:r>
              <a:rPr lang="en-US" dirty="0" err="1"/>
              <a:t>intensitatea</a:t>
            </a:r>
            <a:r>
              <a:rPr lang="en-US" dirty="0"/>
              <a:t> </a:t>
            </a:r>
            <a:r>
              <a:rPr lang="en-US" dirty="0" err="1"/>
              <a:t>acestuia</a:t>
            </a:r>
            <a:r>
              <a:rPr lang="en-US" dirty="0"/>
              <a:t>, care </a:t>
            </a:r>
            <a:r>
              <a:rPr lang="en-US" dirty="0" err="1"/>
              <a:t>reprezinta</a:t>
            </a:r>
            <a:r>
              <a:rPr lang="en-US" dirty="0"/>
              <a:t> rata </a:t>
            </a:r>
            <a:r>
              <a:rPr lang="en-US" dirty="0" err="1"/>
              <a:t>medie</a:t>
            </a:r>
            <a:r>
              <a:rPr lang="en-US" dirty="0"/>
              <a:t> a </a:t>
            </a:r>
            <a:r>
              <a:rPr lang="en-US" dirty="0" err="1"/>
              <a:t>cursului</a:t>
            </a:r>
            <a:r>
              <a:rPr lang="en-US" dirty="0"/>
              <a:t> </a:t>
            </a:r>
            <a:r>
              <a:rPr lang="en-US" dirty="0" err="1"/>
              <a:t>energiei</a:t>
            </a:r>
            <a:r>
              <a:rPr lang="en-US" dirty="0"/>
              <a:t> </a:t>
            </a:r>
            <a:r>
              <a:rPr lang="en-US" dirty="0" err="1"/>
              <a:t>pe</a:t>
            </a:r>
            <a:r>
              <a:rPr lang="en-US" dirty="0"/>
              <a:t> </a:t>
            </a:r>
            <a:r>
              <a:rPr lang="en-US" dirty="0" err="1"/>
              <a:t>unitatea</a:t>
            </a:r>
            <a:r>
              <a:rPr lang="en-US" dirty="0"/>
              <a:t> de </a:t>
            </a:r>
            <a:r>
              <a:rPr lang="en-US" dirty="0" err="1"/>
              <a:t>suprafata</a:t>
            </a:r>
            <a:r>
              <a:rPr lang="en-US" dirty="0"/>
              <a:t> </a:t>
            </a:r>
            <a:r>
              <a:rPr lang="en-US" dirty="0" err="1"/>
              <a:t>perpendiculara</a:t>
            </a:r>
            <a:r>
              <a:rPr lang="en-US" dirty="0"/>
              <a:t> </a:t>
            </a:r>
            <a:r>
              <a:rPr lang="en-US" dirty="0" err="1"/>
              <a:t>pe</a:t>
            </a:r>
            <a:r>
              <a:rPr lang="en-US" dirty="0"/>
              <a:t> </a:t>
            </a:r>
            <a:r>
              <a:rPr lang="en-US" dirty="0" err="1"/>
              <a:t>directia</a:t>
            </a:r>
            <a:r>
              <a:rPr lang="en-US" dirty="0"/>
              <a:t> de </a:t>
            </a:r>
            <a:r>
              <a:rPr lang="en-US" dirty="0" err="1"/>
              <a:t>propagare</a:t>
            </a:r>
            <a:r>
              <a:rPr lang="en-US" dirty="0"/>
              <a:t>.</a:t>
            </a:r>
            <a:endParaRPr lang="en-US" dirty="0"/>
          </a:p>
        </p:txBody>
      </p:sp>
    </p:spTree>
    <p:extLst>
      <p:ext uri="{BB962C8B-B14F-4D97-AF65-F5344CB8AC3E}">
        <p14:creationId xmlns:p14="http://schemas.microsoft.com/office/powerpoint/2010/main" val="1704960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0680" t="19914" r="32732" b="14310"/>
          <a:stretch/>
        </p:blipFill>
        <p:spPr>
          <a:xfrm>
            <a:off x="3355848" y="210312"/>
            <a:ext cx="5422392" cy="643737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0318569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154</TotalTime>
  <Words>471</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Times New Roman</vt:lpstr>
      <vt:lpstr>Parcel</vt:lpstr>
      <vt:lpstr>ACUSTICA</vt:lpstr>
      <vt:lpstr>Ce este Acustica?</vt:lpstr>
      <vt:lpstr>Producerea si propagarea sunetelor</vt:lpstr>
      <vt:lpstr>Clasificarea sunetelor</vt:lpstr>
      <vt:lpstr>Clasificarea sunetelor</vt:lpstr>
      <vt:lpstr>Amplitudinea</vt:lpstr>
      <vt:lpstr> Frecventa</vt:lpstr>
      <vt:lpstr>Intensitatea sunetului</vt:lpstr>
      <vt:lpstr>PowerPoint Presentation</vt:lpstr>
      <vt:lpstr>REFLEXIA</vt:lpstr>
      <vt:lpstr>Refractia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ACUSTICA</dc:title>
  <dc:creator>Cezar</dc:creator>
  <cp:lastModifiedBy>Cezar</cp:lastModifiedBy>
  <cp:revision>14</cp:revision>
  <dcterms:created xsi:type="dcterms:W3CDTF">2019-01-25T19:02:40Z</dcterms:created>
  <dcterms:modified xsi:type="dcterms:W3CDTF">2019-01-27T17:52:40Z</dcterms:modified>
</cp:coreProperties>
</file>