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435" r:id="rId5"/>
    <p:sldId id="258" r:id="rId6"/>
    <p:sldId id="2439" r:id="rId7"/>
    <p:sldId id="259" r:id="rId8"/>
    <p:sldId id="2440" r:id="rId9"/>
    <p:sldId id="2441" r:id="rId10"/>
    <p:sldId id="2442" r:id="rId11"/>
    <p:sldId id="2443" r:id="rId12"/>
    <p:sldId id="2446" r:id="rId13"/>
    <p:sldId id="2447" r:id="rId14"/>
    <p:sldId id="2444" r:id="rId15"/>
    <p:sldId id="2445" r:id="rId16"/>
    <p:sldId id="2448" r:id="rId17"/>
    <p:sldId id="2449" r:id="rId18"/>
    <p:sldId id="2438" r:id="rId19"/>
    <p:sldId id="243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584" autoAdjust="0"/>
  </p:normalViewPr>
  <p:slideViewPr>
    <p:cSldViewPr snapToGrid="0">
      <p:cViewPr varScale="1">
        <p:scale>
          <a:sx n="115" d="100"/>
          <a:sy n="115" d="100"/>
        </p:scale>
        <p:origin x="43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37" y="897775"/>
            <a:ext cx="10792028" cy="2793344"/>
          </a:xfrm>
        </p:spPr>
        <p:txBody>
          <a:bodyPr>
            <a:no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Monitorizarea</a:t>
            </a:r>
            <a:r>
              <a:rPr lang="en-US" sz="6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6600" b="1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acti</a:t>
            </a:r>
            <a:r>
              <a:rPr lang="ro-RO" sz="6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vităților fizice</a:t>
            </a:r>
            <a:endParaRPr lang="en-US" sz="6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575" y="4106755"/>
            <a:ext cx="11172306" cy="1808598"/>
          </a:xfrm>
        </p:spPr>
        <p:txBody>
          <a:bodyPr>
            <a:normAutofit fontScale="92500"/>
          </a:bodyPr>
          <a:lstStyle/>
          <a:p>
            <a:r>
              <a:rPr lang="ro-RO" sz="4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Absolvent</a:t>
            </a:r>
            <a:r>
              <a:rPr lang="en-US" sz="4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o-RO" sz="4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Cezar-Marian</a:t>
            </a:r>
            <a:r>
              <a:rPr lang="en-US" sz="40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o-RO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Dondaș</a:t>
            </a:r>
            <a:endParaRPr lang="ro-RO" sz="40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o-RO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Coordonator</a:t>
            </a:r>
            <a:r>
              <a:rPr lang="en-US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4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Conf.dr.ing</a:t>
            </a:r>
            <a:r>
              <a:rPr lang="en-US" sz="4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Andrei Stan</a:t>
            </a:r>
            <a:endParaRPr lang="en-US" sz="4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" y="121777"/>
            <a:ext cx="12061768" cy="87630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Solu</a:t>
            </a:r>
            <a:r>
              <a:rPr lang="ro-RO" sz="4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ție calitate somn</a:t>
            </a:r>
            <a:endParaRPr 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9506" y="1446966"/>
            <a:ext cx="1192737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Pentru</a:t>
            </a:r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2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determina</a:t>
            </a:r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  <a:r>
              <a:rPr lang="ro-R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ă somnul este agitat sau liniștit din punct de vedere al mișcării, verificăm</a:t>
            </a:r>
            <a:r>
              <a:rPr lang="ro-RO" sz="2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o-R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valorile accelerometrului și giroscopului cât de apropiate/îndepartate sunt valorile axelor între ele cu ajutorul dispersiei și mediei acestora din statistică. 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04" y="3426247"/>
            <a:ext cx="7392432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6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" y="121777"/>
            <a:ext cx="12061768" cy="87630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Interpretare</a:t>
            </a:r>
            <a:r>
              <a:rPr lang="en-US" sz="4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grafice</a:t>
            </a:r>
            <a:endParaRPr 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4" t="8306" r="4793" b="5709"/>
          <a:stretch/>
        </p:blipFill>
        <p:spPr>
          <a:xfrm>
            <a:off x="65116" y="998080"/>
            <a:ext cx="7590459" cy="56348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48450" y="2286641"/>
                <a:ext cx="4778434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Imaginea sugerează lipsa mișcării, senzorul fiind așezat </a:t>
                </a:r>
                <a:r>
                  <a:rPr lang="en-US" sz="26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pe</a:t>
                </a:r>
                <a:r>
                  <a:rPr lang="en-US" sz="2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o </a:t>
                </a:r>
                <a:r>
                  <a:rPr lang="en-US" sz="2600" dirty="0" err="1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suprafa</a:t>
                </a:r>
                <a:r>
                  <a:rPr lang="ro-RO" sz="2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ță plană, unde axele x și y au 0g, iar z are 1g.</a:t>
                </a:r>
              </a:p>
              <a:p>
                <a:r>
                  <a:rPr lang="ro-RO" sz="2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1g reprezintă accelerația gravitațională fiind aproximativ 9.80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6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o-RO" sz="2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ro-RO" sz="2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  <m:r>
                          <a:rPr lang="ro-RO" sz="2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/</m:t>
                        </m:r>
                        <m:r>
                          <a:rPr lang="ro-RO" sz="2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p>
                        <m:r>
                          <a:rPr lang="ro-RO" sz="2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o-RO" sz="2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450" y="2286641"/>
                <a:ext cx="4778434" cy="2893100"/>
              </a:xfrm>
              <a:prstGeom prst="rect">
                <a:avLst/>
              </a:prstGeom>
              <a:blipFill>
                <a:blip r:embed="rId3"/>
                <a:stretch>
                  <a:fillRect l="-2296" t="-1684" r="-2168" b="-4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7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" t="13333" r="7316" b="3393"/>
          <a:stretch/>
        </p:blipFill>
        <p:spPr>
          <a:xfrm>
            <a:off x="0" y="998080"/>
            <a:ext cx="7773186" cy="5627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8616" y="2426666"/>
            <a:ext cx="4633384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Imaginea</a:t>
            </a:r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sugereaz</a:t>
            </a:r>
            <a:r>
              <a:rPr lang="ro-R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ă mișcare</a:t>
            </a:r>
          </a:p>
          <a:p>
            <a:r>
              <a:rPr lang="ro-RO" sz="26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ro-R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supra senzorului prin care se </a:t>
            </a:r>
          </a:p>
          <a:p>
            <a:r>
              <a:rPr lang="ro-R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identifică detecția unui pas și</a:t>
            </a:r>
          </a:p>
          <a:p>
            <a:r>
              <a:rPr lang="ro-RO" sz="26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ro-R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 poate indica nivelul de </a:t>
            </a:r>
          </a:p>
          <a:p>
            <a:r>
              <a:rPr lang="ro-RO" sz="26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ro-R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gitație din timpul somnului.</a:t>
            </a:r>
          </a:p>
          <a:p>
            <a:r>
              <a:rPr lang="ro-R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" y="121777"/>
            <a:ext cx="12061768" cy="876303"/>
          </a:xfrm>
        </p:spPr>
        <p:txBody>
          <a:bodyPr>
            <a:noAutofit/>
          </a:bodyPr>
          <a:lstStyle/>
          <a:p>
            <a:pPr algn="ctr"/>
            <a:r>
              <a:rPr lang="ro-RO" sz="4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Dezvoltări ulterioare</a:t>
            </a:r>
            <a:endParaRPr 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7915" y="1166649"/>
            <a:ext cx="1119351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Utilizarea</a:t>
            </a:r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magtometrului</a:t>
            </a:r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pentru</a:t>
            </a:r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o-R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detecția de pași, în care odată cu mișcarea senzorului se produce o modificare a componentelor câmpului magnetic.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Adăugarea unui senzor de presiune care să măsoare nivelul de oxigen din sânge și ritmului cardiac.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15" y="3621608"/>
            <a:ext cx="4160434" cy="30292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507" y="2935345"/>
            <a:ext cx="3904762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" y="121777"/>
            <a:ext cx="12061768" cy="87630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Concluzie</a:t>
            </a:r>
            <a:endParaRPr 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6255" y="1363287"/>
            <a:ext cx="115962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Aplicația s-a axat pe monitorizarea mișcărilor și a constat în</a:t>
            </a:r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Achi</a:t>
            </a:r>
            <a:r>
              <a:rPr lang="ro-R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ziția valorilor de pe fiecare axă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Transmiterea acestora de la server la client </a:t>
            </a:r>
            <a:endParaRPr lang="en-US" sz="2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Interpretarea</a:t>
            </a:r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valorilor</a:t>
            </a:r>
            <a:r>
              <a:rPr lang="ro-R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pe grafice</a:t>
            </a:r>
            <a:endParaRPr lang="en-US" sz="2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</a:t>
            </a:r>
            <a:r>
              <a:rPr lang="ro-R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tecție de pași și menționarea calității somnului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o-RO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7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Large Image of person at laptop in internet cafe">
            <a:extLst>
              <a:ext uri="{FF2B5EF4-FFF2-40B4-BE49-F238E27FC236}">
                <a16:creationId xmlns:a16="http://schemas.microsoft.com/office/drawing/2014/main" id="{BFA823F4-1B6F-4E9F-8515-0F87A0C174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13">
            <a:extLst>
              <a:ext uri="{FF2B5EF4-FFF2-40B4-BE49-F238E27FC236}">
                <a16:creationId xmlns:a16="http://schemas.microsoft.com/office/drawing/2014/main" id="{84970DCE-964B-4562-9633-71BA6A4DCB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1999" cy="6882714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20000"/>
                </a:srgbClr>
              </a:gs>
              <a:gs pos="100000">
                <a:srgbClr val="E99757">
                  <a:alpha val="20000"/>
                </a:srgbClr>
              </a:gs>
              <a:gs pos="50000">
                <a:srgbClr val="A53F52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1F0EB8-D260-4FB6-ACF6-6E86B9A029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3469046"/>
            <a:ext cx="4199467" cy="2048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0920C0-10F4-4ECD-BDF3-CE993B7C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" y="3634749"/>
            <a:ext cx="4116340" cy="173830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 sz="10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ro-RO" sz="60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Întrebări ?</a:t>
            </a:r>
            <a:endParaRPr lang="en-US" sz="6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4D593114-653B-4F83-A72F-17932C0805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-6507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73" y="2231669"/>
            <a:ext cx="10935453" cy="2381647"/>
          </a:xfrm>
        </p:spPr>
        <p:txBody>
          <a:bodyPr>
            <a:normAutofit/>
          </a:bodyPr>
          <a:lstStyle/>
          <a:p>
            <a:r>
              <a:rPr lang="ro-RO" b="1" dirty="0" smtClean="0">
                <a:latin typeface="Arial" panose="020B0604020202020204" pitchFamily="34" charset="0"/>
                <a:cs typeface="Arial" panose="020B0604020202020204" pitchFamily="34" charset="0"/>
              </a:rPr>
              <a:t>Mulțumesc pentru atenție!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90451"/>
            <a:ext cx="5974080" cy="64839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Context</a:t>
            </a:r>
            <a:endParaRPr 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05055" y="1244249"/>
            <a:ext cx="638694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latin typeface="Segoe UI" panose="020B0502040204020203" pitchFamily="34" charset="0"/>
                <a:cs typeface="Segoe UI" panose="020B0502040204020203" pitchFamily="34" charset="0"/>
              </a:rPr>
              <a:t>În prezentare voi vorbi despre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Studio Code și extensia SSH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o-RO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Comunicarea </a:t>
            </a:r>
            <a:r>
              <a:rPr lang="ro-RO" sz="2800" dirty="0">
                <a:latin typeface="Segoe UI" panose="020B0502040204020203" pitchFamily="34" charset="0"/>
                <a:cs typeface="Segoe UI" panose="020B0502040204020203" pitchFamily="34" charset="0"/>
              </a:rPr>
              <a:t>dintre MPU-9250 și Raspberry Pi </a:t>
            </a:r>
            <a:r>
              <a:rPr lang="ro-RO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o-RO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Achizi</a:t>
            </a:r>
            <a:r>
              <a:rPr lang="ro-RO" sz="2800" dirty="0">
                <a:latin typeface="Segoe UI" panose="020B0502040204020203" pitchFamily="34" charset="0"/>
                <a:cs typeface="Segoe UI" panose="020B0502040204020203" pitchFamily="34" charset="0"/>
              </a:rPr>
              <a:t>ția valorilor accelerometrului </a:t>
            </a:r>
            <a:r>
              <a:rPr lang="ro-RO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și giroscopului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o-RO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Paradigma client-server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>
                <a:latin typeface="Segoe UI" panose="020B0502040204020203" pitchFamily="34" charset="0"/>
                <a:cs typeface="Segoe UI" panose="020B0502040204020203" pitchFamily="34" charset="0"/>
              </a:rPr>
              <a:t>Soluții abordate </a:t>
            </a:r>
            <a:r>
              <a:rPr lang="ro-RO" sz="2800">
                <a:latin typeface="Segoe UI" panose="020B0502040204020203" pitchFamily="34" charset="0"/>
                <a:cs typeface="Segoe UI" panose="020B0502040204020203" pitchFamily="34" charset="0"/>
              </a:rPr>
              <a:t>pentru </a:t>
            </a:r>
            <a:r>
              <a:rPr lang="ro-RO" sz="2800" smtClean="0">
                <a:latin typeface="Segoe UI" panose="020B0502040204020203" pitchFamily="34" charset="0"/>
                <a:cs typeface="Segoe UI" panose="020B0502040204020203" pitchFamily="34" charset="0"/>
              </a:rPr>
              <a:t>detecția </a:t>
            </a:r>
            <a:r>
              <a:rPr lang="ro-RO" sz="2800" dirty="0">
                <a:latin typeface="Segoe UI" panose="020B0502040204020203" pitchFamily="34" charset="0"/>
                <a:cs typeface="Segoe UI" panose="020B0502040204020203" pitchFamily="34" charset="0"/>
              </a:rPr>
              <a:t>pașilor și stabilirea calității somnului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o-RO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Interpretarea graficelor rezultate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Dezvolt</a:t>
            </a:r>
            <a:r>
              <a:rPr lang="ro-RO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ări ulterioare.</a:t>
            </a:r>
            <a:endParaRPr lang="en-US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818" y="387354"/>
            <a:ext cx="6330143" cy="83221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Extensia</a:t>
            </a:r>
            <a:r>
              <a:rPr lang="en-US" sz="4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SSH</a:t>
            </a:r>
            <a:endParaRPr 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7178" y="23192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3806" y="1331876"/>
            <a:ext cx="10957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Extensia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din Visual Studio Code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numit</a:t>
            </a:r>
            <a:r>
              <a:rPr lang="ro-RO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ă Remote-SSH permite accesarea și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o-RO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utilizarea fișierelor la distanță (engl. </a:t>
            </a:r>
            <a:r>
              <a:rPr lang="ro-RO" sz="2400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ro-RO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emote) pe orice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o-RO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calculator, mașină virtuală sau container cu un server SSH funcțional. Folosește protocolul Secure Shell.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88" y="3299156"/>
            <a:ext cx="10895463" cy="353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54" y="274321"/>
            <a:ext cx="6043246" cy="763190"/>
          </a:xfrm>
        </p:spPr>
        <p:txBody>
          <a:bodyPr>
            <a:noAutofit/>
          </a:bodyPr>
          <a:lstStyle/>
          <a:p>
            <a:pPr algn="ctr"/>
            <a:r>
              <a:rPr lang="ro-RO" sz="4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MPU 9D0F CLICK</a:t>
            </a:r>
            <a:endParaRPr 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037510"/>
            <a:ext cx="6043246" cy="503057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Este o unitate de măsurare inerțială cu nouă axe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o-RO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MPU-9250 de la InvenSense – modul multicip format din giroscop, accelerometru și magneotmetru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Fiecare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dispune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de c</a:t>
            </a:r>
            <a:r>
              <a:rPr lang="ro-RO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âtre trei axe(x,y și z), trei convertoare analog-digitale și o unitate de condiționare a semnalului.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7" y="463521"/>
            <a:ext cx="5255844" cy="57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4839"/>
            <a:ext cx="6325985" cy="876303"/>
          </a:xfrm>
        </p:spPr>
        <p:txBody>
          <a:bodyPr>
            <a:noAutofit/>
          </a:bodyPr>
          <a:lstStyle/>
          <a:p>
            <a:pPr algn="ctr"/>
            <a:r>
              <a:rPr lang="ro-RO" sz="4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Raspberry pi 2</a:t>
            </a:r>
            <a:endParaRPr 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68" y="1607888"/>
            <a:ext cx="6043246" cy="463639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o-RO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Este un computer de mici dimensiuni</a:t>
            </a:r>
            <a:r>
              <a:rPr lang="en-US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o-RO" sz="3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o-RO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Raspberry Pi 2 Model B este a doua generație de Raspberry 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Folosește procesorul ARM Cortex-A7 cu</a:t>
            </a:r>
            <a:r>
              <a:rPr lang="ro-RO" sz="3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o-RO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patru nucle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3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Acceptă distribuții de linux, precum Debian, Fedora</a:t>
            </a:r>
          </a:p>
          <a:p>
            <a:pPr>
              <a:buFont typeface="Wingdings" panose="05000000000000000000" pitchFamily="2" charset="2"/>
              <a:buChar char="§"/>
            </a:pPr>
            <a:endParaRPr lang="ro-R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29967" y="1207715"/>
            <a:ext cx="6211167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005" y="249382"/>
            <a:ext cx="7248698" cy="811760"/>
          </a:xfrm>
        </p:spPr>
        <p:txBody>
          <a:bodyPr>
            <a:noAutofit/>
          </a:bodyPr>
          <a:lstStyle/>
          <a:p>
            <a:pPr algn="ctr"/>
            <a:r>
              <a:rPr lang="ro-RO" sz="4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Comunicația i2c</a:t>
            </a:r>
            <a:endParaRPr 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6" y="1061142"/>
            <a:ext cx="6151418" cy="5390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o-R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I2C – „Inter-Integrated Circuit” este</a:t>
            </a:r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o-R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 magistrală de comunicație serială sincronă</a:t>
            </a:r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Viteza</a:t>
            </a:r>
            <a:r>
              <a:rPr lang="en-US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maxim</a:t>
            </a:r>
            <a:r>
              <a:rPr lang="ro-R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ă a magistralei este de 400kHz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MPU-9250 joacă rol de „slave”, pe când placa Raspberry PI preia controlul și va avea rol de „master”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o-RO" sz="2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Adresa blocului unde se află accelerometrul și giroscopul este 0x68, iar pentru magnetometru 0x0C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ro-RO" sz="2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o-RO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ro-R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18" y="1735903"/>
            <a:ext cx="5993476" cy="29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" y="184839"/>
            <a:ext cx="12061768" cy="87630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Achizi</a:t>
            </a:r>
            <a:r>
              <a:rPr lang="ro-RO" sz="4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ția datelor</a:t>
            </a:r>
            <a:endParaRPr 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4" y="1847676"/>
            <a:ext cx="11488191" cy="4158986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ro-RO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Giroscopul măsoară viteza unghiulară de pe fiecare axă, în care convertorul analog-digital amplifică, demodulează și filtrează un semnal care produce o tensiune echivalentă vitezei unghiulare(mișcare de rotație)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Accelerometrul măsoară mișcarea proprie în spațiu(mișcare de translație)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Accelera</a:t>
            </a:r>
            <a:r>
              <a:rPr lang="ro-RO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ția produsă induce deplasare maselor de probă, iar senzorii capacitivi o detectează diferențiat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o-RO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Convertoarele sunt dedicate furnizării ieșirilor digitale</a:t>
            </a:r>
          </a:p>
          <a:p>
            <a:pPr algn="just"/>
            <a:endParaRPr lang="ro-RO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ro-RO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ro-RO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ro-RO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ro-RO" sz="2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None/>
            </a:pPr>
            <a:endParaRPr lang="ro-RO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3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" y="121777"/>
            <a:ext cx="12061768" cy="87630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Paradigma</a:t>
            </a:r>
            <a:r>
              <a:rPr lang="en-US" sz="4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client-server</a:t>
            </a:r>
            <a:endParaRPr 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775" y="1502577"/>
            <a:ext cx="7624450" cy="39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9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69104"/>
            <a:ext cx="7789025" cy="921518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Solu</a:t>
            </a:r>
            <a:r>
              <a:rPr lang="ro-RO" sz="4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ție detecție pași</a:t>
            </a:r>
            <a:endParaRPr 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0232" y="1156022"/>
                <a:ext cx="12061768" cy="25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r>
                  <a:rPr lang="ro-RO" sz="2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Dupa achiziția datelor de pe MPU-9250 se vor folosi exclusiv valorile accelerometrului. Se verifică dacă există mișcare și apoi se aplică norma vectorului accelerației prin formula</a:t>
                </a:r>
                <a:r>
                  <a:rPr lang="en-US" sz="26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</a:p>
              <a:p>
                <a:endParaRPr lang="en-US" sz="2600" i="1" dirty="0" smtClean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6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𝑥𝐴𝑐𝑐𝑒𝑙</m:t>
                              </m:r>
                            </m:e>
                            <m:sup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6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𝑦𝐴𝑐𝑐𝑒𝑙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𝑧𝐴𝑐𝑐𝑒𝑙</m:t>
                              </m:r>
                            </m:e>
                            <m:sup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600" dirty="0" smtClean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2" y="1156022"/>
                <a:ext cx="12061768" cy="2577437"/>
              </a:xfrm>
              <a:prstGeom prst="rect">
                <a:avLst/>
              </a:prstGeom>
              <a:blipFill>
                <a:blip r:embed="rId2"/>
                <a:stretch>
                  <a:fillRect l="-910" t="-2133" r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5453150" y="4847062"/>
            <a:ext cx="20532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453150" y="3659386"/>
            <a:ext cx="0" cy="11876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671755" y="4847062"/>
            <a:ext cx="789709" cy="1163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55975" y="354879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31083" y="46623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95717" y="582617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z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53149" y="4847061"/>
            <a:ext cx="623455" cy="116378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76604" y="5518399"/>
                <a:ext cx="492198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600" b="0" i="1" smtClean="0">
                          <a:latin typeface="Cambria Math" panose="02040503050406030204" pitchFamily="18" charset="0"/>
                        </a:rPr>
                        <m:t>𝑎𝑐𝑐𝑒𝑙</m:t>
                      </m:r>
                      <m:r>
                        <a:rPr lang="ro-RO" sz="26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ro-RO" sz="2600" b="0" i="1" smtClean="0">
                          <a:latin typeface="Cambria Math" panose="02040503050406030204" pitchFamily="18" charset="0"/>
                        </a:rPr>
                        <m:t>𝑥𝐴𝑐𝑐𝑒𝑙</m:t>
                      </m:r>
                      <m:r>
                        <a:rPr lang="ro-RO" sz="2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o-RO" sz="2600" b="0" i="1" smtClean="0">
                          <a:latin typeface="Cambria Math" panose="02040503050406030204" pitchFamily="18" charset="0"/>
                        </a:rPr>
                        <m:t>𝑦𝐴𝑐𝑐𝑒𝑙</m:t>
                      </m:r>
                      <m:r>
                        <a:rPr lang="ro-RO" sz="2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o-RO" sz="2600" b="0" i="1" smtClean="0">
                          <a:latin typeface="Cambria Math" panose="02040503050406030204" pitchFamily="18" charset="0"/>
                        </a:rPr>
                        <m:t>𝑧𝐴𝑐𝑐𝑒𝑙</m:t>
                      </m:r>
                      <m:r>
                        <a:rPr lang="ro-RO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604" y="5518399"/>
                <a:ext cx="492198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6334299" y="5533237"/>
            <a:ext cx="5818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E71848-B78E-4D58-BFA5-D2D5918911CD}">
  <ds:schemaRefs>
    <ds:schemaRef ds:uri="71af3243-3dd4-4a8d-8c0d-dd76da1f02a5"/>
    <ds:schemaRef ds:uri="http://purl.org/dc/terms/"/>
    <ds:schemaRef ds:uri="http://schemas.microsoft.com/office/2006/documentManagement/types"/>
    <ds:schemaRef ds:uri="http://purl.org/dc/elements/1.1/"/>
    <ds:schemaRef ds:uri="16c05727-aa75-4e4a-9b5f-8a80a1165891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456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Bebas</vt:lpstr>
      <vt:lpstr>Calibri</vt:lpstr>
      <vt:lpstr>Calibri Light</vt:lpstr>
      <vt:lpstr>Cambria Math</vt:lpstr>
      <vt:lpstr>Gill Sans</vt:lpstr>
      <vt:lpstr>Segoe UI</vt:lpstr>
      <vt:lpstr>Wingdings</vt:lpstr>
      <vt:lpstr>Office Theme</vt:lpstr>
      <vt:lpstr>Monitorizarea activităților fizice</vt:lpstr>
      <vt:lpstr>Context</vt:lpstr>
      <vt:lpstr>Extensia SSH</vt:lpstr>
      <vt:lpstr>MPU 9D0F CLICK</vt:lpstr>
      <vt:lpstr>Raspberry pi 2</vt:lpstr>
      <vt:lpstr>Comunicația i2c</vt:lpstr>
      <vt:lpstr>Achiziția datelor</vt:lpstr>
      <vt:lpstr>Paradigma client-server</vt:lpstr>
      <vt:lpstr>Soluție detecție pași</vt:lpstr>
      <vt:lpstr>Soluție calitate somn</vt:lpstr>
      <vt:lpstr>Interpretare grafice</vt:lpstr>
      <vt:lpstr>PowerPoint Presentation</vt:lpstr>
      <vt:lpstr>Dezvoltări ulterioare</vt:lpstr>
      <vt:lpstr>Concluzie</vt:lpstr>
      <vt:lpstr>Întrebări ?</vt:lpstr>
      <vt:lpstr>Mulțumesc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2023-07-09T19:12:34Z</dcterms:created>
  <dcterms:modified xsi:type="dcterms:W3CDTF">2023-07-11T20:44:54Z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