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78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6"/>
      <p:boldItalic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Inter Medium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956aea4a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ef956aea4a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D10E9CEC-3B03-330A-0C50-35DFCAB9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956aea4a_1_86:notes">
            <a:extLst>
              <a:ext uri="{FF2B5EF4-FFF2-40B4-BE49-F238E27FC236}">
                <a16:creationId xmlns:a16="http://schemas.microsoft.com/office/drawing/2014/main" id="{1AFD1B9A-2553-D44E-1A37-072ABCC16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f956aea4a_1_86:notes">
            <a:extLst>
              <a:ext uri="{FF2B5EF4-FFF2-40B4-BE49-F238E27FC236}">
                <a16:creationId xmlns:a16="http://schemas.microsoft.com/office/drawing/2014/main" id="{D677B5BF-042E-C28C-EF6B-A6D1BE5FA9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99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956aea4a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ef956aea4a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956aea4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ef956aea4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f956aea4a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ef956aea4a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f956aea4a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ef956aea4a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"/>
            <a:ext cx="9144003" cy="31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6250" y="3387050"/>
            <a:ext cx="5701500" cy="15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00550" y="25520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997225" y="4714875"/>
            <a:ext cx="2865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325" y="16503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577687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/>
          <p:nvPr/>
        </p:nvSpPr>
        <p:spPr>
          <a:xfrm>
            <a:off x="2340146" y="3530061"/>
            <a:ext cx="95250" cy="952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483867" y="3533255"/>
            <a:ext cx="95250" cy="952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627587" y="3533255"/>
            <a:ext cx="95250" cy="95250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>
            <a:spLocks noGrp="1"/>
          </p:cNvSpPr>
          <p:nvPr>
            <p:ph type="pic" idx="2"/>
          </p:nvPr>
        </p:nvSpPr>
        <p:spPr>
          <a:xfrm>
            <a:off x="5692150" y="791800"/>
            <a:ext cx="1365900" cy="1365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" name="Google Shape;25;p4"/>
          <p:cNvSpPr>
            <a:spLocks noGrp="1"/>
          </p:cNvSpPr>
          <p:nvPr>
            <p:ph type="pic" idx="3"/>
          </p:nvPr>
        </p:nvSpPr>
        <p:spPr>
          <a:xfrm>
            <a:off x="7466413" y="791800"/>
            <a:ext cx="1365900" cy="1365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6" name="Google Shape;26;p4"/>
          <p:cNvSpPr>
            <a:spLocks noGrp="1"/>
          </p:cNvSpPr>
          <p:nvPr>
            <p:ph type="pic" idx="4"/>
          </p:nvPr>
        </p:nvSpPr>
        <p:spPr>
          <a:xfrm>
            <a:off x="5692150" y="2821975"/>
            <a:ext cx="1365900" cy="1365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>
            <a:spLocks noGrp="1"/>
          </p:cNvSpPr>
          <p:nvPr>
            <p:ph type="pic" idx="5"/>
          </p:nvPr>
        </p:nvSpPr>
        <p:spPr>
          <a:xfrm>
            <a:off x="7466425" y="2821975"/>
            <a:ext cx="1365900" cy="1365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3"/>
          </p:nvPr>
        </p:nvSpPr>
        <p:spPr>
          <a:xfrm>
            <a:off x="271050" y="3431400"/>
            <a:ext cx="8601900" cy="137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373825" y="1694063"/>
            <a:ext cx="20709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>
            <a:spLocks noGrp="1"/>
          </p:cNvSpPr>
          <p:nvPr>
            <p:ph type="pic" idx="3"/>
          </p:nvPr>
        </p:nvSpPr>
        <p:spPr>
          <a:xfrm>
            <a:off x="2495533" y="1694063"/>
            <a:ext cx="20709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>
            <a:spLocks noGrp="1"/>
          </p:cNvSpPr>
          <p:nvPr>
            <p:ph type="pic" idx="4"/>
          </p:nvPr>
        </p:nvSpPr>
        <p:spPr>
          <a:xfrm>
            <a:off x="4617242" y="1694063"/>
            <a:ext cx="20709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>
            <a:spLocks noGrp="1"/>
          </p:cNvSpPr>
          <p:nvPr>
            <p:ph type="pic" idx="5"/>
          </p:nvPr>
        </p:nvSpPr>
        <p:spPr>
          <a:xfrm>
            <a:off x="6738950" y="1694063"/>
            <a:ext cx="20709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81000" y="528613"/>
            <a:ext cx="8382000" cy="4086274"/>
          </a:xfrm>
          <a:custGeom>
            <a:avLst/>
            <a:gdLst/>
            <a:ahLst/>
            <a:cxnLst/>
            <a:rect l="l" t="t" r="r" b="b"/>
            <a:pathLst>
              <a:path w="16764000" h="8172547" extrusionOk="0">
                <a:moveTo>
                  <a:pt x="0" y="0"/>
                </a:moveTo>
                <a:lnTo>
                  <a:pt x="16764000" y="0"/>
                </a:lnTo>
                <a:lnTo>
                  <a:pt x="16764000" y="8172547"/>
                </a:lnTo>
                <a:lnTo>
                  <a:pt x="0" y="81725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6758" t="-21658" r="-6758"/>
            </a:stretch>
          </a:blipFill>
          <a:ln>
            <a:noFill/>
          </a:ln>
        </p:spPr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"/>
            <a:ext cx="9144003" cy="319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Medium"/>
              <a:buChar char="○"/>
              <a:defRPr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ntityframeworkcore.design/" TargetMode="External"/><Relationship Id="rId2" Type="http://schemas.openxmlformats.org/officeDocument/2006/relationships/hyperlink" Target="https://www.nuget.org/packages/microsoft.entityframeworkcore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dotnet/efco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3" cy="31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905740" y="1295447"/>
            <a:ext cx="7553093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0" i="0" u="none" strike="noStrike" cap="none" dirty="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EF Core si utilitatile sale</a:t>
            </a:r>
            <a:endParaRPr sz="700" dirty="0"/>
          </a:p>
        </p:txBody>
      </p:sp>
      <p:cxnSp>
        <p:nvCxnSpPr>
          <p:cNvPr id="65" name="Google Shape;65;p11"/>
          <p:cNvCxnSpPr/>
          <p:nvPr/>
        </p:nvCxnSpPr>
        <p:spPr>
          <a:xfrm>
            <a:off x="3760138" y="4714875"/>
            <a:ext cx="393720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1022A70-473A-5D99-9429-260303B78955}"/>
              </a:ext>
            </a:extLst>
          </p:cNvPr>
          <p:cNvSpPr txBox="1"/>
          <p:nvPr/>
        </p:nvSpPr>
        <p:spPr>
          <a:xfrm>
            <a:off x="3665034" y="4408449"/>
            <a:ext cx="4048486" cy="30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Turliu Cezar-Mihai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2A2E6283-73D5-F166-CFED-140786F2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24" y="951341"/>
            <a:ext cx="8266771" cy="30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3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E6CB3-07F0-24AE-93A7-E1DD332B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11AC1-29D5-74CC-4971-FB0BE220CFD8}"/>
              </a:ext>
            </a:extLst>
          </p:cNvPr>
          <p:cNvSpPr txBox="1"/>
          <p:nvPr/>
        </p:nvSpPr>
        <p:spPr>
          <a:xfrm>
            <a:off x="364273" y="368815"/>
            <a:ext cx="6973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Ce </a:t>
            </a:r>
            <a:r>
              <a:rPr lang="en-US" sz="4000" dirty="0" err="1"/>
              <a:t>este</a:t>
            </a:r>
            <a:r>
              <a:rPr lang="en-US" sz="4000" dirty="0"/>
              <a:t> un </a:t>
            </a:r>
            <a:r>
              <a:rPr lang="en-US" sz="4000" dirty="0" err="1"/>
              <a:t>DbContext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F12BE-B330-C1CE-2208-F67CFD7E6CFF}"/>
              </a:ext>
            </a:extLst>
          </p:cNvPr>
          <p:cNvSpPr txBox="1"/>
          <p:nvPr/>
        </p:nvSpPr>
        <p:spPr>
          <a:xfrm>
            <a:off x="460917" y="1434790"/>
            <a:ext cx="6415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Este </a:t>
            </a:r>
            <a:r>
              <a:rPr lang="en-US" dirty="0" err="1">
                <a:latin typeface="Amasis MT Pro Black" panose="02040A04050005020304" pitchFamily="18" charset="0"/>
              </a:rPr>
              <a:t>modalitatea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prin</a:t>
            </a:r>
            <a:r>
              <a:rPr lang="en-US" dirty="0">
                <a:latin typeface="Amasis MT Pro Black" panose="02040A04050005020304" pitchFamily="18" charset="0"/>
              </a:rPr>
              <a:t> are ii </a:t>
            </a:r>
            <a:r>
              <a:rPr lang="en-US" dirty="0" err="1">
                <a:latin typeface="Amasis MT Pro Black" panose="02040A04050005020304" pitchFamily="18" charset="0"/>
              </a:rPr>
              <a:t>spunem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programului</a:t>
            </a:r>
            <a:r>
              <a:rPr lang="en-US" dirty="0">
                <a:latin typeface="Amasis MT Pro Black" panose="02040A04050005020304" pitchFamily="18" charset="0"/>
              </a:rPr>
              <a:t> care sunt </a:t>
            </a:r>
            <a:r>
              <a:rPr lang="en-US" dirty="0" err="1">
                <a:latin typeface="Amasis MT Pro Black" panose="02040A04050005020304" pitchFamily="18" charset="0"/>
              </a:rPr>
              <a:t>obiectele</a:t>
            </a:r>
            <a:r>
              <a:rPr lang="en-US" dirty="0">
                <a:latin typeface="Amasis MT Pro Black" panose="02040A04050005020304" pitchFamily="18" charset="0"/>
              </a:rPr>
              <a:t>(</a:t>
            </a:r>
            <a:r>
              <a:rPr lang="en-US" dirty="0" err="1">
                <a:latin typeface="Amasis MT Pro Black" panose="02040A04050005020304" pitchFamily="18" charset="0"/>
              </a:rPr>
              <a:t>modelele</a:t>
            </a:r>
            <a:r>
              <a:rPr lang="en-US" dirty="0">
                <a:latin typeface="Amasis MT Pro Black" panose="02040A04050005020304" pitchFamily="18" charset="0"/>
              </a:rPr>
              <a:t>) pe care </a:t>
            </a:r>
            <a:r>
              <a:rPr lang="en-US" dirty="0" err="1">
                <a:latin typeface="Amasis MT Pro Black" panose="02040A04050005020304" pitchFamily="18" charset="0"/>
              </a:rPr>
              <a:t>vrem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transpunem</a:t>
            </a:r>
            <a:r>
              <a:rPr lang="en-US" dirty="0">
                <a:latin typeface="Amasis MT Pro Black" panose="02040A04050005020304" pitchFamily="18" charset="0"/>
              </a:rPr>
              <a:t> in </a:t>
            </a:r>
            <a:r>
              <a:rPr lang="en-US" dirty="0" err="1">
                <a:latin typeface="Amasis MT Pro Black" panose="02040A04050005020304" pitchFamily="18" charset="0"/>
              </a:rPr>
              <a:t>tabele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intr</a:t>
            </a:r>
            <a:r>
              <a:rPr lang="en-US" dirty="0">
                <a:latin typeface="Amasis MT Pro Black" panose="02040A04050005020304" pitchFamily="18" charset="0"/>
              </a:rPr>
              <a:t>-o </a:t>
            </a:r>
            <a:r>
              <a:rPr lang="en-US" dirty="0" err="1">
                <a:latin typeface="Amasis MT Pro Black" panose="02040A04050005020304" pitchFamily="18" charset="0"/>
              </a:rPr>
              <a:t>baza</a:t>
            </a:r>
            <a:r>
              <a:rPr lang="en-US" dirty="0">
                <a:latin typeface="Amasis MT Pro Black" panose="02040A04050005020304" pitchFamily="18" charset="0"/>
              </a:rPr>
              <a:t> de date SQL</a:t>
            </a:r>
          </a:p>
          <a:p>
            <a:r>
              <a:rPr lang="en-US" dirty="0" err="1">
                <a:latin typeface="Amasis MT Pro Black" panose="02040A04050005020304" pitchFamily="18" charset="0"/>
              </a:rPr>
              <a:t>Avem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diferite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operatiuni</a:t>
            </a:r>
            <a:r>
              <a:rPr lang="en-US" dirty="0">
                <a:latin typeface="Amasis MT Pro Black" panose="02040A04050005020304" pitchFamily="18" charset="0"/>
              </a:rPr>
              <a:t>: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.</a:t>
            </a:r>
            <a:r>
              <a:rPr lang="en-US" dirty="0" err="1">
                <a:latin typeface="Amasis MT Pro Black" panose="02040A04050005020304" pitchFamily="18" charset="0"/>
              </a:rPr>
              <a:t>FindAsync</a:t>
            </a:r>
            <a:r>
              <a:rPr lang="en-US" dirty="0">
                <a:latin typeface="Amasis MT Pro Black" panose="02040A04050005020304" pitchFamily="18" charset="0"/>
              </a:rPr>
              <a:t>() -&gt; </a:t>
            </a:r>
            <a:r>
              <a:rPr lang="en-US" dirty="0" err="1">
                <a:latin typeface="Amasis MT Pro Black" panose="02040A04050005020304" pitchFamily="18" charset="0"/>
              </a:rPr>
              <a:t>Cautam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dupa</a:t>
            </a:r>
            <a:r>
              <a:rPr lang="en-US" dirty="0">
                <a:latin typeface="Amasis MT Pro Black" panose="02040A04050005020304" pitchFamily="18" charset="0"/>
              </a:rPr>
              <a:t> ID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.Where(x =&gt; x.id == id) -&gt; </a:t>
            </a:r>
            <a:r>
              <a:rPr lang="en-US" dirty="0" err="1">
                <a:latin typeface="Amasis MT Pro Black" panose="02040A04050005020304" pitchFamily="18" charset="0"/>
              </a:rPr>
              <a:t>Echivalentul</a:t>
            </a:r>
            <a:r>
              <a:rPr lang="en-US" dirty="0">
                <a:latin typeface="Amasis MT Pro Black" panose="02040A04050005020304" pitchFamily="18" charset="0"/>
              </a:rPr>
              <a:t> Where din SQL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.Select() -&gt; </a:t>
            </a:r>
            <a:r>
              <a:rPr lang="en-US" dirty="0" err="1">
                <a:latin typeface="Amasis MT Pro Black" panose="02040A04050005020304" pitchFamily="18" charset="0"/>
              </a:rPr>
              <a:t>Echivalentul</a:t>
            </a:r>
            <a:r>
              <a:rPr lang="en-US" dirty="0">
                <a:latin typeface="Amasis MT Pro Black" panose="02040A04050005020304" pitchFamily="18" charset="0"/>
              </a:rPr>
              <a:t> Select din SQL 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 err="1">
                <a:latin typeface="Amasis MT Pro Black" panose="02040A04050005020304" pitchFamily="18" charset="0"/>
              </a:rPr>
              <a:t>db.Users.add</a:t>
            </a:r>
            <a:r>
              <a:rPr lang="en-US" dirty="0">
                <a:latin typeface="Amasis MT Pro Black" panose="02040A04050005020304" pitchFamily="18" charset="0"/>
              </a:rPr>
              <a:t>(user) </a:t>
            </a:r>
            <a:r>
              <a:rPr lang="en-US" dirty="0" err="1">
                <a:latin typeface="Amasis MT Pro Black" panose="02040A04050005020304" pitchFamily="18" charset="0"/>
              </a:rPr>
              <a:t>introducem</a:t>
            </a:r>
            <a:r>
              <a:rPr lang="en-US" dirty="0">
                <a:latin typeface="Amasis MT Pro Black" panose="02040A04050005020304" pitchFamily="18" charset="0"/>
              </a:rPr>
              <a:t> in </a:t>
            </a:r>
            <a:r>
              <a:rPr lang="en-US" dirty="0" err="1">
                <a:latin typeface="Amasis MT Pro Black" panose="02040A04050005020304" pitchFamily="18" charset="0"/>
              </a:rPr>
              <a:t>baza</a:t>
            </a:r>
            <a:r>
              <a:rPr lang="en-US" dirty="0">
                <a:latin typeface="Amasis MT Pro Black" panose="02040A04050005020304" pitchFamily="18" charset="0"/>
              </a:rPr>
              <a:t> de date un nou user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 err="1">
                <a:latin typeface="Amasis MT Pro Black" panose="02040A04050005020304" pitchFamily="18" charset="0"/>
              </a:rPr>
              <a:t>db.SaveChangesAsync</a:t>
            </a:r>
            <a:r>
              <a:rPr lang="en-US" dirty="0">
                <a:latin typeface="Amasis MT Pro Black" panose="02040A04050005020304" pitchFamily="18" charset="0"/>
              </a:rPr>
              <a:t> -&gt; </a:t>
            </a:r>
            <a:r>
              <a:rPr lang="en-US" dirty="0" err="1">
                <a:latin typeface="Amasis MT Pro Black" panose="02040A04050005020304" pitchFamily="18" charset="0"/>
              </a:rPr>
              <a:t>salvam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modificarile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aduse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bazei</a:t>
            </a:r>
            <a:r>
              <a:rPr lang="en-US" dirty="0">
                <a:latin typeface="Amasis MT Pro Black" panose="02040A04050005020304" pitchFamily="18" charset="0"/>
              </a:rPr>
              <a:t> de date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 err="1">
                <a:latin typeface="Amasis MT Pro Black" panose="02040A04050005020304" pitchFamily="18" charset="0"/>
              </a:rPr>
              <a:t>Putem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gasi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multe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metode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aici:https</a:t>
            </a:r>
            <a:r>
              <a:rPr lang="en-US" dirty="0">
                <a:latin typeface="Amasis MT Pro Black" panose="02040A04050005020304" pitchFamily="18" charset="0"/>
              </a:rPr>
              <a:t>://learn.microsoft.com/</a:t>
            </a:r>
            <a:r>
              <a:rPr lang="en-US" dirty="0" err="1">
                <a:latin typeface="Amasis MT Pro Black" panose="02040A04050005020304" pitchFamily="18" charset="0"/>
              </a:rPr>
              <a:t>en</a:t>
            </a:r>
            <a:r>
              <a:rPr lang="en-US" dirty="0">
                <a:latin typeface="Amasis MT Pro Black" panose="02040A04050005020304" pitchFamily="18" charset="0"/>
              </a:rPr>
              <a:t>-us/dotnet/</a:t>
            </a:r>
            <a:r>
              <a:rPr lang="en-US" dirty="0" err="1">
                <a:latin typeface="Amasis MT Pro Black" panose="02040A04050005020304" pitchFamily="18" charset="0"/>
              </a:rPr>
              <a:t>api</a:t>
            </a:r>
            <a:r>
              <a:rPr lang="en-US" dirty="0">
                <a:latin typeface="Amasis MT Pro Black" panose="02040A04050005020304" pitchFamily="18" charset="0"/>
              </a:rPr>
              <a:t>/</a:t>
            </a:r>
            <a:r>
              <a:rPr lang="en-US" dirty="0" err="1">
                <a:latin typeface="Amasis MT Pro Black" panose="02040A04050005020304" pitchFamily="18" charset="0"/>
              </a:rPr>
              <a:t>system.data.entity.dbcontext?view</a:t>
            </a:r>
            <a:r>
              <a:rPr lang="en-US" dirty="0">
                <a:latin typeface="Amasis MT Pro Black" panose="02040A04050005020304" pitchFamily="18" charset="0"/>
              </a:rPr>
              <a:t>=entity-framework-6.2.0</a:t>
            </a:r>
          </a:p>
        </p:txBody>
      </p:sp>
    </p:spTree>
    <p:extLst>
      <p:ext uri="{BB962C8B-B14F-4D97-AF65-F5344CB8AC3E}">
        <p14:creationId xmlns:p14="http://schemas.microsoft.com/office/powerpoint/2010/main" val="277568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4B3A2-560C-400C-C74F-E23DC5921EB6}"/>
              </a:ext>
            </a:extLst>
          </p:cNvPr>
          <p:cNvSpPr txBox="1"/>
          <p:nvPr/>
        </p:nvSpPr>
        <p:spPr>
          <a:xfrm>
            <a:off x="431180" y="349405"/>
            <a:ext cx="8348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Ce </a:t>
            </a:r>
            <a:r>
              <a:rPr lang="en-US" sz="3600" dirty="0" err="1"/>
              <a:t>avem</a:t>
            </a:r>
            <a:r>
              <a:rPr lang="en-US" sz="3600" dirty="0"/>
              <a:t> </a:t>
            </a:r>
            <a:r>
              <a:rPr lang="en-US" sz="3600" dirty="0" err="1"/>
              <a:t>nevoie</a:t>
            </a:r>
            <a:r>
              <a:rPr lang="en-US" sz="3600" dirty="0"/>
              <a:t> ca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configuram</a:t>
            </a:r>
            <a:r>
              <a:rPr lang="en-US" sz="3600" dirty="0"/>
              <a:t> un backend care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foloseasca</a:t>
            </a:r>
            <a:r>
              <a:rPr lang="en-US" sz="3600" dirty="0"/>
              <a:t> EF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9EA42-023D-5C55-04A1-DE921ECA7E42}"/>
              </a:ext>
            </a:extLst>
          </p:cNvPr>
          <p:cNvSpPr txBox="1"/>
          <p:nvPr/>
        </p:nvSpPr>
        <p:spPr>
          <a:xfrm>
            <a:off x="364273" y="1888273"/>
            <a:ext cx="88540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masis MT Pro Black" panose="02040A04050005020304" pitchFamily="18" charset="0"/>
              </a:rPr>
              <a:t>-O </a:t>
            </a:r>
            <a:r>
              <a:rPr lang="en-US" sz="1600" dirty="0" err="1">
                <a:latin typeface="Amasis MT Pro Black" panose="02040A04050005020304" pitchFamily="18" charset="0"/>
              </a:rPr>
              <a:t>baza</a:t>
            </a:r>
            <a:r>
              <a:rPr lang="en-US" sz="1600" dirty="0">
                <a:latin typeface="Amasis MT Pro Black" panose="02040A04050005020304" pitchFamily="18" charset="0"/>
              </a:rPr>
              <a:t> de date(Eu am </a:t>
            </a:r>
            <a:r>
              <a:rPr lang="en-US" sz="1600" dirty="0" err="1">
                <a:latin typeface="Amasis MT Pro Black" panose="02040A04050005020304" pitchFamily="18" charset="0"/>
              </a:rPr>
              <a:t>folosit</a:t>
            </a:r>
            <a:r>
              <a:rPr lang="en-US" sz="1600" dirty="0">
                <a:latin typeface="Amasis MT Pro Black" panose="02040A04050005020304" pitchFamily="18" charset="0"/>
              </a:rPr>
              <a:t> </a:t>
            </a:r>
            <a:r>
              <a:rPr lang="en-US" sz="1600" dirty="0" err="1">
                <a:latin typeface="Amasis MT Pro Black" panose="02040A04050005020304" pitchFamily="18" charset="0"/>
              </a:rPr>
              <a:t>MySql</a:t>
            </a:r>
            <a:r>
              <a:rPr lang="en-US" sz="1600" dirty="0">
                <a:latin typeface="Amasis MT Pro Black" panose="02040A04050005020304" pitchFamily="18" charset="0"/>
              </a:rPr>
              <a:t>, </a:t>
            </a:r>
            <a:r>
              <a:rPr lang="en-US" sz="1600" dirty="0" err="1">
                <a:latin typeface="Amasis MT Pro Black" panose="02040A04050005020304" pitchFamily="18" charset="0"/>
              </a:rPr>
              <a:t>voi</a:t>
            </a:r>
            <a:r>
              <a:rPr lang="en-US" sz="1600" dirty="0">
                <a:latin typeface="Amasis MT Pro Black" panose="02040A04050005020304" pitchFamily="18" charset="0"/>
              </a:rPr>
              <a:t> </a:t>
            </a:r>
            <a:r>
              <a:rPr lang="en-US" sz="1600" dirty="0" err="1">
                <a:latin typeface="Amasis MT Pro Black" panose="02040A04050005020304" pitchFamily="18" charset="0"/>
              </a:rPr>
              <a:t>puteti</a:t>
            </a:r>
            <a:r>
              <a:rPr lang="en-US" sz="1600" dirty="0">
                <a:latin typeface="Amasis MT Pro Black" panose="02040A04050005020304" pitchFamily="18" charset="0"/>
              </a:rPr>
              <a:t> </a:t>
            </a:r>
            <a:r>
              <a:rPr lang="en-US" sz="1600" dirty="0" err="1">
                <a:latin typeface="Amasis MT Pro Black" panose="02040A04050005020304" pitchFamily="18" charset="0"/>
              </a:rPr>
              <a:t>folosi</a:t>
            </a:r>
            <a:r>
              <a:rPr lang="en-US" sz="1600" dirty="0">
                <a:latin typeface="Amasis MT Pro Black" panose="02040A04050005020304" pitchFamily="18" charset="0"/>
              </a:rPr>
              <a:t> </a:t>
            </a:r>
            <a:r>
              <a:rPr lang="en-US" sz="1600" dirty="0" err="1">
                <a:latin typeface="Amasis MT Pro Black" panose="02040A04050005020304" pitchFamily="18" charset="0"/>
              </a:rPr>
              <a:t>orice</a:t>
            </a:r>
            <a:r>
              <a:rPr lang="en-US" sz="1600" dirty="0">
                <a:latin typeface="Amasis MT Pro Black" panose="02040A04050005020304" pitchFamily="18" charset="0"/>
              </a:rPr>
              <a:t> alt </a:t>
            </a:r>
            <a:r>
              <a:rPr lang="en-US" sz="1600" dirty="0" err="1">
                <a:latin typeface="Amasis MT Pro Black" panose="02040A04050005020304" pitchFamily="18" charset="0"/>
              </a:rPr>
              <a:t>ceva</a:t>
            </a:r>
            <a:r>
              <a:rPr lang="en-US" sz="1600" dirty="0">
                <a:latin typeface="Amasis MT Pro Black" panose="02040A04050005020304" pitchFamily="18" charset="0"/>
              </a:rPr>
              <a:t>)</a:t>
            </a:r>
          </a:p>
          <a:p>
            <a:r>
              <a:rPr lang="en-US" sz="1600" dirty="0">
                <a:latin typeface="Amasis MT Pro Black" panose="02040A04050005020304" pitchFamily="18" charset="0"/>
              </a:rPr>
              <a:t>-</a:t>
            </a:r>
            <a:r>
              <a:rPr lang="en-US" sz="1600" dirty="0" err="1">
                <a:latin typeface="Amasis MT Pro Black" panose="02040A04050005020304" pitchFamily="18" charset="0"/>
              </a:rPr>
              <a:t>.Net</a:t>
            </a:r>
            <a:r>
              <a:rPr lang="en-US" sz="1600" dirty="0">
                <a:latin typeface="Amasis MT Pro Black" panose="02040A04050005020304" pitchFamily="18" charset="0"/>
              </a:rPr>
              <a:t> </a:t>
            </a:r>
            <a:r>
              <a:rPr lang="en-US" sz="1600" dirty="0" err="1">
                <a:latin typeface="Amasis MT Pro Black" panose="02040A04050005020304" pitchFamily="18" charset="0"/>
              </a:rPr>
              <a:t>instalat</a:t>
            </a:r>
            <a:endParaRPr lang="en-US" sz="1600" dirty="0">
              <a:latin typeface="Amasis MT Pro Black" panose="02040A04050005020304" pitchFamily="18" charset="0"/>
            </a:endParaRPr>
          </a:p>
          <a:p>
            <a:r>
              <a:rPr lang="en-US" sz="1600" dirty="0">
                <a:latin typeface="Amasis MT Pro Black" panose="02040A04050005020304" pitchFamily="18" charset="0"/>
              </a:rPr>
              <a:t>https://dotnet.microsoft.com/en-us/download</a:t>
            </a:r>
          </a:p>
          <a:p>
            <a:r>
              <a:rPr lang="en-US" sz="1600" dirty="0">
                <a:latin typeface="Amasis MT Pro Black" panose="02040A04050005020304" pitchFamily="18" charset="0"/>
              </a:rPr>
              <a:t>-</a:t>
            </a:r>
            <a:r>
              <a:rPr lang="en-US" sz="1600" dirty="0" err="1">
                <a:latin typeface="Amasis MT Pro Black" panose="02040A04050005020304" pitchFamily="18" charset="0"/>
              </a:rPr>
              <a:t>Pachetele</a:t>
            </a:r>
            <a:r>
              <a:rPr lang="en-US" sz="1600" dirty="0">
                <a:latin typeface="Amasis MT Pro Black" panose="02040A04050005020304" pitchFamily="18" charset="0"/>
              </a:rPr>
              <a:t> EF Core </a:t>
            </a:r>
            <a:r>
              <a:rPr lang="en-US" sz="1600" dirty="0" err="1">
                <a:latin typeface="Amasis MT Pro Black" panose="02040A04050005020304" pitchFamily="18" charset="0"/>
              </a:rPr>
              <a:t>si</a:t>
            </a:r>
            <a:r>
              <a:rPr lang="en-US" sz="1600" dirty="0">
                <a:latin typeface="Amasis MT Pro Black" panose="02040A04050005020304" pitchFamily="18" charset="0"/>
              </a:rPr>
              <a:t> EF design </a:t>
            </a:r>
            <a:r>
              <a:rPr lang="en-US" sz="1600" dirty="0" err="1">
                <a:latin typeface="Amasis MT Pro Black" panose="02040A04050005020304" pitchFamily="18" charset="0"/>
              </a:rPr>
              <a:t>instalate</a:t>
            </a:r>
            <a:br>
              <a:rPr lang="en-US" sz="1600" dirty="0">
                <a:latin typeface="Amasis MT Pro Black" panose="02040A04050005020304" pitchFamily="18" charset="0"/>
              </a:rPr>
            </a:br>
            <a:r>
              <a:rPr lang="en-US" sz="1600" dirty="0">
                <a:latin typeface="Amasis MT Pro Black" panose="02040A04050005020304" pitchFamily="18" charset="0"/>
                <a:hlinkClick r:id="rId2"/>
              </a:rPr>
              <a:t>https://www.nuget.org/packages/microsoft.entityframeworkcore</a:t>
            </a:r>
            <a:br>
              <a:rPr lang="en-US" sz="1600" dirty="0">
                <a:latin typeface="Amasis MT Pro Black" panose="02040A04050005020304" pitchFamily="18" charset="0"/>
              </a:rPr>
            </a:br>
            <a:r>
              <a:rPr lang="en-US" sz="1600" dirty="0">
                <a:latin typeface="Amasis MT Pro Black" panose="02040A04050005020304" pitchFamily="18" charset="0"/>
                <a:hlinkClick r:id="rId3"/>
              </a:rPr>
              <a:t>https://www.nuget.org/packages/microsoft.entityframeworkcore.design/</a:t>
            </a:r>
            <a:endParaRPr lang="en-US" sz="1600" dirty="0">
              <a:latin typeface="Amasis MT Pro Black" panose="02040A04050005020304" pitchFamily="18" charset="0"/>
            </a:endParaRPr>
          </a:p>
          <a:p>
            <a:endParaRPr lang="en-US" sz="1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6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2BA2B-43FB-A467-3AA8-A81A18B4C4D3}"/>
              </a:ext>
            </a:extLst>
          </p:cNvPr>
          <p:cNvSpPr txBox="1"/>
          <p:nvPr/>
        </p:nvSpPr>
        <p:spPr>
          <a:xfrm>
            <a:off x="178418" y="408878"/>
            <a:ext cx="8653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 </a:t>
            </a:r>
            <a:r>
              <a:rPr lang="en-US" sz="4000" dirty="0" err="1"/>
              <a:t>vedem</a:t>
            </a:r>
            <a:r>
              <a:rPr lang="en-US" sz="4000" dirty="0"/>
              <a:t> </a:t>
            </a:r>
            <a:r>
              <a:rPr lang="en-US" sz="4000" dirty="0" err="1"/>
              <a:t>ce</a:t>
            </a:r>
            <a:r>
              <a:rPr lang="en-US" sz="4000" dirty="0"/>
              <a:t> </a:t>
            </a:r>
            <a:r>
              <a:rPr lang="en-US" sz="4000" dirty="0" err="1"/>
              <a:t>inseamna</a:t>
            </a:r>
            <a:r>
              <a:rPr lang="en-US" sz="4000" dirty="0"/>
              <a:t> </a:t>
            </a:r>
            <a:r>
              <a:rPr lang="en-US" sz="4000" dirty="0" err="1"/>
              <a:t>si</a:t>
            </a:r>
            <a:r>
              <a:rPr lang="en-US" sz="4000" dirty="0"/>
              <a:t> in cod!</a:t>
            </a:r>
          </a:p>
        </p:txBody>
      </p:sp>
    </p:spTree>
    <p:extLst>
      <p:ext uri="{BB962C8B-B14F-4D97-AF65-F5344CB8AC3E}">
        <p14:creationId xmlns:p14="http://schemas.microsoft.com/office/powerpoint/2010/main" val="186038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B8AA0529-20AB-D794-178A-89982916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>
            <a:extLst>
              <a:ext uri="{FF2B5EF4-FFF2-40B4-BE49-F238E27FC236}">
                <a16:creationId xmlns:a16="http://schemas.microsoft.com/office/drawing/2014/main" id="{D04798E6-8213-563F-273D-E0F5E74B6E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3" cy="31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>
            <a:extLst>
              <a:ext uri="{FF2B5EF4-FFF2-40B4-BE49-F238E27FC236}">
                <a16:creationId xmlns:a16="http://schemas.microsoft.com/office/drawing/2014/main" id="{8202EBD1-C38A-4015-CB11-957457C0E6DB}"/>
              </a:ext>
            </a:extLst>
          </p:cNvPr>
          <p:cNvSpPr txBox="1"/>
          <p:nvPr/>
        </p:nvSpPr>
        <p:spPr>
          <a:xfrm>
            <a:off x="4902567" y="3604260"/>
            <a:ext cx="1084800" cy="1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\</a:t>
            </a:r>
            <a:endParaRPr sz="700" dirty="0"/>
          </a:p>
        </p:txBody>
      </p:sp>
      <p:sp>
        <p:nvSpPr>
          <p:cNvPr id="81" name="Google Shape;81;p12">
            <a:extLst>
              <a:ext uri="{FF2B5EF4-FFF2-40B4-BE49-F238E27FC236}">
                <a16:creationId xmlns:a16="http://schemas.microsoft.com/office/drawing/2014/main" id="{D718F4E5-9965-3377-1AF9-3A14DED25988}"/>
              </a:ext>
            </a:extLst>
          </p:cNvPr>
          <p:cNvSpPr txBox="1"/>
          <p:nvPr/>
        </p:nvSpPr>
        <p:spPr>
          <a:xfrm>
            <a:off x="381000" y="413949"/>
            <a:ext cx="6881663" cy="5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Ce </a:t>
            </a:r>
            <a:r>
              <a:rPr lang="en-US" sz="4400" dirty="0" err="1"/>
              <a:t>este</a:t>
            </a:r>
            <a:r>
              <a:rPr lang="en-US" sz="4400" dirty="0"/>
              <a:t> EF core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6056B-61DC-0713-B017-9DD56EAE78C5}"/>
              </a:ext>
            </a:extLst>
          </p:cNvPr>
          <p:cNvSpPr txBox="1"/>
          <p:nvPr/>
        </p:nvSpPr>
        <p:spPr>
          <a:xfrm>
            <a:off x="381000" y="1263337"/>
            <a:ext cx="86905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“Entity Framework (EF) Core is a lightweight, extensible, </a:t>
            </a:r>
            <a:r>
              <a:rPr lang="en-US" dirty="0">
                <a:latin typeface="Amasis MT Pro Black" panose="02040A04050005020304" pitchFamily="18" charset="0"/>
                <a:hlinkClick r:id="rId4"/>
              </a:rPr>
              <a:t>open source</a:t>
            </a:r>
            <a:r>
              <a:rPr lang="en-US" dirty="0">
                <a:latin typeface="Amasis MT Pro Black" panose="02040A04050005020304" pitchFamily="18" charset="0"/>
              </a:rPr>
              <a:t> and cross-platform version of the popular Entity Framework data access technology.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EF Core can serve as an object-relational mapper (O/RM), which: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Enables .NET developers to work with a database using .NET objects.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Eliminates the need for most of the data-access code that typically needs to be written”</a:t>
            </a:r>
          </a:p>
          <a:p>
            <a:endParaRPr lang="en-US" dirty="0">
              <a:latin typeface="Amasis MT Pro Black" panose="02040A04050005020304" pitchFamily="18" charset="0"/>
            </a:endParaRPr>
          </a:p>
          <a:p>
            <a:r>
              <a:rPr lang="en-US" dirty="0">
                <a:latin typeface="Amasis MT Pro Black" panose="02040A04050005020304" pitchFamily="18" charset="0"/>
              </a:rPr>
              <a:t>Ca </a:t>
            </a:r>
            <a:r>
              <a:rPr lang="en-US" dirty="0" err="1">
                <a:latin typeface="Amasis MT Pro Black" panose="02040A04050005020304" pitchFamily="18" charset="0"/>
              </a:rPr>
              <a:t>definitie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formala</a:t>
            </a:r>
            <a:r>
              <a:rPr lang="en-US" dirty="0">
                <a:latin typeface="Amasis MT Pro Black" panose="02040A04050005020304" pitchFamily="18" charset="0"/>
              </a:rPr>
              <a:t>, </a:t>
            </a:r>
            <a:r>
              <a:rPr lang="en-US" dirty="0" err="1">
                <a:latin typeface="Amasis MT Pro Black" panose="02040A04050005020304" pitchFamily="18" charset="0"/>
              </a:rPr>
              <a:t>insa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mai</a:t>
            </a:r>
            <a:r>
              <a:rPr lang="en-US" dirty="0">
                <a:latin typeface="Amasis MT Pro Black" panose="02040A04050005020304" pitchFamily="18" charset="0"/>
              </a:rPr>
              <a:t> pe </a:t>
            </a:r>
            <a:r>
              <a:rPr lang="en-US" dirty="0" err="1">
                <a:latin typeface="Amasis MT Pro Black" panose="02040A04050005020304" pitchFamily="18" charset="0"/>
              </a:rPr>
              <a:t>scurt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putem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spune</a:t>
            </a:r>
            <a:r>
              <a:rPr lang="en-US" dirty="0">
                <a:latin typeface="Amasis MT Pro Black" panose="02040A04050005020304" pitchFamily="18" charset="0"/>
              </a:rPr>
              <a:t> ca </a:t>
            </a:r>
            <a:r>
              <a:rPr lang="en-US" dirty="0" err="1">
                <a:latin typeface="Amasis MT Pro Black" panose="02040A04050005020304" pitchFamily="18" charset="0"/>
              </a:rPr>
              <a:t>facem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majoritatea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operatiunilor</a:t>
            </a:r>
            <a:r>
              <a:rPr lang="en-US" dirty="0">
                <a:latin typeface="Amasis MT Pro Black" panose="02040A04050005020304" pitchFamily="18" charset="0"/>
              </a:rPr>
              <a:t> legate de BD direct in cod.</a:t>
            </a:r>
          </a:p>
        </p:txBody>
      </p:sp>
    </p:spTree>
    <p:extLst>
      <p:ext uri="{BB962C8B-B14F-4D97-AF65-F5344CB8AC3E}">
        <p14:creationId xmlns:p14="http://schemas.microsoft.com/office/powerpoint/2010/main" val="25912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3" cy="319684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4902567" y="3604260"/>
            <a:ext cx="1084800" cy="12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\</a:t>
            </a:r>
            <a:endParaRPr sz="700" dirty="0"/>
          </a:p>
        </p:txBody>
      </p:sp>
      <p:sp>
        <p:nvSpPr>
          <p:cNvPr id="81" name="Google Shape;81;p12"/>
          <p:cNvSpPr txBox="1"/>
          <p:nvPr/>
        </p:nvSpPr>
        <p:spPr>
          <a:xfrm>
            <a:off x="381000" y="413949"/>
            <a:ext cx="6881663" cy="5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 </a:t>
            </a:r>
            <a:r>
              <a:rPr lang="en-US" sz="4400" dirty="0" err="1"/>
              <a:t>ce</a:t>
            </a:r>
            <a:r>
              <a:rPr lang="en-US" sz="4400" dirty="0"/>
              <a:t> EF Core</a:t>
            </a:r>
            <a:endParaRPr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56423-2109-EB2B-489A-22A137ACA286}"/>
              </a:ext>
            </a:extLst>
          </p:cNvPr>
          <p:cNvSpPr txBox="1"/>
          <p:nvPr/>
        </p:nvSpPr>
        <p:spPr>
          <a:xfrm>
            <a:off x="381000" y="1263337"/>
            <a:ext cx="8690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 Black" panose="020F0502020204030204" pitchFamily="18" charset="0"/>
              </a:rPr>
              <a:t>Probabil</a:t>
            </a:r>
            <a:r>
              <a:rPr lang="en-US" dirty="0">
                <a:latin typeface="Amasis MT Pro Black" panose="020F0502020204030204" pitchFamily="18" charset="0"/>
              </a:rPr>
              <a:t>, </a:t>
            </a:r>
            <a:r>
              <a:rPr lang="en-US" dirty="0" err="1">
                <a:latin typeface="Amasis MT Pro Black" panose="020F0502020204030204" pitchFamily="18" charset="0"/>
              </a:rPr>
              <a:t>daca</a:t>
            </a:r>
            <a:r>
              <a:rPr lang="en-US" dirty="0">
                <a:latin typeface="Amasis MT Pro Black" panose="020F0502020204030204" pitchFamily="18" charset="0"/>
              </a:rPr>
              <a:t> ai </a:t>
            </a:r>
            <a:r>
              <a:rPr lang="en-US" dirty="0" err="1">
                <a:latin typeface="Amasis MT Pro Black" panose="020F0502020204030204" pitchFamily="18" charset="0"/>
              </a:rPr>
              <a:t>lucrat</a:t>
            </a:r>
            <a:r>
              <a:rPr lang="en-US" dirty="0">
                <a:latin typeface="Amasis MT Pro Black" panose="020F0502020204030204" pitchFamily="18" charset="0"/>
              </a:rPr>
              <a:t> cu </a:t>
            </a:r>
            <a:r>
              <a:rPr lang="en-US" dirty="0" err="1">
                <a:latin typeface="Amasis MT Pro Black" panose="020F0502020204030204" pitchFamily="18" charset="0"/>
              </a:rPr>
              <a:t>baze</a:t>
            </a:r>
            <a:r>
              <a:rPr lang="en-US" dirty="0">
                <a:latin typeface="Amasis MT Pro Black" panose="020F0502020204030204" pitchFamily="18" charset="0"/>
              </a:rPr>
              <a:t> de date </a:t>
            </a:r>
            <a:r>
              <a:rPr lang="en-US" dirty="0" err="1">
                <a:latin typeface="Amasis MT Pro Black" panose="020F0502020204030204" pitchFamily="18" charset="0"/>
              </a:rPr>
              <a:t>pana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acum</a:t>
            </a:r>
            <a:r>
              <a:rPr lang="en-US" dirty="0">
                <a:latin typeface="Amasis MT Pro Black" panose="020F0502020204030204" pitchFamily="18" charset="0"/>
              </a:rPr>
              <a:t>, </a:t>
            </a:r>
            <a:r>
              <a:rPr lang="en-US" dirty="0" err="1">
                <a:latin typeface="Amasis MT Pro Black" panose="020F0502020204030204" pitchFamily="18" charset="0"/>
              </a:rPr>
              <a:t>ti</a:t>
            </a:r>
            <a:r>
              <a:rPr lang="en-US" dirty="0">
                <a:latin typeface="Amasis MT Pro Black" panose="020F0502020204030204" pitchFamily="18" charset="0"/>
              </a:rPr>
              <a:t> s-a </a:t>
            </a:r>
            <a:r>
              <a:rPr lang="en-US" dirty="0" err="1">
                <a:latin typeface="Amasis MT Pro Black" panose="020F0502020204030204" pitchFamily="18" charset="0"/>
              </a:rPr>
              <a:t>parut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destul</a:t>
            </a:r>
            <a:r>
              <a:rPr lang="en-US" dirty="0">
                <a:latin typeface="Amasis MT Pro Black" panose="020F0502020204030204" pitchFamily="18" charset="0"/>
              </a:rPr>
              <a:t> de </a:t>
            </a:r>
            <a:r>
              <a:rPr lang="en-US" dirty="0" err="1">
                <a:latin typeface="Amasis MT Pro Black" panose="020F0502020204030204" pitchFamily="18" charset="0"/>
              </a:rPr>
              <a:t>obositor</a:t>
            </a:r>
            <a:r>
              <a:rPr lang="en-US" dirty="0">
                <a:latin typeface="Amasis MT Pro Black" panose="020F0502020204030204" pitchFamily="18" charset="0"/>
              </a:rPr>
              <a:t>/</a:t>
            </a:r>
            <a:r>
              <a:rPr lang="en-US" dirty="0" err="1">
                <a:latin typeface="Amasis MT Pro Black" panose="020F0502020204030204" pitchFamily="18" charset="0"/>
              </a:rPr>
              <a:t>complicat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sa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scrii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interogari</a:t>
            </a:r>
            <a:r>
              <a:rPr lang="en-US" dirty="0">
                <a:latin typeface="Amasis MT Pro Black" panose="020F0502020204030204" pitchFamily="18" charset="0"/>
              </a:rPr>
              <a:t> in cod </a:t>
            </a:r>
            <a:r>
              <a:rPr lang="en-US" dirty="0" err="1">
                <a:latin typeface="Amasis MT Pro Black" panose="020F0502020204030204" pitchFamily="18" charset="0"/>
              </a:rPr>
              <a:t>prin</a:t>
            </a:r>
            <a:r>
              <a:rPr lang="en-US" dirty="0">
                <a:latin typeface="Amasis MT Pro Black" panose="020F0502020204030204" pitchFamily="18" charset="0"/>
              </a:rPr>
              <a:t> diverse </a:t>
            </a:r>
            <a:r>
              <a:rPr lang="en-US" dirty="0" err="1">
                <a:latin typeface="Amasis MT Pro Black" panose="020F0502020204030204" pitchFamily="18" charset="0"/>
              </a:rPr>
              <a:t>librarii</a:t>
            </a:r>
            <a:r>
              <a:rPr lang="en-US" dirty="0">
                <a:latin typeface="Amasis MT Pro Black" panose="020F0502020204030204" pitchFamily="18" charset="0"/>
              </a:rPr>
              <a:t>.</a:t>
            </a:r>
          </a:p>
          <a:p>
            <a:r>
              <a:rPr lang="en-US" dirty="0">
                <a:latin typeface="Amasis MT Pro Black" panose="020F0502020204030204" pitchFamily="18" charset="0"/>
              </a:rPr>
              <a:t>EF core </a:t>
            </a:r>
            <a:r>
              <a:rPr lang="en-US" dirty="0" err="1">
                <a:latin typeface="Amasis MT Pro Black" panose="020F0502020204030204" pitchFamily="18" charset="0"/>
              </a:rPr>
              <a:t>rezolva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acest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lucru</a:t>
            </a:r>
            <a:r>
              <a:rPr lang="en-US" dirty="0">
                <a:latin typeface="Amasis MT Pro Black" panose="020F0502020204030204" pitchFamily="18" charset="0"/>
              </a:rPr>
              <a:t>, </a:t>
            </a:r>
            <a:r>
              <a:rPr lang="en-US" dirty="0" err="1">
                <a:latin typeface="Amasis MT Pro Black" panose="020F0502020204030204" pitchFamily="18" charset="0"/>
              </a:rPr>
              <a:t>scrii</a:t>
            </a:r>
            <a:r>
              <a:rPr lang="en-US" dirty="0">
                <a:latin typeface="Amasis MT Pro Black" panose="020F0502020204030204" pitchFamily="18" charset="0"/>
              </a:rPr>
              <a:t> direct in cod, diverse </a:t>
            </a:r>
            <a:r>
              <a:rPr lang="en-US" dirty="0" err="1">
                <a:latin typeface="Amasis MT Pro Black" panose="020F0502020204030204" pitchFamily="18" charset="0"/>
              </a:rPr>
              <a:t>metode</a:t>
            </a:r>
            <a:r>
              <a:rPr lang="en-US" dirty="0">
                <a:latin typeface="Amasis MT Pro Black" panose="020F0502020204030204" pitchFamily="18" charset="0"/>
              </a:rPr>
              <a:t> cum </a:t>
            </a:r>
            <a:r>
              <a:rPr lang="en-US" dirty="0" err="1">
                <a:latin typeface="Amasis MT Pro Black" panose="020F0502020204030204" pitchFamily="18" charset="0"/>
              </a:rPr>
              <a:t>ar</a:t>
            </a:r>
            <a:r>
              <a:rPr lang="en-US" dirty="0">
                <a:latin typeface="Amasis MT Pro Black" panose="020F0502020204030204" pitchFamily="18" charset="0"/>
              </a:rPr>
              <a:t> fi select/alter/create </a:t>
            </a:r>
            <a:r>
              <a:rPr lang="en-US" dirty="0" err="1">
                <a:latin typeface="Amasis MT Pro Black" panose="020F0502020204030204" pitchFamily="18" charset="0"/>
              </a:rPr>
              <a:t>si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asa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mai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departe</a:t>
            </a:r>
            <a:endParaRPr lang="en-US" dirty="0">
              <a:latin typeface="Amasis MT Pro Black" panose="020F0502020204030204" pitchFamily="18" charset="0"/>
            </a:endParaRPr>
          </a:p>
          <a:p>
            <a:r>
              <a:rPr lang="en-US" dirty="0">
                <a:latin typeface="Amasis MT Pro Black" panose="020F0502020204030204" pitchFamily="18" charset="0"/>
              </a:rPr>
              <a:t>(</a:t>
            </a:r>
            <a:r>
              <a:rPr lang="en-US" dirty="0" err="1">
                <a:latin typeface="Amasis MT Pro Black" panose="020F0502020204030204" pitchFamily="18" charset="0"/>
              </a:rPr>
              <a:t>Vom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vedea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imediat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ce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inseamna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acest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lucru</a:t>
            </a:r>
            <a:r>
              <a:rPr lang="en-US" dirty="0">
                <a:latin typeface="Amasis MT Pro Black" panose="020F0502020204030204" pitchFamily="18" charset="0"/>
              </a:rPr>
              <a:t>)</a:t>
            </a:r>
          </a:p>
          <a:p>
            <a:r>
              <a:rPr lang="en-US" dirty="0">
                <a:latin typeface="Amasis MT Pro Black" panose="020F0502020204030204" pitchFamily="18" charset="0"/>
              </a:rPr>
              <a:t>Alte </a:t>
            </a:r>
            <a:r>
              <a:rPr lang="en-US" dirty="0" err="1">
                <a:latin typeface="Amasis MT Pro Black" panose="020F0502020204030204" pitchFamily="18" charset="0"/>
              </a:rPr>
              <a:t>avantaje</a:t>
            </a:r>
            <a:r>
              <a:rPr lang="en-US" dirty="0">
                <a:latin typeface="Amasis MT Pro Black" panose="020F0502020204030204" pitchFamily="18" charset="0"/>
              </a:rPr>
              <a:t> include:</a:t>
            </a:r>
            <a:br>
              <a:rPr lang="en-US" dirty="0">
                <a:latin typeface="Amasis MT Pro Black" panose="020F0502020204030204" pitchFamily="18" charset="0"/>
              </a:rPr>
            </a:br>
            <a:r>
              <a:rPr lang="en-US" dirty="0">
                <a:latin typeface="Amasis MT Pro Black" panose="020F0502020204030204" pitchFamily="18" charset="0"/>
              </a:rPr>
              <a:t>-Securitate </a:t>
            </a:r>
            <a:r>
              <a:rPr lang="en-US" dirty="0" err="1">
                <a:latin typeface="Amasis MT Pro Black" panose="020F0502020204030204" pitchFamily="18" charset="0"/>
              </a:rPr>
              <a:t>imbunatita</a:t>
            </a:r>
            <a:r>
              <a:rPr lang="en-US" dirty="0">
                <a:latin typeface="Amasis MT Pro Black" panose="020F0502020204030204" pitchFamily="18" charset="0"/>
              </a:rPr>
              <a:t>(</a:t>
            </a:r>
            <a:r>
              <a:rPr lang="en-US" dirty="0" err="1">
                <a:latin typeface="Amasis MT Pro Black" panose="020F0502020204030204" pitchFamily="18" charset="0"/>
              </a:rPr>
              <a:t>MySql</a:t>
            </a:r>
            <a:r>
              <a:rPr lang="en-US" dirty="0">
                <a:latin typeface="Amasis MT Pro Black" panose="020F0502020204030204" pitchFamily="18" charset="0"/>
              </a:rPr>
              <a:t> injection </a:t>
            </a:r>
            <a:r>
              <a:rPr lang="en-US" dirty="0" err="1">
                <a:latin typeface="Amasis MT Pro Black" panose="020F0502020204030204" pitchFamily="18" charset="0"/>
              </a:rPr>
              <a:t>spre</a:t>
            </a:r>
            <a:r>
              <a:rPr lang="en-US" dirty="0">
                <a:latin typeface="Amasis MT Pro Black" panose="020F0502020204030204" pitchFamily="18" charset="0"/>
              </a:rPr>
              <a:t> </a:t>
            </a:r>
            <a:r>
              <a:rPr lang="en-US" dirty="0" err="1">
                <a:latin typeface="Amasis MT Pro Black" panose="020F0502020204030204" pitchFamily="18" charset="0"/>
              </a:rPr>
              <a:t>exemplu</a:t>
            </a:r>
            <a:r>
              <a:rPr lang="en-US" dirty="0">
                <a:latin typeface="Amasis MT Pro Black" panose="020F0502020204030204" pitchFamily="18" charset="0"/>
              </a:rPr>
              <a:t>)</a:t>
            </a:r>
          </a:p>
          <a:p>
            <a:r>
              <a:rPr lang="en-US" dirty="0">
                <a:latin typeface="Amasis MT Pro Black" panose="020F0502020204030204" pitchFamily="18" charset="0"/>
              </a:rPr>
              <a:t>-</a:t>
            </a:r>
            <a:r>
              <a:rPr lang="en-US" dirty="0" err="1">
                <a:latin typeface="Amasis MT Pro Black" panose="020F0502020204030204" pitchFamily="18" charset="0"/>
              </a:rPr>
              <a:t>Migrari</a:t>
            </a:r>
            <a:endParaRPr lang="en-US" dirty="0">
              <a:latin typeface="Amasis MT Pro Black" panose="020F0502020204030204" pitchFamily="18" charset="0"/>
            </a:endParaRPr>
          </a:p>
          <a:p>
            <a:r>
              <a:rPr lang="en-US" dirty="0">
                <a:latin typeface="Amasis MT Pro Black" panose="020F0502020204030204" pitchFamily="18" charset="0"/>
              </a:rPr>
              <a:t>-Faster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381000" y="377190"/>
            <a:ext cx="8382000" cy="4394835"/>
          </a:xfrm>
          <a:custGeom>
            <a:avLst/>
            <a:gdLst/>
            <a:ahLst/>
            <a:cxnLst/>
            <a:rect l="l" t="t" r="r" b="b"/>
            <a:pathLst>
              <a:path w="16764000" h="8789670" extrusionOk="0">
                <a:moveTo>
                  <a:pt x="0" y="0"/>
                </a:moveTo>
                <a:lnTo>
                  <a:pt x="16764000" y="0"/>
                </a:lnTo>
                <a:lnTo>
                  <a:pt x="16764000" y="8789670"/>
                </a:lnTo>
                <a:lnTo>
                  <a:pt x="0" y="8789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115" t="-9851" r="-5115"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8" name="Google Shape;88;p13"/>
          <p:cNvSpPr txBox="1"/>
          <p:nvPr/>
        </p:nvSpPr>
        <p:spPr>
          <a:xfrm>
            <a:off x="654205" y="580339"/>
            <a:ext cx="9768467" cy="43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 dirty="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Insa EF core vine si cu dezavantaje… </a:t>
            </a:r>
            <a:r>
              <a:rPr lang="en" sz="3200" b="0" i="0" u="none" strike="noStrike" cap="none" dirty="0">
                <a:solidFill>
                  <a:srgbClr val="191919"/>
                </a:solidFill>
                <a:latin typeface="Inter"/>
                <a:ea typeface="Inter"/>
                <a:cs typeface="Inter"/>
                <a:sym typeface="Wingdings" panose="05000000000000000000" pitchFamily="2" charset="2"/>
              </a:rPr>
              <a:t>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A257C-1605-3FF3-C3D8-8658AA4686A4}"/>
              </a:ext>
            </a:extLst>
          </p:cNvPr>
          <p:cNvSpPr txBox="1"/>
          <p:nvPr/>
        </p:nvSpPr>
        <p:spPr>
          <a:xfrm>
            <a:off x="512956" y="1405054"/>
            <a:ext cx="8043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Acestea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fiind</a:t>
            </a:r>
            <a:r>
              <a:rPr lang="en-US" dirty="0">
                <a:latin typeface="Amasis MT Pro Black" panose="02040A04050005020304" pitchFamily="18" charset="0"/>
              </a:rPr>
              <a:t>: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-</a:t>
            </a:r>
            <a:r>
              <a:rPr lang="en-US" dirty="0" err="1">
                <a:latin typeface="Amasis MT Pro Black" panose="02040A04050005020304" pitchFamily="18" charset="0"/>
              </a:rPr>
              <a:t>Performanta</a:t>
            </a:r>
            <a:r>
              <a:rPr lang="en-US" dirty="0">
                <a:latin typeface="Amasis MT Pro Black" panose="02040A04050005020304" pitchFamily="18" charset="0"/>
              </a:rPr>
              <a:t>(nu </a:t>
            </a:r>
            <a:r>
              <a:rPr lang="en-US" dirty="0" err="1">
                <a:latin typeface="Amasis MT Pro Black" panose="02040A04050005020304" pitchFamily="18" charset="0"/>
              </a:rPr>
              <a:t>mai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controlezi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tu</a:t>
            </a:r>
            <a:r>
              <a:rPr lang="en-US" dirty="0">
                <a:latin typeface="Amasis MT Pro Black" panose="02040A04050005020304" pitchFamily="18" charset="0"/>
              </a:rPr>
              <a:t> query-urile </a:t>
            </a:r>
            <a:r>
              <a:rPr lang="en-US" dirty="0" err="1">
                <a:latin typeface="Amasis MT Pro Black" panose="02040A04050005020304" pitchFamily="18" charset="0"/>
              </a:rPr>
              <a:t>si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poate</a:t>
            </a:r>
            <a:r>
              <a:rPr lang="en-US" dirty="0">
                <a:latin typeface="Amasis MT Pro Black" panose="02040A04050005020304" pitchFamily="18" charset="0"/>
              </a:rPr>
              <a:t> genera SQL </a:t>
            </a:r>
            <a:r>
              <a:rPr lang="en-US" dirty="0" err="1">
                <a:latin typeface="Amasis MT Pro Black" panose="02040A04050005020304" pitchFamily="18" charset="0"/>
              </a:rPr>
              <a:t>suboptim</a:t>
            </a:r>
            <a:r>
              <a:rPr lang="en-US" dirty="0">
                <a:latin typeface="Amasis MT Pro Black" panose="02040A04050005020304" pitchFamily="18" charset="0"/>
              </a:rPr>
              <a:t>)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-</a:t>
            </a:r>
            <a:r>
              <a:rPr lang="en-US" dirty="0" err="1">
                <a:latin typeface="Amasis MT Pro Black" panose="02040A04050005020304" pitchFamily="18" charset="0"/>
              </a:rPr>
              <a:t>Migratiile</a:t>
            </a:r>
            <a:r>
              <a:rPr lang="en-US" dirty="0">
                <a:latin typeface="Amasis MT Pro Black" panose="02040A04050005020304" pitchFamily="18" charset="0"/>
              </a:rPr>
              <a:t> in </a:t>
            </a:r>
            <a:r>
              <a:rPr lang="en-US" dirty="0" err="1">
                <a:latin typeface="Amasis MT Pro Black" panose="02040A04050005020304" pitchFamily="18" charset="0"/>
              </a:rPr>
              <a:t>productie</a:t>
            </a:r>
            <a:r>
              <a:rPr lang="en-US" dirty="0">
                <a:latin typeface="Amasis MT Pro Black" panose="02040A04050005020304" pitchFamily="18" charset="0"/>
              </a:rPr>
              <a:t> pot fi </a:t>
            </a:r>
            <a:r>
              <a:rPr lang="en-US" dirty="0" err="1">
                <a:latin typeface="Amasis MT Pro Black" panose="02040A04050005020304" pitchFamily="18" charset="0"/>
              </a:rPr>
              <a:t>sensibile</a:t>
            </a:r>
            <a:endParaRPr lang="en-US" dirty="0">
              <a:latin typeface="Amasis MT Pro Black" panose="02040A040500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291791" y="1381247"/>
            <a:ext cx="3242100" cy="9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rgbClr val="191919"/>
                </a:solidFill>
                <a:latin typeface="Amasis MT Pro Black" panose="02040A04050005020304" pitchFamily="18" charset="0"/>
                <a:ea typeface="IBM Plex Mono"/>
                <a:cs typeface="IBM Plex Mono"/>
                <a:sym typeface="IBM Plex Mono"/>
              </a:rPr>
              <a:t>Avem nevoie de cateva notiuni de baza: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91919"/>
                </a:solidFill>
                <a:latin typeface="Amasis MT Pro Black" panose="02040A04050005020304" pitchFamily="18" charset="0"/>
                <a:sym typeface="IBM Plex Mono"/>
              </a:rPr>
              <a:t>-Ce este un API</a:t>
            </a:r>
            <a:br>
              <a:rPr lang="en" sz="1100" dirty="0">
                <a:solidFill>
                  <a:srgbClr val="191919"/>
                </a:solidFill>
                <a:latin typeface="Amasis MT Pro Black" panose="02040A04050005020304" pitchFamily="18" charset="0"/>
                <a:sym typeface="IBM Plex Mono"/>
              </a:rPr>
            </a:br>
            <a:r>
              <a:rPr lang="en" sz="1100" dirty="0">
                <a:solidFill>
                  <a:srgbClr val="191919"/>
                </a:solidFill>
                <a:latin typeface="Amasis MT Pro Black" panose="02040A04050005020304" pitchFamily="18" charset="0"/>
                <a:sym typeface="IBM Plex Mono"/>
              </a:rPr>
              <a:t>-Ce este o migratie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91919"/>
                </a:solidFill>
                <a:latin typeface="Amasis MT Pro Black" panose="02040A04050005020304" pitchFamily="18" charset="0"/>
                <a:sym typeface="IBM Plex Mono"/>
              </a:rPr>
              <a:t>-Ce este un DbContext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Amasis MT Pro Black" panose="02040A040500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08D78-B553-CB4B-5A10-7F665E2ADD19}"/>
              </a:ext>
            </a:extLst>
          </p:cNvPr>
          <p:cNvSpPr txBox="1"/>
          <p:nvPr/>
        </p:nvSpPr>
        <p:spPr>
          <a:xfrm>
            <a:off x="120805" y="312234"/>
            <a:ext cx="5231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Inainte</a:t>
            </a:r>
            <a:r>
              <a:rPr lang="en-US" sz="4400" dirty="0"/>
              <a:t> de a </a:t>
            </a:r>
            <a:r>
              <a:rPr lang="en-US" sz="4400" dirty="0" err="1"/>
              <a:t>incepe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104079" y="825738"/>
            <a:ext cx="873512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191919"/>
                </a:solidFill>
                <a:latin typeface="Inter"/>
                <a:ea typeface="Inter"/>
                <a:cs typeface="Inter"/>
                <a:sym typeface="Inter"/>
              </a:rPr>
              <a:t>Ce este un API(Application Programming Interfece)</a:t>
            </a:r>
            <a:endParaRPr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DBDF73-B9CF-BD9C-55AE-63991CE32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5" y="2994924"/>
            <a:ext cx="1084945" cy="108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236352-00AB-BBE2-C0D6-1CE350B07458}"/>
              </a:ext>
            </a:extLst>
          </p:cNvPr>
          <p:cNvCxnSpPr/>
          <p:nvPr/>
        </p:nvCxnSpPr>
        <p:spPr>
          <a:xfrm>
            <a:off x="1605776" y="3537396"/>
            <a:ext cx="1345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43ED5C-6227-515C-6FE8-48CAD025FF7E}"/>
              </a:ext>
            </a:extLst>
          </p:cNvPr>
          <p:cNvSpPr txBox="1"/>
          <p:nvPr/>
        </p:nvSpPr>
        <p:spPr>
          <a:xfrm>
            <a:off x="381000" y="2780371"/>
            <a:ext cx="1150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FrontEnd</a:t>
            </a:r>
            <a:endParaRPr lang="en-US" dirty="0">
              <a:latin typeface="Amasis MT Pro Black" panose="02040A04050005020304" pitchFamily="18" charset="0"/>
            </a:endParaRPr>
          </a:p>
        </p:txBody>
      </p:sp>
      <p:pic>
        <p:nvPicPr>
          <p:cNvPr id="1028" name="Picture 4" descr="Backend Vector Art, Icons, and Graphics for Free Download">
            <a:extLst>
              <a:ext uri="{FF2B5EF4-FFF2-40B4-BE49-F238E27FC236}">
                <a16:creationId xmlns:a16="http://schemas.microsoft.com/office/drawing/2014/main" id="{9F9605D0-F87B-0ABB-285A-8F901713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898" y="3186953"/>
            <a:ext cx="1084946" cy="10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25E49-8843-6245-CDC0-3A3AE674B042}"/>
              </a:ext>
            </a:extLst>
          </p:cNvPr>
          <p:cNvSpPr txBox="1"/>
          <p:nvPr/>
        </p:nvSpPr>
        <p:spPr>
          <a:xfrm>
            <a:off x="3293327" y="2687147"/>
            <a:ext cx="1278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BackEnd</a:t>
            </a:r>
            <a:endParaRPr lang="en-US" dirty="0">
              <a:latin typeface="Amasis MT Pro Black" panose="02040A040500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BCF314-D0E3-C949-16F0-DF2D59611CCD}"/>
              </a:ext>
            </a:extLst>
          </p:cNvPr>
          <p:cNvCxnSpPr/>
          <p:nvPr/>
        </p:nvCxnSpPr>
        <p:spPr>
          <a:xfrm>
            <a:off x="4572000" y="3590693"/>
            <a:ext cx="2029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AB69B09F-FE1A-816F-5E71-820835A2E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042" y="3181372"/>
            <a:ext cx="1287037" cy="12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C586D-FE48-CBD4-D642-110C5315E467}"/>
              </a:ext>
            </a:extLst>
          </p:cNvPr>
          <p:cNvSpPr txBox="1"/>
          <p:nvPr/>
        </p:nvSpPr>
        <p:spPr>
          <a:xfrm>
            <a:off x="6690732" y="2687147"/>
            <a:ext cx="144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Baza de date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8F935-3418-1129-C99E-DDF25E562CF8}"/>
              </a:ext>
            </a:extLst>
          </p:cNvPr>
          <p:cNvCxnSpPr/>
          <p:nvPr/>
        </p:nvCxnSpPr>
        <p:spPr>
          <a:xfrm flipH="1">
            <a:off x="4572000" y="3940098"/>
            <a:ext cx="220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1C122D-E842-BEBB-B772-D308CB879FDE}"/>
              </a:ext>
            </a:extLst>
          </p:cNvPr>
          <p:cNvCxnSpPr/>
          <p:nvPr/>
        </p:nvCxnSpPr>
        <p:spPr>
          <a:xfrm flipH="1">
            <a:off x="1430480" y="3824890"/>
            <a:ext cx="169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1E89F-74EA-27BA-B27A-A9872681266E}"/>
              </a:ext>
            </a:extLst>
          </p:cNvPr>
          <p:cNvSpPr txBox="1"/>
          <p:nvPr/>
        </p:nvSpPr>
        <p:spPr>
          <a:xfrm>
            <a:off x="220869" y="1315315"/>
            <a:ext cx="7423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Este </a:t>
            </a:r>
            <a:r>
              <a:rPr lang="en-US" dirty="0" err="1">
                <a:latin typeface="Amasis MT Pro Black" panose="02040A04050005020304" pitchFamily="18" charset="0"/>
              </a:rPr>
              <a:t>metoda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prin</a:t>
            </a:r>
            <a:r>
              <a:rPr lang="en-US" dirty="0">
                <a:latin typeface="Amasis MT Pro Black" panose="02040A04050005020304" pitchFamily="18" charset="0"/>
              </a:rPr>
              <a:t> care </a:t>
            </a:r>
            <a:r>
              <a:rPr lang="en-US" dirty="0" err="1">
                <a:latin typeface="Amasis MT Pro Black" panose="02040A04050005020304" pitchFamily="18" charset="0"/>
              </a:rPr>
              <a:t>noi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primim</a:t>
            </a:r>
            <a:r>
              <a:rPr lang="en-US" dirty="0">
                <a:latin typeface="Amasis MT Pro Black" panose="02040A04050005020304" pitchFamily="18" charset="0"/>
              </a:rPr>
              <a:t> date in </a:t>
            </a:r>
            <a:r>
              <a:rPr lang="en-US" dirty="0" err="1">
                <a:latin typeface="Amasis MT Pro Black" panose="02040A04050005020304" pitchFamily="18" charset="0"/>
              </a:rPr>
              <a:t>aplicatia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noastra</a:t>
            </a:r>
            <a:r>
              <a:rPr lang="en-US" dirty="0">
                <a:latin typeface="Amasis MT Pro Black" panose="02040A04050005020304" pitchFamily="18" charset="0"/>
              </a:rPr>
              <a:t>, </a:t>
            </a:r>
            <a:r>
              <a:rPr lang="en-US" dirty="0" err="1">
                <a:latin typeface="Amasis MT Pro Black" panose="02040A04050005020304" pitchFamily="18" charset="0"/>
              </a:rPr>
              <a:t>modalitatea</a:t>
            </a:r>
            <a:r>
              <a:rPr lang="en-US" dirty="0">
                <a:latin typeface="Amasis MT Pro Black" panose="02040A04050005020304" pitchFamily="18" charset="0"/>
              </a:rPr>
              <a:t> din care </a:t>
            </a:r>
            <a:r>
              <a:rPr lang="en-US" dirty="0" err="1">
                <a:latin typeface="Amasis MT Pro Black" panose="02040A04050005020304" pitchFamily="18" charset="0"/>
              </a:rPr>
              <a:t>facem</a:t>
            </a:r>
            <a:r>
              <a:rPr lang="en-US" dirty="0">
                <a:latin typeface="Amasis MT Pro Black" panose="02040A04050005020304" pitchFamily="18" charset="0"/>
              </a:rPr>
              <a:t> un site static </a:t>
            </a:r>
            <a:r>
              <a:rPr lang="en-US" dirty="0" err="1">
                <a:latin typeface="Amasis MT Pro Black" panose="02040A04050005020304" pitchFamily="18" charset="0"/>
              </a:rPr>
              <a:t>intr-unul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dinamic</a:t>
            </a:r>
            <a:r>
              <a:rPr lang="en-US" dirty="0">
                <a:latin typeface="Amasis MT Pro Black" panose="02040A04050005020304" pitchFamily="18" charset="0"/>
              </a:rPr>
              <a:t>, </a:t>
            </a:r>
            <a:r>
              <a:rPr lang="en-US" dirty="0" err="1">
                <a:latin typeface="Amasis MT Pro Black" panose="02040A04050005020304" pitchFamily="18" charset="0"/>
              </a:rPr>
              <a:t>frontendul</a:t>
            </a:r>
            <a:r>
              <a:rPr lang="en-US" dirty="0">
                <a:latin typeface="Amasis MT Pro Black" panose="02040A04050005020304" pitchFamily="18" charset="0"/>
              </a:rPr>
              <a:t> face o </a:t>
            </a:r>
            <a:r>
              <a:rPr lang="en-US" dirty="0" err="1">
                <a:latin typeface="Amasis MT Pro Black" panose="02040A04050005020304" pitchFamily="18" charset="0"/>
              </a:rPr>
              <a:t>cerere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catre</a:t>
            </a:r>
            <a:r>
              <a:rPr lang="en-US" dirty="0">
                <a:latin typeface="Amasis MT Pro Black" panose="02040A04050005020304" pitchFamily="18" charset="0"/>
              </a:rPr>
              <a:t> backend </a:t>
            </a:r>
            <a:r>
              <a:rPr lang="en-US" dirty="0" err="1">
                <a:latin typeface="Amasis MT Pro Black" panose="02040A04050005020304" pitchFamily="18" charset="0"/>
              </a:rPr>
              <a:t>pentru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anumite</a:t>
            </a:r>
            <a:r>
              <a:rPr lang="en-US" dirty="0">
                <a:latin typeface="Amasis MT Pro Black" panose="02040A04050005020304" pitchFamily="18" charset="0"/>
              </a:rPr>
              <a:t> date </a:t>
            </a:r>
            <a:r>
              <a:rPr lang="en-US" dirty="0" err="1">
                <a:latin typeface="Amasis MT Pro Black" panose="02040A04050005020304" pitchFamily="18" charset="0"/>
              </a:rPr>
              <a:t>sau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trimite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anumite</a:t>
            </a:r>
            <a:r>
              <a:rPr lang="en-US" dirty="0">
                <a:latin typeface="Amasis MT Pro Black" panose="02040A04050005020304" pitchFamily="18" charset="0"/>
              </a:rPr>
              <a:t> date </a:t>
            </a:r>
            <a:r>
              <a:rPr lang="en-US" dirty="0" err="1">
                <a:latin typeface="Amasis MT Pro Black" panose="02040A04050005020304" pitchFamily="18" charset="0"/>
              </a:rPr>
              <a:t>catre</a:t>
            </a:r>
            <a:r>
              <a:rPr lang="en-US" dirty="0">
                <a:latin typeface="Amasis MT Pro Black" panose="02040A04050005020304" pitchFamily="18" charset="0"/>
              </a:rPr>
              <a:t> backend, </a:t>
            </a:r>
            <a:r>
              <a:rPr lang="en-US" dirty="0" err="1">
                <a:latin typeface="Amasis MT Pro Black" panose="02040A04050005020304" pitchFamily="18" charset="0"/>
              </a:rPr>
              <a:t>backendul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obtine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datele</a:t>
            </a:r>
            <a:r>
              <a:rPr lang="en-US" dirty="0">
                <a:latin typeface="Amasis MT Pro Black" panose="02040A04050005020304" pitchFamily="18" charset="0"/>
              </a:rPr>
              <a:t> respective </a:t>
            </a:r>
            <a:r>
              <a:rPr lang="en-US" dirty="0" err="1">
                <a:latin typeface="Amasis MT Pro Black" panose="02040A04050005020304" pitchFamily="18" charset="0"/>
              </a:rPr>
              <a:t>sau</a:t>
            </a:r>
            <a:r>
              <a:rPr lang="en-US" dirty="0">
                <a:latin typeface="Amasis MT Pro Black" panose="02040A04050005020304" pitchFamily="18" charset="0"/>
              </a:rPr>
              <a:t> le </a:t>
            </a:r>
            <a:r>
              <a:rPr lang="en-US" dirty="0" err="1">
                <a:latin typeface="Amasis MT Pro Black" panose="02040A04050005020304" pitchFamily="18" charset="0"/>
              </a:rPr>
              <a:t>stocheaza</a:t>
            </a:r>
            <a:r>
              <a:rPr lang="en-US" dirty="0">
                <a:latin typeface="Amasis MT Pro Black" panose="02040A04050005020304" pitchFamily="18" charset="0"/>
              </a:rPr>
              <a:t> in </a:t>
            </a:r>
            <a:r>
              <a:rPr lang="en-US" dirty="0" err="1">
                <a:latin typeface="Amasis MT Pro Black" panose="02040A04050005020304" pitchFamily="18" charset="0"/>
              </a:rPr>
              <a:t>baza</a:t>
            </a:r>
            <a:r>
              <a:rPr lang="en-US" dirty="0">
                <a:latin typeface="Amasis MT Pro Black" panose="02040A04050005020304" pitchFamily="18" charset="0"/>
              </a:rPr>
              <a:t> 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79E64-36C5-D693-CB2A-BE139A93DDAF}"/>
              </a:ext>
            </a:extLst>
          </p:cNvPr>
          <p:cNvSpPr txBox="1"/>
          <p:nvPr/>
        </p:nvSpPr>
        <p:spPr>
          <a:xfrm>
            <a:off x="327102" y="512956"/>
            <a:ext cx="489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Sau </a:t>
            </a:r>
            <a:r>
              <a:rPr lang="en-US" sz="4000" dirty="0" err="1"/>
              <a:t>mai</a:t>
            </a:r>
            <a:r>
              <a:rPr lang="en-US" sz="4000" dirty="0"/>
              <a:t> </a:t>
            </a:r>
            <a:r>
              <a:rPr lang="en-US" sz="4000" dirty="0" err="1"/>
              <a:t>simplu</a:t>
            </a:r>
            <a:r>
              <a:rPr lang="en-US" sz="4000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F0469B-8985-3415-A7F7-3CCB0F1D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6098"/>
            <a:ext cx="1576569" cy="167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aiter Good Ware Lineal Color icon | Freepik">
            <a:extLst>
              <a:ext uri="{FF2B5EF4-FFF2-40B4-BE49-F238E27FC236}">
                <a16:creationId xmlns:a16="http://schemas.microsoft.com/office/drawing/2014/main" id="{07355D2D-68BF-8079-0C12-51D819D9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22" y="2283214"/>
            <a:ext cx="1977483" cy="19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itchen Icon Vector Art, Icons, and Graphics for Free Download">
            <a:extLst>
              <a:ext uri="{FF2B5EF4-FFF2-40B4-BE49-F238E27FC236}">
                <a16:creationId xmlns:a16="http://schemas.microsoft.com/office/drawing/2014/main" id="{1E8F9D3F-7312-DC82-ED23-0959FD7E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0" y="2266949"/>
            <a:ext cx="1977483" cy="197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B7707A-EB45-4C6A-D4D1-0669BC133FFE}"/>
              </a:ext>
            </a:extLst>
          </p:cNvPr>
          <p:cNvCxnSpPr/>
          <p:nvPr/>
        </p:nvCxnSpPr>
        <p:spPr>
          <a:xfrm>
            <a:off x="1338146" y="3077737"/>
            <a:ext cx="1628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3BC47E-9E04-7FEA-5F76-9489D6360795}"/>
              </a:ext>
            </a:extLst>
          </p:cNvPr>
          <p:cNvCxnSpPr/>
          <p:nvPr/>
        </p:nvCxnSpPr>
        <p:spPr>
          <a:xfrm>
            <a:off x="4921405" y="3003395"/>
            <a:ext cx="1375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DBA0F-BADD-001C-1355-E507EFB02E26}"/>
              </a:ext>
            </a:extLst>
          </p:cNvPr>
          <p:cNvCxnSpPr/>
          <p:nvPr/>
        </p:nvCxnSpPr>
        <p:spPr>
          <a:xfrm flipH="1">
            <a:off x="5226205" y="3598127"/>
            <a:ext cx="1159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C18E0-E93D-4B54-9271-22336BC40D79}"/>
              </a:ext>
            </a:extLst>
          </p:cNvPr>
          <p:cNvCxnSpPr/>
          <p:nvPr/>
        </p:nvCxnSpPr>
        <p:spPr>
          <a:xfrm flipH="1">
            <a:off x="1576569" y="3590693"/>
            <a:ext cx="1746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22C75-8F5B-B083-B12B-926D3B8C09D8}"/>
              </a:ext>
            </a:extLst>
          </p:cNvPr>
          <p:cNvSpPr txBox="1"/>
          <p:nvPr/>
        </p:nvSpPr>
        <p:spPr>
          <a:xfrm>
            <a:off x="431180" y="1249094"/>
            <a:ext cx="8058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Clientul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comanda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mancare</a:t>
            </a:r>
            <a:r>
              <a:rPr lang="en-US" dirty="0">
                <a:latin typeface="Amasis MT Pro Black" panose="02040A04050005020304" pitchFamily="18" charset="0"/>
              </a:rPr>
              <a:t> -&gt; </a:t>
            </a:r>
            <a:r>
              <a:rPr lang="en-US" dirty="0" err="1">
                <a:latin typeface="Amasis MT Pro Black" panose="02040A04050005020304" pitchFamily="18" charset="0"/>
              </a:rPr>
              <a:t>ospatarul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noteaza</a:t>
            </a:r>
            <a:r>
              <a:rPr lang="en-US" dirty="0">
                <a:latin typeface="Amasis MT Pro Black" panose="02040A04050005020304" pitchFamily="18" charset="0"/>
              </a:rPr>
              <a:t> -&gt; </a:t>
            </a:r>
            <a:r>
              <a:rPr lang="en-US" dirty="0" err="1">
                <a:latin typeface="Amasis MT Pro Black" panose="02040A04050005020304" pitchFamily="18" charset="0"/>
              </a:rPr>
              <a:t>bucatarie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primeste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informatia</a:t>
            </a:r>
            <a:r>
              <a:rPr lang="en-US" dirty="0">
                <a:latin typeface="Amasis MT Pro Black" panose="02040A04050005020304" pitchFamily="18" charset="0"/>
              </a:rPr>
              <a:t>- &gt; </a:t>
            </a:r>
            <a:r>
              <a:rPr lang="en-US" dirty="0" err="1">
                <a:latin typeface="Amasis MT Pro Black" panose="02040A04050005020304" pitchFamily="18" charset="0"/>
              </a:rPr>
              <a:t>bucataria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gateste</a:t>
            </a:r>
            <a:r>
              <a:rPr lang="en-US" dirty="0">
                <a:latin typeface="Amasis MT Pro Black" panose="02040A04050005020304" pitchFamily="18" charset="0"/>
              </a:rPr>
              <a:t> -&gt; </a:t>
            </a:r>
            <a:r>
              <a:rPr lang="en-US" dirty="0" err="1">
                <a:latin typeface="Amasis MT Pro Black" panose="02040A04050005020304" pitchFamily="18" charset="0"/>
              </a:rPr>
              <a:t>bucataria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anunta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ospatarul</a:t>
            </a:r>
            <a:r>
              <a:rPr lang="en-US" dirty="0">
                <a:latin typeface="Amasis MT Pro Black" panose="02040A04050005020304" pitchFamily="18" charset="0"/>
              </a:rPr>
              <a:t> ca </a:t>
            </a:r>
            <a:r>
              <a:rPr lang="en-US" dirty="0" err="1">
                <a:latin typeface="Amasis MT Pro Black" panose="02040A04050005020304" pitchFamily="18" charset="0"/>
              </a:rPr>
              <a:t>mancarea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este</a:t>
            </a:r>
            <a:r>
              <a:rPr lang="en-US" dirty="0">
                <a:latin typeface="Amasis MT Pro Black" panose="02040A04050005020304" pitchFamily="18" charset="0"/>
              </a:rPr>
              <a:t> gata -&gt; </a:t>
            </a:r>
            <a:r>
              <a:rPr lang="en-US" dirty="0" err="1">
                <a:latin typeface="Amasis MT Pro Black" panose="02040A04050005020304" pitchFamily="18" charset="0"/>
              </a:rPr>
              <a:t>ospatarul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ia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mancarea</a:t>
            </a:r>
            <a:r>
              <a:rPr lang="en-US" dirty="0">
                <a:latin typeface="Amasis MT Pro Black" panose="02040A04050005020304" pitchFamily="18" charset="0"/>
              </a:rPr>
              <a:t> -&gt; </a:t>
            </a:r>
            <a:r>
              <a:rPr lang="en-US" dirty="0" err="1">
                <a:latin typeface="Amasis MT Pro Black" panose="02040A04050005020304" pitchFamily="18" charset="0"/>
              </a:rPr>
              <a:t>clientul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primeste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mancarea</a:t>
            </a:r>
            <a:endParaRPr lang="en-US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5763-3541-BA8C-0317-078C248FA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EDE7B-4E6C-0708-78FB-4BAC44B64E89}"/>
              </a:ext>
            </a:extLst>
          </p:cNvPr>
          <p:cNvSpPr txBox="1"/>
          <p:nvPr/>
        </p:nvSpPr>
        <p:spPr>
          <a:xfrm>
            <a:off x="327102" y="382196"/>
            <a:ext cx="4899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Migratie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63D8D-1E60-121C-3385-0E86AAAC4686}"/>
              </a:ext>
            </a:extLst>
          </p:cNvPr>
          <p:cNvSpPr txBox="1"/>
          <p:nvPr/>
        </p:nvSpPr>
        <p:spPr>
          <a:xfrm>
            <a:off x="431180" y="1249094"/>
            <a:ext cx="8058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O </a:t>
            </a:r>
            <a:r>
              <a:rPr lang="en-US" dirty="0" err="1">
                <a:latin typeface="Amasis MT Pro Black" panose="02040A04050005020304" pitchFamily="18" charset="0"/>
              </a:rPr>
              <a:t>migratie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este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atunci</a:t>
            </a:r>
            <a:r>
              <a:rPr lang="en-US" dirty="0">
                <a:latin typeface="Amasis MT Pro Black" panose="02040A04050005020304" pitchFamily="18" charset="0"/>
              </a:rPr>
              <a:t> cand ne </a:t>
            </a:r>
            <a:r>
              <a:rPr lang="en-US" dirty="0" err="1">
                <a:latin typeface="Amasis MT Pro Black" panose="02040A04050005020304" pitchFamily="18" charset="0"/>
              </a:rPr>
              <a:t>schimbam</a:t>
            </a:r>
            <a:r>
              <a:rPr lang="en-US" dirty="0">
                <a:latin typeface="Amasis MT Pro Black" panose="02040A04050005020304" pitchFamily="18" charset="0"/>
              </a:rPr>
              <a:t> “schema” din </a:t>
            </a:r>
            <a:r>
              <a:rPr lang="en-US" dirty="0" err="1">
                <a:latin typeface="Amasis MT Pro Black" panose="02040A04050005020304" pitchFamily="18" charset="0"/>
              </a:rPr>
              <a:t>baza</a:t>
            </a:r>
            <a:r>
              <a:rPr lang="en-US" dirty="0">
                <a:latin typeface="Amasis MT Pro Black" panose="02040A04050005020304" pitchFamily="18" charset="0"/>
              </a:rPr>
              <a:t> de date </a:t>
            </a:r>
            <a:r>
              <a:rPr lang="en-US" dirty="0" err="1">
                <a:latin typeface="Amasis MT Pro Black" panose="02040A04050005020304" pitchFamily="18" charset="0"/>
              </a:rPr>
              <a:t>dar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vrem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avem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aceleasi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tabele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Un </a:t>
            </a:r>
            <a:r>
              <a:rPr lang="en-US" dirty="0" err="1">
                <a:latin typeface="Amasis MT Pro Black" panose="02040A04050005020304" pitchFamily="18" charset="0"/>
              </a:rPr>
              <a:t>exemplu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foarte</a:t>
            </a:r>
            <a:r>
              <a:rPr lang="en-US" dirty="0">
                <a:latin typeface="Amasis MT Pro Black" panose="02040A04050005020304" pitchFamily="18" charset="0"/>
              </a:rPr>
              <a:t> bun </a:t>
            </a:r>
            <a:r>
              <a:rPr lang="en-US" dirty="0" err="1">
                <a:latin typeface="Amasis MT Pro Black" panose="02040A04050005020304" pitchFamily="18" charset="0"/>
              </a:rPr>
              <a:t>ar</a:t>
            </a:r>
            <a:r>
              <a:rPr lang="en-US" dirty="0">
                <a:latin typeface="Amasis MT Pro Black" panose="02040A04050005020304" pitchFamily="18" charset="0"/>
              </a:rPr>
              <a:t> fi </a:t>
            </a:r>
            <a:r>
              <a:rPr lang="en-US" dirty="0" err="1">
                <a:latin typeface="Amasis MT Pro Black" panose="02040A04050005020304" pitchFamily="18" charset="0"/>
              </a:rPr>
              <a:t>acele</a:t>
            </a:r>
            <a:r>
              <a:rPr lang="en-US" dirty="0">
                <a:latin typeface="Amasis MT Pro Black" panose="02040A04050005020304" pitchFamily="18" charset="0"/>
              </a:rPr>
              <a:t> cand </a:t>
            </a:r>
            <a:r>
              <a:rPr lang="en-US" dirty="0" err="1">
                <a:latin typeface="Amasis MT Pro Black" panose="02040A04050005020304" pitchFamily="18" charset="0"/>
              </a:rPr>
              <a:t>vrem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punem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aplicatia</a:t>
            </a:r>
            <a:r>
              <a:rPr lang="en-US" dirty="0">
                <a:latin typeface="Amasis MT Pro Black" panose="02040A04050005020304" pitchFamily="18" charset="0"/>
              </a:rPr>
              <a:t> in </a:t>
            </a:r>
            <a:r>
              <a:rPr lang="en-US" dirty="0" err="1">
                <a:latin typeface="Amasis MT Pro Black" panose="02040A04050005020304" pitchFamily="18" charset="0"/>
              </a:rPr>
              <a:t>productie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si</a:t>
            </a:r>
            <a:r>
              <a:rPr lang="en-US" dirty="0">
                <a:latin typeface="Amasis MT Pro Black" panose="02040A04050005020304" pitchFamily="18" charset="0"/>
              </a:rPr>
              <a:t> nu </a:t>
            </a:r>
            <a:r>
              <a:rPr lang="en-US" dirty="0" err="1">
                <a:latin typeface="Amasis MT Pro Black" panose="02040A04050005020304" pitchFamily="18" charset="0"/>
              </a:rPr>
              <a:t>vrem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avem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toate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datele</a:t>
            </a:r>
            <a:r>
              <a:rPr lang="en-US" dirty="0">
                <a:latin typeface="Amasis MT Pro Black" panose="02040A04050005020304" pitchFamily="18" charset="0"/>
              </a:rPr>
              <a:t> din </a:t>
            </a:r>
            <a:r>
              <a:rPr lang="en-US" dirty="0" err="1">
                <a:latin typeface="Amasis MT Pro Black" panose="02040A04050005020304" pitchFamily="18" charset="0"/>
              </a:rPr>
              <a:t>perioada</a:t>
            </a:r>
            <a:r>
              <a:rPr lang="en-US" dirty="0">
                <a:latin typeface="Amasis MT Pro Black" panose="02040A04050005020304" pitchFamily="18" charset="0"/>
              </a:rPr>
              <a:t> de testing, in loc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stam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cream </a:t>
            </a:r>
            <a:r>
              <a:rPr lang="en-US" dirty="0" err="1">
                <a:latin typeface="Amasis MT Pro Black" panose="02040A04050005020304" pitchFamily="18" charset="0"/>
              </a:rPr>
              <a:t>tabelele</a:t>
            </a:r>
            <a:r>
              <a:rPr lang="en-US" dirty="0">
                <a:latin typeface="Amasis MT Pro Black" panose="02040A04050005020304" pitchFamily="18" charset="0"/>
              </a:rPr>
              <a:t> din nou, </a:t>
            </a:r>
            <a:r>
              <a:rPr lang="en-US" dirty="0" err="1">
                <a:latin typeface="Amasis MT Pro Black" panose="02040A04050005020304" pitchFamily="18" charset="0"/>
              </a:rPr>
              <a:t>putem</a:t>
            </a:r>
            <a:r>
              <a:rPr lang="en-US" dirty="0">
                <a:latin typeface="Amasis MT Pro Black" panose="02040A04050005020304" pitchFamily="18" charset="0"/>
              </a:rPr>
              <a:t> face o </a:t>
            </a:r>
            <a:r>
              <a:rPr lang="en-US" dirty="0" err="1">
                <a:latin typeface="Amasis MT Pro Black" panose="02040A04050005020304" pitchFamily="18" charset="0"/>
              </a:rPr>
              <a:t>migratie</a:t>
            </a:r>
            <a:r>
              <a:rPr lang="en-US" dirty="0">
                <a:latin typeface="Amasis MT Pro Black" panose="02040A04050005020304" pitchFamily="18" charset="0"/>
              </a:rPr>
              <a:t> care </a:t>
            </a:r>
            <a:r>
              <a:rPr lang="en-US" dirty="0" err="1">
                <a:latin typeface="Amasis MT Pro Black" panose="02040A04050005020304" pitchFamily="18" charset="0"/>
              </a:rPr>
              <a:t>ruleaza</a:t>
            </a:r>
            <a:r>
              <a:rPr lang="en-US" dirty="0">
                <a:latin typeface="Amasis MT Pro Black" panose="02040A04050005020304" pitchFamily="18" charset="0"/>
              </a:rPr>
              <a:t> de </a:t>
            </a:r>
            <a:r>
              <a:rPr lang="en-US" dirty="0" err="1">
                <a:latin typeface="Amasis MT Pro Black" panose="02040A04050005020304" pitchFamily="18" charset="0"/>
              </a:rPr>
              <a:t>fiecare</a:t>
            </a:r>
            <a:r>
              <a:rPr lang="en-US" dirty="0">
                <a:latin typeface="Amasis MT Pro Black" panose="02040A04050005020304" pitchFamily="18" charset="0"/>
              </a:rPr>
              <a:t> data cand </a:t>
            </a:r>
            <a:r>
              <a:rPr lang="en-US" dirty="0" err="1">
                <a:latin typeface="Amasis MT Pro Black" panose="02040A04050005020304" pitchFamily="18" charset="0"/>
              </a:rPr>
              <a:t>schimba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ceva</a:t>
            </a:r>
            <a:r>
              <a:rPr lang="en-US" dirty="0">
                <a:latin typeface="Amasis MT Pro Black" panose="02040A04050005020304" pitchFamily="18" charset="0"/>
              </a:rPr>
              <a:t> la </a:t>
            </a:r>
            <a:r>
              <a:rPr lang="en-US" dirty="0" err="1">
                <a:latin typeface="Amasis MT Pro Black" panose="02040A04050005020304" pitchFamily="18" charset="0"/>
              </a:rPr>
              <a:t>baza</a:t>
            </a:r>
            <a:r>
              <a:rPr lang="en-US" dirty="0">
                <a:latin typeface="Amasis MT Pro Black" panose="02040A04050005020304" pitchFamily="18" charset="0"/>
              </a:rPr>
              <a:t> de date.</a:t>
            </a:r>
          </a:p>
        </p:txBody>
      </p:sp>
    </p:spTree>
    <p:extLst>
      <p:ext uri="{BB962C8B-B14F-4D97-AF65-F5344CB8AC3E}">
        <p14:creationId xmlns:p14="http://schemas.microsoft.com/office/powerpoint/2010/main" val="32250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0A882-75AA-BF44-EF13-558674667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2C1D3-3882-9225-C8B6-C31C705410EB}"/>
              </a:ext>
            </a:extLst>
          </p:cNvPr>
          <p:cNvSpPr txBox="1"/>
          <p:nvPr/>
        </p:nvSpPr>
        <p:spPr>
          <a:xfrm>
            <a:off x="431180" y="391117"/>
            <a:ext cx="6973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Cum </a:t>
            </a:r>
            <a:r>
              <a:rPr lang="en-US" sz="4000" dirty="0" err="1"/>
              <a:t>facem</a:t>
            </a:r>
            <a:r>
              <a:rPr lang="en-US" sz="4000" dirty="0"/>
              <a:t> </a:t>
            </a:r>
            <a:r>
              <a:rPr lang="en-US" sz="4000" dirty="0" err="1"/>
              <a:t>aceste</a:t>
            </a:r>
            <a:r>
              <a:rPr lang="en-US" sz="4000" dirty="0"/>
              <a:t> </a:t>
            </a:r>
            <a:r>
              <a:rPr lang="en-US" sz="4000" dirty="0" err="1"/>
              <a:t>migratii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AF168-B6CE-B94C-C2B0-5DFD4C7FC52B}"/>
              </a:ext>
            </a:extLst>
          </p:cNvPr>
          <p:cNvSpPr txBox="1"/>
          <p:nvPr/>
        </p:nvSpPr>
        <p:spPr>
          <a:xfrm>
            <a:off x="431180" y="1249094"/>
            <a:ext cx="80586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Mai </a:t>
            </a:r>
            <a:r>
              <a:rPr lang="en-US" dirty="0" err="1">
                <a:latin typeface="Amasis MT Pro Black" panose="02040A04050005020304" pitchFamily="18" charset="0"/>
              </a:rPr>
              <a:t>simplu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decat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te</a:t>
            </a:r>
            <a:r>
              <a:rPr lang="en-US" dirty="0">
                <a:latin typeface="Amasis MT Pro Black" panose="02040A04050005020304" pitchFamily="18" charset="0"/>
              </a:rPr>
              <a:t>-ai </a:t>
            </a:r>
            <a:r>
              <a:rPr lang="en-US" dirty="0" err="1">
                <a:latin typeface="Amasis MT Pro Black" panose="02040A04050005020304" pitchFamily="18" charset="0"/>
              </a:rPr>
              <a:t>astepta</a:t>
            </a:r>
            <a:r>
              <a:rPr lang="en-US" dirty="0">
                <a:latin typeface="Amasis MT Pro Black" panose="02040A04050005020304" pitchFamily="18" charset="0"/>
              </a:rPr>
              <a:t>: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Cream un folder Models </a:t>
            </a:r>
            <a:r>
              <a:rPr lang="en-US" dirty="0" err="1">
                <a:latin typeface="Amasis MT Pro Black" panose="02040A04050005020304" pitchFamily="18" charset="0"/>
              </a:rPr>
              <a:t>unde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avem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backendul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si</a:t>
            </a:r>
            <a:r>
              <a:rPr lang="en-US" dirty="0">
                <a:latin typeface="Amasis MT Pro Black" panose="02040A04050005020304" pitchFamily="18" charset="0"/>
              </a:rPr>
              <a:t> cream un </a:t>
            </a:r>
            <a:r>
              <a:rPr lang="en-US" dirty="0" err="1">
                <a:latin typeface="Amasis MT Pro Black" panose="02040A04050005020304" pitchFamily="18" charset="0"/>
              </a:rPr>
              <a:t>obiect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pentru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avem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nevoie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 err="1">
                <a:latin typeface="Amasis MT Pro Black" panose="02040A04050005020304" pitchFamily="18" charset="0"/>
              </a:rPr>
              <a:t>Exemple</a:t>
            </a:r>
            <a:r>
              <a:rPr lang="en-US" dirty="0">
                <a:latin typeface="Amasis MT Pro Black" panose="02040A04050005020304" pitchFamily="18" charset="0"/>
              </a:rPr>
              <a:t>: </a:t>
            </a:r>
            <a:r>
              <a:rPr lang="en-US" dirty="0" err="1">
                <a:latin typeface="Amasis MT Pro Black" panose="02040A04050005020304" pitchFamily="18" charset="0"/>
              </a:rPr>
              <a:t>Users,Products,Cart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etc</a:t>
            </a:r>
            <a:r>
              <a:rPr lang="en-US" dirty="0">
                <a:latin typeface="Amasis MT Pro Black" panose="02040A04050005020304" pitchFamily="18" charset="0"/>
              </a:rPr>
              <a:t>…</a:t>
            </a:r>
          </a:p>
          <a:p>
            <a:r>
              <a:rPr lang="en-US" dirty="0">
                <a:latin typeface="Amasis MT Pro Black" panose="02040A04050005020304" pitchFamily="18" charset="0"/>
              </a:rPr>
              <a:t>Rulam dotnet </a:t>
            </a:r>
            <a:r>
              <a:rPr lang="en-US" dirty="0" err="1">
                <a:latin typeface="Amasis MT Pro Black" panose="02040A04050005020304" pitchFamily="18" charset="0"/>
              </a:rPr>
              <a:t>ef</a:t>
            </a:r>
            <a:r>
              <a:rPr lang="en-US" dirty="0">
                <a:latin typeface="Amasis MT Pro Black" panose="02040A04050005020304" pitchFamily="18" charset="0"/>
              </a:rPr>
              <a:t> migrations add “</a:t>
            </a:r>
            <a:r>
              <a:rPr lang="en-US" dirty="0" err="1">
                <a:latin typeface="Amasis MT Pro Black" panose="02040A04050005020304" pitchFamily="18" charset="0"/>
              </a:rPr>
              <a:t>Numele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Migratiei</a:t>
            </a:r>
            <a:r>
              <a:rPr lang="en-US" dirty="0">
                <a:latin typeface="Amasis MT Pro Black" panose="02040A04050005020304" pitchFamily="18" charset="0"/>
              </a:rPr>
              <a:t>” </a:t>
            </a:r>
            <a:r>
              <a:rPr lang="en-US" dirty="0" err="1">
                <a:latin typeface="Amasis MT Pro Black" panose="02040A04050005020304" pitchFamily="18" charset="0"/>
              </a:rPr>
              <a:t>si</a:t>
            </a:r>
            <a:r>
              <a:rPr lang="en-US" dirty="0">
                <a:latin typeface="Amasis MT Pro Black" panose="02040A04050005020304" pitchFamily="18" charset="0"/>
              </a:rPr>
              <a:t> dotnet </a:t>
            </a:r>
            <a:r>
              <a:rPr lang="en-US" dirty="0" err="1">
                <a:latin typeface="Amasis MT Pro Black" panose="02040A04050005020304" pitchFamily="18" charset="0"/>
              </a:rPr>
              <a:t>ef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>
                <a:latin typeface="Amasis MT Pro Black" panose="02040A04050005020304" pitchFamily="18" charset="0"/>
              </a:rPr>
              <a:t>database update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In </a:t>
            </a:r>
            <a:r>
              <a:rPr lang="en-US" dirty="0" err="1">
                <a:latin typeface="Amasis MT Pro Black" panose="02040A04050005020304" pitchFamily="18" charset="0"/>
              </a:rPr>
              <a:t>aceste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modele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putem</a:t>
            </a:r>
            <a:r>
              <a:rPr lang="en-US" dirty="0">
                <a:latin typeface="Amasis MT Pro Black" panose="02040A04050005020304" pitchFamily="18" charset="0"/>
              </a:rPr>
              <a:t> face </a:t>
            </a:r>
            <a:r>
              <a:rPr lang="en-US" dirty="0" err="1">
                <a:latin typeface="Amasis MT Pro Black" panose="02040A04050005020304" pitchFamily="18" charset="0"/>
              </a:rPr>
              <a:t>referire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si</a:t>
            </a:r>
            <a:r>
              <a:rPr lang="en-US" dirty="0">
                <a:latin typeface="Amasis MT Pro Black" panose="02040A04050005020304" pitchFamily="18" charset="0"/>
              </a:rPr>
              <a:t> la </a:t>
            </a:r>
            <a:r>
              <a:rPr lang="en-US" dirty="0" err="1">
                <a:latin typeface="Amasis MT Pro Black" panose="02040A04050005020304" pitchFamily="18" charset="0"/>
              </a:rPr>
              <a:t>alte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obiecte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iar</a:t>
            </a:r>
            <a:r>
              <a:rPr lang="en-US" dirty="0">
                <a:latin typeface="Amasis MT Pro Black" panose="02040A04050005020304" pitchFamily="18" charset="0"/>
              </a:rPr>
              <a:t> in BD </a:t>
            </a:r>
            <a:r>
              <a:rPr lang="en-US" dirty="0" err="1">
                <a:latin typeface="Amasis MT Pro Black" panose="02040A04050005020304" pitchFamily="18" charset="0"/>
              </a:rPr>
              <a:t>acestea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vor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avea</a:t>
            </a:r>
            <a:r>
              <a:rPr lang="en-US" dirty="0">
                <a:latin typeface="Amasis MT Pro Black" panose="02040A04050005020304" pitchFamily="18" charset="0"/>
              </a:rPr>
              <a:t> un FK</a:t>
            </a:r>
            <a:br>
              <a:rPr lang="en-US" dirty="0">
                <a:latin typeface="Amasis MT Pro Black" panose="02040A04050005020304" pitchFamily="18" charset="0"/>
              </a:rPr>
            </a:br>
            <a:r>
              <a:rPr lang="en-US" dirty="0">
                <a:latin typeface="Amasis MT Pro Black" panose="02040A04050005020304" pitchFamily="18" charset="0"/>
              </a:rPr>
              <a:t>Hai </a:t>
            </a:r>
            <a:r>
              <a:rPr lang="en-US" dirty="0" err="1">
                <a:latin typeface="Amasis MT Pro Black" panose="02040A04050005020304" pitchFamily="18" charset="0"/>
              </a:rPr>
              <a:t>sa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vedem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ce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inseamna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acest</a:t>
            </a:r>
            <a:r>
              <a:rPr lang="en-US" dirty="0">
                <a:latin typeface="Amasis MT Pro Black" panose="02040A04050005020304" pitchFamily="18" charset="0"/>
              </a:rPr>
              <a:t> </a:t>
            </a:r>
            <a:r>
              <a:rPr lang="en-US" dirty="0" err="1">
                <a:latin typeface="Amasis MT Pro Black" panose="02040A04050005020304" pitchFamily="18" charset="0"/>
              </a:rPr>
              <a:t>lucru</a:t>
            </a:r>
            <a:r>
              <a:rPr lang="en-US" dirty="0">
                <a:latin typeface="Amasis MT Pro Black" panose="02040A040500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158049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716</Words>
  <Application>Microsoft Office PowerPoint</Application>
  <PresentationFormat>On-screen Show (16:9)</PresentationFormat>
  <Paragraphs>50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Black</vt:lpstr>
      <vt:lpstr>Inter Medium</vt:lpstr>
      <vt:lpstr>Arial</vt:lpstr>
      <vt:lpstr>Inter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Turliu Cezar-Mihai</cp:lastModifiedBy>
  <cp:revision>6</cp:revision>
  <dcterms:modified xsi:type="dcterms:W3CDTF">2025-09-15T19:31:15Z</dcterms:modified>
</cp:coreProperties>
</file>