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9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750-082B-4B8F-87AC-1A61A38CB4B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19846-3E8F-4E32-9696-869DD85637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45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CPU ve GPU mimarisi arasındaki temel fark, bir CPU'nun çok çeşitli görevleri hızlı bir </a:t>
            </a:r>
            <a:r>
              <a:rPr lang="tr-TR" dirty="0" smtClean="0"/>
              <a:t>yerine </a:t>
            </a:r>
            <a:r>
              <a:rPr lang="tr-TR" dirty="0" smtClean="0"/>
              <a:t>getirmek için tasarlanmış, ancak çalışabilecek görevlerin eşzamanlılığı açısından sınırlı olmasıdır. GPU, yüksek çözünürlüklü görüntüleri ve videoları eşzamanlı olarak hızlı bir şekilde işlemek için tasarlanmıştır. </a:t>
            </a:r>
            <a:r>
              <a:rPr lang="tr-TR" dirty="0" err="1" smtClean="0"/>
              <a:t>GPU'lar</a:t>
            </a:r>
            <a:r>
              <a:rPr lang="tr-TR" dirty="0" smtClean="0"/>
              <a:t> birden çok veri kümesi üzerinde paralel işlemler gerçekleştirebildikleri için, </a:t>
            </a:r>
            <a:r>
              <a:rPr lang="tr-TR" dirty="0" smtClean="0"/>
              <a:t>makine </a:t>
            </a:r>
            <a:r>
              <a:rPr lang="tr-TR" dirty="0" smtClean="0"/>
              <a:t>öğrenimi ve bilimsel hesaplama gibi grafik olmayan görevler için de yaygın olarak kullanılırlar. Eş zamanlı çalışan binlerce işlemci çekirdeği ile tasarlanan </a:t>
            </a:r>
            <a:r>
              <a:rPr lang="tr-TR" dirty="0" err="1" smtClean="0"/>
              <a:t>GPU'lar</a:t>
            </a:r>
            <a:r>
              <a:rPr lang="tr-TR" dirty="0" smtClean="0"/>
              <a:t>, her bir çekirdeğin verimli hesaplamalar yapmaya odaklandığı büyük paralellik sağlar.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846-3E8F-4E32-9696-869DD85637B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19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CUDA, </a:t>
            </a:r>
            <a:r>
              <a:rPr lang="tr-TR" dirty="0" err="1" smtClean="0"/>
              <a:t>nVidia</a:t>
            </a:r>
            <a:r>
              <a:rPr lang="tr-TR" dirty="0" smtClean="0"/>
              <a:t> tarafından </a:t>
            </a:r>
            <a:r>
              <a:rPr lang="tr-TR" dirty="0" smtClean="0"/>
              <a:t>geliştirilmiştir</a:t>
            </a:r>
          </a:p>
          <a:p>
            <a:endParaRPr lang="tr-TR" dirty="0" smtClean="0"/>
          </a:p>
          <a:p>
            <a:r>
              <a:rPr lang="tr-TR" dirty="0" smtClean="0"/>
              <a:t>CUDA kütüphanesi, geliştiricilerin </a:t>
            </a:r>
            <a:r>
              <a:rPr lang="tr-TR" dirty="0" err="1" smtClean="0"/>
              <a:t>nvidia</a:t>
            </a:r>
            <a:r>
              <a:rPr lang="tr-TR" dirty="0" smtClean="0"/>
              <a:t> </a:t>
            </a:r>
            <a:r>
              <a:rPr lang="tr-TR" dirty="0" err="1" smtClean="0"/>
              <a:t>GPU'lar</a:t>
            </a:r>
            <a:r>
              <a:rPr lang="tr-TR" dirty="0" smtClean="0"/>
              <a:t> </a:t>
            </a:r>
            <a:r>
              <a:rPr lang="tr-TR" dirty="0" smtClean="0"/>
              <a:t>üzerindeki hafızalara ve </a:t>
            </a:r>
            <a:r>
              <a:rPr lang="tr-TR" dirty="0" err="1" smtClean="0"/>
              <a:t>Stream</a:t>
            </a:r>
            <a:r>
              <a:rPr lang="tr-TR" dirty="0" smtClean="0"/>
              <a:t> </a:t>
            </a:r>
            <a:r>
              <a:rPr lang="tr-TR" dirty="0" err="1" smtClean="0"/>
              <a:t>Processorlara</a:t>
            </a:r>
            <a:r>
              <a:rPr lang="tr-TR" dirty="0" smtClean="0"/>
              <a:t> hükmedebilmesini sağlar.</a:t>
            </a:r>
          </a:p>
          <a:p>
            <a:endParaRPr lang="tr-TR" dirty="0" smtClean="0"/>
          </a:p>
          <a:p>
            <a:r>
              <a:rPr lang="tr-TR" dirty="0" err="1" smtClean="0"/>
              <a:t>Cudnn</a:t>
            </a:r>
            <a:r>
              <a:rPr lang="tr-TR" dirty="0" smtClean="0"/>
              <a:t>: derin sinir ağları için GPU ile hızlandırılmış ilkel kitaplıktır. DNN uygulamalarında sıklıkla ortaya çıkan rutinlerin yüksek düzeyde </a:t>
            </a:r>
            <a:r>
              <a:rPr lang="tr-TR" dirty="0" smtClean="0"/>
              <a:t>optimize</a:t>
            </a:r>
            <a:r>
              <a:rPr lang="tr-TR" baseline="0" dirty="0" smtClean="0"/>
              <a:t> çalışmasını </a:t>
            </a:r>
            <a:r>
              <a:rPr lang="tr-TR" dirty="0" smtClean="0"/>
              <a:t>sağlar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846-3E8F-4E32-9696-869DD85637B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57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esas olarak gerçek zamanlı bilgisayar görüşünü hedefleyen bir programlama işlevleri  kütüphanesidir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846-3E8F-4E32-9696-869DD85637B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47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Yashas</a:t>
            </a:r>
            <a:r>
              <a:rPr lang="tr-TR" dirty="0" smtClean="0"/>
              <a:t> </a:t>
            </a:r>
            <a:r>
              <a:rPr lang="tr-TR" dirty="0" err="1" smtClean="0"/>
              <a:t>Samaga</a:t>
            </a:r>
            <a:r>
              <a:rPr lang="tr-TR" dirty="0" smtClean="0"/>
              <a:t>,</a:t>
            </a:r>
            <a:r>
              <a:rPr lang="tr-TR" baseline="0" dirty="0" smtClean="0"/>
              <a:t> </a:t>
            </a:r>
            <a:r>
              <a:rPr lang="tr-TR" dirty="0" err="1" smtClean="0"/>
              <a:t>Davis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King</a:t>
            </a:r>
            <a:r>
              <a:rPr lang="tr-TR" baseline="0" dirty="0" smtClean="0"/>
              <a:t> tarafından yapılmış DLİB kütüphanesindeki CUDA ve </a:t>
            </a:r>
            <a:r>
              <a:rPr lang="tr-TR" baseline="0" dirty="0" err="1" smtClean="0"/>
              <a:t>cuDNN</a:t>
            </a:r>
            <a:r>
              <a:rPr lang="tr-TR" baseline="0" dirty="0" smtClean="0"/>
              <a:t> yapısını </a:t>
            </a:r>
            <a:r>
              <a:rPr lang="tr-TR" baseline="0" dirty="0" err="1" smtClean="0"/>
              <a:t>opencvye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implemente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ettii</a:t>
            </a:r>
            <a:r>
              <a:rPr lang="tr-TR" baseline="0" dirty="0" smtClean="0"/>
              <a:t>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Bu sayede </a:t>
            </a:r>
            <a:r>
              <a:rPr lang="tr-TR" dirty="0" err="1" smtClean="0"/>
              <a:t>OpenCV’nin</a:t>
            </a:r>
            <a:r>
              <a:rPr lang="tr-TR" dirty="0" smtClean="0"/>
              <a:t> Derin Sinir Ağı" (DNN) modülü, NVIDIA </a:t>
            </a:r>
            <a:r>
              <a:rPr lang="tr-TR" dirty="0" err="1" smtClean="0"/>
              <a:t>GPU'lar</a:t>
            </a:r>
            <a:r>
              <a:rPr lang="tr-TR" dirty="0" smtClean="0"/>
              <a:t>, CUDA ve </a:t>
            </a:r>
            <a:r>
              <a:rPr lang="tr-TR" dirty="0" err="1" smtClean="0"/>
              <a:t>cuDNN</a:t>
            </a:r>
            <a:r>
              <a:rPr lang="tr-TR" dirty="0" smtClean="0"/>
              <a:t>  % </a:t>
            </a:r>
            <a:r>
              <a:rPr lang="tr-TR" dirty="0" smtClean="0"/>
              <a:t>211-1549 daha hızlı </a:t>
            </a:r>
            <a:r>
              <a:rPr lang="tr-TR" dirty="0" smtClean="0"/>
              <a:t>çıkarım</a:t>
            </a:r>
            <a:r>
              <a:rPr lang="tr-TR" baseline="0" dirty="0" smtClean="0"/>
              <a:t> yapabiliyor</a:t>
            </a:r>
            <a:r>
              <a:rPr lang="tr-TR" dirty="0" smtClean="0"/>
              <a:t>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846-3E8F-4E32-9696-869DD85637B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95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19846-3E8F-4E32-9696-869DD85637B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04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3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46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78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82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74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90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9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0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3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1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9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8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4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22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86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8BB962-1136-4E41-B7EA-793342B60FE4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3481CE-68C1-4EB2-BE31-68866C0F31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699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14166" y="1838987"/>
            <a:ext cx="9440034" cy="2860333"/>
          </a:xfrm>
        </p:spPr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          </a:t>
            </a:r>
            <a:r>
              <a:rPr lang="tr-TR" dirty="0" err="1" smtClean="0"/>
              <a:t>Dlib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CUDA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4"/>
          <a:stretch/>
        </p:blipFill>
        <p:spPr>
          <a:xfrm>
            <a:off x="4635196" y="2118167"/>
            <a:ext cx="1627690" cy="12599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9" b="-8385"/>
          <a:stretch/>
        </p:blipFill>
        <p:spPr>
          <a:xfrm>
            <a:off x="8454598" y="1930198"/>
            <a:ext cx="2263538" cy="14479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0" y="3795109"/>
            <a:ext cx="1718358" cy="127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Karar vermek için kriterler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Jetson</a:t>
            </a:r>
            <a:r>
              <a:rPr lang="tr-TR" dirty="0" smtClean="0"/>
              <a:t> </a:t>
            </a:r>
            <a:r>
              <a:rPr lang="tr-TR" dirty="0" err="1" smtClean="0"/>
              <a:t>Nano</a:t>
            </a:r>
            <a:r>
              <a:rPr lang="tr-TR" dirty="0" smtClean="0"/>
              <a:t> ya uygunluk</a:t>
            </a:r>
          </a:p>
          <a:p>
            <a:r>
              <a:rPr lang="tr-TR" dirty="0" err="1" smtClean="0"/>
              <a:t>Cuda</a:t>
            </a:r>
            <a:r>
              <a:rPr lang="tr-TR" dirty="0" smtClean="0"/>
              <a:t> </a:t>
            </a:r>
          </a:p>
          <a:p>
            <a:r>
              <a:rPr lang="tr-TR" dirty="0" smtClean="0"/>
              <a:t>Performans</a:t>
            </a:r>
          </a:p>
          <a:p>
            <a:r>
              <a:rPr lang="tr-TR" dirty="0" smtClean="0"/>
              <a:t>Kullanılacak dil </a:t>
            </a:r>
            <a:r>
              <a:rPr lang="tr-TR" dirty="0" err="1" smtClean="0"/>
              <a:t>python</a:t>
            </a:r>
            <a:r>
              <a:rPr lang="tr-TR" dirty="0" smtClean="0"/>
              <a:t> ise </a:t>
            </a:r>
            <a:r>
              <a:rPr lang="tr-TR" dirty="0" err="1" smtClean="0"/>
              <a:t>Python</a:t>
            </a:r>
            <a:r>
              <a:rPr lang="tr-TR" dirty="0" smtClean="0"/>
              <a:t> API desteği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67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GPU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Grafik işleme ünitesi diye çevrilebilir.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54" y="2257063"/>
            <a:ext cx="8095044" cy="39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Nvidia</a:t>
            </a:r>
            <a:r>
              <a:rPr lang="tr-TR" dirty="0" smtClean="0"/>
              <a:t> CUDA ve </a:t>
            </a:r>
            <a:r>
              <a:rPr lang="tr-TR" dirty="0" err="1" smtClean="0"/>
              <a:t>cuDNN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CUDA (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Unified</a:t>
            </a:r>
            <a:r>
              <a:rPr lang="tr-TR" dirty="0"/>
              <a:t> Device Architecture), GPU (Graphics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 için </a:t>
            </a:r>
            <a:r>
              <a:rPr lang="tr-TR" dirty="0" err="1"/>
              <a:t>NVIDIA'nın</a:t>
            </a:r>
            <a:r>
              <a:rPr lang="tr-TR" dirty="0"/>
              <a:t> sunduğu C programlama dili üzerinde eklenti olarak kullanıma sunulan bir mimari ve teknolojidir. </a:t>
            </a:r>
            <a:endParaRPr lang="tr-TR" dirty="0" smtClean="0"/>
          </a:p>
          <a:p>
            <a:r>
              <a:rPr lang="tr-TR" dirty="0" err="1" smtClean="0"/>
              <a:t>Nvidia</a:t>
            </a:r>
            <a:r>
              <a:rPr lang="tr-TR" dirty="0" smtClean="0"/>
              <a:t> CUDA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 (</a:t>
            </a:r>
            <a:r>
              <a:rPr lang="tr-TR" dirty="0" err="1" smtClean="0"/>
              <a:t>cuDNN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Nvidia</a:t>
            </a:r>
            <a:r>
              <a:rPr lang="tr-TR" dirty="0" smtClean="0"/>
              <a:t> </a:t>
            </a:r>
            <a:r>
              <a:rPr lang="tr-TR" dirty="0"/>
              <a:t>CUDA Derin Sinir Ağı (</a:t>
            </a:r>
            <a:r>
              <a:rPr lang="tr-TR" dirty="0" err="1"/>
              <a:t>cuDNN</a:t>
            </a:r>
            <a:r>
              <a:rPr lang="tr-T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240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5" y="593538"/>
            <a:ext cx="10353762" cy="970450"/>
          </a:xfrm>
        </p:spPr>
        <p:txBody>
          <a:bodyPr/>
          <a:lstStyle/>
          <a:p>
            <a:r>
              <a:rPr lang="tr-TR" dirty="0" smtClean="0"/>
              <a:t>          - </a:t>
            </a:r>
            <a:r>
              <a:rPr lang="tr-TR" dirty="0" err="1" smtClean="0"/>
              <a:t>OpenCV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OpenCV</a:t>
            </a:r>
            <a:r>
              <a:rPr lang="tr-TR" dirty="0" smtClean="0"/>
              <a:t> (Open Source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 </a:t>
            </a:r>
            <a:r>
              <a:rPr lang="tr-TR" dirty="0" err="1" smtClean="0"/>
              <a:t>Lib</a:t>
            </a:r>
            <a:r>
              <a:rPr lang="tr-TR" dirty="0" smtClean="0"/>
              <a:t>) açık kaynak bilgisayar görüntü işleme ve makine öğrenmesi kütüphanesi.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2500 optimize algoritma</a:t>
            </a:r>
          </a:p>
          <a:p>
            <a:endParaRPr lang="tr-TR" dirty="0"/>
          </a:p>
          <a:p>
            <a:r>
              <a:rPr lang="tr-TR" dirty="0" smtClean="0"/>
              <a:t>Çok yaygın kullanımı var.</a:t>
            </a:r>
          </a:p>
          <a:p>
            <a:pPr marL="3690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90" y="2930501"/>
            <a:ext cx="3752308" cy="255555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20" y="2971066"/>
            <a:ext cx="3622499" cy="24839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81" y="5517056"/>
            <a:ext cx="6385676" cy="99037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4"/>
          <a:stretch/>
        </p:blipFill>
        <p:spPr>
          <a:xfrm>
            <a:off x="4068036" y="539094"/>
            <a:ext cx="1627690" cy="12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OpenCV</a:t>
            </a:r>
            <a:r>
              <a:rPr lang="tr-TR" dirty="0"/>
              <a:t> – DNN modülü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OpenCV’nin</a:t>
            </a:r>
            <a:r>
              <a:rPr lang="tr-TR" dirty="0"/>
              <a:t>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</a:t>
            </a:r>
            <a:r>
              <a:rPr lang="tr-TR" dirty="0" err="1" smtClean="0"/>
              <a:t>network’ündeki</a:t>
            </a:r>
            <a:r>
              <a:rPr lang="tr-TR" dirty="0" smtClean="0"/>
              <a:t> </a:t>
            </a:r>
            <a:r>
              <a:rPr lang="tr-TR" dirty="0"/>
              <a:t>en büyük </a:t>
            </a:r>
            <a:r>
              <a:rPr lang="tr-TR" dirty="0" smtClean="0"/>
              <a:t>sorunu </a:t>
            </a:r>
            <a:r>
              <a:rPr lang="tr-TR" dirty="0" smtClean="0"/>
              <a:t>NVIDIA </a:t>
            </a:r>
            <a:r>
              <a:rPr lang="tr-TR" dirty="0"/>
              <a:t>GPU / CUDA desteğinin </a:t>
            </a:r>
            <a:r>
              <a:rPr lang="tr-TR" dirty="0" smtClean="0"/>
              <a:t>eksikliğiydi.</a:t>
            </a:r>
          </a:p>
          <a:p>
            <a:endParaRPr lang="tr-TR" dirty="0"/>
          </a:p>
          <a:p>
            <a:r>
              <a:rPr lang="tr-TR" dirty="0" err="1"/>
              <a:t>OpenCV</a:t>
            </a:r>
            <a:r>
              <a:rPr lang="tr-TR" dirty="0"/>
              <a:t> </a:t>
            </a:r>
            <a:r>
              <a:rPr lang="tr-TR" dirty="0" smtClean="0"/>
              <a:t>4.2 – </a:t>
            </a:r>
            <a:r>
              <a:rPr lang="tr-TR" dirty="0" err="1" smtClean="0"/>
              <a:t>Davis</a:t>
            </a:r>
            <a:r>
              <a:rPr lang="tr-TR" dirty="0" smtClean="0"/>
              <a:t> </a:t>
            </a:r>
            <a:r>
              <a:rPr lang="tr-TR" dirty="0" err="1" smtClean="0"/>
              <a:t>King</a:t>
            </a:r>
            <a:r>
              <a:rPr lang="tr-TR" dirty="0" smtClean="0"/>
              <a:t> (</a:t>
            </a:r>
            <a:r>
              <a:rPr lang="tr-TR" dirty="0" err="1" smtClean="0"/>
              <a:t>Dlib</a:t>
            </a:r>
            <a:r>
              <a:rPr lang="tr-TR" dirty="0"/>
              <a:t>) ve </a:t>
            </a:r>
            <a:r>
              <a:rPr lang="tr-TR" dirty="0" err="1"/>
              <a:t>Yashas</a:t>
            </a:r>
            <a:r>
              <a:rPr lang="tr-TR" dirty="0"/>
              <a:t> </a:t>
            </a:r>
            <a:r>
              <a:rPr lang="tr-TR" dirty="0" err="1" smtClean="0"/>
              <a:t>Samaga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% 211-1549 daha hızlı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0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7610" y="1848199"/>
            <a:ext cx="10353762" cy="4058751"/>
          </a:xfrm>
        </p:spPr>
        <p:txBody>
          <a:bodyPr>
            <a:normAutofit/>
          </a:bodyPr>
          <a:lstStyle/>
          <a:p>
            <a:r>
              <a:rPr lang="tr-TR" sz="2800" dirty="0" err="1"/>
              <a:t>Dlib</a:t>
            </a:r>
            <a:r>
              <a:rPr lang="tr-TR" sz="2800" dirty="0"/>
              <a:t>, </a:t>
            </a:r>
            <a:r>
              <a:rPr lang="tr-TR" sz="2800" dirty="0" smtClean="0"/>
              <a:t>makine </a:t>
            </a:r>
            <a:r>
              <a:rPr lang="tr-TR" sz="2800" dirty="0"/>
              <a:t>öğrenimi algoritmaları ve araçları içeren modern bir C </a:t>
            </a:r>
            <a:r>
              <a:rPr lang="tr-TR" sz="2800" dirty="0" smtClean="0"/>
              <a:t>++ kütüphanesidir.</a:t>
            </a:r>
          </a:p>
          <a:p>
            <a:r>
              <a:rPr lang="tr-TR" sz="2800" dirty="0" smtClean="0"/>
              <a:t> </a:t>
            </a:r>
            <a:r>
              <a:rPr lang="tr-TR" sz="2800" dirty="0"/>
              <a:t>Hem endüstride hem de akademide robotik, gömülü cihazlar, cep telefonları ve büyük yüksek performanslı bilgi işlem ortamları dahil olmak üzere çok çeşitli alanlarda kullanılmaktadır. </a:t>
            </a:r>
            <a:r>
              <a:rPr lang="tr-TR" sz="2800" dirty="0" err="1"/>
              <a:t>Dlib'in</a:t>
            </a:r>
            <a:r>
              <a:rPr lang="tr-TR" sz="2800" dirty="0"/>
              <a:t> açık kaynak lisansı, onu herhangi bir uygulamada ücretsiz olarak kullanmanıza izin verir.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9" b="-8385"/>
          <a:stretch/>
        </p:blipFill>
        <p:spPr>
          <a:xfrm>
            <a:off x="5097940" y="370875"/>
            <a:ext cx="2263538" cy="14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7" y="1818775"/>
            <a:ext cx="6254878" cy="3221802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9" b="-8385"/>
          <a:stretch/>
        </p:blipFill>
        <p:spPr>
          <a:xfrm>
            <a:off x="5094074" y="370875"/>
            <a:ext cx="2263538" cy="1447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310" y="158006"/>
            <a:ext cx="4596340" cy="65437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7" y="5847656"/>
            <a:ext cx="6918211" cy="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" t="9518" r="20205" b="12768"/>
          <a:stretch/>
        </p:blipFill>
        <p:spPr>
          <a:xfrm>
            <a:off x="120826" y="2344238"/>
            <a:ext cx="5875138" cy="3443104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9" b="-8385"/>
          <a:stretch/>
        </p:blipFill>
        <p:spPr>
          <a:xfrm>
            <a:off x="5097940" y="370875"/>
            <a:ext cx="2263538" cy="14479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11646" r="19873" b="13924"/>
          <a:stretch/>
        </p:blipFill>
        <p:spPr>
          <a:xfrm>
            <a:off x="6102158" y="2344238"/>
            <a:ext cx="6089842" cy="34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5217" r="12028" b="-570"/>
          <a:stretch/>
        </p:blipFill>
        <p:spPr>
          <a:xfrm>
            <a:off x="6288775" y="2149084"/>
            <a:ext cx="5903225" cy="3566319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" b="4473"/>
          <a:stretch/>
        </p:blipFill>
        <p:spPr>
          <a:xfrm>
            <a:off x="0" y="2011504"/>
            <a:ext cx="6288775" cy="37038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9" b="-8385"/>
          <a:stretch/>
        </p:blipFill>
        <p:spPr>
          <a:xfrm>
            <a:off x="5097940" y="370875"/>
            <a:ext cx="2263538" cy="14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154</TotalTime>
  <Words>388</Words>
  <Application>Microsoft Office PowerPoint</Application>
  <PresentationFormat>Geniş ekran</PresentationFormat>
  <Paragraphs>51</Paragraphs>
  <Slides>10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Trebuchet MS</vt:lpstr>
      <vt:lpstr>Wingdings 2</vt:lpstr>
      <vt:lpstr>Kurşun Rengi</vt:lpstr>
      <vt:lpstr>OpenCV           Dlib  CUDA</vt:lpstr>
      <vt:lpstr>GPU</vt:lpstr>
      <vt:lpstr>Nvidia CUDA ve cuDNN</vt:lpstr>
      <vt:lpstr>          - OpenCV</vt:lpstr>
      <vt:lpstr>OpenCV – DNN modülü </vt:lpstr>
      <vt:lpstr>         </vt:lpstr>
      <vt:lpstr> </vt:lpstr>
      <vt:lpstr> </vt:lpstr>
      <vt:lpstr>PowerPoint Sunusu</vt:lpstr>
      <vt:lpstr>Karar vermek için kriterler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OpenCV, Dlib,YOLO vb</dc:title>
  <dc:creator>jozzy</dc:creator>
  <cp:lastModifiedBy>jozzy</cp:lastModifiedBy>
  <cp:revision>12</cp:revision>
  <dcterms:created xsi:type="dcterms:W3CDTF">2021-03-06T10:22:04Z</dcterms:created>
  <dcterms:modified xsi:type="dcterms:W3CDTF">2021-03-08T10:50:41Z</dcterms:modified>
</cp:coreProperties>
</file>