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3" Type="http://schemas.openxmlformats.org/officeDocument/2006/relationships/font" Target="fonts/Lato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603a437d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603a437d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0603a437d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0603a437d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472300" y="33975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</a:t>
            </a:r>
            <a:r>
              <a:rPr lang="en"/>
              <a:t>Management</a:t>
            </a:r>
            <a:r>
              <a:rPr lang="en"/>
              <a:t> Plan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519725" y="2472275"/>
            <a:ext cx="3824400" cy="16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D9EAD3"/>
                </a:solidFill>
                <a:latin typeface="Arial"/>
                <a:ea typeface="Arial"/>
                <a:cs typeface="Arial"/>
                <a:sym typeface="Arial"/>
              </a:rPr>
              <a:t>CS 3337 Software Engineering</a:t>
            </a:r>
            <a:endParaRPr sz="4300">
              <a:solidFill>
                <a:srgbClr val="D9EAD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D9EAD3"/>
                </a:solidFill>
                <a:latin typeface="Arial"/>
                <a:ea typeface="Arial"/>
                <a:cs typeface="Arial"/>
                <a:sym typeface="Arial"/>
              </a:rPr>
              <a:t>Group # 7 </a:t>
            </a:r>
            <a:endParaRPr sz="4300">
              <a:solidFill>
                <a:srgbClr val="D9EAD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" sz="4300">
                <a:solidFill>
                  <a:srgbClr val="D9EAD3"/>
                </a:solidFill>
                <a:latin typeface="Arial"/>
                <a:ea typeface="Arial"/>
                <a:cs typeface="Arial"/>
                <a:sym typeface="Arial"/>
              </a:rPr>
              <a:t> &lt;Brian Andrade, Gabriel Galindo, Haonan Ma, Chiemela Eziechile Nwoke, Anthony Sanchez, Angel Trujillo, Braedon Edison,John Lopez&gt;</a:t>
            </a:r>
            <a:endParaRPr>
              <a:solidFill>
                <a:srgbClr val="D9EAD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 and Responsibilities in Change Management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13119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Product Owner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4293300" y="1567550"/>
            <a:ext cx="1476600" cy="5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Scrum Master</a:t>
            </a:r>
            <a:endParaRPr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2761800" y="1567550"/>
            <a:ext cx="1531500" cy="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Product Manager</a:t>
            </a:r>
            <a:endParaRPr/>
          </a:p>
        </p:txBody>
      </p:sp>
      <p:sp>
        <p:nvSpPr>
          <p:cNvPr id="144" name="Google Shape;144;p14"/>
          <p:cNvSpPr txBox="1"/>
          <p:nvPr>
            <p:ph idx="1" type="body"/>
          </p:nvPr>
        </p:nvSpPr>
        <p:spPr>
          <a:xfrm>
            <a:off x="5799950" y="1567550"/>
            <a:ext cx="1311900" cy="4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Dev Team</a:t>
            </a:r>
            <a:endParaRPr/>
          </a:p>
        </p:txBody>
      </p:sp>
      <p:sp>
        <p:nvSpPr>
          <p:cNvPr id="145" name="Google Shape;145;p14"/>
          <p:cNvSpPr txBox="1"/>
          <p:nvPr/>
        </p:nvSpPr>
        <p:spPr>
          <a:xfrm>
            <a:off x="1352400" y="1993125"/>
            <a:ext cx="1257000" cy="23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       </a:t>
            </a: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Brian</a:t>
            </a:r>
            <a:endParaRPr b="1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Owns the team backlog. Is always refining the backlog  whenever needed. Breaks down larger </a:t>
            </a: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requests or features into smaller parts.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14"/>
          <p:cNvSpPr txBox="1"/>
          <p:nvPr/>
        </p:nvSpPr>
        <p:spPr>
          <a:xfrm>
            <a:off x="2822850" y="1968650"/>
            <a:ext cx="1257000" cy="23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     </a:t>
            </a:r>
            <a:r>
              <a:rPr b="1"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Chiemela</a:t>
            </a:r>
            <a:endParaRPr b="1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Owns the art backlog. Approves or disapproves </a:t>
            </a: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request</a:t>
            </a: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based the  current resources and requirements. Ensures everything stays on track </a:t>
            </a: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with</a:t>
            </a: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the </a:t>
            </a: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overall</a:t>
            </a: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goal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4311400" y="2023550"/>
            <a:ext cx="1257000" cy="23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    </a:t>
            </a:r>
            <a:r>
              <a:rPr b="1"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Haonan</a:t>
            </a: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Main facilitator in a scrum meeting. Helps keep everything moving and removes any </a:t>
            </a: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unneeded</a:t>
            </a: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activities going on.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14"/>
          <p:cNvSpPr txBox="1"/>
          <p:nvPr/>
        </p:nvSpPr>
        <p:spPr>
          <a:xfrm>
            <a:off x="5799950" y="2048150"/>
            <a:ext cx="1257000" cy="23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  </a:t>
            </a:r>
            <a:r>
              <a:rPr b="1"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Everyone</a:t>
            </a: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Self organizing team that works on the request during sprints/iterations till deployment.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Change Request Process Flow (SAFe)</a:t>
            </a:r>
            <a:endParaRPr/>
          </a:p>
        </p:txBody>
      </p:sp>
      <p:sp>
        <p:nvSpPr>
          <p:cNvPr id="154" name="Google Shape;154;p15"/>
          <p:cNvSpPr txBox="1"/>
          <p:nvPr>
            <p:ph idx="1" type="body"/>
          </p:nvPr>
        </p:nvSpPr>
        <p:spPr>
          <a:xfrm>
            <a:off x="1297500" y="1091625"/>
            <a:ext cx="13119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Request</a:t>
            </a:r>
            <a:endParaRPr/>
          </a:p>
        </p:txBody>
      </p:sp>
      <p:sp>
        <p:nvSpPr>
          <p:cNvPr id="155" name="Google Shape;155;p15"/>
          <p:cNvSpPr txBox="1"/>
          <p:nvPr>
            <p:ph idx="1" type="body"/>
          </p:nvPr>
        </p:nvSpPr>
        <p:spPr>
          <a:xfrm>
            <a:off x="5982925" y="1021425"/>
            <a:ext cx="1476600" cy="5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Backlog Refinement</a:t>
            </a:r>
            <a:endParaRPr/>
          </a:p>
        </p:txBody>
      </p:sp>
      <p:sp>
        <p:nvSpPr>
          <p:cNvPr id="156" name="Google Shape;156;p15"/>
          <p:cNvSpPr txBox="1"/>
          <p:nvPr>
            <p:ph idx="1" type="body"/>
          </p:nvPr>
        </p:nvSpPr>
        <p:spPr>
          <a:xfrm>
            <a:off x="2761800" y="1091625"/>
            <a:ext cx="1531500" cy="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157" name="Google Shape;157;p15"/>
          <p:cNvSpPr txBox="1"/>
          <p:nvPr>
            <p:ph idx="1" type="body"/>
          </p:nvPr>
        </p:nvSpPr>
        <p:spPr>
          <a:xfrm>
            <a:off x="7663550" y="1064175"/>
            <a:ext cx="1311900" cy="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Sprint Planning</a:t>
            </a:r>
            <a:endParaRPr/>
          </a:p>
        </p:txBody>
      </p:sp>
      <p:sp>
        <p:nvSpPr>
          <p:cNvPr id="158" name="Google Shape;158;p15"/>
          <p:cNvSpPr txBox="1"/>
          <p:nvPr/>
        </p:nvSpPr>
        <p:spPr>
          <a:xfrm>
            <a:off x="1352400" y="1445871"/>
            <a:ext cx="1257000" cy="10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Feature request is 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submitted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15"/>
          <p:cNvSpPr txBox="1"/>
          <p:nvPr/>
        </p:nvSpPr>
        <p:spPr>
          <a:xfrm>
            <a:off x="2822850" y="1492725"/>
            <a:ext cx="1257000" cy="10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Product manager reviews requests and approve/disapprove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15"/>
          <p:cNvSpPr txBox="1"/>
          <p:nvPr/>
        </p:nvSpPr>
        <p:spPr>
          <a:xfrm>
            <a:off x="6101950" y="1492718"/>
            <a:ext cx="1257000" cy="10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approved feature is passed to team backlog for refinement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15"/>
          <p:cNvSpPr txBox="1"/>
          <p:nvPr/>
        </p:nvSpPr>
        <p:spPr>
          <a:xfrm>
            <a:off x="7691000" y="1445883"/>
            <a:ext cx="1257000" cy="10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Sprint is planned by Dev team/Scrum master and features chosen from backlog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15"/>
          <p:cNvSpPr txBox="1"/>
          <p:nvPr>
            <p:ph idx="1" type="body"/>
          </p:nvPr>
        </p:nvSpPr>
        <p:spPr>
          <a:xfrm>
            <a:off x="1297500" y="2658475"/>
            <a:ext cx="1714800" cy="7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Development &amp; </a:t>
            </a:r>
            <a:r>
              <a:rPr lang="en"/>
              <a:t> testing</a:t>
            </a:r>
            <a:endParaRPr/>
          </a:p>
        </p:txBody>
      </p:sp>
      <p:sp>
        <p:nvSpPr>
          <p:cNvPr id="163" name="Google Shape;163;p15"/>
          <p:cNvSpPr txBox="1"/>
          <p:nvPr/>
        </p:nvSpPr>
        <p:spPr>
          <a:xfrm>
            <a:off x="1449900" y="3186609"/>
            <a:ext cx="1257000" cy="10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Tests features within the sprint/iteration.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15"/>
          <p:cNvSpPr txBox="1"/>
          <p:nvPr>
            <p:ph idx="1" type="body"/>
          </p:nvPr>
        </p:nvSpPr>
        <p:spPr>
          <a:xfrm>
            <a:off x="5263150" y="2658475"/>
            <a:ext cx="16293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Review and Deployment</a:t>
            </a:r>
            <a:endParaRPr/>
          </a:p>
        </p:txBody>
      </p:sp>
      <p:sp>
        <p:nvSpPr>
          <p:cNvPr id="165" name="Google Shape;165;p15"/>
          <p:cNvSpPr txBox="1"/>
          <p:nvPr/>
        </p:nvSpPr>
        <p:spPr>
          <a:xfrm>
            <a:off x="5366850" y="3186609"/>
            <a:ext cx="1257000" cy="10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Features are tested and reviewed one last time before deployment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15"/>
          <p:cNvSpPr/>
          <p:nvPr/>
        </p:nvSpPr>
        <p:spPr>
          <a:xfrm>
            <a:off x="2298150" y="1755050"/>
            <a:ext cx="311400" cy="19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15"/>
          <p:cNvSpPr/>
          <p:nvPr/>
        </p:nvSpPr>
        <p:spPr>
          <a:xfrm>
            <a:off x="3966722" y="1755050"/>
            <a:ext cx="344700" cy="19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15"/>
          <p:cNvSpPr/>
          <p:nvPr/>
        </p:nvSpPr>
        <p:spPr>
          <a:xfrm>
            <a:off x="772800" y="3481475"/>
            <a:ext cx="524700" cy="19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15"/>
          <p:cNvSpPr/>
          <p:nvPr/>
        </p:nvSpPr>
        <p:spPr>
          <a:xfrm>
            <a:off x="3927225" y="3341575"/>
            <a:ext cx="524700" cy="19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15"/>
          <p:cNvSpPr txBox="1"/>
          <p:nvPr/>
        </p:nvSpPr>
        <p:spPr>
          <a:xfrm>
            <a:off x="4384650" y="1445855"/>
            <a:ext cx="1257000" cy="10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Approved by product owner features are sent to team backlog for refinement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15"/>
          <p:cNvSpPr txBox="1"/>
          <p:nvPr>
            <p:ph idx="1" type="body"/>
          </p:nvPr>
        </p:nvSpPr>
        <p:spPr>
          <a:xfrm>
            <a:off x="4274850" y="951225"/>
            <a:ext cx="1476600" cy="5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Flow to </a:t>
            </a:r>
            <a:r>
              <a:rPr lang="en"/>
              <a:t>team backlog </a:t>
            </a:r>
            <a:endParaRPr/>
          </a:p>
        </p:txBody>
      </p:sp>
      <p:sp>
        <p:nvSpPr>
          <p:cNvPr id="172" name="Google Shape;172;p15"/>
          <p:cNvSpPr/>
          <p:nvPr/>
        </p:nvSpPr>
        <p:spPr>
          <a:xfrm flipH="1" rot="10800000">
            <a:off x="7138850" y="1821172"/>
            <a:ext cx="524700" cy="16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15"/>
          <p:cNvSpPr/>
          <p:nvPr/>
        </p:nvSpPr>
        <p:spPr>
          <a:xfrm>
            <a:off x="5512159" y="1755050"/>
            <a:ext cx="524700" cy="19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