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6"/>
  </p:normalViewPr>
  <p:slideViewPr>
    <p:cSldViewPr snapToGrid="0">
      <p:cViewPr>
        <p:scale>
          <a:sx n="75" d="100"/>
          <a:sy n="75" d="100"/>
        </p:scale>
        <p:origin x="760"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157A627-5789-49CC-97AE-A6EA1AF01F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49F5D7-EC5D-4901-B747-4AC28D46D9B7}">
      <dgm:prSet/>
      <dgm:spPr/>
      <dgm:t>
        <a:bodyPr/>
        <a:lstStyle/>
        <a:p>
          <a:r>
            <a:rPr lang="en-US"/>
            <a:t>Inflation is a key metric that influences purchasing power of consumers and corporations</a:t>
          </a:r>
        </a:p>
      </dgm:t>
    </dgm:pt>
    <dgm:pt modelId="{49FB5492-FFB6-4CF9-BD29-4A478371B1FE}" type="parTrans" cxnId="{93BB314B-8B46-4355-AA43-48210A32562F}">
      <dgm:prSet/>
      <dgm:spPr/>
      <dgm:t>
        <a:bodyPr/>
        <a:lstStyle/>
        <a:p>
          <a:endParaRPr lang="en-US"/>
        </a:p>
      </dgm:t>
    </dgm:pt>
    <dgm:pt modelId="{E04C0EF9-8A7D-4E60-8861-7746D02D6C1B}" type="sibTrans" cxnId="{93BB314B-8B46-4355-AA43-48210A32562F}">
      <dgm:prSet/>
      <dgm:spPr/>
      <dgm:t>
        <a:bodyPr/>
        <a:lstStyle/>
        <a:p>
          <a:endParaRPr lang="en-US"/>
        </a:p>
      </dgm:t>
    </dgm:pt>
    <dgm:pt modelId="{0E5E0EC5-3885-462A-88A9-6E03733B33E7}">
      <dgm:prSet/>
      <dgm:spPr/>
      <dgm:t>
        <a:bodyPr/>
        <a:lstStyle/>
        <a:p>
          <a:r>
            <a:rPr lang="en-US"/>
            <a:t>Important to be aware of price changes because they effect everyday life</a:t>
          </a:r>
        </a:p>
      </dgm:t>
    </dgm:pt>
    <dgm:pt modelId="{1247B677-0D79-4265-A63C-55F2FD68EADA}" type="parTrans" cxnId="{18A65C65-A89F-4857-AE38-CABCBC75882D}">
      <dgm:prSet/>
      <dgm:spPr/>
      <dgm:t>
        <a:bodyPr/>
        <a:lstStyle/>
        <a:p>
          <a:endParaRPr lang="en-US"/>
        </a:p>
      </dgm:t>
    </dgm:pt>
    <dgm:pt modelId="{81BD0B5A-8442-488D-AA1B-54902D43FAE8}" type="sibTrans" cxnId="{18A65C65-A89F-4857-AE38-CABCBC75882D}">
      <dgm:prSet/>
      <dgm:spPr/>
      <dgm:t>
        <a:bodyPr/>
        <a:lstStyle/>
        <a:p>
          <a:endParaRPr lang="en-US"/>
        </a:p>
      </dgm:t>
    </dgm:pt>
    <dgm:pt modelId="{F8C7714F-9DA4-4C97-9C32-4DAAB64C41E8}">
      <dgm:prSet/>
      <dgm:spPr/>
      <dgm:t>
        <a:bodyPr/>
        <a:lstStyle/>
        <a:p>
          <a:r>
            <a:rPr lang="en-US"/>
            <a:t>Be aware of potentially misleading data in CPI  </a:t>
          </a:r>
        </a:p>
      </dgm:t>
    </dgm:pt>
    <dgm:pt modelId="{6983E285-D2AC-451A-BB81-988A8DD589B2}" type="parTrans" cxnId="{ED1D4E99-B382-4716-9BAA-324C235F0E4E}">
      <dgm:prSet/>
      <dgm:spPr/>
      <dgm:t>
        <a:bodyPr/>
        <a:lstStyle/>
        <a:p>
          <a:endParaRPr lang="en-US"/>
        </a:p>
      </dgm:t>
    </dgm:pt>
    <dgm:pt modelId="{22F86F22-2F00-4E0D-B4B7-C5196201FD54}" type="sibTrans" cxnId="{ED1D4E99-B382-4716-9BAA-324C235F0E4E}">
      <dgm:prSet/>
      <dgm:spPr/>
      <dgm:t>
        <a:bodyPr/>
        <a:lstStyle/>
        <a:p>
          <a:endParaRPr lang="en-US"/>
        </a:p>
      </dgm:t>
    </dgm:pt>
    <dgm:pt modelId="{3F7A4CAF-AF95-4A79-9509-223BE6B2B985}" type="pres">
      <dgm:prSet presAssocID="{8157A627-5789-49CC-97AE-A6EA1AF01F43}" presName="root" presStyleCnt="0">
        <dgm:presLayoutVars>
          <dgm:dir/>
          <dgm:resizeHandles val="exact"/>
        </dgm:presLayoutVars>
      </dgm:prSet>
      <dgm:spPr/>
    </dgm:pt>
    <dgm:pt modelId="{CB3D766B-AB9E-4ABB-94B1-7AAF40C5CF64}" type="pres">
      <dgm:prSet presAssocID="{EB49F5D7-EC5D-4901-B747-4AC28D46D9B7}" presName="compNode" presStyleCnt="0"/>
      <dgm:spPr/>
    </dgm:pt>
    <dgm:pt modelId="{68206BFB-4F85-4466-A793-8603DAB86FA1}" type="pres">
      <dgm:prSet presAssocID="{EB49F5D7-EC5D-4901-B747-4AC28D46D9B7}" presName="bgRect" presStyleLbl="bgShp" presStyleIdx="0" presStyleCnt="3"/>
      <dgm:spPr/>
    </dgm:pt>
    <dgm:pt modelId="{7C0EFC72-1494-4A28-BA6B-53780F362B61}" type="pres">
      <dgm:prSet presAssocID="{EB49F5D7-EC5D-4901-B747-4AC28D46D9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6EFAEC4-63C7-4D13-AC7F-B85CB458FEC7}" type="pres">
      <dgm:prSet presAssocID="{EB49F5D7-EC5D-4901-B747-4AC28D46D9B7}" presName="spaceRect" presStyleCnt="0"/>
      <dgm:spPr/>
    </dgm:pt>
    <dgm:pt modelId="{D52D5E9B-8825-4226-9BE7-841E035451A9}" type="pres">
      <dgm:prSet presAssocID="{EB49F5D7-EC5D-4901-B747-4AC28D46D9B7}" presName="parTx" presStyleLbl="revTx" presStyleIdx="0" presStyleCnt="3">
        <dgm:presLayoutVars>
          <dgm:chMax val="0"/>
          <dgm:chPref val="0"/>
        </dgm:presLayoutVars>
      </dgm:prSet>
      <dgm:spPr/>
    </dgm:pt>
    <dgm:pt modelId="{737B1F86-69F5-4703-AF14-E38098289362}" type="pres">
      <dgm:prSet presAssocID="{E04C0EF9-8A7D-4E60-8861-7746D02D6C1B}" presName="sibTrans" presStyleCnt="0"/>
      <dgm:spPr/>
    </dgm:pt>
    <dgm:pt modelId="{B63B4AAF-00A5-41FD-B908-342FF3496170}" type="pres">
      <dgm:prSet presAssocID="{0E5E0EC5-3885-462A-88A9-6E03733B33E7}" presName="compNode" presStyleCnt="0"/>
      <dgm:spPr/>
    </dgm:pt>
    <dgm:pt modelId="{238029CF-AB5C-4F94-ACEA-76B9A22AA645}" type="pres">
      <dgm:prSet presAssocID="{0E5E0EC5-3885-462A-88A9-6E03733B33E7}" presName="bgRect" presStyleLbl="bgShp" presStyleIdx="1" presStyleCnt="3"/>
      <dgm:spPr/>
    </dgm:pt>
    <dgm:pt modelId="{D62D2EA3-1681-4A46-9D68-8E142AEF320E}" type="pres">
      <dgm:prSet presAssocID="{0E5E0EC5-3885-462A-88A9-6E03733B33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1C6772D7-3627-412D-AC1E-23AFC50F5F5A}" type="pres">
      <dgm:prSet presAssocID="{0E5E0EC5-3885-462A-88A9-6E03733B33E7}" presName="spaceRect" presStyleCnt="0"/>
      <dgm:spPr/>
    </dgm:pt>
    <dgm:pt modelId="{7ABD86F2-1E26-4FEF-9D6A-8A759FEFB557}" type="pres">
      <dgm:prSet presAssocID="{0E5E0EC5-3885-462A-88A9-6E03733B33E7}" presName="parTx" presStyleLbl="revTx" presStyleIdx="1" presStyleCnt="3">
        <dgm:presLayoutVars>
          <dgm:chMax val="0"/>
          <dgm:chPref val="0"/>
        </dgm:presLayoutVars>
      </dgm:prSet>
      <dgm:spPr/>
    </dgm:pt>
    <dgm:pt modelId="{9D4B4B84-D396-4B1C-A236-7CC65A481B9F}" type="pres">
      <dgm:prSet presAssocID="{81BD0B5A-8442-488D-AA1B-54902D43FAE8}" presName="sibTrans" presStyleCnt="0"/>
      <dgm:spPr/>
    </dgm:pt>
    <dgm:pt modelId="{2B842197-F76E-46CB-9153-01CC87C79306}" type="pres">
      <dgm:prSet presAssocID="{F8C7714F-9DA4-4C97-9C32-4DAAB64C41E8}" presName="compNode" presStyleCnt="0"/>
      <dgm:spPr/>
    </dgm:pt>
    <dgm:pt modelId="{CEC78628-030A-44B0-8F4F-071FF1FCB1E0}" type="pres">
      <dgm:prSet presAssocID="{F8C7714F-9DA4-4C97-9C32-4DAAB64C41E8}" presName="bgRect" presStyleLbl="bgShp" presStyleIdx="2" presStyleCnt="3"/>
      <dgm:spPr/>
    </dgm:pt>
    <dgm:pt modelId="{41B4BE21-BAE6-4DAE-BF57-07D9BCF49A11}" type="pres">
      <dgm:prSet presAssocID="{F8C7714F-9DA4-4C97-9C32-4DAAB64C41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CB74900-5073-46E3-B988-D44A65C12BBF}" type="pres">
      <dgm:prSet presAssocID="{F8C7714F-9DA4-4C97-9C32-4DAAB64C41E8}" presName="spaceRect" presStyleCnt="0"/>
      <dgm:spPr/>
    </dgm:pt>
    <dgm:pt modelId="{6612DB81-AB7C-459B-8750-A132F1F3B8D8}" type="pres">
      <dgm:prSet presAssocID="{F8C7714F-9DA4-4C97-9C32-4DAAB64C41E8}" presName="parTx" presStyleLbl="revTx" presStyleIdx="2" presStyleCnt="3">
        <dgm:presLayoutVars>
          <dgm:chMax val="0"/>
          <dgm:chPref val="0"/>
        </dgm:presLayoutVars>
      </dgm:prSet>
      <dgm:spPr/>
    </dgm:pt>
  </dgm:ptLst>
  <dgm:cxnLst>
    <dgm:cxn modelId="{FC756709-8A38-4F8B-BE21-0FFBE8D9A7A7}" type="presOf" srcId="{0E5E0EC5-3885-462A-88A9-6E03733B33E7}" destId="{7ABD86F2-1E26-4FEF-9D6A-8A759FEFB557}" srcOrd="0" destOrd="0" presId="urn:microsoft.com/office/officeart/2018/2/layout/IconVerticalSolidList"/>
    <dgm:cxn modelId="{6660C512-3F3A-4A17-A841-BE81F3BB089E}" type="presOf" srcId="{F8C7714F-9DA4-4C97-9C32-4DAAB64C41E8}" destId="{6612DB81-AB7C-459B-8750-A132F1F3B8D8}" srcOrd="0" destOrd="0" presId="urn:microsoft.com/office/officeart/2018/2/layout/IconVerticalSolidList"/>
    <dgm:cxn modelId="{28DF3433-5477-41D0-8FE0-48B4C438DF81}" type="presOf" srcId="{8157A627-5789-49CC-97AE-A6EA1AF01F43}" destId="{3F7A4CAF-AF95-4A79-9509-223BE6B2B985}" srcOrd="0" destOrd="0" presId="urn:microsoft.com/office/officeart/2018/2/layout/IconVerticalSolidList"/>
    <dgm:cxn modelId="{2AF30036-3B69-48AD-9A23-D4BAF36A34A2}" type="presOf" srcId="{EB49F5D7-EC5D-4901-B747-4AC28D46D9B7}" destId="{D52D5E9B-8825-4226-9BE7-841E035451A9}" srcOrd="0" destOrd="0" presId="urn:microsoft.com/office/officeart/2018/2/layout/IconVerticalSolidList"/>
    <dgm:cxn modelId="{93BB314B-8B46-4355-AA43-48210A32562F}" srcId="{8157A627-5789-49CC-97AE-A6EA1AF01F43}" destId="{EB49F5D7-EC5D-4901-B747-4AC28D46D9B7}" srcOrd="0" destOrd="0" parTransId="{49FB5492-FFB6-4CF9-BD29-4A478371B1FE}" sibTransId="{E04C0EF9-8A7D-4E60-8861-7746D02D6C1B}"/>
    <dgm:cxn modelId="{18A65C65-A89F-4857-AE38-CABCBC75882D}" srcId="{8157A627-5789-49CC-97AE-A6EA1AF01F43}" destId="{0E5E0EC5-3885-462A-88A9-6E03733B33E7}" srcOrd="1" destOrd="0" parTransId="{1247B677-0D79-4265-A63C-55F2FD68EADA}" sibTransId="{81BD0B5A-8442-488D-AA1B-54902D43FAE8}"/>
    <dgm:cxn modelId="{ED1D4E99-B382-4716-9BAA-324C235F0E4E}" srcId="{8157A627-5789-49CC-97AE-A6EA1AF01F43}" destId="{F8C7714F-9DA4-4C97-9C32-4DAAB64C41E8}" srcOrd="2" destOrd="0" parTransId="{6983E285-D2AC-451A-BB81-988A8DD589B2}" sibTransId="{22F86F22-2F00-4E0D-B4B7-C5196201FD54}"/>
    <dgm:cxn modelId="{FE3B9E39-39C7-43BF-8F57-4C7DA9886547}" type="presParOf" srcId="{3F7A4CAF-AF95-4A79-9509-223BE6B2B985}" destId="{CB3D766B-AB9E-4ABB-94B1-7AAF40C5CF64}" srcOrd="0" destOrd="0" presId="urn:microsoft.com/office/officeart/2018/2/layout/IconVerticalSolidList"/>
    <dgm:cxn modelId="{DE1FBE34-6A10-42B7-8D95-06603540CD03}" type="presParOf" srcId="{CB3D766B-AB9E-4ABB-94B1-7AAF40C5CF64}" destId="{68206BFB-4F85-4466-A793-8603DAB86FA1}" srcOrd="0" destOrd="0" presId="urn:microsoft.com/office/officeart/2018/2/layout/IconVerticalSolidList"/>
    <dgm:cxn modelId="{DC436B81-C847-4C15-B3F5-A1EEF1EEA5F9}" type="presParOf" srcId="{CB3D766B-AB9E-4ABB-94B1-7AAF40C5CF64}" destId="{7C0EFC72-1494-4A28-BA6B-53780F362B61}" srcOrd="1" destOrd="0" presId="urn:microsoft.com/office/officeart/2018/2/layout/IconVerticalSolidList"/>
    <dgm:cxn modelId="{0150893A-AB01-4631-8A71-93F83F59B196}" type="presParOf" srcId="{CB3D766B-AB9E-4ABB-94B1-7AAF40C5CF64}" destId="{06EFAEC4-63C7-4D13-AC7F-B85CB458FEC7}" srcOrd="2" destOrd="0" presId="urn:microsoft.com/office/officeart/2018/2/layout/IconVerticalSolidList"/>
    <dgm:cxn modelId="{F08582C6-9CF2-465D-A4C8-C03AC4B7CD97}" type="presParOf" srcId="{CB3D766B-AB9E-4ABB-94B1-7AAF40C5CF64}" destId="{D52D5E9B-8825-4226-9BE7-841E035451A9}" srcOrd="3" destOrd="0" presId="urn:microsoft.com/office/officeart/2018/2/layout/IconVerticalSolidList"/>
    <dgm:cxn modelId="{12928E73-FFFB-41C2-9543-72A6769912F3}" type="presParOf" srcId="{3F7A4CAF-AF95-4A79-9509-223BE6B2B985}" destId="{737B1F86-69F5-4703-AF14-E38098289362}" srcOrd="1" destOrd="0" presId="urn:microsoft.com/office/officeart/2018/2/layout/IconVerticalSolidList"/>
    <dgm:cxn modelId="{369A5378-CFF1-4BAE-A5D3-D9FB817B0F5A}" type="presParOf" srcId="{3F7A4CAF-AF95-4A79-9509-223BE6B2B985}" destId="{B63B4AAF-00A5-41FD-B908-342FF3496170}" srcOrd="2" destOrd="0" presId="urn:microsoft.com/office/officeart/2018/2/layout/IconVerticalSolidList"/>
    <dgm:cxn modelId="{090F4485-19EB-416C-BAA6-EE1083C8D145}" type="presParOf" srcId="{B63B4AAF-00A5-41FD-B908-342FF3496170}" destId="{238029CF-AB5C-4F94-ACEA-76B9A22AA645}" srcOrd="0" destOrd="0" presId="urn:microsoft.com/office/officeart/2018/2/layout/IconVerticalSolidList"/>
    <dgm:cxn modelId="{E23564DE-D81C-4599-BA51-E1F360031636}" type="presParOf" srcId="{B63B4AAF-00A5-41FD-B908-342FF3496170}" destId="{D62D2EA3-1681-4A46-9D68-8E142AEF320E}" srcOrd="1" destOrd="0" presId="urn:microsoft.com/office/officeart/2018/2/layout/IconVerticalSolidList"/>
    <dgm:cxn modelId="{9297C226-198B-4018-861E-234F1AF717FD}" type="presParOf" srcId="{B63B4AAF-00A5-41FD-B908-342FF3496170}" destId="{1C6772D7-3627-412D-AC1E-23AFC50F5F5A}" srcOrd="2" destOrd="0" presId="urn:microsoft.com/office/officeart/2018/2/layout/IconVerticalSolidList"/>
    <dgm:cxn modelId="{D333EC71-8072-4DBE-82CE-F39FF4991A22}" type="presParOf" srcId="{B63B4AAF-00A5-41FD-B908-342FF3496170}" destId="{7ABD86F2-1E26-4FEF-9D6A-8A759FEFB557}" srcOrd="3" destOrd="0" presId="urn:microsoft.com/office/officeart/2018/2/layout/IconVerticalSolidList"/>
    <dgm:cxn modelId="{5EBC0699-5BF9-4F9B-B12A-17B9E3D760EA}" type="presParOf" srcId="{3F7A4CAF-AF95-4A79-9509-223BE6B2B985}" destId="{9D4B4B84-D396-4B1C-A236-7CC65A481B9F}" srcOrd="3" destOrd="0" presId="urn:microsoft.com/office/officeart/2018/2/layout/IconVerticalSolidList"/>
    <dgm:cxn modelId="{0AA437A0-BA2A-4159-94E7-76F9F17FBC2C}" type="presParOf" srcId="{3F7A4CAF-AF95-4A79-9509-223BE6B2B985}" destId="{2B842197-F76E-46CB-9153-01CC87C79306}" srcOrd="4" destOrd="0" presId="urn:microsoft.com/office/officeart/2018/2/layout/IconVerticalSolidList"/>
    <dgm:cxn modelId="{CE56A093-BC8A-4BD1-89CA-6DAB59FAD117}" type="presParOf" srcId="{2B842197-F76E-46CB-9153-01CC87C79306}" destId="{CEC78628-030A-44B0-8F4F-071FF1FCB1E0}" srcOrd="0" destOrd="0" presId="urn:microsoft.com/office/officeart/2018/2/layout/IconVerticalSolidList"/>
    <dgm:cxn modelId="{9A5E2120-F197-47E4-890D-3E5BFDE2972B}" type="presParOf" srcId="{2B842197-F76E-46CB-9153-01CC87C79306}" destId="{41B4BE21-BAE6-4DAE-BF57-07D9BCF49A11}" srcOrd="1" destOrd="0" presId="urn:microsoft.com/office/officeart/2018/2/layout/IconVerticalSolidList"/>
    <dgm:cxn modelId="{E281F016-5581-4299-934F-418345AD89C1}" type="presParOf" srcId="{2B842197-F76E-46CB-9153-01CC87C79306}" destId="{9CB74900-5073-46E3-B988-D44A65C12BBF}" srcOrd="2" destOrd="0" presId="urn:microsoft.com/office/officeart/2018/2/layout/IconVerticalSolidList"/>
    <dgm:cxn modelId="{9648AD07-53B8-4D5E-AAD8-60A864F8900C}" type="presParOf" srcId="{2B842197-F76E-46CB-9153-01CC87C79306}" destId="{6612DB81-AB7C-459B-8750-A132F1F3B8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06BFB-4F85-4466-A793-8603DAB86FA1}">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EFC72-1494-4A28-BA6B-53780F362B61}">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D5E9B-8825-4226-9BE7-841E035451A9}">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90000"/>
            </a:lnSpc>
            <a:spcBef>
              <a:spcPct val="0"/>
            </a:spcBef>
            <a:spcAft>
              <a:spcPct val="35000"/>
            </a:spcAft>
            <a:buNone/>
          </a:pPr>
          <a:r>
            <a:rPr lang="en-US" sz="2500" kern="1200"/>
            <a:t>Inflation is a key metric that influences purchasing power of consumers and corporations</a:t>
          </a:r>
        </a:p>
      </dsp:txBody>
      <dsp:txXfrm>
        <a:off x="1377568" y="509"/>
        <a:ext cx="9198989" cy="1192699"/>
      </dsp:txXfrm>
    </dsp:sp>
    <dsp:sp modelId="{238029CF-AB5C-4F94-ACEA-76B9A22AA645}">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D2EA3-1681-4A46-9D68-8E142AEF320E}">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BD86F2-1E26-4FEF-9D6A-8A759FEFB557}">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90000"/>
            </a:lnSpc>
            <a:spcBef>
              <a:spcPct val="0"/>
            </a:spcBef>
            <a:spcAft>
              <a:spcPct val="35000"/>
            </a:spcAft>
            <a:buNone/>
          </a:pPr>
          <a:r>
            <a:rPr lang="en-US" sz="2500" kern="1200"/>
            <a:t>Important to be aware of price changes because they effect everyday life</a:t>
          </a:r>
        </a:p>
      </dsp:txBody>
      <dsp:txXfrm>
        <a:off x="1377568" y="1491384"/>
        <a:ext cx="9198989" cy="1192699"/>
      </dsp:txXfrm>
    </dsp:sp>
    <dsp:sp modelId="{CEC78628-030A-44B0-8F4F-071FF1FCB1E0}">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4BE21-BAE6-4DAE-BF57-07D9BCF49A11}">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12DB81-AB7C-459B-8750-A132F1F3B8D8}">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90000"/>
            </a:lnSpc>
            <a:spcBef>
              <a:spcPct val="0"/>
            </a:spcBef>
            <a:spcAft>
              <a:spcPct val="35000"/>
            </a:spcAft>
            <a:buNone/>
          </a:pPr>
          <a:r>
            <a:rPr lang="en-US" sz="2500" kern="1200"/>
            <a:t>Be aware of potentially misleading data in CPI  </a:t>
          </a:r>
        </a:p>
      </dsp:txBody>
      <dsp:txXfrm>
        <a:off x="1377568" y="2982258"/>
        <a:ext cx="9198989" cy="11926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65DB525D-A339-CC4F-B5EE-AA21BADF63FC}" type="datetimeFigureOut">
              <a:rPr lang="en-US" smtClean="0"/>
              <a:t>4/26/23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137201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B525D-A339-CC4F-B5EE-AA21BADF63FC}"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62541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5DB525D-A339-CC4F-B5EE-AA21BADF63FC}" type="datetimeFigureOut">
              <a:rPr lang="en-US" smtClean="0"/>
              <a:t>4/26/23</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170290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B525D-A339-CC4F-B5EE-AA21BADF63FC}"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123029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65DB525D-A339-CC4F-B5EE-AA21BADF63FC}" type="datetimeFigureOut">
              <a:rPr lang="en-US" smtClean="0"/>
              <a:t>4/26/23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142763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65DB525D-A339-CC4F-B5EE-AA21BADF63FC}" type="datetimeFigureOut">
              <a:rPr lang="en-US" smtClean="0"/>
              <a:t>4/26/23</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385764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65DB525D-A339-CC4F-B5EE-AA21BADF63FC}" type="datetimeFigureOut">
              <a:rPr lang="en-US" smtClean="0"/>
              <a:t>4/26/23</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572506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B525D-A339-CC4F-B5EE-AA21BADF63FC}" type="datetimeFigureOut">
              <a:rPr lang="en-US" smtClean="0"/>
              <a:t>4/26/23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24743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65DB525D-A339-CC4F-B5EE-AA21BADF63FC}" type="datetimeFigureOut">
              <a:rPr lang="en-US" smtClean="0"/>
              <a:t>4/26/23</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35620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DB525D-A339-CC4F-B5EE-AA21BADF63FC}" type="datetimeFigureOut">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121181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65DB525D-A339-CC4F-B5EE-AA21BADF63FC}" type="datetimeFigureOut">
              <a:rPr lang="en-US" smtClean="0"/>
              <a:t>4/26/23</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BFD905AF-F487-D74E-8FD4-E22F53ACA3E2}" type="slidenum">
              <a:rPr lang="en-US" smtClean="0"/>
              <a:t>‹#›</a:t>
            </a:fld>
            <a:endParaRPr lang="en-US"/>
          </a:p>
        </p:txBody>
      </p:sp>
    </p:spTree>
    <p:extLst>
      <p:ext uri="{BB962C8B-B14F-4D97-AF65-F5344CB8AC3E}">
        <p14:creationId xmlns:p14="http://schemas.microsoft.com/office/powerpoint/2010/main" val="420609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5DB525D-A339-CC4F-B5EE-AA21BADF63FC}" type="datetimeFigureOut">
              <a:rPr lang="en-US" smtClean="0"/>
              <a:t>4/26/23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FD905AF-F487-D74E-8FD4-E22F53ACA3E2}" type="slidenum">
              <a:rPr lang="en-US" smtClean="0"/>
              <a:t>‹#›</a:t>
            </a:fld>
            <a:endParaRPr lang="en-US"/>
          </a:p>
        </p:txBody>
      </p:sp>
    </p:spTree>
    <p:extLst>
      <p:ext uri="{BB962C8B-B14F-4D97-AF65-F5344CB8AC3E}">
        <p14:creationId xmlns:p14="http://schemas.microsoft.com/office/powerpoint/2010/main" val="1576694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3700-C47E-39BD-7422-E82B90E4727E}"/>
              </a:ext>
            </a:extLst>
          </p:cNvPr>
          <p:cNvSpPr>
            <a:spLocks noGrp="1"/>
          </p:cNvSpPr>
          <p:nvPr>
            <p:ph type="ctrTitle"/>
          </p:nvPr>
        </p:nvSpPr>
        <p:spPr/>
        <p:txBody>
          <a:bodyPr>
            <a:normAutofit/>
          </a:bodyPr>
          <a:lstStyle/>
          <a:p>
            <a:r>
              <a:rPr lang="en-US" dirty="0"/>
              <a:t>Using ML Techniques to Better Predict Inflation</a:t>
            </a:r>
          </a:p>
        </p:txBody>
      </p:sp>
      <p:sp>
        <p:nvSpPr>
          <p:cNvPr id="3" name="Subtitle 2">
            <a:extLst>
              <a:ext uri="{FF2B5EF4-FFF2-40B4-BE49-F238E27FC236}">
                <a16:creationId xmlns:a16="http://schemas.microsoft.com/office/drawing/2014/main" id="{426B688C-39FC-0B31-79BC-87DB96E24A03}"/>
              </a:ext>
            </a:extLst>
          </p:cNvPr>
          <p:cNvSpPr>
            <a:spLocks noGrp="1"/>
          </p:cNvSpPr>
          <p:nvPr>
            <p:ph type="subTitle" idx="1"/>
          </p:nvPr>
        </p:nvSpPr>
        <p:spPr/>
        <p:txBody>
          <a:bodyPr>
            <a:normAutofit/>
          </a:bodyPr>
          <a:lstStyle/>
          <a:p>
            <a:r>
              <a:rPr lang="en-US" sz="2000" dirty="0"/>
              <a:t>Caden Finley</a:t>
            </a:r>
          </a:p>
        </p:txBody>
      </p:sp>
    </p:spTree>
    <p:extLst>
      <p:ext uri="{BB962C8B-B14F-4D97-AF65-F5344CB8AC3E}">
        <p14:creationId xmlns:p14="http://schemas.microsoft.com/office/powerpoint/2010/main" val="183599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3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4689CD8-E895-EF70-B9D2-C9EACB4B6881}"/>
              </a:ext>
            </a:extLst>
          </p:cNvPr>
          <p:cNvSpPr>
            <a:spLocks noGrp="1"/>
          </p:cNvSpPr>
          <p:nvPr>
            <p:ph type="title"/>
          </p:nvPr>
        </p:nvSpPr>
        <p:spPr>
          <a:xfrm>
            <a:off x="904877" y="795527"/>
            <a:ext cx="10488547" cy="1190912"/>
          </a:xfrm>
        </p:spPr>
        <p:txBody>
          <a:bodyPr>
            <a:normAutofit/>
          </a:bodyPr>
          <a:lstStyle/>
          <a:p>
            <a:r>
              <a:rPr lang="en-US">
                <a:solidFill>
                  <a:schemeClr val="tx2"/>
                </a:solidFill>
              </a:rPr>
              <a:t>Introduction</a:t>
            </a:r>
          </a:p>
        </p:txBody>
      </p:sp>
      <p:sp>
        <p:nvSpPr>
          <p:cNvPr id="1056" name="Rectangle 105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8AD4C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CFO's Guide to Using Inflation Indicators for Business ...">
            <a:extLst>
              <a:ext uri="{FF2B5EF4-FFF2-40B4-BE49-F238E27FC236}">
                <a16:creationId xmlns:a16="http://schemas.microsoft.com/office/drawing/2014/main" id="{604C2D0F-BBEA-B9B8-E428-1B745E6EC9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65" r="-3" b="-3"/>
          <a:stretch/>
        </p:blipFill>
        <p:spPr bwMode="auto">
          <a:xfrm>
            <a:off x="1103257" y="2416047"/>
            <a:ext cx="4626864"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FEDE3F6-1BAF-E2F4-97EA-5EE34CD92693}"/>
              </a:ext>
            </a:extLst>
          </p:cNvPr>
          <p:cNvSpPr>
            <a:spLocks noGrp="1"/>
          </p:cNvSpPr>
          <p:nvPr>
            <p:ph idx="1"/>
          </p:nvPr>
        </p:nvSpPr>
        <p:spPr>
          <a:xfrm>
            <a:off x="6380703" y="2228850"/>
            <a:ext cx="5028928" cy="3699669"/>
          </a:xfrm>
        </p:spPr>
        <p:txBody>
          <a:bodyPr>
            <a:normAutofit fontScale="85000" lnSpcReduction="20000"/>
          </a:bodyPr>
          <a:lstStyle/>
          <a:p>
            <a:pPr>
              <a:lnSpc>
                <a:spcPct val="200000"/>
              </a:lnSpc>
              <a:buClr>
                <a:srgbClr val="8AD4C4"/>
              </a:buClr>
            </a:pPr>
            <a:endParaRPr lang="en-US" dirty="0"/>
          </a:p>
          <a:p>
            <a:pPr>
              <a:lnSpc>
                <a:spcPct val="200000"/>
              </a:lnSpc>
              <a:buClr>
                <a:srgbClr val="8AD4C4"/>
              </a:buClr>
            </a:pPr>
            <a:endParaRPr lang="en-US" dirty="0"/>
          </a:p>
          <a:p>
            <a:pPr>
              <a:lnSpc>
                <a:spcPct val="200000"/>
              </a:lnSpc>
              <a:buClr>
                <a:srgbClr val="8AD4C4"/>
              </a:buClr>
            </a:pPr>
            <a:r>
              <a:rPr lang="en-US" dirty="0"/>
              <a:t>Consumer Price Index (CPI) and Inflation</a:t>
            </a:r>
          </a:p>
          <a:p>
            <a:pPr>
              <a:lnSpc>
                <a:spcPct val="200000"/>
              </a:lnSpc>
              <a:buClr>
                <a:srgbClr val="8AD4C4"/>
              </a:buClr>
            </a:pPr>
            <a:r>
              <a:rPr lang="en-US" dirty="0"/>
              <a:t>Macro-level effects</a:t>
            </a:r>
          </a:p>
          <a:p>
            <a:pPr>
              <a:lnSpc>
                <a:spcPct val="200000"/>
              </a:lnSpc>
              <a:buClr>
                <a:srgbClr val="8AD4C4"/>
              </a:buClr>
            </a:pPr>
            <a:r>
              <a:rPr lang="en-US" dirty="0"/>
              <a:t>Forecasting time series Data in R with Machine Learning </a:t>
            </a:r>
          </a:p>
          <a:p>
            <a:pPr>
              <a:lnSpc>
                <a:spcPct val="200000"/>
              </a:lnSpc>
              <a:buClr>
                <a:srgbClr val="8AD4C4"/>
              </a:buClr>
            </a:pPr>
            <a:r>
              <a:rPr lang="en-US" dirty="0"/>
              <a:t>Techniques to better predict </a:t>
            </a:r>
          </a:p>
          <a:p>
            <a:pPr>
              <a:buClr>
                <a:srgbClr val="8AD4C4"/>
              </a:buClr>
            </a:pPr>
            <a:endParaRPr lang="en-US" dirty="0"/>
          </a:p>
          <a:p>
            <a:pPr>
              <a:buClr>
                <a:srgbClr val="8AD4C4"/>
              </a:buClr>
            </a:pPr>
            <a:endParaRPr lang="en-US" dirty="0"/>
          </a:p>
          <a:p>
            <a:pPr>
              <a:buClr>
                <a:srgbClr val="8AD4C4"/>
              </a:buClr>
            </a:pPr>
            <a:endParaRPr lang="en-US" dirty="0"/>
          </a:p>
          <a:p>
            <a:pPr>
              <a:buClr>
                <a:srgbClr val="8AD4C4"/>
              </a:buClr>
            </a:pPr>
            <a:endParaRPr lang="en-US" dirty="0"/>
          </a:p>
          <a:p>
            <a:pPr>
              <a:buClr>
                <a:srgbClr val="8AD4C4"/>
              </a:buClr>
            </a:pPr>
            <a:endParaRPr lang="en-US" dirty="0"/>
          </a:p>
        </p:txBody>
      </p:sp>
    </p:spTree>
    <p:extLst>
      <p:ext uri="{BB962C8B-B14F-4D97-AF65-F5344CB8AC3E}">
        <p14:creationId xmlns:p14="http://schemas.microsoft.com/office/powerpoint/2010/main" val="139428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79">
            <a:extLst>
              <a:ext uri="{FF2B5EF4-FFF2-40B4-BE49-F238E27FC236}">
                <a16:creationId xmlns:a16="http://schemas.microsoft.com/office/drawing/2014/main" id="{398E8958-A0BD-4366-8F61-3A496C51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81">
            <a:extLst>
              <a:ext uri="{FF2B5EF4-FFF2-40B4-BE49-F238E27FC236}">
                <a16:creationId xmlns:a16="http://schemas.microsoft.com/office/drawing/2014/main" id="{D445862C-E73D-4EFB-9DD5-8A5E3473E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2" name="Freeform 5">
              <a:extLst>
                <a:ext uri="{FF2B5EF4-FFF2-40B4-BE49-F238E27FC236}">
                  <a16:creationId xmlns:a16="http://schemas.microsoft.com/office/drawing/2014/main" id="{D2676ED1-2492-46B6-88D6-C9ED257B7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6">
              <a:extLst>
                <a:ext uri="{FF2B5EF4-FFF2-40B4-BE49-F238E27FC236}">
                  <a16:creationId xmlns:a16="http://schemas.microsoft.com/office/drawing/2014/main" id="{58A42DCC-C6BA-4B68-9FC4-FEE653997B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7">
              <a:extLst>
                <a:ext uri="{FF2B5EF4-FFF2-40B4-BE49-F238E27FC236}">
                  <a16:creationId xmlns:a16="http://schemas.microsoft.com/office/drawing/2014/main" id="{F81ED05C-778D-41F3-9C0E-6DE1D668A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8">
              <a:extLst>
                <a:ext uri="{FF2B5EF4-FFF2-40B4-BE49-F238E27FC236}">
                  <a16:creationId xmlns:a16="http://schemas.microsoft.com/office/drawing/2014/main" id="{EE063861-F6FC-4CC1-A77E-5993E5E25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9">
              <a:extLst>
                <a:ext uri="{FF2B5EF4-FFF2-40B4-BE49-F238E27FC236}">
                  <a16:creationId xmlns:a16="http://schemas.microsoft.com/office/drawing/2014/main" id="{7E1DA2FC-6137-4EC4-B9F4-72264C39D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
              <a:extLst>
                <a:ext uri="{FF2B5EF4-FFF2-40B4-BE49-F238E27FC236}">
                  <a16:creationId xmlns:a16="http://schemas.microsoft.com/office/drawing/2014/main" id="{BFE9E3A7-993F-401D-8B16-53BFC6FA2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
              <a:extLst>
                <a:ext uri="{FF2B5EF4-FFF2-40B4-BE49-F238E27FC236}">
                  <a16:creationId xmlns:a16="http://schemas.microsoft.com/office/drawing/2014/main" id="{23757125-5D70-4D7A-B223-2FFC51F5B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2">
              <a:extLst>
                <a:ext uri="{FF2B5EF4-FFF2-40B4-BE49-F238E27FC236}">
                  <a16:creationId xmlns:a16="http://schemas.microsoft.com/office/drawing/2014/main" id="{03C4207E-9457-436F-B9A0-C3CAEBF81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
              <a:extLst>
                <a:ext uri="{FF2B5EF4-FFF2-40B4-BE49-F238E27FC236}">
                  <a16:creationId xmlns:a16="http://schemas.microsoft.com/office/drawing/2014/main" id="{64EE9697-E49F-4E62-8318-9E2DBC6E7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4">
              <a:extLst>
                <a:ext uri="{FF2B5EF4-FFF2-40B4-BE49-F238E27FC236}">
                  <a16:creationId xmlns:a16="http://schemas.microsoft.com/office/drawing/2014/main" id="{0800120F-70F4-4696-BAFB-BBC0BC576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5">
              <a:extLst>
                <a:ext uri="{FF2B5EF4-FFF2-40B4-BE49-F238E27FC236}">
                  <a16:creationId xmlns:a16="http://schemas.microsoft.com/office/drawing/2014/main" id="{8D1E1ADB-5BAA-49F4-BE24-044E94104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6">
              <a:extLst>
                <a:ext uri="{FF2B5EF4-FFF2-40B4-BE49-F238E27FC236}">
                  <a16:creationId xmlns:a16="http://schemas.microsoft.com/office/drawing/2014/main" id="{9D410413-BDE6-4A4E-930A-0ACBBF8CD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7">
              <a:extLst>
                <a:ext uri="{FF2B5EF4-FFF2-40B4-BE49-F238E27FC236}">
                  <a16:creationId xmlns:a16="http://schemas.microsoft.com/office/drawing/2014/main" id="{0EBF657D-5B37-4F84-8833-C569EAB904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8">
              <a:extLst>
                <a:ext uri="{FF2B5EF4-FFF2-40B4-BE49-F238E27FC236}">
                  <a16:creationId xmlns:a16="http://schemas.microsoft.com/office/drawing/2014/main" id="{A2DBF00E-BE35-44EC-A95B-8B2EE9233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9">
              <a:extLst>
                <a:ext uri="{FF2B5EF4-FFF2-40B4-BE49-F238E27FC236}">
                  <a16:creationId xmlns:a16="http://schemas.microsoft.com/office/drawing/2014/main" id="{BA2C8141-5135-467E-B940-D3836B16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20">
              <a:extLst>
                <a:ext uri="{FF2B5EF4-FFF2-40B4-BE49-F238E27FC236}">
                  <a16:creationId xmlns:a16="http://schemas.microsoft.com/office/drawing/2014/main" id="{44991C1A-45E7-45C6-8816-BFEDFFCCB7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1">
              <a:extLst>
                <a:ext uri="{FF2B5EF4-FFF2-40B4-BE49-F238E27FC236}">
                  <a16:creationId xmlns:a16="http://schemas.microsoft.com/office/drawing/2014/main" id="{B88BEC13-903F-4318-B5AB-DC23ED2ED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2">
              <a:extLst>
                <a:ext uri="{FF2B5EF4-FFF2-40B4-BE49-F238E27FC236}">
                  <a16:creationId xmlns:a16="http://schemas.microsoft.com/office/drawing/2014/main" id="{41E259CE-D2C5-4FBC-9FAE-5AB0BBD0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23">
              <a:extLst>
                <a:ext uri="{FF2B5EF4-FFF2-40B4-BE49-F238E27FC236}">
                  <a16:creationId xmlns:a16="http://schemas.microsoft.com/office/drawing/2014/main" id="{495CB679-05D8-44D1-8218-C52552952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24">
              <a:extLst>
                <a:ext uri="{FF2B5EF4-FFF2-40B4-BE49-F238E27FC236}">
                  <a16:creationId xmlns:a16="http://schemas.microsoft.com/office/drawing/2014/main" id="{DFCC6878-2DB4-4497-B668-E75220A2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25">
              <a:extLst>
                <a:ext uri="{FF2B5EF4-FFF2-40B4-BE49-F238E27FC236}">
                  <a16:creationId xmlns:a16="http://schemas.microsoft.com/office/drawing/2014/main" id="{36254A6B-DCFA-42AD-906C-C43E2CAE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3" name="Rectangle 104">
            <a:extLst>
              <a:ext uri="{FF2B5EF4-FFF2-40B4-BE49-F238E27FC236}">
                <a16:creationId xmlns:a16="http://schemas.microsoft.com/office/drawing/2014/main" id="{1429180E-866D-447C-A170-484000E48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22">
            <a:extLst>
              <a:ext uri="{FF2B5EF4-FFF2-40B4-BE49-F238E27FC236}">
                <a16:creationId xmlns:a16="http://schemas.microsoft.com/office/drawing/2014/main" id="{FEE51AA4-287D-4CB8-8CD4-D6986106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177ACA7-E71A-4888-9EBD-074801D88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3A6C-E8AA-2DE3-3E8B-0DC896D3F321}"/>
              </a:ext>
            </a:extLst>
          </p:cNvPr>
          <p:cNvSpPr>
            <a:spLocks noGrp="1"/>
          </p:cNvSpPr>
          <p:nvPr>
            <p:ph type="title"/>
          </p:nvPr>
        </p:nvSpPr>
        <p:spPr>
          <a:xfrm>
            <a:off x="873978" y="1718735"/>
            <a:ext cx="5767566" cy="1072378"/>
          </a:xfrm>
        </p:spPr>
        <p:txBody>
          <a:bodyPr anchor="ctr">
            <a:normAutofit/>
          </a:bodyPr>
          <a:lstStyle/>
          <a:p>
            <a:r>
              <a:rPr lang="en-US" sz="3600"/>
              <a:t>Literature Review</a:t>
            </a:r>
          </a:p>
        </p:txBody>
      </p:sp>
      <p:sp>
        <p:nvSpPr>
          <p:cNvPr id="3" name="Content Placeholder 2">
            <a:extLst>
              <a:ext uri="{FF2B5EF4-FFF2-40B4-BE49-F238E27FC236}">
                <a16:creationId xmlns:a16="http://schemas.microsoft.com/office/drawing/2014/main" id="{5A9377F2-DB86-0D89-1120-B529D6D4D68B}"/>
              </a:ext>
            </a:extLst>
          </p:cNvPr>
          <p:cNvSpPr>
            <a:spLocks noGrp="1"/>
          </p:cNvSpPr>
          <p:nvPr>
            <p:ph idx="1"/>
          </p:nvPr>
        </p:nvSpPr>
        <p:spPr>
          <a:xfrm>
            <a:off x="873102" y="2789239"/>
            <a:ext cx="5768442" cy="2683606"/>
          </a:xfrm>
        </p:spPr>
        <p:txBody>
          <a:bodyPr>
            <a:normAutofit lnSpcReduction="10000"/>
          </a:bodyPr>
          <a:lstStyle/>
          <a:p>
            <a:pPr marL="0" indent="0">
              <a:buNone/>
            </a:pPr>
            <a:r>
              <a:rPr lang="en-US" sz="1600" dirty="0">
                <a:solidFill>
                  <a:srgbClr val="FFFFFE"/>
                </a:solidFill>
              </a:rPr>
              <a:t>Paper by Volkan </a:t>
            </a:r>
            <a:r>
              <a:rPr lang="en-US" sz="1600" dirty="0" err="1">
                <a:solidFill>
                  <a:srgbClr val="FFFFFE"/>
                </a:solidFill>
              </a:rPr>
              <a:t>Ulke</a:t>
            </a:r>
            <a:r>
              <a:rPr lang="en-US" sz="1600" dirty="0">
                <a:solidFill>
                  <a:srgbClr val="FFFFFE"/>
                </a:solidFill>
              </a:rPr>
              <a:t> discusses ideas of time series and ML for forecasting interest rates</a:t>
            </a:r>
          </a:p>
          <a:p>
            <a:pPr marL="0" indent="0">
              <a:buNone/>
            </a:pPr>
            <a:r>
              <a:rPr lang="en-US" sz="1600" dirty="0">
                <a:solidFill>
                  <a:srgbClr val="FFFFFE"/>
                </a:solidFill>
              </a:rPr>
              <a:t>Multivariate model </a:t>
            </a:r>
          </a:p>
          <a:p>
            <a:pPr marL="0" indent="0">
              <a:buNone/>
            </a:pPr>
            <a:r>
              <a:rPr lang="en-US" sz="1600" b="0" i="0" dirty="0">
                <a:solidFill>
                  <a:srgbClr val="FFFFFE"/>
                </a:solidFill>
                <a:effectLst/>
              </a:rPr>
              <a:t> </a:t>
            </a:r>
            <a:r>
              <a:rPr lang="en-US" sz="1600" dirty="0">
                <a:solidFill>
                  <a:srgbClr val="FFFFFE"/>
                </a:solidFill>
              </a:rPr>
              <a:t>S</a:t>
            </a:r>
            <a:r>
              <a:rPr lang="en-US" sz="1600" b="0" i="0" dirty="0">
                <a:solidFill>
                  <a:srgbClr val="FFFFFE"/>
                </a:solidFill>
                <a:effectLst/>
              </a:rPr>
              <a:t>hows machine learning models prevails against time series models for the core personal consumption expenditure (PCE) inflation forecasting, and the time series mode) is better for the core consumer price (CPI) index inflation</a:t>
            </a:r>
          </a:p>
          <a:p>
            <a:endParaRPr lang="en-US" sz="1600" dirty="0">
              <a:solidFill>
                <a:srgbClr val="FFFFFE"/>
              </a:solidFill>
            </a:endParaRPr>
          </a:p>
        </p:txBody>
      </p:sp>
      <p:sp>
        <p:nvSpPr>
          <p:cNvPr id="111" name="Rectangle 110">
            <a:extLst>
              <a:ext uri="{FF2B5EF4-FFF2-40B4-BE49-F238E27FC236}">
                <a16:creationId xmlns:a16="http://schemas.microsoft.com/office/drawing/2014/main" id="{B2DF6337-9683-4A06-B3D5-CB22C7F4F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Books">
            <a:extLst>
              <a:ext uri="{FF2B5EF4-FFF2-40B4-BE49-F238E27FC236}">
                <a16:creationId xmlns:a16="http://schemas.microsoft.com/office/drawing/2014/main" id="{8A4ECC07-CB1F-72AA-50F6-D4EEB4E668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6652" y="1438299"/>
            <a:ext cx="3990545" cy="3990545"/>
          </a:xfrm>
          <a:prstGeom prst="rect">
            <a:avLst/>
          </a:prstGeom>
        </p:spPr>
      </p:pic>
    </p:spTree>
    <p:extLst>
      <p:ext uri="{BB962C8B-B14F-4D97-AF65-F5344CB8AC3E}">
        <p14:creationId xmlns:p14="http://schemas.microsoft.com/office/powerpoint/2010/main" val="11143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3" name="Rectangle 20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26" name="Freeform: Shape 225">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83911EA-B7D0-A7B9-67B1-59E149A88C83}"/>
              </a:ext>
            </a:extLst>
          </p:cNvPr>
          <p:cNvPicPr>
            <a:picLocks noChangeAspect="1"/>
          </p:cNvPicPr>
          <p:nvPr/>
        </p:nvPicPr>
        <p:blipFill>
          <a:blip r:embed="rId2"/>
          <a:stretch>
            <a:fillRect/>
          </a:stretch>
        </p:blipFill>
        <p:spPr>
          <a:xfrm>
            <a:off x="977374" y="658995"/>
            <a:ext cx="4336860" cy="3693562"/>
          </a:xfrm>
          <a:prstGeom prst="rect">
            <a:avLst/>
          </a:prstGeom>
        </p:spPr>
      </p:pic>
      <p:pic>
        <p:nvPicPr>
          <p:cNvPr id="7" name="Picture 6" descr="Chart, line chart&#10;&#10;Description automatically generated">
            <a:extLst>
              <a:ext uri="{FF2B5EF4-FFF2-40B4-BE49-F238E27FC236}">
                <a16:creationId xmlns:a16="http://schemas.microsoft.com/office/drawing/2014/main" id="{E0D4BA90-64D7-D8F7-3B70-B571FDF5F3DB}"/>
              </a:ext>
            </a:extLst>
          </p:cNvPr>
          <p:cNvPicPr>
            <a:picLocks noChangeAspect="1"/>
          </p:cNvPicPr>
          <p:nvPr/>
        </p:nvPicPr>
        <p:blipFill>
          <a:blip r:embed="rId3"/>
          <a:stretch>
            <a:fillRect/>
          </a:stretch>
        </p:blipFill>
        <p:spPr>
          <a:xfrm>
            <a:off x="5915362" y="658995"/>
            <a:ext cx="5318314" cy="3526335"/>
          </a:xfrm>
          <a:prstGeom prst="rect">
            <a:avLst/>
          </a:prstGeom>
        </p:spPr>
      </p:pic>
      <p:sp>
        <p:nvSpPr>
          <p:cNvPr id="90" name="TextBox 89">
            <a:extLst>
              <a:ext uri="{FF2B5EF4-FFF2-40B4-BE49-F238E27FC236}">
                <a16:creationId xmlns:a16="http://schemas.microsoft.com/office/drawing/2014/main" id="{15C48755-5C4C-B1E7-7EE7-9322518EE871}"/>
              </a:ext>
            </a:extLst>
          </p:cNvPr>
          <p:cNvSpPr txBox="1"/>
          <p:nvPr/>
        </p:nvSpPr>
        <p:spPr>
          <a:xfrm>
            <a:off x="1348073" y="4582392"/>
            <a:ext cx="5075720" cy="1770300"/>
          </a:xfrm>
          <a:prstGeom prst="rect">
            <a:avLst/>
          </a:prstGeom>
        </p:spPr>
        <p:txBody>
          <a:bodyPr vert="horz" lIns="91440" tIns="45720" rIns="91440" bIns="45720" rtlCol="0" anchor="ctr">
            <a:normAutofit lnSpcReduction="10000"/>
          </a:bodyPr>
          <a:lstStyle/>
          <a:p>
            <a:pPr indent="-228600" defTabSz="914400">
              <a:lnSpc>
                <a:spcPct val="200000"/>
              </a:lnSpc>
              <a:spcAft>
                <a:spcPts val="600"/>
              </a:spcAft>
              <a:buClr>
                <a:schemeClr val="accent1"/>
              </a:buClr>
              <a:buSzPct val="110000"/>
              <a:buFont typeface="Wingdings" panose="05000000000000000000" pitchFamily="2" charset="2"/>
              <a:buChar char="§"/>
            </a:pPr>
            <a:r>
              <a:rPr lang="en-US" dirty="0"/>
              <a:t>API Key</a:t>
            </a:r>
          </a:p>
          <a:p>
            <a:pPr indent="-228600" defTabSz="914400">
              <a:lnSpc>
                <a:spcPct val="200000"/>
              </a:lnSpc>
              <a:spcAft>
                <a:spcPts val="600"/>
              </a:spcAft>
              <a:buClr>
                <a:schemeClr val="accent1"/>
              </a:buClr>
              <a:buSzPct val="110000"/>
              <a:buFont typeface="Wingdings" panose="05000000000000000000" pitchFamily="2" charset="2"/>
              <a:buChar char="§"/>
            </a:pPr>
            <a:r>
              <a:rPr lang="en-US" dirty="0"/>
              <a:t>Web Scraping</a:t>
            </a:r>
          </a:p>
          <a:p>
            <a:pPr indent="-228600" defTabSz="914400">
              <a:lnSpc>
                <a:spcPct val="200000"/>
              </a:lnSpc>
              <a:spcAft>
                <a:spcPts val="600"/>
              </a:spcAft>
              <a:buClr>
                <a:schemeClr val="accent1"/>
              </a:buClr>
              <a:buSzPct val="110000"/>
              <a:buFont typeface="Wingdings" panose="05000000000000000000" pitchFamily="2" charset="2"/>
              <a:buChar char="§"/>
            </a:pPr>
            <a:r>
              <a:rPr lang="en-US" dirty="0"/>
              <a:t>Same results for reliably replicating </a:t>
            </a:r>
          </a:p>
        </p:txBody>
      </p:sp>
      <p:sp>
        <p:nvSpPr>
          <p:cNvPr id="88" name="TextBox 87">
            <a:extLst>
              <a:ext uri="{FF2B5EF4-FFF2-40B4-BE49-F238E27FC236}">
                <a16:creationId xmlns:a16="http://schemas.microsoft.com/office/drawing/2014/main" id="{CEFD265A-2CD9-2FEE-5DD7-8F465CD9EF60}"/>
              </a:ext>
            </a:extLst>
          </p:cNvPr>
          <p:cNvSpPr txBox="1"/>
          <p:nvPr/>
        </p:nvSpPr>
        <p:spPr>
          <a:xfrm>
            <a:off x="6324600" y="4767660"/>
            <a:ext cx="5075720"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endParaRPr lang="en-US" dirty="0"/>
          </a:p>
        </p:txBody>
      </p:sp>
      <p:sp>
        <p:nvSpPr>
          <p:cNvPr id="118" name="TextBox 117">
            <a:extLst>
              <a:ext uri="{FF2B5EF4-FFF2-40B4-BE49-F238E27FC236}">
                <a16:creationId xmlns:a16="http://schemas.microsoft.com/office/drawing/2014/main" id="{E2516E44-1B00-0236-71E7-3FF23093EFCC}"/>
              </a:ext>
            </a:extLst>
          </p:cNvPr>
          <p:cNvSpPr txBox="1"/>
          <p:nvPr/>
        </p:nvSpPr>
        <p:spPr>
          <a:xfrm>
            <a:off x="5758388" y="4689306"/>
            <a:ext cx="5501034" cy="16697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Index represents consumer spending over time</a:t>
            </a:r>
          </a:p>
          <a:p>
            <a:pPr marL="285750" indent="-285750">
              <a:lnSpc>
                <a:spcPct val="200000"/>
              </a:lnSpc>
              <a:buFont typeface="Arial" panose="020B0604020202020204" pitchFamily="34" charset="0"/>
              <a:buChar char="•"/>
            </a:pPr>
            <a:r>
              <a:rPr lang="en-US" dirty="0"/>
              <a:t>1980 when level hit 100 and became baseline</a:t>
            </a:r>
          </a:p>
          <a:p>
            <a:pPr marL="285750" indent="-285750">
              <a:lnSpc>
                <a:spcPct val="200000"/>
              </a:lnSpc>
              <a:buFont typeface="Arial" panose="020B0604020202020204" pitchFamily="34" charset="0"/>
              <a:buChar char="•"/>
            </a:pPr>
            <a:r>
              <a:rPr lang="en-US" dirty="0"/>
              <a:t>Currently over 300 on index</a:t>
            </a:r>
          </a:p>
        </p:txBody>
      </p:sp>
    </p:spTree>
    <p:extLst>
      <p:ext uri="{BB962C8B-B14F-4D97-AF65-F5344CB8AC3E}">
        <p14:creationId xmlns:p14="http://schemas.microsoft.com/office/powerpoint/2010/main" val="418270060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5" name="Content Placeholder 4">
            <a:extLst>
              <a:ext uri="{FF2B5EF4-FFF2-40B4-BE49-F238E27FC236}">
                <a16:creationId xmlns:a16="http://schemas.microsoft.com/office/drawing/2014/main" id="{A01A27C7-7BFD-2872-7BD5-6E00F1BC1C21}"/>
              </a:ext>
            </a:extLst>
          </p:cNvPr>
          <p:cNvPicPr>
            <a:picLocks noGrp="1" noChangeAspect="1"/>
          </p:cNvPicPr>
          <p:nvPr>
            <p:ph idx="1"/>
          </p:nvPr>
        </p:nvPicPr>
        <p:blipFill>
          <a:blip r:embed="rId2"/>
          <a:stretch>
            <a:fillRect/>
          </a:stretch>
        </p:blipFill>
        <p:spPr>
          <a:xfrm>
            <a:off x="766184" y="1877124"/>
            <a:ext cx="7766629" cy="4349940"/>
          </a:xfrm>
        </p:spPr>
      </p:pic>
      <p:sp>
        <p:nvSpPr>
          <p:cNvPr id="6" name="TextBox 5">
            <a:extLst>
              <a:ext uri="{FF2B5EF4-FFF2-40B4-BE49-F238E27FC236}">
                <a16:creationId xmlns:a16="http://schemas.microsoft.com/office/drawing/2014/main" id="{3636F06E-16C5-33EE-D282-6E4E1FE9FBF4}"/>
              </a:ext>
            </a:extLst>
          </p:cNvPr>
          <p:cNvSpPr txBox="1"/>
          <p:nvPr/>
        </p:nvSpPr>
        <p:spPr>
          <a:xfrm>
            <a:off x="8558632" y="1877124"/>
            <a:ext cx="3371430" cy="38857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Future forecasted direction</a:t>
            </a:r>
          </a:p>
          <a:p>
            <a:pPr marL="285750" indent="-285750">
              <a:lnSpc>
                <a:spcPct val="200000"/>
              </a:lnSpc>
              <a:buFont typeface="Arial" panose="020B0604020202020204" pitchFamily="34" charset="0"/>
              <a:buChar char="•"/>
            </a:pPr>
            <a:r>
              <a:rPr lang="en-US" dirty="0"/>
              <a:t>Auto-Regressive Integrated Moving Average (ARIMA) Model</a:t>
            </a:r>
          </a:p>
          <a:p>
            <a:pPr marL="285750" indent="-285750">
              <a:lnSpc>
                <a:spcPct val="200000"/>
              </a:lnSpc>
              <a:buFont typeface="Arial" panose="020B0604020202020204" pitchFamily="34" charset="0"/>
              <a:buChar char="•"/>
            </a:pPr>
            <a:r>
              <a:rPr lang="en-US" dirty="0"/>
              <a:t>Time series to predict future direction of inflation</a:t>
            </a:r>
          </a:p>
          <a:p>
            <a:pPr marL="285750" indent="-285750">
              <a:lnSpc>
                <a:spcPct val="200000"/>
              </a:lnSpc>
              <a:buFont typeface="Arial" panose="020B0604020202020204" pitchFamily="34" charset="0"/>
              <a:buChar char="•"/>
            </a:pPr>
            <a:r>
              <a:rPr lang="en-US" dirty="0"/>
              <a:t>Linear</a:t>
            </a:r>
          </a:p>
        </p:txBody>
      </p:sp>
    </p:spTree>
    <p:extLst>
      <p:ext uri="{BB962C8B-B14F-4D97-AF65-F5344CB8AC3E}">
        <p14:creationId xmlns:p14="http://schemas.microsoft.com/office/powerpoint/2010/main" val="183169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9" name="Rectangle 15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7" name="Picture 6" descr="Chart, histogram&#10;&#10;Description automatically generated">
            <a:extLst>
              <a:ext uri="{FF2B5EF4-FFF2-40B4-BE49-F238E27FC236}">
                <a16:creationId xmlns:a16="http://schemas.microsoft.com/office/drawing/2014/main" id="{F4373876-D458-2B50-CCDA-6635FFBBF356}"/>
              </a:ext>
            </a:extLst>
          </p:cNvPr>
          <p:cNvPicPr>
            <a:picLocks noChangeAspect="1"/>
          </p:cNvPicPr>
          <p:nvPr/>
        </p:nvPicPr>
        <p:blipFill rotWithShape="1">
          <a:blip r:embed="rId2"/>
          <a:srcRect r="4957" b="1"/>
          <a:stretch/>
        </p:blipFill>
        <p:spPr>
          <a:xfrm>
            <a:off x="20" y="10"/>
            <a:ext cx="5997616" cy="4306823"/>
          </a:xfrm>
          <a:custGeom>
            <a:avLst/>
            <a:gdLst/>
            <a:ahLst/>
            <a:cxnLst/>
            <a:rect l="l" t="t" r="r" b="b"/>
            <a:pathLst>
              <a:path w="5997636" h="4306833">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p:spPr>
      </p:pic>
      <p:pic>
        <p:nvPicPr>
          <p:cNvPr id="5" name="Picture 4" descr="Chart&#10;&#10;Description automatically generated">
            <a:extLst>
              <a:ext uri="{FF2B5EF4-FFF2-40B4-BE49-F238E27FC236}">
                <a16:creationId xmlns:a16="http://schemas.microsoft.com/office/drawing/2014/main" id="{C3E4E9D7-B144-D0A0-D3B5-8059BEB93E75}"/>
              </a:ext>
            </a:extLst>
          </p:cNvPr>
          <p:cNvPicPr>
            <a:picLocks noChangeAspect="1"/>
          </p:cNvPicPr>
          <p:nvPr/>
        </p:nvPicPr>
        <p:blipFill rotWithShape="1">
          <a:blip r:embed="rId3"/>
          <a:srcRect r="4859" b="-1"/>
          <a:stretch/>
        </p:blipFill>
        <p:spPr>
          <a:xfrm>
            <a:off x="6176435" y="10"/>
            <a:ext cx="6015565" cy="4299555"/>
          </a:xfrm>
          <a:custGeom>
            <a:avLst/>
            <a:gdLst/>
            <a:ahLst/>
            <a:cxnLst/>
            <a:rect l="l" t="t" r="r" b="b"/>
            <a:pathLst>
              <a:path w="6015565" h="4299565">
                <a:moveTo>
                  <a:pt x="0" y="0"/>
                </a:moveTo>
                <a:lnTo>
                  <a:pt x="6015565" y="0"/>
                </a:lnTo>
                <a:lnTo>
                  <a:pt x="6015565" y="2789945"/>
                </a:lnTo>
                <a:lnTo>
                  <a:pt x="6015565" y="2982070"/>
                </a:lnTo>
                <a:lnTo>
                  <a:pt x="6015565" y="3957888"/>
                </a:lnTo>
                <a:lnTo>
                  <a:pt x="5937368" y="3966171"/>
                </a:lnTo>
                <a:cubicBezTo>
                  <a:pt x="3963073" y="4164120"/>
                  <a:pt x="2060717" y="4257123"/>
                  <a:pt x="577162" y="4289728"/>
                </a:cubicBezTo>
                <a:lnTo>
                  <a:pt x="0" y="4299565"/>
                </a:lnTo>
                <a:close/>
              </a:path>
            </a:pathLst>
          </a:custGeom>
        </p:spPr>
      </p:pic>
      <p:sp>
        <p:nvSpPr>
          <p:cNvPr id="28" name="TextBox 27">
            <a:extLst>
              <a:ext uri="{FF2B5EF4-FFF2-40B4-BE49-F238E27FC236}">
                <a16:creationId xmlns:a16="http://schemas.microsoft.com/office/drawing/2014/main" id="{C3C18BFB-B2EC-627E-097D-496690AB4953}"/>
              </a:ext>
            </a:extLst>
          </p:cNvPr>
          <p:cNvSpPr txBox="1"/>
          <p:nvPr/>
        </p:nvSpPr>
        <p:spPr>
          <a:xfrm>
            <a:off x="3291922" y="4536669"/>
            <a:ext cx="5208544" cy="17703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Vector Autoregressive Model (VAR)</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Different Weights to Goods/Services</a:t>
            </a:r>
          </a:p>
          <a:p>
            <a:pPr indent="-228600" defTabSz="914400">
              <a:lnSpc>
                <a:spcPct val="120000"/>
              </a:lnSpc>
              <a:spcAft>
                <a:spcPts val="600"/>
              </a:spcAft>
              <a:buClr>
                <a:schemeClr val="accent1"/>
              </a:buClr>
              <a:buSzPct val="110000"/>
              <a:buFont typeface="Wingdings" panose="05000000000000000000" pitchFamily="2" charset="2"/>
              <a:buChar char="§"/>
            </a:pPr>
            <a:r>
              <a:rPr lang="en-US" dirty="0"/>
              <a:t>Reveals importance of potential inflation bias</a:t>
            </a:r>
          </a:p>
          <a:p>
            <a:pPr indent="-228600" defTabSz="914400">
              <a:lnSpc>
                <a:spcPct val="120000"/>
              </a:lnSpc>
              <a:spcAft>
                <a:spcPts val="600"/>
              </a:spcAft>
              <a:buClr>
                <a:schemeClr val="accent1"/>
              </a:buClr>
              <a:buSzPct val="110000"/>
              <a:buFont typeface="Wingdings" panose="05000000000000000000" pitchFamily="2" charset="2"/>
              <a:buChar char="§"/>
            </a:pPr>
            <a:endParaRPr lang="en-US" dirty="0"/>
          </a:p>
        </p:txBody>
      </p:sp>
    </p:spTree>
    <p:extLst>
      <p:ext uri="{BB962C8B-B14F-4D97-AF65-F5344CB8AC3E}">
        <p14:creationId xmlns:p14="http://schemas.microsoft.com/office/powerpoint/2010/main" val="19129736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50C2002-D8DA-79DF-0D6F-156B1308C337}"/>
              </a:ext>
            </a:extLst>
          </p:cNvPr>
          <p:cNvSpPr>
            <a:spLocks noGrp="1"/>
          </p:cNvSpPr>
          <p:nvPr>
            <p:ph type="title"/>
          </p:nvPr>
        </p:nvSpPr>
        <p:spPr>
          <a:xfrm>
            <a:off x="1759287" y="798881"/>
            <a:ext cx="8673427" cy="1048945"/>
          </a:xfrm>
        </p:spPr>
        <p:txBody>
          <a:bodyPr>
            <a:normAutofit/>
          </a:bodyPr>
          <a:lstStyle/>
          <a:p>
            <a:r>
              <a:rPr lang="en-US">
                <a:solidFill>
                  <a:schemeClr val="tx1"/>
                </a:solidFill>
              </a:rPr>
              <a:t>Conclusion </a:t>
            </a:r>
          </a:p>
        </p:txBody>
      </p:sp>
      <p:graphicFrame>
        <p:nvGraphicFramePr>
          <p:cNvPr id="5" name="Content Placeholder 2">
            <a:extLst>
              <a:ext uri="{FF2B5EF4-FFF2-40B4-BE49-F238E27FC236}">
                <a16:creationId xmlns:a16="http://schemas.microsoft.com/office/drawing/2014/main" id="{20C81060-FBC0-B3AD-3982-F33F9261AC0D}"/>
              </a:ext>
            </a:extLst>
          </p:cNvPr>
          <p:cNvGraphicFramePr>
            <a:graphicFrameLocks noGrp="1"/>
          </p:cNvGraphicFramePr>
          <p:nvPr>
            <p:ph idx="1"/>
            <p:extLst>
              <p:ext uri="{D42A27DB-BD31-4B8C-83A1-F6EECF244321}">
                <p14:modId xmlns:p14="http://schemas.microsoft.com/office/powerpoint/2010/main" val="3963782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68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08662-78A2-E295-E321-D0C23E9F9538}"/>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Works Cited</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8E5DEBC-B0D3-F23E-834A-7DD3D047B557}"/>
              </a:ext>
            </a:extLst>
          </p:cNvPr>
          <p:cNvSpPr>
            <a:spLocks noGrp="1"/>
          </p:cNvSpPr>
          <p:nvPr>
            <p:ph idx="1"/>
          </p:nvPr>
        </p:nvSpPr>
        <p:spPr>
          <a:xfrm>
            <a:off x="2880487" y="2249046"/>
            <a:ext cx="6123783" cy="3802762"/>
          </a:xfrm>
        </p:spPr>
        <p:txBody>
          <a:bodyPr anchor="t">
            <a:normAutofit/>
          </a:bodyPr>
          <a:lstStyle/>
          <a:p>
            <a:pPr>
              <a:lnSpc>
                <a:spcPct val="110000"/>
              </a:lnSpc>
            </a:pPr>
            <a:r>
              <a:rPr lang="en-US" sz="1400">
                <a:effectLst/>
                <a:latin typeface="Helvetica Neue" panose="02000503000000020004" pitchFamily="2" charset="0"/>
              </a:rPr>
              <a:t>Diebold, F.X., &amp; Li, C. (2002). Forecasting the Term Structure of Government Bond Yields. </a:t>
            </a:r>
            <a:r>
              <a:rPr lang="en-US" sz="1400" i="1">
                <a:effectLst/>
                <a:latin typeface="Helvetica Neue" panose="02000503000000020004" pitchFamily="2" charset="0"/>
              </a:rPr>
              <a:t>Econometrics eJournal</a:t>
            </a:r>
            <a:r>
              <a:rPr lang="en-US" sz="1400">
                <a:effectLst/>
                <a:latin typeface="Helvetica Neue" panose="02000503000000020004" pitchFamily="2" charset="0"/>
              </a:rPr>
              <a:t>.</a:t>
            </a:r>
          </a:p>
          <a:p>
            <a:pPr>
              <a:lnSpc>
                <a:spcPct val="110000"/>
              </a:lnSpc>
            </a:pPr>
            <a:endParaRPr lang="en-US" sz="1400">
              <a:effectLst/>
              <a:latin typeface="Helvetica Neue" panose="02000503000000020004" pitchFamily="2" charset="0"/>
            </a:endParaRPr>
          </a:p>
          <a:p>
            <a:pPr>
              <a:lnSpc>
                <a:spcPct val="110000"/>
              </a:lnSpc>
            </a:pPr>
            <a:r>
              <a:rPr lang="en-US" sz="1400">
                <a:effectLst/>
                <a:latin typeface="Helvetica Neue" panose="02000503000000020004" pitchFamily="2" charset="0"/>
              </a:rPr>
              <a:t>Wynne, M.A., &amp; Sigalla, F.D. (1994). The consumer price index. </a:t>
            </a:r>
            <a:r>
              <a:rPr lang="en-US" sz="1400" i="1">
                <a:effectLst/>
                <a:latin typeface="Helvetica Neue" panose="02000503000000020004" pitchFamily="2" charset="0"/>
              </a:rPr>
              <a:t>Economic and Financial Policy Review</a:t>
            </a:r>
            <a:r>
              <a:rPr lang="en-US" sz="1400">
                <a:effectLst/>
                <a:latin typeface="Helvetica Neue" panose="02000503000000020004" pitchFamily="2" charset="0"/>
              </a:rPr>
              <a:t>, 1-22.</a:t>
            </a:r>
          </a:p>
          <a:p>
            <a:pPr>
              <a:lnSpc>
                <a:spcPct val="110000"/>
              </a:lnSpc>
            </a:pPr>
            <a:endParaRPr lang="en-US" sz="1400">
              <a:effectLst/>
              <a:latin typeface="Helvetica Neue" panose="02000503000000020004" pitchFamily="2" charset="0"/>
            </a:endParaRPr>
          </a:p>
          <a:p>
            <a:pPr>
              <a:lnSpc>
                <a:spcPct val="110000"/>
              </a:lnSpc>
            </a:pPr>
            <a:r>
              <a:rPr lang="en-US" sz="1400">
                <a:effectLst/>
                <a:latin typeface="Helvetica Neue" panose="02000503000000020004" pitchFamily="2" charset="0"/>
              </a:rPr>
              <a:t>Barro, R.J. (1995). Inflation and Economic Growth. </a:t>
            </a:r>
            <a:r>
              <a:rPr lang="en-US" sz="1400" i="1">
                <a:effectLst/>
                <a:latin typeface="Helvetica Neue" panose="02000503000000020004" pitchFamily="2" charset="0"/>
              </a:rPr>
              <a:t>NBER Working Paper Series</a:t>
            </a:r>
            <a:r>
              <a:rPr lang="en-US" sz="1400">
                <a:effectLst/>
                <a:latin typeface="Helvetica Neue" panose="02000503000000020004" pitchFamily="2" charset="0"/>
              </a:rPr>
              <a:t>.</a:t>
            </a:r>
          </a:p>
          <a:p>
            <a:pPr>
              <a:lnSpc>
                <a:spcPct val="110000"/>
              </a:lnSpc>
            </a:pPr>
            <a:endParaRPr lang="en-US" sz="1400">
              <a:effectLst/>
              <a:latin typeface="Helvetica Neue" panose="02000503000000020004" pitchFamily="2" charset="0"/>
            </a:endParaRPr>
          </a:p>
          <a:p>
            <a:pPr>
              <a:lnSpc>
                <a:spcPct val="110000"/>
              </a:lnSpc>
            </a:pPr>
            <a:r>
              <a:rPr lang="en-US" sz="1400">
                <a:effectLst/>
                <a:latin typeface="Helvetica Neue" panose="02000503000000020004" pitchFamily="2" charset="0"/>
              </a:rPr>
              <a:t>Ülke, V., Sahin, A., &amp; Subasi, A. (2016). A comparison of time series and machine learning models for inflation forecasting: empirical evidence from the USA. </a:t>
            </a:r>
            <a:r>
              <a:rPr lang="en-US" sz="1400" i="1">
                <a:effectLst/>
                <a:latin typeface="Helvetica Neue" panose="02000503000000020004" pitchFamily="2" charset="0"/>
              </a:rPr>
              <a:t>Neural Computing and Applications, 30</a:t>
            </a:r>
            <a:r>
              <a:rPr lang="en-US" sz="1400">
                <a:effectLst/>
                <a:latin typeface="Helvetica Neue" panose="02000503000000020004" pitchFamily="2" charset="0"/>
              </a:rPr>
              <a:t>, 1519 - 1527.</a:t>
            </a:r>
          </a:p>
          <a:p>
            <a:pPr>
              <a:lnSpc>
                <a:spcPct val="110000"/>
              </a:lnSpc>
            </a:pPr>
            <a:endParaRPr lang="en-US" sz="1400">
              <a:effectLst/>
              <a:latin typeface="Helvetica Neue" panose="02000503000000020004" pitchFamily="2" charset="0"/>
            </a:endParaRPr>
          </a:p>
          <a:p>
            <a:pPr marL="0" indent="0">
              <a:lnSpc>
                <a:spcPct val="110000"/>
              </a:lnSpc>
              <a:buNone/>
            </a:pPr>
            <a:endParaRPr lang="en-US" sz="1400"/>
          </a:p>
        </p:txBody>
      </p:sp>
    </p:spTree>
    <p:extLst>
      <p:ext uri="{BB962C8B-B14F-4D97-AF65-F5344CB8AC3E}">
        <p14:creationId xmlns:p14="http://schemas.microsoft.com/office/powerpoint/2010/main" val="16776452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{51166E5E-B7AC-034B-AC7A-5AF6222BD198}tf16401369</Template>
  <TotalTime>1423</TotalTime>
  <Words>314</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Helvetica Neue</vt:lpstr>
      <vt:lpstr>Rockwell</vt:lpstr>
      <vt:lpstr>Wingdings</vt:lpstr>
      <vt:lpstr>Atlas</vt:lpstr>
      <vt:lpstr>Using ML Techniques to Better Predict Inflation</vt:lpstr>
      <vt:lpstr>Introduction</vt:lpstr>
      <vt:lpstr>Literature Review</vt:lpstr>
      <vt:lpstr>PowerPoint Presentation</vt:lpstr>
      <vt:lpstr>PowerPoint Presentation</vt:lpstr>
      <vt:lpstr>PowerPoint Presentation</vt:lpstr>
      <vt:lpstr>Conclusion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ML Techniques to Better Predict Inflation</dc:title>
  <dc:creator>Finley, Caden</dc:creator>
  <cp:lastModifiedBy>Finley, Caden</cp:lastModifiedBy>
  <cp:revision>1</cp:revision>
  <dcterms:created xsi:type="dcterms:W3CDTF">2023-04-26T18:19:04Z</dcterms:created>
  <dcterms:modified xsi:type="dcterms:W3CDTF">2023-04-27T18:02:09Z</dcterms:modified>
</cp:coreProperties>
</file>