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62"/>
  </p:notesMasterIdLst>
  <p:handoutMasterIdLst>
    <p:handoutMasterId r:id="rId63"/>
  </p:handoutMasterIdLst>
  <p:sldIdLst>
    <p:sldId id="351" r:id="rId2"/>
    <p:sldId id="378" r:id="rId3"/>
    <p:sldId id="377" r:id="rId4"/>
    <p:sldId id="385" r:id="rId5"/>
    <p:sldId id="349" r:id="rId6"/>
    <p:sldId id="437" r:id="rId7"/>
    <p:sldId id="387" r:id="rId8"/>
    <p:sldId id="397" r:id="rId9"/>
    <p:sldId id="409" r:id="rId10"/>
    <p:sldId id="396" r:id="rId11"/>
    <p:sldId id="400" r:id="rId12"/>
    <p:sldId id="398" r:id="rId13"/>
    <p:sldId id="402" r:id="rId14"/>
    <p:sldId id="399" r:id="rId15"/>
    <p:sldId id="401" r:id="rId16"/>
    <p:sldId id="352" r:id="rId17"/>
    <p:sldId id="353" r:id="rId18"/>
    <p:sldId id="406" r:id="rId19"/>
    <p:sldId id="408" r:id="rId20"/>
    <p:sldId id="410" r:id="rId21"/>
    <p:sldId id="411" r:id="rId22"/>
    <p:sldId id="414" r:id="rId23"/>
    <p:sldId id="413" r:id="rId24"/>
    <p:sldId id="322" r:id="rId25"/>
    <p:sldId id="323" r:id="rId26"/>
    <p:sldId id="324" r:id="rId27"/>
    <p:sldId id="416" r:id="rId28"/>
    <p:sldId id="325" r:id="rId29"/>
    <p:sldId id="393" r:id="rId30"/>
    <p:sldId id="417" r:id="rId31"/>
    <p:sldId id="372" r:id="rId32"/>
    <p:sldId id="415" r:id="rId33"/>
    <p:sldId id="418" r:id="rId34"/>
    <p:sldId id="435" r:id="rId35"/>
    <p:sldId id="428" r:id="rId36"/>
    <p:sldId id="419" r:id="rId37"/>
    <p:sldId id="327" r:id="rId38"/>
    <p:sldId id="328" r:id="rId39"/>
    <p:sldId id="326" r:id="rId40"/>
    <p:sldId id="329" r:id="rId41"/>
    <p:sldId id="421" r:id="rId42"/>
    <p:sldId id="330" r:id="rId43"/>
    <p:sldId id="434" r:id="rId44"/>
    <p:sldId id="422" r:id="rId45"/>
    <p:sldId id="424" r:id="rId46"/>
    <p:sldId id="436" r:id="rId47"/>
    <p:sldId id="425" r:id="rId48"/>
    <p:sldId id="426" r:id="rId49"/>
    <p:sldId id="427" r:id="rId50"/>
    <p:sldId id="429" r:id="rId51"/>
    <p:sldId id="394" r:id="rId52"/>
    <p:sldId id="430" r:id="rId53"/>
    <p:sldId id="361" r:id="rId54"/>
    <p:sldId id="388" r:id="rId55"/>
    <p:sldId id="391" r:id="rId56"/>
    <p:sldId id="392" r:id="rId57"/>
    <p:sldId id="431" r:id="rId58"/>
    <p:sldId id="395" r:id="rId59"/>
    <p:sldId id="433" r:id="rId60"/>
    <p:sldId id="432" r:id="rId61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345C52C-D723-45C8-A5FC-A7125105D3BF}">
          <p14:sldIdLst>
            <p14:sldId id="351"/>
            <p14:sldId id="378"/>
            <p14:sldId id="377"/>
            <p14:sldId id="385"/>
            <p14:sldId id="349"/>
            <p14:sldId id="437"/>
            <p14:sldId id="387"/>
            <p14:sldId id="397"/>
            <p14:sldId id="409"/>
            <p14:sldId id="396"/>
            <p14:sldId id="400"/>
            <p14:sldId id="398"/>
            <p14:sldId id="402"/>
            <p14:sldId id="399"/>
            <p14:sldId id="401"/>
            <p14:sldId id="352"/>
            <p14:sldId id="353"/>
            <p14:sldId id="406"/>
            <p14:sldId id="408"/>
            <p14:sldId id="410"/>
            <p14:sldId id="411"/>
            <p14:sldId id="414"/>
            <p14:sldId id="413"/>
            <p14:sldId id="322"/>
            <p14:sldId id="323"/>
            <p14:sldId id="324"/>
            <p14:sldId id="416"/>
            <p14:sldId id="325"/>
            <p14:sldId id="393"/>
            <p14:sldId id="417"/>
            <p14:sldId id="372"/>
            <p14:sldId id="415"/>
            <p14:sldId id="418"/>
            <p14:sldId id="435"/>
            <p14:sldId id="428"/>
            <p14:sldId id="419"/>
            <p14:sldId id="327"/>
            <p14:sldId id="328"/>
            <p14:sldId id="326"/>
            <p14:sldId id="329"/>
            <p14:sldId id="421"/>
            <p14:sldId id="330"/>
            <p14:sldId id="434"/>
            <p14:sldId id="422"/>
            <p14:sldId id="424"/>
            <p14:sldId id="436"/>
            <p14:sldId id="425"/>
            <p14:sldId id="426"/>
            <p14:sldId id="427"/>
            <p14:sldId id="429"/>
            <p14:sldId id="394"/>
            <p14:sldId id="430"/>
            <p14:sldId id="361"/>
            <p14:sldId id="388"/>
            <p14:sldId id="391"/>
            <p14:sldId id="392"/>
            <p14:sldId id="431"/>
            <p14:sldId id="395"/>
            <p14:sldId id="433"/>
            <p14:sldId id="4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B2B2B2"/>
    <a:srgbClr val="FF9900"/>
    <a:srgbClr val="CC9900"/>
    <a:srgbClr val="777777"/>
    <a:srgbClr val="808080"/>
    <a:srgbClr val="000000"/>
    <a:srgbClr val="FFFF00"/>
    <a:srgbClr val="9F2911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43" autoAdjust="0"/>
    <p:restoredTop sz="81200" autoAdjust="0"/>
  </p:normalViewPr>
  <p:slideViewPr>
    <p:cSldViewPr>
      <p:cViewPr varScale="1">
        <p:scale>
          <a:sx n="131" d="100"/>
          <a:sy n="131" d="100"/>
        </p:scale>
        <p:origin x="2552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184A2447-B079-4F7A-9F4D-F32BE9E1F2C2}" type="datetimeFigureOut">
              <a:rPr lang="zh-CN" altLang="en-US"/>
              <a:pPr>
                <a:defRPr/>
              </a:pPr>
              <a:t>2023/9/12</a:t>
            </a:fld>
            <a:endParaRPr lang="en-US" altLang="zh-CN"/>
          </a:p>
        </p:txBody>
      </p:sp>
      <p:sp>
        <p:nvSpPr>
          <p:cNvPr id="522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1103A74D-A2AB-4CF5-B6F7-831A45C3FA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6972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FCA5345-486C-4B7F-BCB9-AB43721F81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6935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CA5345-486C-4B7F-BCB9-AB43721F810B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1025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A5345-486C-4B7F-BCB9-AB43721F810B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7679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Factoring in RSA; Discrete</a:t>
            </a:r>
            <a:r>
              <a:rPr kumimoji="1" lang="en-US" altLang="zh-CN" baseline="0" dirty="0"/>
              <a:t> log in </a:t>
            </a:r>
            <a:r>
              <a:rPr kumimoji="1" lang="en-US" altLang="zh-CN" baseline="0" dirty="0" err="1"/>
              <a:t>ElGamal</a:t>
            </a:r>
            <a:r>
              <a:rPr kumimoji="1" lang="en-US" altLang="zh-CN" baseline="0" dirty="0"/>
              <a:t> </a:t>
            </a:r>
            <a:r>
              <a:rPr kumimoji="1" lang="en-US" altLang="zh-CN" baseline="0" dirty="0" err="1"/>
              <a:t>Crptosyste</a:t>
            </a:r>
            <a:r>
              <a:rPr kumimoji="1" lang="en-US" altLang="zh-CN" baseline="0" dirty="0"/>
              <a:t>,, </a:t>
            </a:r>
            <a:r>
              <a:rPr kumimoji="1" lang="en-US" altLang="zh-CN" baseline="0" dirty="0" err="1"/>
              <a:t>Diffie</a:t>
            </a:r>
            <a:r>
              <a:rPr kumimoji="1" lang="en-US" altLang="zh-CN" baseline="0" dirty="0"/>
              <a:t>-Hellman key exchange (e.g., PGP).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A5345-486C-4B7F-BCB9-AB43721F810B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8015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CCASat</a:t>
            </a:r>
            <a:r>
              <a:rPr kumimoji="1" lang="zh-CN" altLang="en-US" dirty="0"/>
              <a:t>（蔡少伟、苏开乐等）获</a:t>
            </a:r>
            <a:r>
              <a:rPr kumimoji="1" lang="en-US" altLang="zh-CN" dirty="0"/>
              <a:t>SAT</a:t>
            </a:r>
            <a:r>
              <a:rPr kumimoji="1" lang="en-US" altLang="zh-CN" baseline="0" dirty="0"/>
              <a:t> Challenge 2012 Radom SAT track</a:t>
            </a:r>
            <a:r>
              <a:rPr kumimoji="1" lang="zh-CN" altLang="en-US" baseline="0" dirty="0"/>
              <a:t>第一名。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A5345-486C-4B7F-BCB9-AB43721F810B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8149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CA5345-486C-4B7F-BCB9-AB43721F810B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368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r>
              <a:rPr lang="en-US" altLang="zh-CN"/>
              <a:t>单击此处编辑母版标题样式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zh-CN"/>
              <a:t>单击此处编辑母版副标题样式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66A959A-5742-4DC2-85CC-4AB82F1C0E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282D719-D110-4E95-8098-F76C615409F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7"/>
            <a:ext cx="9144000" cy="404813"/>
          </a:xfrm>
          <a:prstGeom prst="rect">
            <a:avLst/>
          </a:prstGeom>
          <a:solidFill>
            <a:srgbClr val="940709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《</a:t>
            </a:r>
            <a:r>
              <a:rPr kumimoji="1" lang="zh-CN" altLang="en-US" sz="1400" b="1" dirty="0">
                <a:solidFill>
                  <a:srgbClr val="DDDDDD"/>
                </a:solidFill>
                <a:latin typeface="+mn-lt"/>
              </a:rPr>
              <a:t>数据结构与算法（实验班）</a:t>
            </a: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》</a:t>
            </a:r>
          </a:p>
        </p:txBody>
      </p:sp>
      <p:pic>
        <p:nvPicPr>
          <p:cNvPr id="9" name="Picture 4" descr="https://www.pku.edu.cn/Uploads/Picture/2019/12/26/s5e04147ee4a83.png">
            <a:extLst>
              <a:ext uri="{FF2B5EF4-FFF2-40B4-BE49-F238E27FC236}">
                <a16:creationId xmlns:a16="http://schemas.microsoft.com/office/drawing/2014/main" id="{D1DA9316-E812-4B69-BBF9-64129C1C46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68" y="6508774"/>
            <a:ext cx="1042808" cy="29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84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7EECE-76B4-489D-A939-B05A8F1F1F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187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lvl="0"/>
            <a:endParaRPr lang="zh-CN" alt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30000" y="363598"/>
            <a:ext cx="7887600" cy="9036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b="1">
                <a:latin typeface="Arial"/>
                <a:cs typeface="Arial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30000" y="1483200"/>
            <a:ext cx="7887600" cy="471345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b="1" baseline="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8C5E9E6-68E0-4737-B3B4-2D06FF32C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55320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1EC0C2BC-D0B8-4DB0-80EB-9997146F95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00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30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30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988EB-CF20-4CAC-94BF-79D0ECBB93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178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67B5A-661D-4251-8A90-A5E911C9A6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860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598B3-F358-4D63-B00A-30C155F0E7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887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628775"/>
            <a:ext cx="8229600" cy="4530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6BCEB-D282-43C1-A890-72923DD6E2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773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77813"/>
            <a:ext cx="2058988" cy="5881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29325" cy="5881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7292C-16CF-4DCC-A3C0-47AB0CFD07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213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628775"/>
            <a:ext cx="40386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3C73E-0DE5-49A3-A3B9-59F80C289F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051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8313" y="1628775"/>
            <a:ext cx="4038600" cy="2189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628775"/>
            <a:ext cx="4038600" cy="2189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313" y="3970338"/>
            <a:ext cx="4038600" cy="2189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9313" y="3970338"/>
            <a:ext cx="4038600" cy="2189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AE488-4895-4BBC-96EF-61EB293657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722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F540EB-70F2-4825-BD29-8E33125A4D9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7"/>
            <a:ext cx="9144000" cy="404813"/>
          </a:xfrm>
          <a:prstGeom prst="rect">
            <a:avLst/>
          </a:prstGeom>
          <a:solidFill>
            <a:srgbClr val="940709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《</a:t>
            </a:r>
            <a:r>
              <a:rPr kumimoji="1" lang="zh-CN" altLang="en-US" sz="1400" b="1" dirty="0">
                <a:solidFill>
                  <a:srgbClr val="DDDDDD"/>
                </a:solidFill>
                <a:latin typeface="+mn-lt"/>
              </a:rPr>
              <a:t>数据结构与算法（实验班）</a:t>
            </a: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》</a:t>
            </a:r>
          </a:p>
        </p:txBody>
      </p:sp>
      <p:pic>
        <p:nvPicPr>
          <p:cNvPr id="8" name="Picture 4" descr="https://www.pku.edu.cn/Uploads/Picture/2019/12/26/s5e04147ee4a83.png">
            <a:extLst>
              <a:ext uri="{FF2B5EF4-FFF2-40B4-BE49-F238E27FC236}">
                <a16:creationId xmlns:a16="http://schemas.microsoft.com/office/drawing/2014/main" id="{81B4BF1D-BEF5-49B9-9185-EA260EE85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68" y="6508774"/>
            <a:ext cx="1042808" cy="29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4"/>
            <a:ext cx="7886700" cy="903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84784"/>
            <a:ext cx="7886700" cy="471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57950" y="655320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1EC0C2BC-D0B8-4DB0-80EB-9997146F95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3996" r:id="rId2"/>
    <p:sldLayoutId id="2147483992" r:id="rId3"/>
    <p:sldLayoutId id="2147483993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5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 b="1">
          <a:solidFill>
            <a:schemeClr val="tx2"/>
          </a:solidFill>
          <a:latin typeface="+mn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3000" b="1">
          <a:solidFill>
            <a:schemeClr val="tx1"/>
          </a:solidFill>
          <a:latin typeface="+mn-lt"/>
          <a:ea typeface="+mn-ea"/>
          <a:cs typeface="宋体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1"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1"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uangqun@pk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lgorith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archive/gfs-sosp2003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.googleusercontent.com/media/research.google.com/en/archive/bigtable-osdi06.pd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2000013061@stu.pku.edu.cn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.googleusercontent.com/media/research.google.com/en/archive/spanner-osdi2012.pdf" TargetMode="External"/><Relationship Id="rId2" Type="http://schemas.openxmlformats.org/officeDocument/2006/relationships/hyperlink" Target="https://static.googleusercontent.com/media/research.google.com/en/pubs/archive/36632.pdf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en.wikipedia.org/wiki/File:P_np_np-complete_np-hard.sv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book.hep.com.cn/index.html#/detail?id=1146692664544985088&amp;bookType=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omputationalcomplexity.org/2010/07/spares-problems-in-np-thought-to-not-be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p.weixin.qq.com/s/c_BFeXbjkN6C8XlrPA1gaQ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ourse163.org/course/PKU-1002534001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447800" y="4343400"/>
            <a:ext cx="7416800" cy="2952750"/>
          </a:xfrm>
        </p:spPr>
        <p:txBody>
          <a:bodyPr lIns="90488" tIns="44450" rIns="90488" bIns="44450"/>
          <a:lstStyle/>
          <a:p>
            <a:pPr algn="r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700" dirty="0">
                <a:latin typeface="微软雅黑" pitchFamily="34" charset="-122"/>
                <a:ea typeface="微软雅黑" pitchFamily="34" charset="-122"/>
              </a:rPr>
              <a:t>主讲教师</a:t>
            </a:r>
            <a:r>
              <a:rPr lang="en-US" altLang="zh-CN" sz="2700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700" dirty="0">
                <a:latin typeface="微软雅黑" pitchFamily="34" charset="-122"/>
                <a:ea typeface="微软雅黑" pitchFamily="34" charset="-122"/>
              </a:rPr>
              <a:t>黄群</a:t>
            </a:r>
            <a:endParaRPr kumimoji="1" lang="en-US" altLang="zh-CN" sz="2000" b="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r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hlinkClick r:id="rId2"/>
              </a:rPr>
              <a:t>huangqun@pku.edu</a:t>
            </a:r>
            <a:r>
              <a:rPr lang="en-US" altLang="zh-CN" sz="2000">
                <a:hlinkClick r:id="rId2"/>
              </a:rPr>
              <a:t>.cn</a:t>
            </a:r>
            <a:endParaRPr lang="en-US" altLang="zh-CN" sz="2000" dirty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914400" y="1752600"/>
            <a:ext cx="7623175" cy="1752600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Data Structure and Algorithms (Honor Track)</a:t>
            </a:r>
            <a:b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</a:br>
            <a:b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</a:br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Lecture 1:</a:t>
            </a:r>
            <a:b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</a:br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Course Intro &amp; Basics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017926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D71E794-54BB-4252-8286-BE4C68D9EB86}"/>
              </a:ext>
            </a:extLst>
          </p:cNvPr>
          <p:cNvSpPr txBox="1"/>
          <p:nvPr/>
        </p:nvSpPr>
        <p:spPr>
          <a:xfrm>
            <a:off x="-5918" y="2221468"/>
            <a:ext cx="9144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Algorithms + Data Structures = Programs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871AFF-1F6A-44CA-9909-B5A561832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163881-C3A0-4D23-8B8B-875D736FD56D}"/>
              </a:ext>
            </a:extLst>
          </p:cNvPr>
          <p:cNvSpPr txBox="1"/>
          <p:nvPr/>
        </p:nvSpPr>
        <p:spPr>
          <a:xfrm>
            <a:off x="4038600" y="4267200"/>
            <a:ext cx="51816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i="1" dirty="0">
                <a:solidFill>
                  <a:srgbClr val="000000"/>
                </a:solidFill>
                <a:latin typeface="Linux Libertine"/>
              </a:rPr>
              <a:t>Niklaus Wirth </a:t>
            </a:r>
            <a:r>
              <a:rPr lang="en-US" altLang="zh-CN" sz="3200" i="1" dirty="0">
                <a:solidFill>
                  <a:srgbClr val="000000"/>
                </a:solidFill>
                <a:latin typeface="Linux Libertine"/>
              </a:rPr>
              <a:t>(1934 - )</a:t>
            </a:r>
          </a:p>
          <a:p>
            <a:pPr algn="ctr"/>
            <a:r>
              <a:rPr lang="en-US" altLang="zh-CN" sz="3200" i="1" dirty="0">
                <a:solidFill>
                  <a:srgbClr val="000000"/>
                </a:solidFill>
                <a:latin typeface="Linux Libertine"/>
              </a:rPr>
              <a:t>Turing Award Winner,</a:t>
            </a:r>
            <a:r>
              <a:rPr lang="zh-CN" altLang="en-US" sz="3200" i="1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3200" i="1" dirty="0">
                <a:solidFill>
                  <a:srgbClr val="000000"/>
                </a:solidFill>
                <a:latin typeface="Linux Libertine"/>
              </a:rPr>
              <a:t>1984</a:t>
            </a:r>
            <a:endParaRPr lang="zh-CN" altLang="en-US" sz="3200" i="1" dirty="0">
              <a:solidFill>
                <a:srgbClr val="000000"/>
              </a:solidFill>
              <a:latin typeface="Linux Libertine"/>
            </a:endParaRPr>
          </a:p>
        </p:txBody>
      </p:sp>
    </p:spTree>
    <p:extLst>
      <p:ext uri="{BB962C8B-B14F-4D97-AF65-F5344CB8AC3E}">
        <p14:creationId xmlns:p14="http://schemas.microsoft.com/office/powerpoint/2010/main" val="2185148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C37DDC-F8EE-43B4-B2C9-CE5DE81EED7D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dirty="0">
                <a:solidFill>
                  <a:srgbClr val="FF0000"/>
                </a:solidFill>
              </a:rPr>
              <a:t>finite</a:t>
            </a:r>
            <a:r>
              <a:rPr lang="en-US" altLang="zh-CN" dirty="0"/>
              <a:t> sequence of </a:t>
            </a:r>
            <a:r>
              <a:rPr lang="en-US" altLang="zh-CN" dirty="0">
                <a:solidFill>
                  <a:srgbClr val="FF0000"/>
                </a:solidFill>
              </a:rPr>
              <a:t>computer-implementable</a:t>
            </a:r>
            <a:r>
              <a:rPr lang="en-US" altLang="zh-CN" dirty="0"/>
              <a:t> instructions</a:t>
            </a:r>
          </a:p>
          <a:p>
            <a:endParaRPr lang="en-US" altLang="zh-CN" dirty="0"/>
          </a:p>
          <a:p>
            <a:r>
              <a:rPr lang="en-US" altLang="zh-CN" dirty="0"/>
              <a:t>To solve a problem or to perform a computation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521929B-301D-4218-84C6-8BA77D01166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Algorithm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524084-89D5-4766-A444-78E3AB145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12601211-219C-448A-B802-D7865335E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165304"/>
            <a:ext cx="76438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0"/>
              </a:spcBef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华文行楷" pitchFamily="2" charset="-122"/>
                <a:cs typeface="Arial"/>
                <a:hlinkClick r:id="rId2"/>
              </a:rPr>
              <a:t>https://en.wikipedia.org/wiki/Algorithm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华文行楷" pitchFamily="2" charset="-122"/>
                <a:cs typeface="Arial"/>
              </a:rPr>
              <a:t> </a:t>
            </a:r>
            <a:endParaRPr lang="zh-CN" altLang="en-US" sz="1600" dirty="0">
              <a:solidFill>
                <a:srgbClr val="000000"/>
              </a:solidFill>
              <a:latin typeface="Arial"/>
              <a:ea typeface="华文行楷" pitchFamily="2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6808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F95AF6-6BB6-4F1E-9BC8-EB71EF21A3CC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way of data organization in a computer</a:t>
            </a:r>
          </a:p>
          <a:p>
            <a:endParaRPr lang="en-US" altLang="zh-CN" dirty="0"/>
          </a:p>
          <a:p>
            <a:r>
              <a:rPr lang="en-US" altLang="zh-CN" dirty="0"/>
              <a:t>To support specific operations efficiently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9E775C9-4BA0-4625-9CD0-EBDC9F20A7D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Data Structure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120D1C-EB8C-459F-93A5-DB1626CB8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2659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8C6992-3BC2-49E9-AD40-6667DB8E8D0A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Data structures and algorithms are highly related</a:t>
            </a:r>
          </a:p>
          <a:p>
            <a:endParaRPr lang="en-US" altLang="zh-CN" dirty="0"/>
          </a:p>
          <a:p>
            <a:r>
              <a:rPr lang="en-US" altLang="zh-CN" dirty="0"/>
              <a:t>Example</a:t>
            </a:r>
          </a:p>
          <a:p>
            <a:pPr lvl="1"/>
            <a:r>
              <a:rPr lang="en-US" altLang="zh-CN" dirty="0"/>
              <a:t>find smallest element in a collection of n values</a:t>
            </a:r>
          </a:p>
          <a:p>
            <a:endParaRPr lang="en-US" altLang="zh-CN" dirty="0"/>
          </a:p>
          <a:p>
            <a:r>
              <a:rPr lang="en-US" altLang="zh-CN" dirty="0"/>
              <a:t>Different data structures</a:t>
            </a:r>
          </a:p>
          <a:p>
            <a:pPr lvl="1"/>
            <a:r>
              <a:rPr lang="en-US" altLang="zh-CN" dirty="0"/>
              <a:t>Plain data (no organization)</a:t>
            </a:r>
          </a:p>
          <a:p>
            <a:pPr lvl="1"/>
            <a:r>
              <a:rPr lang="en-US" altLang="zh-CN" dirty="0"/>
              <a:t>Sorted structure</a:t>
            </a:r>
          </a:p>
          <a:p>
            <a:pPr lvl="1"/>
            <a:r>
              <a:rPr lang="en-US" altLang="zh-CN" dirty="0"/>
              <a:t>Min-Heap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02C72B3-794F-4AC8-9992-26DC674818E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Algorithm + Data Structure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324B59-464A-4D08-8BE1-1D86B26CA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9241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79E40A-2AAA-4996-BE9B-2E2F2A5D0F5D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Defined from the perspective of users</a:t>
            </a:r>
          </a:p>
          <a:p>
            <a:pPr lvl="1"/>
            <a:r>
              <a:rPr lang="en-US" altLang="zh-CN" dirty="0"/>
              <a:t>Set of data values (objects)</a:t>
            </a:r>
          </a:p>
          <a:p>
            <a:pPr lvl="1"/>
            <a:r>
              <a:rPr lang="en-US" altLang="zh-CN" dirty="0"/>
              <a:t>Relationship among data values</a:t>
            </a:r>
          </a:p>
          <a:p>
            <a:pPr lvl="1"/>
            <a:r>
              <a:rPr lang="en-US" altLang="zh-CN" dirty="0"/>
              <a:t>Supported operations on data values</a:t>
            </a:r>
          </a:p>
          <a:p>
            <a:endParaRPr lang="en-US" altLang="zh-CN" dirty="0"/>
          </a:p>
          <a:p>
            <a:r>
              <a:rPr lang="en-US" altLang="zh-CN" dirty="0"/>
              <a:t>Regardless of</a:t>
            </a:r>
          </a:p>
          <a:p>
            <a:pPr lvl="1"/>
            <a:r>
              <a:rPr lang="en-US" altLang="zh-CN" dirty="0"/>
              <a:t>Implementation details</a:t>
            </a:r>
          </a:p>
          <a:p>
            <a:pPr lvl="1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0D46712-7C08-4D1F-AA8C-29C777FF22D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Abstract Data Type (ADT)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68C062-00F6-41DE-9938-E0EDC60C0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1895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5369A6-5E3F-46B6-BF42-6AFE3F7D283F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ADT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Definition</a:t>
            </a:r>
            <a:r>
              <a:rPr lang="en-US" altLang="zh-CN" dirty="0"/>
              <a:t> of a data collection</a:t>
            </a:r>
          </a:p>
          <a:p>
            <a:pPr lvl="1"/>
            <a:r>
              <a:rPr lang="en-US" altLang="zh-CN" dirty="0"/>
              <a:t>Logical form</a:t>
            </a:r>
          </a:p>
          <a:p>
            <a:endParaRPr lang="en-US" altLang="zh-CN" dirty="0"/>
          </a:p>
          <a:p>
            <a:r>
              <a:rPr lang="en-US" altLang="zh-CN" dirty="0"/>
              <a:t>Data structure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Implementation</a:t>
            </a:r>
            <a:r>
              <a:rPr lang="en-US" altLang="zh-CN" dirty="0"/>
              <a:t> of a data collection</a:t>
            </a:r>
          </a:p>
          <a:p>
            <a:pPr lvl="1"/>
            <a:r>
              <a:rPr lang="en-US" altLang="zh-CN" dirty="0"/>
              <a:t>Physical form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EC2D3E-9FF8-46B0-A151-3D507A54388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ADT VS Data Structure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19E617-CD75-4A28-8073-37B86BEBB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1775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Why Need Data Structure Course?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Especially when we have already had STL (and Boost) containers and algorithms?</a:t>
            </a:r>
          </a:p>
          <a:p>
            <a:r>
              <a:rPr lang="en-US" altLang="zh-CN" dirty="0">
                <a:latin typeface="Calibri" pitchFamily="34" charset="0"/>
                <a:cs typeface="Calibri" pitchFamily="34" charset="0"/>
              </a:rPr>
              <a:t>At least, you should know the most suitable containers and algorithms, given a problem to solve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2988EB-CF20-4CAC-94BF-79D0ECBB93DA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3994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latin typeface="Calibri" pitchFamily="34" charset="0"/>
                <a:cs typeface="Calibri" pitchFamily="34" charset="0"/>
              </a:rPr>
              <a:t>Moreover,</a:t>
            </a:r>
          </a:p>
          <a:p>
            <a:pPr lvl="1"/>
            <a:r>
              <a:rPr lang="en-US" altLang="zh-CN" dirty="0">
                <a:latin typeface="Calibri" pitchFamily="34" charset="0"/>
                <a:cs typeface="Calibri" pitchFamily="34" charset="0"/>
              </a:rPr>
              <a:t>STL is designed for general purpose use</a:t>
            </a:r>
          </a:p>
          <a:p>
            <a:pPr lvl="2"/>
            <a:r>
              <a:rPr lang="en-US" altLang="zh-CN" dirty="0">
                <a:latin typeface="Calibri" pitchFamily="34" charset="0"/>
                <a:cs typeface="Calibri" pitchFamily="34" charset="0"/>
              </a:rPr>
              <a:t>In another word, it is not suitable for every case</a:t>
            </a:r>
          </a:p>
          <a:p>
            <a:pPr lvl="1"/>
            <a:r>
              <a:rPr lang="en-US" altLang="zh-CN" dirty="0">
                <a:latin typeface="Calibri" pitchFamily="34" charset="0"/>
                <a:cs typeface="Calibri" pitchFamily="34" charset="0"/>
              </a:rPr>
              <a:t>If some specific cases, we have to develop our own data structures…</a:t>
            </a:r>
          </a:p>
          <a:p>
            <a:pPr lvl="2"/>
            <a:r>
              <a:rPr lang="en-US" altLang="zh-CN" dirty="0">
                <a:latin typeface="Calibri" pitchFamily="34" charset="0"/>
                <a:cs typeface="Calibri" pitchFamily="34" charset="0"/>
              </a:rPr>
              <a:t>A graph distributed in multiple machines?</a:t>
            </a:r>
          </a:p>
          <a:p>
            <a:pPr lvl="2"/>
            <a:r>
              <a:rPr lang="en-US" altLang="zh-CN" dirty="0">
                <a:latin typeface="Calibri" pitchFamily="34" charset="0"/>
                <a:cs typeface="Calibri" pitchFamily="34" charset="0"/>
              </a:rPr>
              <a:t>SSD-aware</a:t>
            </a:r>
            <a:r>
              <a:rPr lang="zh-CN" alt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data</a:t>
            </a:r>
            <a:r>
              <a:rPr lang="zh-CN" alt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structure</a:t>
            </a:r>
            <a:r>
              <a:rPr lang="zh-CN" alt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for</a:t>
            </a:r>
            <a:r>
              <a:rPr lang="zh-CN" alt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lifetime</a:t>
            </a:r>
            <a:r>
              <a:rPr lang="zh-CN" alt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extension?</a:t>
            </a:r>
          </a:p>
          <a:p>
            <a:pPr lvl="2"/>
            <a:r>
              <a:rPr lang="en-US" altLang="zh-CN" dirty="0">
                <a:latin typeface="Calibri" pitchFamily="34" charset="0"/>
                <a:cs typeface="Calibri" pitchFamily="34" charset="0"/>
              </a:rPr>
              <a:t>A queue that has to return items with hard real-time constraints?</a:t>
            </a:r>
          </a:p>
          <a:p>
            <a:pPr lvl="2"/>
            <a:r>
              <a:rPr lang="en-US" altLang="zh-CN" dirty="0">
                <a:latin typeface="Calibri" pitchFamily="34" charset="0"/>
                <a:cs typeface="Calibri" pitchFamily="34" charset="0"/>
              </a:rPr>
              <a:t>Specific hardware restrictions (switches, sensors) ?</a:t>
            </a:r>
          </a:p>
          <a:p>
            <a:pPr lvl="1"/>
            <a:r>
              <a:rPr lang="en-US" altLang="zh-CN" dirty="0">
                <a:latin typeface="Calibri" pitchFamily="34" charset="0"/>
                <a:cs typeface="Calibri" pitchFamily="34" charset="0"/>
              </a:rPr>
              <a:t>We need to know about the underlying details, and know to analyze and identify the performance/energy hotspots for optimization</a:t>
            </a:r>
            <a:endParaRPr lang="zh-CN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174C5C20-E37C-4F34-8A17-376EBFA05D3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Why Need Data Structure Course?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2988EB-CF20-4CAC-94BF-79D0ECBB93DA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5648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46F08B-409A-47D1-864C-0E75A0299FD7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Google File System (2003)</a:t>
            </a:r>
          </a:p>
          <a:p>
            <a:pPr lvl="1"/>
            <a:r>
              <a:rPr lang="en-US" altLang="zh-CN" dirty="0"/>
              <a:t>Log data and webpage data in thousands of machines (reduce costs)</a:t>
            </a:r>
          </a:p>
          <a:p>
            <a:pPr lvl="1"/>
            <a:r>
              <a:rPr lang="en-US" altLang="zh-CN" dirty="0"/>
              <a:t>Handle machine faults (robust)</a:t>
            </a:r>
          </a:p>
          <a:p>
            <a:pPr lvl="1"/>
            <a:r>
              <a:rPr lang="en-US" altLang="zh-CN" dirty="0"/>
              <a:t>Support Google’s workload</a:t>
            </a:r>
          </a:p>
          <a:p>
            <a:r>
              <a:rPr lang="en-US" altLang="zh-CN" dirty="0"/>
              <a:t>From data structure’ view</a:t>
            </a:r>
          </a:p>
          <a:p>
            <a:pPr lvl="1"/>
            <a:r>
              <a:rPr lang="en-US" altLang="zh-CN" dirty="0"/>
              <a:t>No specific structure</a:t>
            </a:r>
          </a:p>
          <a:p>
            <a:pPr lvl="1"/>
            <a:r>
              <a:rPr lang="en-US" altLang="zh-CN" dirty="0"/>
              <a:t>Only </a:t>
            </a:r>
            <a:r>
              <a:rPr lang="en-US" altLang="zh-CN" dirty="0">
                <a:solidFill>
                  <a:srgbClr val="FF0000"/>
                </a:solidFill>
              </a:rPr>
              <a:t>travel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FF0000"/>
                </a:solidFill>
              </a:rPr>
              <a:t>append</a:t>
            </a:r>
            <a:r>
              <a:rPr lang="en-US" altLang="zh-CN" dirty="0"/>
              <a:t> operation</a:t>
            </a:r>
          </a:p>
          <a:p>
            <a:pPr lvl="1"/>
            <a:r>
              <a:rPr lang="en-US" altLang="zh-CN" dirty="0"/>
              <a:t>Cannot even random access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7E358D5-A6C5-4EEC-8743-8F097533374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Extension: Google’s Data Structure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363E7A-C0CB-4F2F-8FF3-72AAC32B8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A072CA09-931D-4580-94A1-D8F347A42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155848"/>
            <a:ext cx="89931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0"/>
              </a:spcBef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华文行楷" pitchFamily="2" charset="-122"/>
                <a:cs typeface="Arial"/>
                <a:hlinkClick r:id="rId2"/>
              </a:rPr>
              <a:t>https://static.googleusercontent.com/media/research.google.com/en//archive/gfs-sosp2003.pdf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华文行楷" pitchFamily="2" charset="-122"/>
                <a:cs typeface="Arial"/>
              </a:rPr>
              <a:t> </a:t>
            </a:r>
            <a:endParaRPr lang="zh-CN" altLang="en-US" sz="1600" dirty="0">
              <a:solidFill>
                <a:srgbClr val="000000"/>
              </a:solidFill>
              <a:latin typeface="Arial"/>
              <a:ea typeface="华文行楷" pitchFamily="2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9790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F76EEFF-DA96-4859-B60B-57F297BFF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3899743"/>
            <a:ext cx="3730272" cy="2296908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46F08B-409A-47D1-864C-0E75A0299FD7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Google Big Table (2006)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Key-value data access</a:t>
            </a:r>
          </a:p>
          <a:p>
            <a:pPr lvl="1"/>
            <a:r>
              <a:rPr lang="en-US" altLang="zh-CN" dirty="0"/>
              <a:t>Applications: Google Analytics, Google Earth, Personalized Search</a:t>
            </a:r>
          </a:p>
          <a:p>
            <a:r>
              <a:rPr lang="en-US" altLang="zh-CN" dirty="0"/>
              <a:t>From data structure’ view</a:t>
            </a:r>
          </a:p>
          <a:p>
            <a:pPr lvl="1"/>
            <a:r>
              <a:rPr lang="en-US" altLang="zh-CN" dirty="0"/>
              <a:t>Hash table + B+ Tree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7E358D5-A6C5-4EEC-8743-8F097533374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Extension: Google’s Data Structure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363E7A-C0CB-4F2F-8FF3-72AAC32B8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A072CA09-931D-4580-94A1-D8F347A42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165304"/>
            <a:ext cx="76438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0"/>
              </a:spcBef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华文行楷" pitchFamily="2" charset="-122"/>
                <a:cs typeface="Arial"/>
                <a:hlinkClick r:id="rId3"/>
              </a:rPr>
              <a:t>https://static.googleusercontent.com/media/research.google.com/en//archive/bigtable-osdi06.pdf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华文行楷" pitchFamily="2" charset="-122"/>
                <a:cs typeface="Arial"/>
              </a:rPr>
              <a:t> </a:t>
            </a:r>
            <a:endParaRPr lang="zh-CN" altLang="en-US" sz="1600" dirty="0">
              <a:solidFill>
                <a:srgbClr val="000000"/>
              </a:solidFill>
              <a:latin typeface="Arial"/>
              <a:ea typeface="华文行楷" pitchFamily="2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0348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F724163-788B-4F5D-92E7-6B032C83BB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533400"/>
            <a:ext cx="3810940" cy="53570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Schedules</a:t>
            </a:r>
            <a:endParaRPr lang="zh-CN" altLang="en-US" sz="4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Class (</a:t>
            </a:r>
            <a:r>
              <a:rPr lang="zh-CN" altLang="en-US" sz="2800" dirty="0"/>
              <a:t>二教</a:t>
            </a:r>
            <a:r>
              <a:rPr lang="en-US" altLang="zh-CN" sz="2800" dirty="0"/>
              <a:t> 304)</a:t>
            </a:r>
          </a:p>
          <a:p>
            <a:pPr lvl="1"/>
            <a:r>
              <a:rPr lang="en-US" altLang="zh-CN" sz="2400" dirty="0"/>
              <a:t>Wed. 10am-12pm</a:t>
            </a:r>
          </a:p>
          <a:p>
            <a:pPr lvl="1"/>
            <a:r>
              <a:rPr lang="en-US" altLang="zh-CN" sz="2400" dirty="0"/>
              <a:t>Fri. 8am-10am</a:t>
            </a:r>
          </a:p>
          <a:p>
            <a:r>
              <a:rPr lang="en-US" altLang="zh-CN" sz="2800" dirty="0"/>
              <a:t>Office </a:t>
            </a:r>
            <a:r>
              <a:rPr lang="zh-CN" altLang="en-US" sz="2800" dirty="0"/>
              <a:t>理科</a:t>
            </a:r>
            <a:r>
              <a:rPr lang="en-US" altLang="zh-CN" sz="2800" dirty="0"/>
              <a:t>1</a:t>
            </a:r>
            <a:r>
              <a:rPr lang="zh-CN" altLang="en-US" sz="2800" dirty="0"/>
              <a:t>号楼</a:t>
            </a:r>
            <a:r>
              <a:rPr lang="en-US" altLang="zh-CN" sz="2800" dirty="0"/>
              <a:t>1808</a:t>
            </a:r>
          </a:p>
          <a:p>
            <a:pPr lvl="1"/>
            <a:r>
              <a:rPr lang="en-US" altLang="zh-CN" sz="2400" dirty="0"/>
              <a:t>by appointment </a:t>
            </a:r>
          </a:p>
          <a:p>
            <a:pPr marL="344487" lvl="1" indent="0">
              <a:buNone/>
            </a:pPr>
            <a:r>
              <a:rPr lang="en-US" altLang="zh-CN" sz="2400" dirty="0"/>
              <a:t>	(email or </a:t>
            </a:r>
            <a:r>
              <a:rPr lang="en-US" altLang="zh-CN" sz="2400" dirty="0" err="1"/>
              <a:t>wechat</a:t>
            </a:r>
            <a:r>
              <a:rPr lang="en-US" altLang="zh-CN" sz="2400" dirty="0"/>
              <a:t>)</a:t>
            </a:r>
          </a:p>
          <a:p>
            <a:r>
              <a:rPr lang="en-US" altLang="zh-CN" sz="2800" dirty="0"/>
              <a:t>Teaching assistants</a:t>
            </a:r>
          </a:p>
          <a:p>
            <a:pPr lvl="1"/>
            <a:r>
              <a:rPr lang="zh-CN" altLang="en-US" sz="2400" dirty="0"/>
              <a:t>周雨扬：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r>
              <a:rPr lang="en-US" altLang="zh-CN" sz="2400" dirty="0">
                <a:hlinkClick r:id="rId3"/>
              </a:rPr>
              <a:t>2000013061@stu.pku.edu.cn</a:t>
            </a:r>
            <a:r>
              <a:rPr lang="en-US" altLang="zh-CN" sz="2400" dirty="0"/>
              <a:t> </a:t>
            </a:r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B3647C59-466E-4600-ADEC-95D8C5E23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553200"/>
            <a:ext cx="2057400" cy="365125"/>
          </a:xfrm>
        </p:spPr>
        <p:txBody>
          <a:bodyPr/>
          <a:lstStyle/>
          <a:p>
            <a:fld id="{D62988EB-CF20-4CAC-94BF-79D0ECBB93DA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0741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46F08B-409A-47D1-864C-0E75A0299FD7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Google Dremel (2006)</a:t>
            </a:r>
          </a:p>
          <a:p>
            <a:pPr lvl="1"/>
            <a:r>
              <a:rPr lang="en-US" altLang="zh-CN" dirty="0"/>
              <a:t>Real-time data access</a:t>
            </a:r>
          </a:p>
          <a:p>
            <a:pPr lvl="1"/>
            <a:r>
              <a:rPr lang="en-US" altLang="zh-CN" dirty="0"/>
              <a:t>Query PB data within a few seconds</a:t>
            </a:r>
          </a:p>
          <a:p>
            <a:r>
              <a:rPr lang="en-US" altLang="zh-CN" dirty="0"/>
              <a:t>Google Spanner (2012)</a:t>
            </a:r>
          </a:p>
          <a:p>
            <a:pPr lvl="1"/>
            <a:r>
              <a:rPr lang="en-US" altLang="zh-CN" dirty="0"/>
              <a:t>Global database</a:t>
            </a:r>
          </a:p>
          <a:p>
            <a:r>
              <a:rPr lang="en-US" altLang="zh-CN" dirty="0"/>
              <a:t>Both are supported by internal data structures and algorithms</a:t>
            </a:r>
          </a:p>
          <a:p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7E358D5-A6C5-4EEC-8743-8F097533374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Extension: Google’s Data Structure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363E7A-C0CB-4F2F-8FF3-72AAC32B8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A072CA09-931D-4580-94A1-D8F347A42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094" y="5092060"/>
            <a:ext cx="764381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0"/>
              </a:spcBef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华文行楷" pitchFamily="2" charset="-122"/>
                <a:cs typeface="Arial"/>
                <a:hlinkClick r:id="rId2"/>
              </a:rPr>
              <a:t>https://static.googleusercontent.com/media/research.google.com/en//pubs/archive/36632.pdf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华文行楷" pitchFamily="2" charset="-122"/>
                <a:cs typeface="Arial"/>
              </a:rPr>
              <a:t> 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华文行楷" pitchFamily="2" charset="-122"/>
                <a:cs typeface="Arial"/>
                <a:hlinkClick r:id="rId3"/>
              </a:rPr>
              <a:t>https://static.googleusercontent.com/media/research.google.com/en//archive/spanner-osdi2012.pdf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华文行楷" pitchFamily="2" charset="-122"/>
                <a:cs typeface="Arial"/>
              </a:rPr>
              <a:t> </a:t>
            </a:r>
            <a:endParaRPr lang="zh-CN" altLang="en-US" sz="1600" dirty="0">
              <a:solidFill>
                <a:srgbClr val="000000"/>
              </a:solidFill>
              <a:latin typeface="Arial"/>
              <a:ea typeface="华文行楷" pitchFamily="2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4298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B83595-0E8F-43FF-BA47-72D91ED7A4C6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trike="sngStrike" dirty="0">
                <a:solidFill>
                  <a:srgbClr val="B2B2B2"/>
                </a:solidFill>
              </a:rPr>
              <a:t>Basic Concepts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Complexity and Hardness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Complexity</a:t>
            </a:r>
          </a:p>
          <a:p>
            <a:pPr lvl="1"/>
            <a:r>
              <a:rPr lang="en-US" altLang="zh-CN" dirty="0"/>
              <a:t>Complexity classes</a:t>
            </a:r>
          </a:p>
          <a:p>
            <a:r>
              <a:rPr lang="en-US" altLang="zh-CN" dirty="0"/>
              <a:t>Beyond Course Scope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32BAFA9-5A99-4E55-9DD8-3E92C16935B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Today’s Outline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454882-14E5-44DA-9774-3EE7AC0FA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9379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672AFE-8A47-465D-87AC-E20E871F9866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Given an algorithm of size n, how to tell whether it is efficient?</a:t>
            </a:r>
          </a:p>
          <a:p>
            <a:endParaRPr lang="en-US" altLang="zh-CN" dirty="0"/>
          </a:p>
          <a:p>
            <a:r>
              <a:rPr lang="en-US" altLang="zh-CN" dirty="0"/>
              <a:t>Common metrics</a:t>
            </a:r>
          </a:p>
          <a:p>
            <a:pPr lvl="1"/>
            <a:r>
              <a:rPr lang="en-US" altLang="zh-CN" dirty="0"/>
              <a:t>Time cost: T(n)</a:t>
            </a:r>
          </a:p>
          <a:p>
            <a:pPr lvl="1"/>
            <a:r>
              <a:rPr lang="en-US" altLang="zh-CN" dirty="0"/>
              <a:t>Space cost: S(n)</a:t>
            </a:r>
          </a:p>
          <a:p>
            <a:endParaRPr lang="en-US" altLang="zh-CN" dirty="0"/>
          </a:p>
          <a:p>
            <a:r>
              <a:rPr lang="en-US" altLang="zh-CN" dirty="0"/>
              <a:t>More metrics</a:t>
            </a:r>
          </a:p>
          <a:p>
            <a:pPr lvl="1"/>
            <a:r>
              <a:rPr lang="en-US" altLang="zh-CN" dirty="0"/>
              <a:t>Energy consumption</a:t>
            </a:r>
          </a:p>
          <a:p>
            <a:pPr lvl="1"/>
            <a:r>
              <a:rPr lang="en-US" altLang="zh-CN" dirty="0"/>
              <a:t>Financial investment (e.g., specific hardware)</a:t>
            </a:r>
          </a:p>
          <a:p>
            <a:pPr lvl="1"/>
            <a:r>
              <a:rPr lang="en-US" altLang="zh-CN" dirty="0"/>
              <a:t>Implementation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86FE689-09C0-4579-9C0B-E41D89C6862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Evaluate An Algorithm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EDF818-D3A6-4E68-A0A8-20CBCEDC2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96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/>
              <a:t>Asymptotic Complexity (</a:t>
            </a:r>
            <a:r>
              <a:rPr lang="zh-CN" altLang="en-US" sz="3600" dirty="0"/>
              <a:t>渐进复杂度</a:t>
            </a:r>
            <a:r>
              <a:rPr lang="en-US" altLang="zh-CN" sz="3600" dirty="0"/>
              <a:t>)</a:t>
            </a:r>
            <a:endParaRPr lang="zh-CN" altLang="en-US" sz="36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>
                <a:latin typeface="Calibri" pitchFamily="34" charset="0"/>
                <a:cs typeface="Calibri" pitchFamily="34" charset="0"/>
              </a:rPr>
              <a:t>DSA course: time and space cost</a:t>
            </a:r>
          </a:p>
          <a:p>
            <a:pPr lvl="1"/>
            <a:r>
              <a:rPr lang="en-US" altLang="zh-CN" dirty="0">
                <a:latin typeface="Calibri" pitchFamily="34" charset="0"/>
                <a:cs typeface="Calibri" pitchFamily="34" charset="0"/>
              </a:rPr>
              <a:t>Sometimes we also address implementation difficulty</a:t>
            </a:r>
          </a:p>
          <a:p>
            <a:endParaRPr lang="en-US" altLang="zh-CN" dirty="0">
              <a:latin typeface="Calibri" pitchFamily="34" charset="0"/>
              <a:cs typeface="Calibri" pitchFamily="34" charset="0"/>
            </a:endParaRPr>
          </a:p>
          <a:p>
            <a:r>
              <a:rPr lang="en-US" altLang="zh-CN" dirty="0">
                <a:latin typeface="Calibri" pitchFamily="34" charset="0"/>
                <a:cs typeface="Calibri" pitchFamily="34" charset="0"/>
              </a:rPr>
              <a:t>A platform-independent, instance-independent, and predictable metric</a:t>
            </a:r>
          </a:p>
          <a:p>
            <a:pPr lvl="1"/>
            <a:r>
              <a:rPr lang="en-US" altLang="zh-CN" dirty="0">
                <a:latin typeface="Calibri" pitchFamily="34" charset="0"/>
                <a:cs typeface="Calibri" pitchFamily="34" charset="0"/>
              </a:rPr>
              <a:t>Evaluate the </a:t>
            </a:r>
            <a:r>
              <a:rPr lang="en-US" altLang="zh-CN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trend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 how runtime/space grows with respect to problem size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2988EB-CF20-4CAC-94BF-79D0ECBB93DA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722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b="0" dirty="0">
                <a:solidFill>
                  <a:srgbClr val="3366FF"/>
                </a:solidFill>
              </a:rPr>
              <a:t>f(n)</a:t>
            </a:r>
            <a:r>
              <a:rPr lang="en-US" altLang="zh-CN" b="0" dirty="0"/>
              <a:t> = O(</a:t>
            </a:r>
            <a:r>
              <a:rPr lang="en-US" altLang="zh-CN" b="0" dirty="0">
                <a:solidFill>
                  <a:srgbClr val="FF0000"/>
                </a:solidFill>
              </a:rPr>
              <a:t>g(n)</a:t>
            </a:r>
            <a:r>
              <a:rPr lang="en-US" altLang="zh-CN" b="0" dirty="0"/>
              <a:t>)</a:t>
            </a:r>
          </a:p>
          <a:p>
            <a:pPr lvl="1"/>
            <a:r>
              <a:rPr lang="en-US" altLang="zh-CN" dirty="0" err="1"/>
              <a:t>iff</a:t>
            </a:r>
            <a:r>
              <a:rPr lang="en-US" altLang="zh-CN" dirty="0"/>
              <a:t> </a:t>
            </a:r>
            <a:r>
              <a:rPr lang="zh-CN" altLang="en-US" dirty="0"/>
              <a:t>∃ </a:t>
            </a:r>
            <a:r>
              <a:rPr lang="en-US" altLang="zh-CN" dirty="0"/>
              <a:t>c, n</a:t>
            </a:r>
            <a:r>
              <a:rPr lang="en-US" altLang="zh-CN" baseline="-25000" dirty="0"/>
              <a:t>0</a:t>
            </a:r>
            <a:r>
              <a:rPr lang="en-US" altLang="zh-CN" dirty="0"/>
              <a:t> &gt; 0, </a:t>
            </a:r>
            <a:r>
              <a:rPr lang="en-US" altLang="zh-CN" dirty="0" err="1"/>
              <a:t>s.t.</a:t>
            </a:r>
            <a:r>
              <a:rPr lang="en-US" altLang="zh-CN" dirty="0"/>
              <a:t> </a:t>
            </a:r>
            <a:r>
              <a:rPr lang="zh-CN" altLang="en-US" dirty="0"/>
              <a:t>∀ </a:t>
            </a:r>
            <a:r>
              <a:rPr lang="en-US" altLang="zh-CN" dirty="0"/>
              <a:t>n</a:t>
            </a:r>
            <a:r>
              <a:rPr lang="zh-CN" altLang="en-US" dirty="0"/>
              <a:t>≥</a:t>
            </a:r>
            <a:r>
              <a:rPr lang="en-US" altLang="zh-CN" dirty="0"/>
              <a:t>n</a:t>
            </a:r>
            <a:r>
              <a:rPr lang="en-US" altLang="zh-CN" baseline="-25000" dirty="0"/>
              <a:t>0</a:t>
            </a:r>
            <a:r>
              <a:rPr lang="en-US" altLang="zh-CN" dirty="0"/>
              <a:t>: 0 </a:t>
            </a:r>
            <a:r>
              <a:rPr lang="zh-CN" altLang="en-US" dirty="0"/>
              <a:t>≤ </a:t>
            </a:r>
            <a:r>
              <a:rPr lang="en-US" altLang="zh-CN" dirty="0"/>
              <a:t>f(n) </a:t>
            </a:r>
            <a:r>
              <a:rPr lang="zh-CN" altLang="en-US" dirty="0"/>
              <a:t>≤ </a:t>
            </a:r>
            <a:r>
              <a:rPr lang="en-US" altLang="zh-CN" dirty="0" err="1"/>
              <a:t>c·g</a:t>
            </a:r>
            <a:r>
              <a:rPr lang="en-US" altLang="zh-CN" dirty="0"/>
              <a:t>(n)</a:t>
            </a:r>
            <a:endParaRPr lang="zh-CN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b="1" dirty="0">
                <a:latin typeface="+mn-lt"/>
              </a:rPr>
              <a:t>Big-O Notation (Upper Bound)</a:t>
            </a:r>
            <a:endParaRPr lang="zh-CN" altLang="en-US" b="1" dirty="0">
              <a:latin typeface="+mn-lt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3241476" y="3306961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5809456" y="5367536"/>
            <a:ext cx="3825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en-US" altLang="zh-CN" sz="2400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Line 4"/>
          <p:cNvSpPr>
            <a:spLocks noChangeShapeType="1"/>
          </p:cNvSpPr>
          <p:nvPr/>
        </p:nvSpPr>
        <p:spPr bwMode="auto">
          <a:xfrm>
            <a:off x="1139031" y="5546924"/>
            <a:ext cx="45720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 flipV="1">
            <a:off x="1139031" y="3033911"/>
            <a:ext cx="3175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Freeform 6"/>
          <p:cNvSpPr>
            <a:spLocks/>
          </p:cNvSpPr>
          <p:nvPr/>
        </p:nvSpPr>
        <p:spPr bwMode="auto">
          <a:xfrm>
            <a:off x="1139031" y="3767336"/>
            <a:ext cx="4365625" cy="1358900"/>
          </a:xfrm>
          <a:custGeom>
            <a:avLst/>
            <a:gdLst>
              <a:gd name="T0" fmla="*/ 0 w 2064"/>
              <a:gd name="T1" fmla="*/ 2147483646 h 856"/>
              <a:gd name="T2" fmla="*/ 2147483646 w 2064"/>
              <a:gd name="T3" fmla="*/ 2147483646 h 856"/>
              <a:gd name="T4" fmla="*/ 2147483646 w 2064"/>
              <a:gd name="T5" fmla="*/ 2147483646 h 856"/>
              <a:gd name="T6" fmla="*/ 2147483646 w 2064"/>
              <a:gd name="T7" fmla="*/ 2147483646 h 856"/>
              <a:gd name="T8" fmla="*/ 2147483646 w 2064"/>
              <a:gd name="T9" fmla="*/ 0 h 8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4"/>
              <a:gd name="T16" fmla="*/ 0 h 856"/>
              <a:gd name="T17" fmla="*/ 2064 w 2064"/>
              <a:gd name="T18" fmla="*/ 856 h 8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4" h="856">
                <a:moveTo>
                  <a:pt x="0" y="672"/>
                </a:moveTo>
                <a:cubicBezTo>
                  <a:pt x="100" y="764"/>
                  <a:pt x="200" y="856"/>
                  <a:pt x="288" y="768"/>
                </a:cubicBezTo>
                <a:cubicBezTo>
                  <a:pt x="376" y="680"/>
                  <a:pt x="416" y="176"/>
                  <a:pt x="528" y="144"/>
                </a:cubicBezTo>
                <a:cubicBezTo>
                  <a:pt x="640" y="112"/>
                  <a:pt x="704" y="600"/>
                  <a:pt x="960" y="576"/>
                </a:cubicBezTo>
                <a:cubicBezTo>
                  <a:pt x="1216" y="552"/>
                  <a:pt x="1864" y="104"/>
                  <a:pt x="2064" y="0"/>
                </a:cubicBezTo>
              </a:path>
            </a:pathLst>
          </a:custGeom>
          <a:noFill/>
          <a:ln w="2857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5580856" y="3506986"/>
            <a:ext cx="10366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f(n)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Freeform 9"/>
          <p:cNvSpPr>
            <a:spLocks/>
          </p:cNvSpPr>
          <p:nvPr/>
        </p:nvSpPr>
        <p:spPr bwMode="auto">
          <a:xfrm>
            <a:off x="1139031" y="3154561"/>
            <a:ext cx="4264025" cy="1828800"/>
          </a:xfrm>
          <a:custGeom>
            <a:avLst/>
            <a:gdLst>
              <a:gd name="T0" fmla="*/ 0 w 2016"/>
              <a:gd name="T1" fmla="*/ 2147483646 h 1152"/>
              <a:gd name="T2" fmla="*/ 2147483646 w 2016"/>
              <a:gd name="T3" fmla="*/ 2147483646 h 1152"/>
              <a:gd name="T4" fmla="*/ 2147483646 w 2016"/>
              <a:gd name="T5" fmla="*/ 2147483646 h 1152"/>
              <a:gd name="T6" fmla="*/ 2147483646 w 2016"/>
              <a:gd name="T7" fmla="*/ 0 h 1152"/>
              <a:gd name="T8" fmla="*/ 0 60000 65536"/>
              <a:gd name="T9" fmla="*/ 0 60000 65536"/>
              <a:gd name="T10" fmla="*/ 0 60000 65536"/>
              <a:gd name="T11" fmla="*/ 0 60000 65536"/>
              <a:gd name="T12" fmla="*/ 0 w 2016"/>
              <a:gd name="T13" fmla="*/ 0 h 1152"/>
              <a:gd name="T14" fmla="*/ 2016 w 2016"/>
              <a:gd name="T15" fmla="*/ 1152 h 1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16" h="1152">
                <a:moveTo>
                  <a:pt x="0" y="1152"/>
                </a:moveTo>
                <a:cubicBezTo>
                  <a:pt x="328" y="952"/>
                  <a:pt x="656" y="752"/>
                  <a:pt x="912" y="624"/>
                </a:cubicBezTo>
                <a:cubicBezTo>
                  <a:pt x="1168" y="496"/>
                  <a:pt x="1352" y="488"/>
                  <a:pt x="1536" y="384"/>
                </a:cubicBezTo>
                <a:cubicBezTo>
                  <a:pt x="1720" y="280"/>
                  <a:pt x="1928" y="72"/>
                  <a:pt x="2016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5536406" y="2852936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24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400" dirty="0" err="1"/>
              <a:t>·</a:t>
            </a:r>
            <a:r>
              <a:rPr lang="en-US" altLang="zh-CN" sz="24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(n)</a:t>
            </a: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2962076" y="5519936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139860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b="0" dirty="0">
                <a:solidFill>
                  <a:srgbClr val="3366FF"/>
                </a:solidFill>
              </a:rPr>
              <a:t>f(n)</a:t>
            </a:r>
            <a:r>
              <a:rPr lang="en-US" altLang="zh-CN" b="0" dirty="0"/>
              <a:t> = Ω(</a:t>
            </a:r>
            <a:r>
              <a:rPr lang="en-US" altLang="zh-CN" b="0" dirty="0">
                <a:solidFill>
                  <a:srgbClr val="FF0000"/>
                </a:solidFill>
              </a:rPr>
              <a:t>g(n)</a:t>
            </a:r>
            <a:r>
              <a:rPr lang="en-US" altLang="zh-CN" b="0" dirty="0"/>
              <a:t>)</a:t>
            </a:r>
          </a:p>
          <a:p>
            <a:pPr lvl="1"/>
            <a:r>
              <a:rPr lang="en-US" altLang="zh-CN" dirty="0" err="1"/>
              <a:t>iff</a:t>
            </a:r>
            <a:r>
              <a:rPr lang="en-US" altLang="zh-CN" dirty="0"/>
              <a:t> </a:t>
            </a:r>
            <a:r>
              <a:rPr lang="zh-CN" altLang="en-US" dirty="0"/>
              <a:t>∃ </a:t>
            </a:r>
            <a:r>
              <a:rPr lang="en-US" altLang="zh-CN" dirty="0"/>
              <a:t>c, n</a:t>
            </a:r>
            <a:r>
              <a:rPr lang="en-US" altLang="zh-CN" baseline="-25000" dirty="0"/>
              <a:t>0</a:t>
            </a:r>
            <a:r>
              <a:rPr lang="en-US" altLang="zh-CN" dirty="0"/>
              <a:t> &gt; 0, </a:t>
            </a:r>
            <a:r>
              <a:rPr lang="en-US" altLang="zh-CN" dirty="0" err="1"/>
              <a:t>s.t.</a:t>
            </a:r>
            <a:r>
              <a:rPr lang="en-US" altLang="zh-CN" dirty="0"/>
              <a:t> </a:t>
            </a:r>
            <a:r>
              <a:rPr lang="zh-CN" altLang="en-US" dirty="0"/>
              <a:t>∀ </a:t>
            </a:r>
            <a:r>
              <a:rPr lang="en-US" altLang="zh-CN" dirty="0"/>
              <a:t>n</a:t>
            </a:r>
            <a:r>
              <a:rPr lang="zh-CN" altLang="en-US" dirty="0"/>
              <a:t>≥</a:t>
            </a:r>
            <a:r>
              <a:rPr lang="en-US" altLang="zh-CN" dirty="0"/>
              <a:t>n</a:t>
            </a:r>
            <a:r>
              <a:rPr lang="en-US" altLang="zh-CN" baseline="-25000" dirty="0"/>
              <a:t>0</a:t>
            </a:r>
            <a:r>
              <a:rPr lang="en-US" altLang="zh-CN" dirty="0"/>
              <a:t>, 0 </a:t>
            </a:r>
            <a:r>
              <a:rPr lang="zh-CN" altLang="en-US" dirty="0"/>
              <a:t>≤ </a:t>
            </a:r>
            <a:r>
              <a:rPr lang="en-US" altLang="zh-CN" dirty="0" err="1"/>
              <a:t>c·g</a:t>
            </a:r>
            <a:r>
              <a:rPr lang="en-US" altLang="zh-CN" dirty="0"/>
              <a:t>(n) </a:t>
            </a:r>
            <a:r>
              <a:rPr lang="zh-CN" altLang="en-US" dirty="0"/>
              <a:t>≤ </a:t>
            </a:r>
            <a:r>
              <a:rPr lang="en-US" altLang="zh-CN" dirty="0"/>
              <a:t>f(n)</a:t>
            </a:r>
          </a:p>
          <a:p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Big-</a:t>
            </a:r>
            <a:r>
              <a:rPr lang="en-US" altLang="zh-CN" dirty="0" err="1"/>
              <a:t>Ω</a:t>
            </a:r>
            <a:r>
              <a:rPr lang="en-US" altLang="zh-CN" dirty="0"/>
              <a:t> Notation (Lower Bound)</a:t>
            </a:r>
            <a:endParaRPr lang="zh-CN" altLang="en-US" dirty="0"/>
          </a:p>
        </p:txBody>
      </p:sp>
      <p:sp>
        <p:nvSpPr>
          <p:cNvPr id="13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1138014" y="5577805"/>
            <a:ext cx="457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1138014" y="3063205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1138014" y="3825205"/>
            <a:ext cx="4368800" cy="1358900"/>
          </a:xfrm>
          <a:custGeom>
            <a:avLst/>
            <a:gdLst>
              <a:gd name="T0" fmla="*/ 0 w 2064"/>
              <a:gd name="T1" fmla="*/ 2147483646 h 856"/>
              <a:gd name="T2" fmla="*/ 2147483646 w 2064"/>
              <a:gd name="T3" fmla="*/ 2147483646 h 856"/>
              <a:gd name="T4" fmla="*/ 2147483646 w 2064"/>
              <a:gd name="T5" fmla="*/ 2147483646 h 856"/>
              <a:gd name="T6" fmla="*/ 2147483646 w 2064"/>
              <a:gd name="T7" fmla="*/ 2147483646 h 856"/>
              <a:gd name="T8" fmla="*/ 2147483646 w 2064"/>
              <a:gd name="T9" fmla="*/ 0 h 8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4"/>
              <a:gd name="T16" fmla="*/ 0 h 856"/>
              <a:gd name="T17" fmla="*/ 2064 w 2064"/>
              <a:gd name="T18" fmla="*/ 856 h 8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4" h="856">
                <a:moveTo>
                  <a:pt x="0" y="672"/>
                </a:moveTo>
                <a:cubicBezTo>
                  <a:pt x="100" y="764"/>
                  <a:pt x="200" y="856"/>
                  <a:pt x="288" y="768"/>
                </a:cubicBezTo>
                <a:cubicBezTo>
                  <a:pt x="376" y="680"/>
                  <a:pt x="416" y="176"/>
                  <a:pt x="528" y="144"/>
                </a:cubicBezTo>
                <a:cubicBezTo>
                  <a:pt x="640" y="112"/>
                  <a:pt x="704" y="600"/>
                  <a:pt x="960" y="576"/>
                </a:cubicBezTo>
                <a:cubicBezTo>
                  <a:pt x="1216" y="552"/>
                  <a:pt x="1864" y="104"/>
                  <a:pt x="2064" y="0"/>
                </a:cubicBezTo>
              </a:path>
            </a:pathLst>
          </a:custGeom>
          <a:noFill/>
          <a:ln w="2857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789389" y="3564855"/>
            <a:ext cx="688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微软雅黑" panose="020B0503020204020204" pitchFamily="34" charset="-122"/>
                <a:ea typeface="微软雅黑" panose="020B0503020204020204" pitchFamily="34" charset="-122"/>
              </a:rPr>
              <a:t>f(n)</a:t>
            </a:r>
          </a:p>
        </p:txBody>
      </p:sp>
      <p:sp>
        <p:nvSpPr>
          <p:cNvPr id="8" name="Freeform 9"/>
          <p:cNvSpPr>
            <a:spLocks/>
          </p:cNvSpPr>
          <p:nvPr/>
        </p:nvSpPr>
        <p:spPr bwMode="auto">
          <a:xfrm>
            <a:off x="1138014" y="4663405"/>
            <a:ext cx="4470400" cy="381000"/>
          </a:xfrm>
          <a:custGeom>
            <a:avLst/>
            <a:gdLst>
              <a:gd name="T0" fmla="*/ 0 w 2016"/>
              <a:gd name="T1" fmla="*/ 2147483646 h 1152"/>
              <a:gd name="T2" fmla="*/ 2147483646 w 2016"/>
              <a:gd name="T3" fmla="*/ 2147483646 h 1152"/>
              <a:gd name="T4" fmla="*/ 2147483646 w 2016"/>
              <a:gd name="T5" fmla="*/ 2147483646 h 1152"/>
              <a:gd name="T6" fmla="*/ 2147483646 w 2016"/>
              <a:gd name="T7" fmla="*/ 0 h 1152"/>
              <a:gd name="T8" fmla="*/ 0 60000 65536"/>
              <a:gd name="T9" fmla="*/ 0 60000 65536"/>
              <a:gd name="T10" fmla="*/ 0 60000 65536"/>
              <a:gd name="T11" fmla="*/ 0 60000 65536"/>
              <a:gd name="T12" fmla="*/ 0 w 2016"/>
              <a:gd name="T13" fmla="*/ 0 h 1152"/>
              <a:gd name="T14" fmla="*/ 2016 w 2016"/>
              <a:gd name="T15" fmla="*/ 1152 h 1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16" h="1152">
                <a:moveTo>
                  <a:pt x="0" y="1152"/>
                </a:moveTo>
                <a:cubicBezTo>
                  <a:pt x="328" y="952"/>
                  <a:pt x="656" y="752"/>
                  <a:pt x="912" y="624"/>
                </a:cubicBezTo>
                <a:cubicBezTo>
                  <a:pt x="1168" y="496"/>
                  <a:pt x="1352" y="488"/>
                  <a:pt x="1536" y="384"/>
                </a:cubicBezTo>
                <a:cubicBezTo>
                  <a:pt x="1720" y="280"/>
                  <a:pt x="1928" y="72"/>
                  <a:pt x="2016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5710014" y="4358605"/>
            <a:ext cx="1238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24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400" dirty="0" err="1"/>
              <a:t>·</a:t>
            </a:r>
            <a:r>
              <a:rPr lang="en-US" altLang="zh-CN" sz="24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(n)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1950814" y="3749005"/>
            <a:ext cx="25400" cy="1828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5840189" y="5439693"/>
            <a:ext cx="374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en-US" altLang="zh-CN" sz="2400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671414" y="5487318"/>
            <a:ext cx="4937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i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2400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1353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Big-Θ Notation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b="0" dirty="0">
                <a:solidFill>
                  <a:srgbClr val="3366FF"/>
                </a:solidFill>
              </a:rPr>
              <a:t>f(n)</a:t>
            </a:r>
            <a:r>
              <a:rPr lang="en-US" altLang="zh-CN" b="0" dirty="0"/>
              <a:t> = Θ(</a:t>
            </a:r>
            <a:r>
              <a:rPr lang="en-US" altLang="zh-CN" b="0" dirty="0">
                <a:solidFill>
                  <a:srgbClr val="FF0000"/>
                </a:solidFill>
              </a:rPr>
              <a:t>g(n)</a:t>
            </a:r>
            <a:r>
              <a:rPr lang="en-US" altLang="zh-CN" b="0" dirty="0"/>
              <a:t>)</a:t>
            </a:r>
          </a:p>
          <a:p>
            <a:pPr marL="344487" lvl="1" indent="0">
              <a:buNone/>
            </a:pPr>
            <a:r>
              <a:rPr lang="en-US" altLang="zh-CN" dirty="0" err="1"/>
              <a:t>iff</a:t>
            </a:r>
            <a:r>
              <a:rPr lang="en-US" altLang="zh-CN" dirty="0"/>
              <a:t> </a:t>
            </a:r>
            <a:r>
              <a:rPr lang="zh-CN" altLang="en-US" dirty="0"/>
              <a:t>∃</a:t>
            </a:r>
            <a:r>
              <a:rPr lang="en-US" altLang="zh-CN" dirty="0"/>
              <a:t> c</a:t>
            </a:r>
            <a:r>
              <a:rPr lang="en-US" altLang="zh-CN" baseline="-25000" dirty="0"/>
              <a:t>1</a:t>
            </a:r>
            <a:r>
              <a:rPr lang="en-US" altLang="zh-CN" dirty="0"/>
              <a:t>,c</a:t>
            </a:r>
            <a:r>
              <a:rPr lang="en-US" altLang="zh-CN" baseline="-25000" dirty="0"/>
              <a:t>2</a:t>
            </a:r>
            <a:r>
              <a:rPr lang="en-US" altLang="zh-CN" dirty="0"/>
              <a:t>,n</a:t>
            </a:r>
            <a:r>
              <a:rPr lang="en-US" altLang="zh-CN" baseline="-25000" dirty="0"/>
              <a:t>0</a:t>
            </a:r>
            <a:r>
              <a:rPr lang="en-US" altLang="zh-CN" dirty="0"/>
              <a:t>&gt;0, </a:t>
            </a:r>
            <a:r>
              <a:rPr lang="en-US" altLang="zh-CN" dirty="0" err="1"/>
              <a:t>s.t.</a:t>
            </a:r>
            <a:r>
              <a:rPr lang="en-US" altLang="zh-CN" dirty="0"/>
              <a:t> </a:t>
            </a:r>
            <a:r>
              <a:rPr lang="zh-CN" altLang="en-US" dirty="0"/>
              <a:t>∀</a:t>
            </a:r>
            <a:r>
              <a:rPr lang="en-US" altLang="zh-CN" dirty="0"/>
              <a:t> n&gt;n</a:t>
            </a:r>
            <a:r>
              <a:rPr lang="en-US" altLang="zh-CN" baseline="-25000" dirty="0"/>
              <a:t>0</a:t>
            </a:r>
            <a:r>
              <a:rPr lang="en-US" altLang="zh-CN" dirty="0"/>
              <a:t>: 0</a:t>
            </a:r>
            <a:r>
              <a:rPr lang="zh-CN" altLang="en-US" dirty="0"/>
              <a:t>≤</a:t>
            </a:r>
            <a:r>
              <a:rPr lang="en-US" altLang="zh-CN" dirty="0"/>
              <a:t>c</a:t>
            </a:r>
            <a:r>
              <a:rPr lang="en-US" altLang="zh-CN" baseline="-25000" dirty="0"/>
              <a:t>1</a:t>
            </a:r>
            <a:r>
              <a:rPr lang="en-US" altLang="zh-CN" dirty="0"/>
              <a:t>g(n)</a:t>
            </a:r>
            <a:r>
              <a:rPr lang="zh-CN" altLang="en-US" dirty="0"/>
              <a:t>≤</a:t>
            </a:r>
            <a:r>
              <a:rPr lang="en-US" altLang="zh-CN" dirty="0"/>
              <a:t>f(n)</a:t>
            </a:r>
            <a:r>
              <a:rPr lang="zh-CN" altLang="en-US" dirty="0"/>
              <a:t>≤</a:t>
            </a:r>
            <a:r>
              <a:rPr lang="en-US" altLang="zh-CN" dirty="0"/>
              <a:t>c</a:t>
            </a:r>
            <a:r>
              <a:rPr lang="en-US" altLang="zh-CN" baseline="-25000" dirty="0"/>
              <a:t>2</a:t>
            </a:r>
            <a:r>
              <a:rPr lang="en-US" altLang="zh-CN" dirty="0"/>
              <a:t>g(n)</a:t>
            </a:r>
            <a:endParaRPr lang="zh-CN" altLang="en-US" dirty="0"/>
          </a:p>
        </p:txBody>
      </p:sp>
      <p:sp>
        <p:nvSpPr>
          <p:cNvPr id="16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15616" y="2924944"/>
            <a:ext cx="5559425" cy="2987675"/>
            <a:chOff x="0" y="0"/>
            <a:chExt cx="2627" cy="1882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0" y="1678"/>
              <a:ext cx="21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0" y="94"/>
              <a:ext cx="0" cy="15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0" y="574"/>
              <a:ext cx="2064" cy="856"/>
            </a:xfrm>
            <a:custGeom>
              <a:avLst/>
              <a:gdLst>
                <a:gd name="T0" fmla="*/ 0 w 2064"/>
                <a:gd name="T1" fmla="*/ 672 h 856"/>
                <a:gd name="T2" fmla="*/ 288 w 2064"/>
                <a:gd name="T3" fmla="*/ 768 h 856"/>
                <a:gd name="T4" fmla="*/ 528 w 2064"/>
                <a:gd name="T5" fmla="*/ 144 h 856"/>
                <a:gd name="T6" fmla="*/ 960 w 2064"/>
                <a:gd name="T7" fmla="*/ 576 h 856"/>
                <a:gd name="T8" fmla="*/ 2064 w 2064"/>
                <a:gd name="T9" fmla="*/ 0 h 8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4"/>
                <a:gd name="T16" fmla="*/ 0 h 856"/>
                <a:gd name="T17" fmla="*/ 2064 w 2064"/>
                <a:gd name="T18" fmla="*/ 856 h 8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4" h="856">
                  <a:moveTo>
                    <a:pt x="0" y="672"/>
                  </a:moveTo>
                  <a:cubicBezTo>
                    <a:pt x="100" y="764"/>
                    <a:pt x="200" y="856"/>
                    <a:pt x="288" y="768"/>
                  </a:cubicBezTo>
                  <a:cubicBezTo>
                    <a:pt x="376" y="680"/>
                    <a:pt x="416" y="176"/>
                    <a:pt x="528" y="144"/>
                  </a:cubicBezTo>
                  <a:cubicBezTo>
                    <a:pt x="640" y="112"/>
                    <a:pt x="704" y="600"/>
                    <a:pt x="960" y="576"/>
                  </a:cubicBezTo>
                  <a:cubicBezTo>
                    <a:pt x="1216" y="552"/>
                    <a:pt x="1864" y="104"/>
                    <a:pt x="2064" y="0"/>
                  </a:cubicBezTo>
                </a:path>
              </a:pathLst>
            </a:custGeom>
            <a:noFill/>
            <a:ln w="2857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198" y="410"/>
              <a:ext cx="2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f(n)</a:t>
              </a: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0" y="1102"/>
              <a:ext cx="2112" cy="240"/>
            </a:xfrm>
            <a:custGeom>
              <a:avLst/>
              <a:gdLst>
                <a:gd name="T0" fmla="*/ 0 w 2016"/>
                <a:gd name="T1" fmla="*/ 0 h 1152"/>
                <a:gd name="T2" fmla="*/ 2913 w 2016"/>
                <a:gd name="T3" fmla="*/ 0 h 1152"/>
                <a:gd name="T4" fmla="*/ 4911 w 2016"/>
                <a:gd name="T5" fmla="*/ 0 h 1152"/>
                <a:gd name="T6" fmla="*/ 6450 w 2016"/>
                <a:gd name="T7" fmla="*/ 0 h 11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16"/>
                <a:gd name="T13" fmla="*/ 0 h 1152"/>
                <a:gd name="T14" fmla="*/ 2016 w 2016"/>
                <a:gd name="T15" fmla="*/ 1152 h 11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16" h="1152">
                  <a:moveTo>
                    <a:pt x="0" y="1152"/>
                  </a:moveTo>
                  <a:cubicBezTo>
                    <a:pt x="328" y="952"/>
                    <a:pt x="656" y="752"/>
                    <a:pt x="912" y="624"/>
                  </a:cubicBezTo>
                  <a:cubicBezTo>
                    <a:pt x="1168" y="496"/>
                    <a:pt x="1352" y="488"/>
                    <a:pt x="1536" y="384"/>
                  </a:cubicBezTo>
                  <a:cubicBezTo>
                    <a:pt x="1720" y="280"/>
                    <a:pt x="1928" y="72"/>
                    <a:pt x="2016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2199" y="912"/>
              <a:ext cx="42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2000" i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sz="2000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g(n)</a:t>
              </a: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768" y="574"/>
              <a:ext cx="0" cy="1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624" y="1630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en-US" altLang="zh-CN" sz="2000" i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0" y="45"/>
              <a:ext cx="2016" cy="1152"/>
            </a:xfrm>
            <a:custGeom>
              <a:avLst/>
              <a:gdLst>
                <a:gd name="T0" fmla="*/ 0 w 2016"/>
                <a:gd name="T1" fmla="*/ 1152 h 1152"/>
                <a:gd name="T2" fmla="*/ 912 w 2016"/>
                <a:gd name="T3" fmla="*/ 624 h 1152"/>
                <a:gd name="T4" fmla="*/ 1536 w 2016"/>
                <a:gd name="T5" fmla="*/ 384 h 1152"/>
                <a:gd name="T6" fmla="*/ 2016 w 2016"/>
                <a:gd name="T7" fmla="*/ 0 h 11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16"/>
                <a:gd name="T13" fmla="*/ 0 h 1152"/>
                <a:gd name="T14" fmla="*/ 2016 w 2016"/>
                <a:gd name="T15" fmla="*/ 1152 h 11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16" h="1152">
                  <a:moveTo>
                    <a:pt x="0" y="1152"/>
                  </a:moveTo>
                  <a:cubicBezTo>
                    <a:pt x="328" y="952"/>
                    <a:pt x="656" y="752"/>
                    <a:pt x="912" y="624"/>
                  </a:cubicBezTo>
                  <a:cubicBezTo>
                    <a:pt x="1168" y="496"/>
                    <a:pt x="1352" y="488"/>
                    <a:pt x="1536" y="384"/>
                  </a:cubicBezTo>
                  <a:cubicBezTo>
                    <a:pt x="1720" y="280"/>
                    <a:pt x="1928" y="72"/>
                    <a:pt x="2016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2199" y="0"/>
              <a:ext cx="42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2000" i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sz="2000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g(n)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927328" y="5393507"/>
            <a:ext cx="342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en-US" altLang="zh-CN" sz="2000" i="1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7468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7FB88-DD08-4A6A-9133-96126414389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How to</a:t>
            </a:r>
            <a:endParaRPr lang="zh-CN" altLang="en-US" dirty="0"/>
          </a:p>
        </p:txBody>
      </p:sp>
      <p:sp>
        <p:nvSpPr>
          <p:cNvPr id="6" name="Text Box 16">
            <a:extLst>
              <a:ext uri="{FF2B5EF4-FFF2-40B4-BE49-F238E27FC236}">
                <a16:creationId xmlns:a16="http://schemas.microsoft.com/office/drawing/2014/main" id="{F7FEF450-27D8-4F05-AFA3-971716E5A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0"/>
            <a:ext cx="14574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Loops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852779-A928-49EC-A8F6-CB00177F9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24AC61A-593D-4E72-BBF0-46F11C711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026630"/>
            <a:ext cx="3762375" cy="1152525"/>
          </a:xfrm>
          <a:prstGeom prst="rect">
            <a:avLst/>
          </a:prstGeom>
        </p:spPr>
      </p:pic>
      <p:sp>
        <p:nvSpPr>
          <p:cNvPr id="10" name="Text Box 16">
            <a:extLst>
              <a:ext uri="{FF2B5EF4-FFF2-40B4-BE49-F238E27FC236}">
                <a16:creationId xmlns:a16="http://schemas.microsoft.com/office/drawing/2014/main" id="{73607DD4-9A52-4128-A4DC-8CA821F37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4025" y="1524000"/>
            <a:ext cx="11480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/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20B9EFA-E781-44B5-BFF3-C3786A06B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346" y="1924110"/>
            <a:ext cx="2095500" cy="1438275"/>
          </a:xfrm>
          <a:prstGeom prst="rect">
            <a:avLst/>
          </a:prstGeom>
        </p:spPr>
      </p:pic>
      <p:sp>
        <p:nvSpPr>
          <p:cNvPr id="16" name="Text Box 16">
            <a:extLst>
              <a:ext uri="{FF2B5EF4-FFF2-40B4-BE49-F238E27FC236}">
                <a16:creationId xmlns:a16="http://schemas.microsoft.com/office/drawing/2014/main" id="{00C48A1D-78C3-4CDF-93E0-1A6E20F1E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5230" y="3350409"/>
            <a:ext cx="14535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Recursion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1D74CBC-3731-4D6B-AB44-EEA1C6D74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143" y="4068274"/>
            <a:ext cx="3681413" cy="170853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C65DAD2-E391-4E98-9140-F0056857C5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9" y="4541542"/>
            <a:ext cx="3681414" cy="53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2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/>
              <a:t>Asymptotic Complexity (</a:t>
            </a:r>
            <a:r>
              <a:rPr lang="zh-CN" altLang="en-US" sz="3600" dirty="0"/>
              <a:t>渐进复杂度</a:t>
            </a:r>
            <a:r>
              <a:rPr lang="en-US" altLang="zh-CN" sz="3600" dirty="0"/>
              <a:t>)</a:t>
            </a:r>
            <a:endParaRPr lang="zh-CN" altLang="en-US" sz="36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Eventually only big-Θ is expected</a:t>
            </a:r>
          </a:p>
          <a:p>
            <a:pPr lvl="1">
              <a:spcBef>
                <a:spcPts val="1800"/>
              </a:spcBef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Big-O and big-Ω</a:t>
            </a:r>
            <a:r>
              <a:rPr lang="zh-CN" alt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are used when human’s knowledge on the complexity of a problem is not complete</a:t>
            </a:r>
          </a:p>
          <a:p>
            <a:pPr>
              <a:spcBef>
                <a:spcPts val="1800"/>
              </a:spcBef>
            </a:pPr>
            <a:endParaRPr lang="en-US" altLang="zh-CN" dirty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1800"/>
              </a:spcBef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Big-O: resources (time and space) needed</a:t>
            </a:r>
          </a:p>
          <a:p>
            <a:pPr>
              <a:spcBef>
                <a:spcPts val="1800"/>
              </a:spcBef>
            </a:pPr>
            <a:r>
              <a:rPr lang="en-US" altLang="zh-CN" dirty="0">
                <a:latin typeface="Calibri" pitchFamily="34" charset="0"/>
                <a:cs typeface="Calibri" pitchFamily="34" charset="0"/>
              </a:rPr>
              <a:t>Big-Ω: how best we can reach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2988EB-CF20-4CAC-94BF-79D0ECBB93DA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8829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1D79E5-4667-4933-9A7C-6F30A8B9605C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2800" dirty="0"/>
              <a:t>The complexity of the following function?</a:t>
            </a:r>
            <a:endParaRPr lang="zh-CN" altLang="zh-CN" sz="2800" dirty="0"/>
          </a:p>
          <a:p>
            <a:pPr marL="327025" lvl="1" indent="0">
              <a:spcBef>
                <a:spcPts val="1200"/>
              </a:spcBef>
              <a:buNone/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void recursive(int n, int m, int k) {</a:t>
            </a:r>
            <a:endParaRPr lang="zh-CN" altLang="zh-CN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79450" lvl="2" indent="0">
              <a:buNone/>
            </a:pP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if (n &lt;= 0)</a:t>
            </a:r>
            <a:endParaRPr lang="zh-CN" altLang="zh-CN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79450" lvl="2" indent="0">
              <a:buNone/>
            </a:pP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    </a:t>
            </a:r>
            <a:r>
              <a:rPr lang="en-US" altLang="zh-CN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("%d, %d\n", m, k); </a:t>
            </a:r>
            <a:endParaRPr lang="zh-CN" altLang="zh-CN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79450" lvl="2" indent="0">
              <a:buNone/>
            </a:pP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else {</a:t>
            </a:r>
            <a:endParaRPr lang="zh-CN" altLang="zh-CN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79450" lvl="2" indent="0">
              <a:buNone/>
            </a:pP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    recursive(n-1, m+1, k);</a:t>
            </a:r>
            <a:endParaRPr lang="zh-CN" altLang="zh-CN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79450" lvl="2" indent="0">
              <a:buNone/>
            </a:pP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    recursive(n-1, m, k+1);    </a:t>
            </a:r>
            <a:endParaRPr lang="zh-CN" altLang="zh-CN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79450" lvl="2" indent="0">
              <a:buNone/>
            </a:pP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} }</a:t>
            </a:r>
            <a:endParaRPr lang="zh-CN" altLang="zh-CN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4487" lvl="1" indent="0">
              <a:spcBef>
                <a:spcPts val="1800"/>
              </a:spcBef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A. O(n*m*k)   B. O(n^2*m^2)   C. O(2^n)   D. O(n!)</a:t>
            </a:r>
            <a:endParaRPr lang="zh-CN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EDDA70-814E-4EA0-BFC3-0FB54496D3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b="1" dirty="0">
                <a:latin typeface="+mn-lt"/>
              </a:rPr>
              <a:t>Exercise</a:t>
            </a:r>
            <a:endParaRPr lang="zh-CN" altLang="en-US" b="1" dirty="0">
              <a:latin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01E423-3106-4741-8A19-0CE3466B7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928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Course Contents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List, stack, queue; string</a:t>
            </a:r>
          </a:p>
          <a:p>
            <a:r>
              <a:rPr lang="en-US" altLang="zh-CN" dirty="0"/>
              <a:t>Binary trees, trees, forests</a:t>
            </a:r>
          </a:p>
          <a:p>
            <a:r>
              <a:rPr lang="en-US" altLang="zh-CN" dirty="0"/>
              <a:t>Graphs</a:t>
            </a:r>
          </a:p>
          <a:p>
            <a:r>
              <a:rPr lang="en-US" altLang="zh-CN" dirty="0"/>
              <a:t>Internal &amp; external sorting</a:t>
            </a:r>
          </a:p>
          <a:p>
            <a:r>
              <a:rPr lang="en-US" altLang="zh-CN" dirty="0"/>
              <a:t>Indexing and search</a:t>
            </a:r>
          </a:p>
          <a:p>
            <a:r>
              <a:rPr lang="en-US" altLang="zh-CN" dirty="0"/>
              <a:t>Advanced data structures and algorithms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2988EB-CF20-4CAC-94BF-79D0ECBB93DA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5239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838762-875B-4D9E-847D-1DC8353F7170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Input size n is a rough description</a:t>
            </a:r>
          </a:p>
          <a:p>
            <a:endParaRPr lang="en-US" altLang="zh-CN" dirty="0"/>
          </a:p>
          <a:p>
            <a:r>
              <a:rPr lang="en-US" altLang="zh-CN" dirty="0"/>
              <a:t>According to different input of the same size</a:t>
            </a:r>
          </a:p>
          <a:p>
            <a:pPr lvl="1"/>
            <a:r>
              <a:rPr lang="en-US" altLang="zh-CN" dirty="0"/>
              <a:t>Best-case complexity</a:t>
            </a:r>
          </a:p>
          <a:p>
            <a:pPr lvl="1"/>
            <a:r>
              <a:rPr lang="en-US" altLang="zh-CN" dirty="0"/>
              <a:t>Worst-case complexity</a:t>
            </a:r>
          </a:p>
          <a:p>
            <a:pPr lvl="1"/>
            <a:r>
              <a:rPr lang="en-US" altLang="zh-CN" dirty="0"/>
              <a:t>Average-case complexity</a:t>
            </a:r>
          </a:p>
          <a:p>
            <a:endParaRPr lang="en-US" altLang="zh-CN" dirty="0"/>
          </a:p>
          <a:p>
            <a:r>
              <a:rPr lang="en-US" altLang="zh-CN" dirty="0"/>
              <a:t>Real-world applications have inherent input distributions</a:t>
            </a:r>
          </a:p>
          <a:p>
            <a:pPr lvl="1"/>
            <a:r>
              <a:rPr lang="en-US" altLang="zh-CN" dirty="0"/>
              <a:t>E.g. power-low distribution (80-20 effect)</a:t>
            </a:r>
          </a:p>
          <a:p>
            <a:pPr lvl="1"/>
            <a:r>
              <a:rPr lang="en-US" altLang="zh-CN" dirty="0"/>
              <a:t>Calculate average-case complexity accordingly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FDAFFE0-4967-41C0-8CCD-3606A0C4BE2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Complexity Depends on Input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01DC64-A6E9-475A-93A2-76C5EF1B9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8181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>
                <a:latin typeface="Calibri" pitchFamily="34" charset="0"/>
                <a:cs typeface="Calibri" pitchFamily="34" charset="0"/>
              </a:rPr>
              <a:t>The big-O notation assumes a memory access and a computation are both O(1)</a:t>
            </a:r>
          </a:p>
          <a:p>
            <a:pPr lvl="1"/>
            <a:r>
              <a:rPr lang="en-US" altLang="zh-CN" dirty="0">
                <a:latin typeface="Calibri" pitchFamily="34" charset="0"/>
                <a:cs typeface="Calibri" pitchFamily="34" charset="0"/>
              </a:rPr>
              <a:t>“memory”: O(1), O(10), O(100)</a:t>
            </a:r>
          </a:p>
          <a:p>
            <a:pPr lvl="1"/>
            <a:r>
              <a:rPr lang="en-US" altLang="zh-CN" dirty="0">
                <a:latin typeface="Calibri" pitchFamily="34" charset="0"/>
                <a:cs typeface="Calibri" pitchFamily="34" charset="0"/>
              </a:rPr>
              <a:t>Reasons for external data structures and algorithms</a:t>
            </a:r>
          </a:p>
          <a:p>
            <a:r>
              <a:rPr lang="en-US" altLang="zh-CN" dirty="0">
                <a:latin typeface="Calibri" pitchFamily="34" charset="0"/>
                <a:cs typeface="Calibri" pitchFamily="34" charset="0"/>
              </a:rPr>
              <a:t>Reducing the constant factor is helpful</a:t>
            </a:r>
          </a:p>
          <a:p>
            <a:pPr lvl="1"/>
            <a:r>
              <a:rPr lang="en-US" altLang="zh-CN" dirty="0">
                <a:latin typeface="Calibri" pitchFamily="34" charset="0"/>
                <a:cs typeface="Calibri" pitchFamily="34" charset="0"/>
              </a:rPr>
              <a:t>Reduce the runtime from 10 days to 1 day when reducing from O(10) to O(1)</a:t>
            </a:r>
            <a:endParaRPr lang="zh-CN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But… the Constant Matters Sometimes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31938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D4883E-6C05-41A5-B1DB-1596D88B9EB1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QuickSort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Average: O(n*log n)</a:t>
            </a:r>
          </a:p>
          <a:p>
            <a:pPr lvl="1"/>
            <a:r>
              <a:rPr lang="en-US" altLang="zh-CN" dirty="0"/>
              <a:t>Worst: O(n^2)</a:t>
            </a:r>
          </a:p>
          <a:p>
            <a:r>
              <a:rPr lang="en-US" altLang="zh-CN" dirty="0" err="1"/>
              <a:t>MergeSort</a:t>
            </a:r>
            <a:endParaRPr lang="en-US" altLang="zh-CN" dirty="0"/>
          </a:p>
          <a:p>
            <a:pPr lvl="1"/>
            <a:r>
              <a:rPr lang="en-US" altLang="zh-CN" dirty="0"/>
              <a:t>Average: O(n*log n)</a:t>
            </a:r>
          </a:p>
          <a:p>
            <a:pPr lvl="1"/>
            <a:r>
              <a:rPr lang="en-US" altLang="zh-CN" dirty="0"/>
              <a:t>Worst: O(n*log n)</a:t>
            </a:r>
          </a:p>
          <a:p>
            <a:r>
              <a:rPr lang="en-US" altLang="zh-CN" dirty="0" err="1"/>
              <a:t>HeapSort</a:t>
            </a:r>
            <a:endParaRPr lang="en-US" altLang="zh-CN" dirty="0"/>
          </a:p>
          <a:p>
            <a:pPr lvl="1"/>
            <a:r>
              <a:rPr lang="en-US" altLang="zh-CN" dirty="0"/>
              <a:t>Average: O(n*log n)</a:t>
            </a:r>
          </a:p>
          <a:p>
            <a:pPr lvl="1"/>
            <a:r>
              <a:rPr lang="en-US" altLang="zh-CN" dirty="0"/>
              <a:t>Worst: O(n*log n)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883107E-AAE4-41F9-ABDA-CD45CC09AF3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9F5E97-F74F-4029-943D-8B5EA4A94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7974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40E9F39-475C-487D-BF1A-623A2C164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596889"/>
            <a:ext cx="3836194" cy="1555821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BD287A-8517-4F89-AB6D-5E9486B0B6A6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In practice, </a:t>
            </a:r>
            <a:r>
              <a:rPr lang="en-US" altLang="zh-CN" dirty="0" err="1">
                <a:solidFill>
                  <a:srgbClr val="0070C0"/>
                </a:solidFill>
              </a:rPr>
              <a:t>QuickSort</a:t>
            </a:r>
            <a:r>
              <a:rPr lang="en-US" altLang="zh-CN" dirty="0"/>
              <a:t> is </a:t>
            </a:r>
            <a:r>
              <a:rPr lang="en-US" altLang="zh-CN" dirty="0">
                <a:solidFill>
                  <a:srgbClr val="FF0000"/>
                </a:solidFill>
              </a:rPr>
              <a:t>2x</a:t>
            </a:r>
            <a:r>
              <a:rPr lang="en-US" altLang="zh-CN" dirty="0"/>
              <a:t> or </a:t>
            </a:r>
            <a:r>
              <a:rPr lang="en-US" altLang="zh-CN" dirty="0">
                <a:solidFill>
                  <a:srgbClr val="FF0000"/>
                </a:solidFill>
              </a:rPr>
              <a:t>3x</a:t>
            </a:r>
            <a:r>
              <a:rPr lang="en-US" altLang="zh-CN" dirty="0"/>
              <a:t> faster than </a:t>
            </a:r>
            <a:r>
              <a:rPr lang="en-US" altLang="zh-CN" dirty="0" err="1">
                <a:solidFill>
                  <a:srgbClr val="0070C0"/>
                </a:solidFill>
              </a:rPr>
              <a:t>MergeSort</a:t>
            </a:r>
            <a:r>
              <a:rPr lang="en-US" altLang="zh-CN" dirty="0"/>
              <a:t> and </a:t>
            </a:r>
            <a:r>
              <a:rPr lang="en-US" altLang="zh-CN" dirty="0" err="1">
                <a:solidFill>
                  <a:srgbClr val="0070C0"/>
                </a:solidFill>
              </a:rPr>
              <a:t>HeapSort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Reason</a:t>
            </a:r>
          </a:p>
          <a:p>
            <a:pPr lvl="1"/>
            <a:r>
              <a:rPr lang="en-US" altLang="zh-CN" dirty="0" err="1"/>
              <a:t>QuickSort</a:t>
            </a:r>
            <a:r>
              <a:rPr lang="en-US" altLang="zh-CN" dirty="0"/>
              <a:t> has better cache locality</a:t>
            </a:r>
          </a:p>
          <a:p>
            <a:pPr lvl="2"/>
            <a:r>
              <a:rPr lang="en-US" altLang="zh-CN" dirty="0"/>
              <a:t>Few extra memory &amp; many sequential access</a:t>
            </a:r>
          </a:p>
          <a:p>
            <a:pPr lvl="2"/>
            <a:r>
              <a:rPr lang="en-US" altLang="zh-CN" dirty="0"/>
              <a:t>Most data access occur in cache instead of main memory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EA852D-E70B-4F70-AC32-CCB024A6423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E5784E-CA62-4BF1-BB85-FC5F1E28D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0222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26FA5-0A07-4161-AD07-257B31A9CDF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About Implementation Difficulty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AEA4E6-FF9F-4547-B24B-8A54C08681F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30000" y="1483200"/>
            <a:ext cx="5827950" cy="471345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No formal way to quantify</a:t>
            </a:r>
          </a:p>
          <a:p>
            <a:r>
              <a:rPr lang="en-US" altLang="zh-CN" sz="2400" dirty="0"/>
              <a:t>Typically, we consider</a:t>
            </a:r>
          </a:p>
          <a:p>
            <a:pPr lvl="1"/>
            <a:r>
              <a:rPr lang="en-US" altLang="zh-CN" sz="2000" dirty="0"/>
              <a:t># of branches</a:t>
            </a:r>
          </a:p>
          <a:p>
            <a:pPr lvl="1"/>
            <a:r>
              <a:rPr lang="en-US" altLang="zh-CN" sz="2000" dirty="0"/>
              <a:t>Lines of Code</a:t>
            </a:r>
          </a:p>
          <a:p>
            <a:r>
              <a:rPr lang="en-US" altLang="zh-CN" sz="2400" dirty="0"/>
              <a:t>Kolmogorov Complexity</a:t>
            </a:r>
          </a:p>
          <a:p>
            <a:pPr lvl="1"/>
            <a:r>
              <a:rPr lang="en-US" altLang="zh-CN" sz="2000" dirty="0"/>
              <a:t>Quantify the hardness of describing an object</a:t>
            </a:r>
          </a:p>
          <a:p>
            <a:pPr lvl="1"/>
            <a:r>
              <a:rPr lang="en-US" altLang="zh-CN" sz="2000" dirty="0"/>
              <a:t>A program can be an object</a:t>
            </a:r>
          </a:p>
          <a:p>
            <a:pPr lvl="1"/>
            <a:r>
              <a:rPr lang="en-US" altLang="zh-CN" sz="2000" dirty="0"/>
              <a:t>However, program </a:t>
            </a:r>
            <a:r>
              <a:rPr lang="zh-CN" altLang="en-US" sz="2000" dirty="0"/>
              <a:t>≠ </a:t>
            </a:r>
            <a:r>
              <a:rPr lang="en-US" altLang="zh-CN" sz="2000" dirty="0"/>
              <a:t>algorithm</a:t>
            </a:r>
          </a:p>
          <a:p>
            <a:pPr marL="344487" lvl="1" indent="0">
              <a:buNone/>
            </a:pP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95BCCD-6B84-45FD-8B67-D9C695FEC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C0C2BC-D0B8-4DB0-80EB-9997146F958C}" type="slidenum">
              <a:rPr lang="zh-CN" altLang="en-US" smtClean="0"/>
              <a:pPr/>
              <a:t>34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CD68AC-7DE6-40C6-8999-3AEBEFB65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590800"/>
            <a:ext cx="1660637" cy="224313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73B893F-1E75-4115-BE38-5E5D33309CFA}"/>
              </a:ext>
            </a:extLst>
          </p:cNvPr>
          <p:cNvSpPr/>
          <p:nvPr/>
        </p:nvSpPr>
        <p:spPr>
          <a:xfrm>
            <a:off x="6842426" y="4865273"/>
            <a:ext cx="13869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800" b="1" dirty="0"/>
              <a:t>Kolmogorov</a:t>
            </a:r>
            <a:br>
              <a:rPr lang="en-US" altLang="zh-CN" sz="1800" b="1" dirty="0"/>
            </a:br>
            <a:r>
              <a:rPr lang="en-US" altLang="zh-CN" sz="1800" b="1" dirty="0"/>
              <a:t>(1903-1987)</a:t>
            </a:r>
            <a:endParaRPr lang="zh-CN" altLang="en-US" sz="18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B66FF0-9B72-4B7B-9104-D4C39994D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12" y="5184029"/>
            <a:ext cx="5827950" cy="3705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91F1841-8C26-4CBD-8E0A-650DF750F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13" y="5715000"/>
            <a:ext cx="5827950" cy="29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8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B83595-0E8F-43FF-BA47-72D91ED7A4C6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trike="sngStrike" dirty="0">
                <a:solidFill>
                  <a:srgbClr val="B2B2B2"/>
                </a:solidFill>
              </a:rPr>
              <a:t>Basic Concepts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Complexity and Hardness</a:t>
            </a:r>
          </a:p>
          <a:p>
            <a:pPr lvl="1"/>
            <a:r>
              <a:rPr lang="en-US" altLang="zh-CN" strike="sngStrike" dirty="0">
                <a:solidFill>
                  <a:srgbClr val="B2B2B2"/>
                </a:solidFill>
              </a:rPr>
              <a:t>Complexity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Complexity classes</a:t>
            </a:r>
          </a:p>
          <a:p>
            <a:r>
              <a:rPr lang="en-US" altLang="zh-CN" dirty="0"/>
              <a:t>Beyond Course Scope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32BAFA9-5A99-4E55-9DD8-3E92C16935B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Today’s Outline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454882-14E5-44DA-9774-3EE7AC0FA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196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23E86F-3F58-4709-9E07-A2A9847F0045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Classify problems based on hardness</a:t>
            </a:r>
          </a:p>
          <a:p>
            <a:pPr lvl="1"/>
            <a:r>
              <a:rPr lang="en-US" altLang="zh-CN" dirty="0"/>
              <a:t>Informal notation: whether efficient algorithms exist to solve/verify</a:t>
            </a:r>
            <a:r>
              <a:rPr lang="en-US" altLang="zh-CN"/>
              <a:t>/transform …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P, NP, NP-hard, NP-complete…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E22B58-542D-4093-9CD9-71C5538D9D9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Complexity Classes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367839-417C-4735-8BB4-5AF777820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46877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An Informal Tutorial on P vs. NP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>
                <a:latin typeface="Calibri" pitchFamily="34" charset="0"/>
                <a:cs typeface="Calibri" pitchFamily="34" charset="0"/>
              </a:rPr>
              <a:t>P (polynomial)</a:t>
            </a:r>
          </a:p>
          <a:p>
            <a:pPr lvl="1"/>
            <a:r>
              <a:rPr lang="en-US" altLang="zh-CN" dirty="0">
                <a:latin typeface="Calibri" pitchFamily="34" charset="0"/>
                <a:cs typeface="Calibri" pitchFamily="34" charset="0"/>
              </a:rPr>
              <a:t>Problems that can be solved in polynomial time by a </a:t>
            </a:r>
            <a:r>
              <a:rPr lang="en-US" altLang="zh-CN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deterministic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 Turing machine</a:t>
            </a:r>
          </a:p>
          <a:p>
            <a:r>
              <a:rPr lang="en-US" altLang="zh-CN" dirty="0">
                <a:latin typeface="Calibri" pitchFamily="34" charset="0"/>
                <a:cs typeface="Calibri" pitchFamily="34" charset="0"/>
              </a:rPr>
              <a:t>NP (nondeterministic polynomial)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Definition 1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: problems whose solutions can be verified by a </a:t>
            </a:r>
            <a:r>
              <a:rPr lang="en-US" altLang="zh-CN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deterministic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 Turing machine in polynomial time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Definition 2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: problems that can be solve in polynomial time by a </a:t>
            </a:r>
            <a:r>
              <a:rPr lang="en-US" altLang="zh-CN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non-deterministic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 Turing machine</a:t>
            </a:r>
          </a:p>
          <a:p>
            <a:pPr lvl="1"/>
            <a:r>
              <a:rPr lang="en-US" altLang="zh-CN" dirty="0">
                <a:latin typeface="Calibri" pitchFamily="34" charset="0"/>
                <a:cs typeface="Calibri" pitchFamily="34" charset="0"/>
              </a:rPr>
              <a:t>The two definitions are equivalent</a:t>
            </a:r>
          </a:p>
          <a:p>
            <a:pPr lvl="1"/>
            <a:r>
              <a:rPr lang="en-US" altLang="zh-CN" dirty="0">
                <a:latin typeface="Calibri" pitchFamily="34" charset="0"/>
                <a:cs typeface="Calibri" pitchFamily="34" charset="0"/>
              </a:rPr>
              <a:t>P is a subset of NP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2988EB-CF20-4CAC-94BF-79D0ECBB93DA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517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An Informal Tutorial on P vs. NP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>
                <a:latin typeface="Calibri" pitchFamily="34" charset="0"/>
                <a:cs typeface="Calibri" pitchFamily="34" charset="0"/>
              </a:rPr>
              <a:t>Problem A is “harder” than problem B</a:t>
            </a:r>
          </a:p>
          <a:p>
            <a:pPr lvl="1"/>
            <a:r>
              <a:rPr lang="en-US" altLang="zh-CN" dirty="0">
                <a:latin typeface="Calibri" pitchFamily="34" charset="0"/>
                <a:cs typeface="Calibri" pitchFamily="34" charset="0"/>
              </a:rPr>
              <a:t>If </a:t>
            </a:r>
            <a:r>
              <a:rPr lang="en-US" altLang="zh-CN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problem B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 can be solved in polynomial time, given a O(1) solver (referred as “Oracle”) of </a:t>
            </a:r>
            <a:r>
              <a:rPr lang="en-US" altLang="zh-CN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problem A</a:t>
            </a:r>
          </a:p>
          <a:p>
            <a:pPr lvl="1"/>
            <a:r>
              <a:rPr lang="en-US" altLang="zh-CN" dirty="0">
                <a:latin typeface="Calibri" pitchFamily="34" charset="0"/>
                <a:cs typeface="Calibri" pitchFamily="34" charset="0"/>
              </a:rPr>
              <a:t>Problem B can be </a:t>
            </a:r>
            <a:r>
              <a:rPr lang="en-US" altLang="zh-CN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reduced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 to Problem A</a:t>
            </a:r>
          </a:p>
          <a:p>
            <a:r>
              <a:rPr lang="en-US" altLang="zh-CN" dirty="0">
                <a:latin typeface="Calibri" pitchFamily="34" charset="0"/>
                <a:cs typeface="Calibri" pitchFamily="34" charset="0"/>
              </a:rPr>
              <a:t>NP-hard</a:t>
            </a:r>
          </a:p>
          <a:p>
            <a:pPr lvl="1"/>
            <a:r>
              <a:rPr lang="en-US" altLang="zh-CN" dirty="0">
                <a:latin typeface="Calibri" pitchFamily="34" charset="0"/>
                <a:cs typeface="Calibri" pitchFamily="34" charset="0"/>
              </a:rPr>
              <a:t>Problems that are as least as hard as the </a:t>
            </a:r>
            <a:r>
              <a:rPr lang="en-US" altLang="zh-CN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hardest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 NP problems</a:t>
            </a:r>
          </a:p>
          <a:p>
            <a:r>
              <a:rPr lang="en-US" altLang="zh-CN" dirty="0">
                <a:latin typeface="Calibri" pitchFamily="34" charset="0"/>
                <a:cs typeface="Calibri" pitchFamily="34" charset="0"/>
              </a:rPr>
              <a:t>NP-complete</a:t>
            </a:r>
          </a:p>
          <a:p>
            <a:pPr lvl="1"/>
            <a:r>
              <a:rPr lang="en-US" altLang="zh-CN" dirty="0">
                <a:latin typeface="Calibri" pitchFamily="34" charset="0"/>
                <a:cs typeface="Calibri" pitchFamily="34" charset="0"/>
              </a:rPr>
              <a:t>= NP-hard ∩ NP</a:t>
            </a:r>
          </a:p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2988EB-CF20-4CAC-94BF-79D0ECBB93DA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56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Neutral Point of View on P vs. NP</a:t>
            </a:r>
            <a:endParaRPr kumimoji="1" lang="zh-CN" altLang="en-US" dirty="0"/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727001" y="6155848"/>
            <a:ext cx="76438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0"/>
              </a:spcBef>
              <a:defRPr/>
            </a:pPr>
            <a:r>
              <a:rPr lang="en-US" altLang="zh-CN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华文行楷" pitchFamily="2" charset="-122"/>
                <a:cs typeface="Arial"/>
                <a:hlinkClick r:id="rId2"/>
              </a:rPr>
              <a:t>http://en.wikipedia.org/wiki/File:P_np_np-complete_np-hard.svg</a:t>
            </a:r>
            <a:endParaRPr lang="zh-CN" altLang="en-US" sz="16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/>
              <a:ea typeface="华文行楷" pitchFamily="2" charset="-122"/>
              <a:cs typeface="Arial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268760"/>
            <a:ext cx="7620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9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25A55E-D2C0-420A-AEED-2B34800C91B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52400" y="1524000"/>
            <a:ext cx="5486400" cy="4713451"/>
          </a:xfrm>
        </p:spPr>
        <p:txBody>
          <a:bodyPr>
            <a:normAutofit/>
          </a:bodyPr>
          <a:lstStyle/>
          <a:p>
            <a:pPr lvl="1"/>
            <a:r>
              <a:rPr lang="en-US" altLang="zh-CN" sz="2400" dirty="0"/>
              <a:t>Mark Allen Weiss:《</a:t>
            </a:r>
            <a:r>
              <a:rPr lang="zh-CN" altLang="en-US" sz="2400" dirty="0"/>
              <a:t>数据结构与算法分析</a:t>
            </a:r>
            <a:r>
              <a:rPr lang="en-US" altLang="zh-CN" sz="2400" dirty="0"/>
              <a:t>—C++</a:t>
            </a:r>
            <a:r>
              <a:rPr lang="zh-CN" altLang="en-US" sz="2400" dirty="0"/>
              <a:t>描述</a:t>
            </a:r>
            <a:r>
              <a:rPr lang="en-US" altLang="zh-CN" sz="2400" dirty="0"/>
              <a:t>(</a:t>
            </a:r>
            <a:r>
              <a:rPr lang="zh-CN" altLang="en-US" sz="2400" dirty="0"/>
              <a:t>英文版第</a:t>
            </a:r>
            <a:r>
              <a:rPr lang="en-US" altLang="zh-CN" sz="2400" dirty="0"/>
              <a:t>3</a:t>
            </a:r>
            <a:r>
              <a:rPr lang="zh-CN" altLang="en-US" sz="2400" dirty="0"/>
              <a:t>版</a:t>
            </a:r>
            <a:r>
              <a:rPr lang="en-US" altLang="zh-CN" sz="2400" dirty="0"/>
              <a:t>)》</a:t>
            </a:r>
          </a:p>
          <a:p>
            <a:pPr lvl="2">
              <a:spcAft>
                <a:spcPts val="1200"/>
              </a:spcAft>
            </a:pPr>
            <a:r>
              <a:rPr lang="en-US" altLang="zh-CN" sz="2000" dirty="0"/>
              <a:t>ISBN 7-115-15233-0</a:t>
            </a:r>
          </a:p>
          <a:p>
            <a:pPr lvl="1"/>
            <a:r>
              <a:rPr lang="zh-CN" altLang="en-US" sz="2400" dirty="0"/>
              <a:t>张铭</a:t>
            </a:r>
            <a:r>
              <a:rPr lang="zh-CN" altLang="zh-CN" sz="2400" dirty="0"/>
              <a:t>/</a:t>
            </a:r>
            <a:r>
              <a:rPr lang="zh-CN" altLang="en-US" sz="2400" dirty="0"/>
              <a:t>王腾蛟</a:t>
            </a:r>
            <a:r>
              <a:rPr lang="zh-CN" altLang="zh-CN" sz="2400" dirty="0"/>
              <a:t>/</a:t>
            </a:r>
            <a:r>
              <a:rPr lang="zh-CN" altLang="en-US" sz="2400" dirty="0"/>
              <a:t>赵海燕</a:t>
            </a:r>
            <a:r>
              <a:rPr lang="en-US" altLang="zh-CN" sz="2400" dirty="0"/>
              <a:t>:</a:t>
            </a:r>
            <a:r>
              <a:rPr lang="zh-CN" altLang="zh-CN" sz="2400" dirty="0"/>
              <a:t>《</a:t>
            </a:r>
            <a:r>
              <a:rPr lang="zh-CN" altLang="en-US" sz="2400" dirty="0"/>
              <a:t>数据结构与算法</a:t>
            </a:r>
            <a:r>
              <a:rPr lang="en-US" altLang="zh-CN" sz="2400" dirty="0"/>
              <a:t>》</a:t>
            </a:r>
          </a:p>
          <a:p>
            <a:pPr lvl="2"/>
            <a:r>
              <a:rPr lang="en-US" altLang="zh-CN" sz="2000" dirty="0"/>
              <a:t>ISBN</a:t>
            </a:r>
            <a:r>
              <a:rPr lang="zh-CN" altLang="en-US" sz="2000" dirty="0"/>
              <a:t> </a:t>
            </a:r>
            <a:r>
              <a:rPr lang="en-US" altLang="zh-CN" sz="2000" dirty="0"/>
              <a:t>9787040239614</a:t>
            </a:r>
          </a:p>
          <a:p>
            <a:pPr lvl="1"/>
            <a:r>
              <a:rPr lang="en-US" altLang="zh-CN" sz="2400" dirty="0"/>
              <a:t>《</a:t>
            </a:r>
            <a:r>
              <a:rPr lang="zh-CN" altLang="en-US" sz="2400" dirty="0"/>
              <a:t>数据结构</a:t>
            </a:r>
            <a:r>
              <a:rPr lang="en-US" altLang="zh-CN" sz="2400" dirty="0"/>
              <a:t>》</a:t>
            </a:r>
            <a:r>
              <a:rPr lang="zh-CN" altLang="en-US" sz="2400" dirty="0"/>
              <a:t>，</a:t>
            </a:r>
            <a:r>
              <a:rPr lang="en-US" altLang="zh-CN" sz="2400" dirty="0"/>
              <a:t>101</a:t>
            </a:r>
            <a:r>
              <a:rPr lang="zh-CN" altLang="en-US" sz="2400" dirty="0"/>
              <a:t>计划教材</a:t>
            </a:r>
            <a:endParaRPr lang="en-US" altLang="zh-CN" sz="2400" dirty="0"/>
          </a:p>
          <a:p>
            <a:pPr lvl="2"/>
            <a:r>
              <a:rPr lang="zh-CN" altLang="en-US" sz="2000" dirty="0"/>
              <a:t>电子书版本：</a:t>
            </a:r>
            <a:r>
              <a:rPr lang="en-US" altLang="zh-CN" sz="2000" dirty="0">
                <a:hlinkClick r:id="rId2"/>
              </a:rPr>
              <a:t>https://ebook.hep.com.cn/index.html</a:t>
            </a:r>
            <a:endParaRPr lang="en-US" altLang="zh-CN" sz="20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FE7E956-CF1F-4F46-B089-121E3FB1A63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Textbooks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A88B33-2C4D-4370-9C0B-EDC6A0606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11F64F-A978-4301-B26C-A97F0B06E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562" y="1143000"/>
            <a:ext cx="3230523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336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>
                <a:latin typeface="Calibri" pitchFamily="34" charset="0"/>
                <a:cs typeface="Calibri" pitchFamily="34" charset="0"/>
              </a:rPr>
              <a:t>Any problems that are in NP, not known to be in P, and not known to be NPC?</a:t>
            </a:r>
          </a:p>
          <a:p>
            <a:pPr lvl="1"/>
            <a:r>
              <a:rPr kumimoji="1" lang="en-US" altLang="zh-CN" dirty="0">
                <a:latin typeface="Calibri" pitchFamily="34" charset="0"/>
                <a:cs typeface="Calibri" pitchFamily="34" charset="0"/>
              </a:rPr>
              <a:t>Graph isomorphism</a:t>
            </a:r>
          </a:p>
          <a:p>
            <a:pPr lvl="1"/>
            <a:r>
              <a:rPr lang="en-US" altLang="zh-CN" dirty="0">
                <a:latin typeface="Calibri" pitchFamily="34" charset="0"/>
                <a:cs typeface="Calibri" pitchFamily="34" charset="0"/>
              </a:rPr>
              <a:t>Integer factoring</a:t>
            </a:r>
          </a:p>
          <a:p>
            <a:pPr lvl="1"/>
            <a:r>
              <a:rPr kumimoji="1" lang="en-US" altLang="zh-CN" dirty="0">
                <a:latin typeface="Calibri" pitchFamily="34" charset="0"/>
                <a:cs typeface="Calibri" pitchFamily="34" charset="0"/>
              </a:rPr>
              <a:t>Discrete log</a:t>
            </a:r>
          </a:p>
          <a:p>
            <a:pPr lvl="1"/>
            <a:r>
              <a:rPr lang="en-US" altLang="zh-CN" dirty="0">
                <a:latin typeface="Calibri" pitchFamily="34" charset="0"/>
                <a:cs typeface="Calibri" pitchFamily="34" charset="0"/>
              </a:rPr>
              <a:t>…</a:t>
            </a:r>
            <a:endParaRPr kumimoji="1" lang="zh-CN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Classical Problems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79413" y="6155848"/>
            <a:ext cx="87645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0"/>
              </a:spcBef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华文行楷" pitchFamily="2" charset="-122"/>
                <a:cs typeface="Arial"/>
                <a:hlinkClick r:id="rId3"/>
              </a:rPr>
              <a:t>http://blog.computationalcomplexity.org/2010/07/spares-problems-in-np-thought-to-not-be.html</a:t>
            </a:r>
            <a:endParaRPr lang="zh-CN" altLang="en-US" sz="1600" dirty="0">
              <a:solidFill>
                <a:srgbClr val="000000"/>
              </a:solidFill>
              <a:latin typeface="Arial"/>
              <a:ea typeface="华文行楷" pitchFamily="2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89763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C6520C-EE02-4FBE-BA63-7075BD57D878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(1) </a:t>
            </a:r>
            <a:r>
              <a:rPr kumimoji="1" lang="en-US" altLang="zh-CN" dirty="0"/>
              <a:t>Some NP-hard </a:t>
            </a:r>
            <a:r>
              <a:rPr lang="en-US" altLang="zh-CN" dirty="0"/>
              <a:t>p</a:t>
            </a:r>
            <a:r>
              <a:rPr kumimoji="1" lang="en-US" altLang="zh-CN" dirty="0"/>
              <a:t>roblems are solvable in practice because their input size is not too large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EBB3825-4647-4E5B-8783-8D716FA655B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But, In practice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4664A5-A5EF-4898-9AFE-B2FDADCFE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08250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An application instance typically contains </a:t>
            </a:r>
            <a:r>
              <a:rPr lang="en-US" altLang="zh-CN" sz="2400" b="0" dirty="0"/>
              <a:t>10</a:t>
            </a:r>
            <a:r>
              <a:rPr lang="en-US" altLang="zh-CN" sz="2400" b="0" baseline="30000" dirty="0"/>
              <a:t>7</a:t>
            </a:r>
            <a:r>
              <a:rPr lang="en-US" altLang="zh-CN" sz="2400" dirty="0"/>
              <a:t> variables and clauses</a:t>
            </a:r>
            <a:endParaRPr kumimoji="1"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Example: </a:t>
            </a:r>
            <a:r>
              <a:rPr lang="en-US" altLang="zh-CN" dirty="0"/>
              <a:t>SAT Problem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pic>
        <p:nvPicPr>
          <p:cNvPr id="5" name="图片 4" descr="SAT20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96" y="2394218"/>
            <a:ext cx="5257800" cy="3663073"/>
          </a:xfrm>
          <a:prstGeom prst="rect">
            <a:avLst/>
          </a:prstGeom>
        </p:spPr>
      </p:pic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684213" y="6165304"/>
            <a:ext cx="76438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0"/>
              </a:spcBef>
              <a:defRPr/>
            </a:pPr>
            <a:r>
              <a:rPr lang="en-US" altLang="zh-CN" sz="1600" dirty="0" err="1">
                <a:solidFill>
                  <a:srgbClr val="000000"/>
                </a:solidFill>
                <a:latin typeface="Arial"/>
                <a:ea typeface="华文行楷" pitchFamily="2" charset="-122"/>
                <a:cs typeface="Arial"/>
              </a:rPr>
              <a:t>Jarvisalo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华文行楷" pitchFamily="2" charset="-122"/>
                <a:cs typeface="Arial"/>
              </a:rPr>
              <a:t> et al., “The International SAT Solver Competitions,” AI Magazine 2012.</a:t>
            </a:r>
            <a:endParaRPr lang="zh-CN" altLang="en-US" sz="1600" dirty="0">
              <a:solidFill>
                <a:srgbClr val="000000"/>
              </a:solidFill>
              <a:latin typeface="Arial"/>
              <a:ea typeface="华文行楷" pitchFamily="2" charset="-122"/>
              <a:cs typeface="Arial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D2839F0-5EA0-41E4-95ED-C611EE4BA243}"/>
              </a:ext>
            </a:extLst>
          </p:cNvPr>
          <p:cNvSpPr/>
          <p:nvPr/>
        </p:nvSpPr>
        <p:spPr>
          <a:xfrm>
            <a:off x="6051078" y="4953000"/>
            <a:ext cx="297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>
                <a:hlinkClick r:id="rId4"/>
              </a:rPr>
              <a:t>链接：解决中国“卡脖子”问题：研究求解器的少数者</a:t>
            </a:r>
            <a:endParaRPr lang="zh-CN" altLang="en-US" sz="18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E3843B3-357E-48F4-896B-BAB0BFE84429}"/>
              </a:ext>
            </a:extLst>
          </p:cNvPr>
          <p:cNvSpPr/>
          <p:nvPr/>
        </p:nvSpPr>
        <p:spPr>
          <a:xfrm>
            <a:off x="6134911" y="2982724"/>
            <a:ext cx="2971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Cook Theorem:</a:t>
            </a:r>
          </a:p>
          <a:p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NP Problem can be reduced to SAT in polynomial time</a:t>
            </a:r>
            <a:endParaRPr lang="zh-CN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7021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391CF7-2A4C-43B1-A2AD-FF2F65BD5024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(2) Some NP-hard problems accept approximate results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C78B41A-611C-4B2E-882B-542ACF30FE0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But, In practice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F2758F-CBE4-4BB0-8D62-742B9455A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58411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52C270-9B05-4658-872E-8DB802AA7919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Bin packing problem: NP-complete</a:t>
            </a:r>
          </a:p>
          <a:p>
            <a:pPr lvl="1"/>
            <a:r>
              <a:rPr lang="en-US" altLang="zh-CN" dirty="0"/>
              <a:t>n items, each has its weight</a:t>
            </a:r>
          </a:p>
          <a:p>
            <a:pPr lvl="1"/>
            <a:r>
              <a:rPr lang="en-US" altLang="zh-CN" dirty="0"/>
              <a:t>m bins, each has its capacity</a:t>
            </a:r>
          </a:p>
          <a:p>
            <a:pPr lvl="1"/>
            <a:r>
              <a:rPr lang="en-US" altLang="zh-CN" dirty="0"/>
              <a:t>problem: minimize the number of bins to fit the n items</a:t>
            </a:r>
          </a:p>
          <a:p>
            <a:r>
              <a:rPr lang="en-US" altLang="zh-CN" dirty="0"/>
              <a:t>Many real-world problem</a:t>
            </a:r>
          </a:p>
          <a:p>
            <a:pPr lvl="1"/>
            <a:r>
              <a:rPr lang="en-US" altLang="zh-CN" dirty="0"/>
              <a:t>Do not need to find optimal solution (i.e., the minimum number of bins)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4E00947-8F0D-44E3-BEAE-3D1FE8EF334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D6552B-4F2D-4E41-A3D4-F9835A674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07140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FCA4C7-321E-4726-B8CE-1C8D20D93235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0-1 bin packing problem</a:t>
            </a:r>
          </a:p>
          <a:p>
            <a:endParaRPr lang="en-US" altLang="zh-CN" dirty="0"/>
          </a:p>
          <a:p>
            <a:r>
              <a:rPr lang="en-US" altLang="zh-CN" dirty="0"/>
              <a:t>Solvable with dynamic programming</a:t>
            </a:r>
          </a:p>
          <a:p>
            <a:endParaRPr lang="en-US" altLang="zh-CN" dirty="0"/>
          </a:p>
          <a:p>
            <a:r>
              <a:rPr lang="en-US" altLang="zh-CN" dirty="0"/>
              <a:t>Is it contradict with NP-completeness of bin packing?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5BE4D0-15C8-4730-B509-11E6EC53F88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More Thinking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A6B044-FC0A-42C0-8687-5C62B3AE0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98215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696F4-06A7-4CF6-987C-86441304C73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More Thinking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9EC56D-D90F-4E5C-8D3D-8FF1D86A7B41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400" dirty="0"/>
              <a:t>0-1 bin packing </a:t>
            </a:r>
          </a:p>
          <a:p>
            <a:pPr lvl="1"/>
            <a:r>
              <a:rPr lang="en-US" altLang="zh-CN" sz="2000" dirty="0"/>
              <a:t>Input:</a:t>
            </a:r>
          </a:p>
          <a:p>
            <a:pPr lvl="2"/>
            <a:r>
              <a:rPr lang="en-US" altLang="zh-CN" sz="1800" dirty="0">
                <a:solidFill>
                  <a:srgbClr val="FF0000"/>
                </a:solidFill>
              </a:rPr>
              <a:t>n</a:t>
            </a:r>
            <a:r>
              <a:rPr lang="en-US" altLang="zh-CN" sz="1800" dirty="0"/>
              <a:t> items with their weights </a:t>
            </a:r>
            <a:r>
              <a:rPr lang="en-US" altLang="zh-CN" sz="1800" dirty="0">
                <a:solidFill>
                  <a:srgbClr val="FF0000"/>
                </a:solidFill>
              </a:rPr>
              <a:t>c</a:t>
            </a:r>
            <a:r>
              <a:rPr lang="en-US" altLang="zh-CN" sz="1800" baseline="-25000" dirty="0">
                <a:solidFill>
                  <a:srgbClr val="FF0000"/>
                </a:solidFill>
              </a:rPr>
              <a:t>1</a:t>
            </a:r>
            <a:r>
              <a:rPr lang="en-US" altLang="zh-CN" sz="1800" dirty="0">
                <a:solidFill>
                  <a:srgbClr val="FF0000"/>
                </a:solidFill>
              </a:rPr>
              <a:t>, c</a:t>
            </a:r>
            <a:r>
              <a:rPr lang="en-US" altLang="zh-CN" sz="1800" baseline="-25000" dirty="0">
                <a:solidFill>
                  <a:srgbClr val="FF0000"/>
                </a:solidFill>
              </a:rPr>
              <a:t>2</a:t>
            </a:r>
            <a:r>
              <a:rPr lang="en-US" altLang="zh-CN" sz="1800" dirty="0">
                <a:solidFill>
                  <a:srgbClr val="FF0000"/>
                </a:solidFill>
              </a:rPr>
              <a:t>, …, </a:t>
            </a:r>
            <a:r>
              <a:rPr lang="en-US" altLang="zh-CN" sz="1800" dirty="0" err="1">
                <a:solidFill>
                  <a:srgbClr val="FF0000"/>
                </a:solidFill>
              </a:rPr>
              <a:t>c</a:t>
            </a:r>
            <a:r>
              <a:rPr lang="en-US" altLang="zh-CN" sz="1800" baseline="-25000" dirty="0" err="1">
                <a:solidFill>
                  <a:srgbClr val="FF0000"/>
                </a:solidFill>
              </a:rPr>
              <a:t>n</a:t>
            </a:r>
            <a:endParaRPr lang="en-US" altLang="zh-CN" sz="1800" baseline="-25000" dirty="0">
              <a:solidFill>
                <a:srgbClr val="FF0000"/>
              </a:solidFill>
            </a:endParaRPr>
          </a:p>
          <a:p>
            <a:pPr lvl="2"/>
            <a:r>
              <a:rPr lang="en-US" altLang="zh-CN" sz="1800" dirty="0"/>
              <a:t>Total weight: </a:t>
            </a:r>
            <a:r>
              <a:rPr lang="en-US" altLang="zh-CN" sz="1800" dirty="0">
                <a:solidFill>
                  <a:srgbClr val="FF0000"/>
                </a:solidFill>
              </a:rPr>
              <a:t>W</a:t>
            </a:r>
          </a:p>
          <a:p>
            <a:pPr lvl="1"/>
            <a:r>
              <a:rPr lang="en-US" altLang="zh-CN" sz="2000" dirty="0"/>
              <a:t>Time complexity: O(</a:t>
            </a:r>
            <a:r>
              <a:rPr lang="en-US" altLang="zh-CN" sz="2000" dirty="0" err="1"/>
              <a:t>nW</a:t>
            </a:r>
            <a:r>
              <a:rPr lang="en-US" altLang="zh-CN" sz="2000" dirty="0"/>
              <a:t>)</a:t>
            </a:r>
          </a:p>
          <a:p>
            <a:r>
              <a:rPr lang="en-US" altLang="zh-CN" sz="2400" dirty="0"/>
              <a:t>Total # of bits in input: log n + n log W</a:t>
            </a:r>
          </a:p>
          <a:p>
            <a:pPr lvl="1"/>
            <a:r>
              <a:rPr lang="en-US" altLang="zh-CN" sz="2000" dirty="0"/>
              <a:t>If c</a:t>
            </a:r>
            <a:r>
              <a:rPr lang="en-US" altLang="zh-CN" sz="1800" baseline="-25000" dirty="0"/>
              <a:t>i</a:t>
            </a:r>
            <a:r>
              <a:rPr lang="en-US" altLang="zh-CN" sz="2000" dirty="0"/>
              <a:t> &lt; W for all </a:t>
            </a:r>
            <a:r>
              <a:rPr lang="en-US" altLang="zh-CN" sz="2000" dirty="0" err="1"/>
              <a:t>i</a:t>
            </a:r>
            <a:endParaRPr lang="en-US" altLang="zh-CN" sz="2000" dirty="0"/>
          </a:p>
          <a:p>
            <a:r>
              <a:rPr lang="en-US" altLang="zh-CN" sz="2400" dirty="0"/>
              <a:t>Exponential time!</a:t>
            </a:r>
          </a:p>
          <a:p>
            <a:endParaRPr lang="en-US" altLang="zh-CN" sz="2400" dirty="0"/>
          </a:p>
          <a:p>
            <a:r>
              <a:rPr lang="en-US" altLang="zh-CN" sz="2400" dirty="0"/>
              <a:t>Pseudo-polynomial time</a:t>
            </a:r>
          </a:p>
          <a:p>
            <a:pPr lvl="1"/>
            <a:r>
              <a:rPr lang="en-US" altLang="zh-CN" sz="2000" dirty="0"/>
              <a:t>Time complexity contains values of input</a:t>
            </a:r>
          </a:p>
          <a:p>
            <a:r>
              <a:rPr lang="en-US" altLang="zh-CN" sz="2400" dirty="0"/>
              <a:t>NP-completeness</a:t>
            </a:r>
          </a:p>
          <a:p>
            <a:pPr lvl="1"/>
            <a:r>
              <a:rPr lang="en-US" altLang="zh-CN" sz="2000" dirty="0"/>
              <a:t>Weak NPC: can be solved in </a:t>
            </a:r>
            <a:r>
              <a:rPr lang="en-US" altLang="zh-CN" sz="2000" dirty="0" err="1"/>
              <a:t>psudo</a:t>
            </a:r>
            <a:r>
              <a:rPr lang="en-US" altLang="zh-CN" sz="2000" dirty="0"/>
              <a:t>-polynomial time</a:t>
            </a:r>
          </a:p>
          <a:p>
            <a:pPr lvl="1"/>
            <a:r>
              <a:rPr lang="en-US" altLang="zh-CN" sz="2000" dirty="0"/>
              <a:t>Strong NPC: cannot be solved in </a:t>
            </a:r>
            <a:r>
              <a:rPr lang="en-US" altLang="zh-CN" sz="2000" dirty="0" err="1"/>
              <a:t>psudo</a:t>
            </a:r>
            <a:r>
              <a:rPr lang="en-US" altLang="zh-CN" sz="2000" dirty="0"/>
              <a:t>-polynomial time</a:t>
            </a:r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59AEC1-4E46-4FA2-8497-76164ECFA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C0C2BC-D0B8-4DB0-80EB-9997146F958C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90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B3825-4647-4E5B-8783-8D716FA655B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But, In practice</a:t>
            </a:r>
            <a:endParaRPr lang="zh-CN" altLang="en-US" dirty="0"/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01012525-2226-4855-B409-563C32CE7B17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(3) </a:t>
            </a:r>
            <a:r>
              <a:rPr kumimoji="1" lang="en-US" altLang="zh-CN" dirty="0"/>
              <a:t>Some problems are not known whether they are NP-hard, but we consider them “difficult problem” in practice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4664A5-A5EF-4898-9AFE-B2FDADCFE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59051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52C270-9B05-4658-872E-8DB802AA7919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Primer factorization</a:t>
            </a:r>
          </a:p>
          <a:p>
            <a:endParaRPr lang="en-US" altLang="zh-CN" dirty="0"/>
          </a:p>
          <a:p>
            <a:r>
              <a:rPr lang="en-US" altLang="zh-CN" dirty="0"/>
              <a:t>Basis of modern cryptography</a:t>
            </a:r>
          </a:p>
          <a:p>
            <a:pPr lvl="1"/>
            <a:r>
              <a:rPr lang="en-US" altLang="zh-CN" dirty="0"/>
              <a:t>E.g., RSA cryptography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4E00947-8F0D-44E3-BEAE-3D1FE8EF334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D6552B-4F2D-4E41-A3D4-F9835A674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91097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B83595-0E8F-43FF-BA47-72D91ED7A4C6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trike="sngStrike" dirty="0">
                <a:solidFill>
                  <a:srgbClr val="B2B2B2"/>
                </a:solidFill>
              </a:rPr>
              <a:t>Basic Concepts</a:t>
            </a:r>
          </a:p>
          <a:p>
            <a:r>
              <a:rPr lang="en-US" altLang="zh-CN" strike="sngStrike" dirty="0">
                <a:solidFill>
                  <a:srgbClr val="B2B2B2"/>
                </a:solidFill>
              </a:rPr>
              <a:t>Complexity and Hardness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Beyond Course Scope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Randomized Algorithms</a:t>
            </a:r>
          </a:p>
          <a:p>
            <a:pPr lvl="1"/>
            <a:r>
              <a:rPr lang="en-US" altLang="zh-CN" dirty="0"/>
              <a:t>Online Algorithms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32BAFA9-5A99-4E55-9DD8-3E92C16935B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Today’s Outline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454882-14E5-44DA-9774-3EE7AC0FA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225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zh-CN" altLang="en-US" sz="2800" dirty="0"/>
              <a:t>考试</a:t>
            </a:r>
            <a:r>
              <a:rPr lang="en-US" altLang="zh-CN" sz="2800" dirty="0"/>
              <a:t> 60%</a:t>
            </a:r>
          </a:p>
          <a:p>
            <a:pPr lvl="1"/>
            <a:r>
              <a:rPr lang="zh-CN" altLang="en-US" sz="2400" dirty="0"/>
              <a:t>期中</a:t>
            </a:r>
            <a:r>
              <a:rPr lang="en-US" altLang="zh-CN" sz="2400" dirty="0"/>
              <a:t>+</a:t>
            </a:r>
            <a:r>
              <a:rPr lang="zh-CN" altLang="en-US" sz="2400" dirty="0"/>
              <a:t>期末笔试：</a:t>
            </a:r>
            <a:r>
              <a:rPr lang="en-US" altLang="zh-CN" sz="2400" dirty="0"/>
              <a:t>20</a:t>
            </a:r>
            <a:r>
              <a:rPr lang="zh-CN" altLang="en-US" sz="2400" dirty="0"/>
              <a:t>分</a:t>
            </a:r>
            <a:r>
              <a:rPr lang="en-US" altLang="zh-CN" sz="2400" dirty="0"/>
              <a:t> + 25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POJ</a:t>
            </a:r>
            <a:r>
              <a:rPr lang="zh-CN" altLang="en-US" sz="2400" dirty="0">
                <a:solidFill>
                  <a:srgbClr val="FF0000"/>
                </a:solidFill>
              </a:rPr>
              <a:t>机考</a:t>
            </a:r>
            <a:r>
              <a:rPr lang="en-US" altLang="zh-CN" sz="2400" dirty="0">
                <a:solidFill>
                  <a:srgbClr val="FF0000"/>
                </a:solidFill>
              </a:rPr>
              <a:t>: 15</a:t>
            </a:r>
            <a:r>
              <a:rPr lang="zh-CN" altLang="en-US" sz="2400" dirty="0">
                <a:solidFill>
                  <a:srgbClr val="FF0000"/>
                </a:solidFill>
              </a:rPr>
              <a:t>分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800" dirty="0"/>
              <a:t>平时</a:t>
            </a:r>
            <a:r>
              <a:rPr lang="en-US" altLang="zh-CN" sz="2800" dirty="0"/>
              <a:t> 40%</a:t>
            </a:r>
          </a:p>
          <a:p>
            <a:pPr lvl="1"/>
            <a:r>
              <a:rPr lang="en-US" altLang="zh-CN" sz="2400" dirty="0"/>
              <a:t>MOOC 15</a:t>
            </a:r>
            <a:r>
              <a:rPr lang="zh-CN" altLang="en-US" sz="2400" dirty="0"/>
              <a:t>分：</a:t>
            </a:r>
            <a:endParaRPr lang="en-US" altLang="zh-CN" sz="2400" dirty="0"/>
          </a:p>
          <a:p>
            <a:pPr lvl="2"/>
            <a:r>
              <a:rPr lang="en-US" altLang="zh-CN" sz="2000" dirty="0">
                <a:hlinkClick r:id="rId2"/>
              </a:rPr>
              <a:t>http://www.icourse163.org/course/PKU-1002534001</a:t>
            </a:r>
            <a:endParaRPr lang="en-US" altLang="zh-CN" sz="2000" dirty="0"/>
          </a:p>
          <a:p>
            <a:pPr lvl="2"/>
            <a:r>
              <a:rPr lang="zh-CN" altLang="en-US" sz="2000" dirty="0"/>
              <a:t>基本概念、算法填空、</a:t>
            </a:r>
            <a:r>
              <a:rPr lang="en-US" altLang="zh-CN" sz="2000" dirty="0"/>
              <a:t>Quiz</a:t>
            </a:r>
            <a:r>
              <a:rPr lang="zh-CN" altLang="en-US" sz="2000" dirty="0"/>
              <a:t>小测、期中期末</a:t>
            </a:r>
            <a:endParaRPr lang="en-US" altLang="zh-CN" sz="2000" dirty="0"/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Presentation</a:t>
            </a: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25</a:t>
            </a:r>
            <a:r>
              <a:rPr lang="zh-CN" altLang="en-US" sz="2400" dirty="0">
                <a:solidFill>
                  <a:srgbClr val="FF0000"/>
                </a:solidFill>
              </a:rPr>
              <a:t>分）</a:t>
            </a:r>
            <a:r>
              <a:rPr lang="en-US" altLang="zh-CN" sz="2400" dirty="0">
                <a:solidFill>
                  <a:srgbClr val="FF0000"/>
                </a:solidFill>
              </a:rPr>
              <a:t>OR</a:t>
            </a:r>
          </a:p>
          <a:p>
            <a:pPr lvl="1"/>
            <a:r>
              <a:rPr lang="zh-CN" altLang="en-US" sz="2400" dirty="0"/>
              <a:t>编程练习</a:t>
            </a:r>
            <a:r>
              <a:rPr lang="en-US" altLang="zh-CN" sz="2400" dirty="0"/>
              <a:t> 10</a:t>
            </a:r>
            <a:r>
              <a:rPr lang="zh-CN" altLang="en-US" sz="2400" dirty="0"/>
              <a:t>分：</a:t>
            </a:r>
            <a:r>
              <a:rPr lang="en-US" altLang="zh-CN" sz="2400" dirty="0"/>
              <a:t>POJ + </a:t>
            </a:r>
            <a:r>
              <a:rPr lang="zh-CN" altLang="en-US" sz="2400" dirty="0"/>
              <a:t>书面作业</a:t>
            </a:r>
            <a:r>
              <a:rPr lang="en-US" altLang="zh-CN" sz="2400" dirty="0"/>
              <a:t> 15</a:t>
            </a:r>
            <a:r>
              <a:rPr lang="zh-CN" altLang="en-US" sz="2400" dirty="0"/>
              <a:t>分：</a:t>
            </a:r>
            <a:endParaRPr lang="en-US" altLang="zh-CN" sz="2400" dirty="0"/>
          </a:p>
          <a:p>
            <a:pPr lvl="2"/>
            <a:r>
              <a:rPr lang="en-US" altLang="zh-CN" sz="2000" dirty="0"/>
              <a:t>POJ</a:t>
            </a:r>
            <a:r>
              <a:rPr lang="zh-CN" altLang="en-US" sz="2000" dirty="0"/>
              <a:t>与书面作业各</a:t>
            </a:r>
            <a:r>
              <a:rPr lang="en-US" altLang="zh-CN" sz="2000" dirty="0"/>
              <a:t>11</a:t>
            </a:r>
            <a:r>
              <a:rPr lang="zh-CN" altLang="en-US" sz="2000" dirty="0"/>
              <a:t>次</a:t>
            </a:r>
            <a:endParaRPr lang="en-US" altLang="zh-CN" sz="2000" dirty="0"/>
          </a:p>
          <a:p>
            <a:pPr lvl="1"/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B2F7FFC-B905-4A4D-B2BD-7BFB6CD4E6F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Grading</a:t>
            </a:r>
            <a:endParaRPr lang="en-US" dirty="0"/>
          </a:p>
        </p:txBody>
      </p:sp>
      <p:sp>
        <p:nvSpPr>
          <p:cNvPr id="2" name="Text Box 11">
            <a:extLst>
              <a:ext uri="{FF2B5EF4-FFF2-40B4-BE49-F238E27FC236}">
                <a16:creationId xmlns:a16="http://schemas.microsoft.com/office/drawing/2014/main" id="{8A7BA9B6-D33D-4294-ABBE-F803F4AD1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165304"/>
            <a:ext cx="76438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0"/>
              </a:spcBef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/>
                <a:ea typeface="华文行楷" pitchFamily="2" charset="-122"/>
                <a:cs typeface="Arial"/>
              </a:rPr>
              <a:t>教学团队可能会根据实际教学情况对成绩评定比例进行微调</a:t>
            </a:r>
            <a:endParaRPr lang="en-US" altLang="zh-CN" sz="1600" dirty="0">
              <a:solidFill>
                <a:srgbClr val="000000"/>
              </a:solidFill>
              <a:latin typeface="Arial"/>
              <a:ea typeface="华文行楷" pitchFamily="2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29329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A99022-84F7-4BF0-BBD3-D00BEB152186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Deterministic data structures and algorithms</a:t>
            </a:r>
          </a:p>
          <a:p>
            <a:endParaRPr lang="en-US" altLang="zh-CN" dirty="0"/>
          </a:p>
          <a:p>
            <a:r>
              <a:rPr lang="en-US" altLang="zh-CN" dirty="0"/>
              <a:t>“Off-line” algorithms</a:t>
            </a:r>
          </a:p>
          <a:p>
            <a:endParaRPr lang="en-US" altLang="zh-CN" dirty="0"/>
          </a:p>
          <a:p>
            <a:r>
              <a:rPr lang="en-US" altLang="zh-CN" dirty="0"/>
              <a:t>But more data structures and algorithms in practice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A472267-06EE-4E6C-8CFE-DCD639EEF15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In This Course,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Focus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D8826D-081F-4190-BB98-6BBF672B8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67149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35089E-3DEE-4B21-83C3-155000BA5F46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Introduce some randomness during the execution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Sherwood</a:t>
            </a:r>
            <a:r>
              <a:rPr lang="en-US" altLang="zh-CN" dirty="0"/>
              <a:t>: always return correct answers, but complexity varies</a:t>
            </a:r>
          </a:p>
          <a:p>
            <a:pPr lvl="1"/>
            <a:r>
              <a:rPr lang="en-US" altLang="zh-CN" dirty="0"/>
              <a:t>Example: Optimized </a:t>
            </a:r>
            <a:r>
              <a:rPr lang="en-US" altLang="zh-CN" dirty="0" err="1"/>
              <a:t>QuickSort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Monte Carlo</a:t>
            </a:r>
            <a:r>
              <a:rPr lang="en-US" altLang="zh-CN" dirty="0"/>
              <a:t>: have a chance of producing wrong answers</a:t>
            </a:r>
          </a:p>
          <a:p>
            <a:pPr lvl="1"/>
            <a:r>
              <a:rPr lang="en-US" altLang="zh-CN" dirty="0"/>
              <a:t>Example: Bloom Filter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Las Vegas</a:t>
            </a:r>
            <a:r>
              <a:rPr lang="en-US" altLang="zh-CN" dirty="0"/>
              <a:t>: never return wrong answers, but sometimes fail to return answers</a:t>
            </a:r>
          </a:p>
          <a:p>
            <a:pPr lvl="1"/>
            <a:r>
              <a:rPr lang="en-US" altLang="zh-CN" dirty="0"/>
              <a:t>Example: Randomized 8-queens problem</a:t>
            </a: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B38B63F-0256-4465-9AC9-03B6E0CB37B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Randomized Algorithms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BFB7AB-C2BE-4F31-A719-3480B9364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23618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DCD36E-3480-4EF2-8CB3-98EA61840F4E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ADT:</a:t>
            </a:r>
          </a:p>
          <a:p>
            <a:pPr lvl="1"/>
            <a:r>
              <a:rPr lang="en-US" altLang="zh-CN" sz="2800" dirty="0"/>
              <a:t>Data: a set of elements </a:t>
            </a:r>
            <a:r>
              <a:rPr lang="en-US" altLang="zh-CN" sz="2800" dirty="0">
                <a:solidFill>
                  <a:srgbClr val="0070C0"/>
                </a:solidFill>
              </a:rPr>
              <a:t>A</a:t>
            </a:r>
          </a:p>
          <a:p>
            <a:pPr lvl="1"/>
            <a:r>
              <a:rPr lang="en-US" altLang="zh-CN" sz="2800" dirty="0"/>
              <a:t>Support operation:</a:t>
            </a:r>
            <a:r>
              <a:rPr lang="zh-CN" altLang="en-US" sz="2800" dirty="0"/>
              <a:t> </a:t>
            </a:r>
            <a:r>
              <a:rPr lang="en-US" altLang="zh-CN" sz="2800" i="1" dirty="0" err="1"/>
              <a:t>has_member</a:t>
            </a:r>
            <a:r>
              <a:rPr lang="en-US" altLang="zh-CN" sz="2800" i="1" dirty="0"/>
              <a:t> </a:t>
            </a:r>
            <a:r>
              <a:rPr lang="en-US" altLang="zh-CN" sz="2800" dirty="0"/>
              <a:t>(x)</a:t>
            </a:r>
          </a:p>
          <a:p>
            <a:pPr lvl="2"/>
            <a:r>
              <a:rPr lang="en-US" altLang="zh-CN" sz="2400" dirty="0">
                <a:latin typeface="Comic Sans MS" panose="030F0702030302020204" pitchFamily="66" charset="0"/>
                <a:cs typeface="Calibri" pitchFamily="34" charset="0"/>
              </a:rPr>
              <a:t>testing whether an element </a:t>
            </a:r>
            <a:r>
              <a:rPr lang="en-US" altLang="zh-CN" sz="2400" dirty="0">
                <a:solidFill>
                  <a:srgbClr val="0070C0"/>
                </a:solidFill>
                <a:latin typeface="Comic Sans MS" panose="030F0702030302020204" pitchFamily="66" charset="0"/>
                <a:cs typeface="Calibri" pitchFamily="34" charset="0"/>
              </a:rPr>
              <a:t>x</a:t>
            </a:r>
            <a:r>
              <a:rPr lang="en-US" altLang="zh-CN" sz="2400" dirty="0">
                <a:latin typeface="Comic Sans MS" panose="030F0702030302020204" pitchFamily="66" charset="0"/>
                <a:cs typeface="Calibri" pitchFamily="34" charset="0"/>
              </a:rPr>
              <a:t> is a member of the set </a:t>
            </a:r>
            <a:r>
              <a:rPr lang="en-US" altLang="zh-CN" sz="2400" dirty="0">
                <a:solidFill>
                  <a:srgbClr val="0070C0"/>
                </a:solidFill>
                <a:latin typeface="Comic Sans MS" panose="030F0702030302020204" pitchFamily="66" charset="0"/>
                <a:cs typeface="Calibri" pitchFamily="34" charset="0"/>
              </a:rPr>
              <a:t>A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lvl="1"/>
            <a:r>
              <a:rPr lang="en-US" altLang="zh-CN" sz="2800" dirty="0"/>
              <a:t>Naïve approach</a:t>
            </a:r>
            <a:r>
              <a:rPr lang="en-US" altLang="zh-CN" sz="2400" dirty="0"/>
              <a:t>: exactly record every element</a:t>
            </a:r>
          </a:p>
          <a:p>
            <a:pPr lvl="2"/>
            <a:r>
              <a:rPr lang="en-US" altLang="zh-CN" sz="2400" dirty="0">
                <a:latin typeface="Comic Sans MS" panose="030F0702030302020204" pitchFamily="66" charset="0"/>
                <a:cs typeface="Calibri" pitchFamily="34" charset="0"/>
              </a:rPr>
              <a:t>An element needs </a:t>
            </a: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cs typeface="Calibri" pitchFamily="34" charset="0"/>
              </a:rPr>
              <a:t>w</a:t>
            </a:r>
            <a:r>
              <a:rPr lang="en-US" altLang="zh-CN" sz="2400" dirty="0">
                <a:latin typeface="Comic Sans MS" panose="030F0702030302020204" pitchFamily="66" charset="0"/>
                <a:cs typeface="Calibri" pitchFamily="34" charset="0"/>
              </a:rPr>
              <a:t> bits (w &gt; 100 in practice)</a:t>
            </a:r>
          </a:p>
          <a:p>
            <a:pPr lvl="2"/>
            <a:r>
              <a:rPr lang="en-US" altLang="zh-CN" sz="2400" dirty="0">
                <a:latin typeface="Comic Sans MS" panose="030F0702030302020204" pitchFamily="66" charset="0"/>
                <a:cs typeface="Calibri" pitchFamily="34" charset="0"/>
              </a:rPr>
              <a:t>At least </a:t>
            </a: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cs typeface="Calibri" pitchFamily="34" charset="0"/>
              </a:rPr>
              <a:t>w*n</a:t>
            </a:r>
            <a:r>
              <a:rPr lang="en-US" altLang="zh-CN" sz="2400" dirty="0">
                <a:latin typeface="Comic Sans MS" panose="030F0702030302020204" pitchFamily="66" charset="0"/>
                <a:cs typeface="Calibri" pitchFamily="34" charset="0"/>
              </a:rPr>
              <a:t> bits in total</a:t>
            </a:r>
            <a:endParaRPr lang="en-US" altLang="zh-CN" sz="2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3FB8933-34ED-40B2-B9C7-1794E825761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An Example: Bloom Filter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FC7C62-BB40-4E9A-871B-1726F6738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30532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505200"/>
            <a:ext cx="7222023" cy="25908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omic Sans MS" panose="030F0702030302020204" pitchFamily="66" charset="0"/>
                <a:cs typeface="Calibri" pitchFamily="34" charset="0"/>
              </a:rPr>
              <a:t>Design</a:t>
            </a:r>
            <a:endParaRPr lang="en-US" sz="3600" dirty="0">
              <a:latin typeface="Comic Sans MS" panose="030F0702030302020204" pitchFamily="66" charset="0"/>
              <a:cs typeface="Calibri" pitchFamily="34" charset="0"/>
            </a:endParaRPr>
          </a:p>
          <a:p>
            <a:pPr lvl="1"/>
            <a:r>
              <a:rPr lang="en-US" sz="2400" dirty="0">
                <a:latin typeface="Comic Sans MS" panose="030F0702030302020204" pitchFamily="66" charset="0"/>
                <a:cs typeface="Calibri" pitchFamily="34" charset="0"/>
              </a:rPr>
              <a:t>Space-efficient probabilistic data structure for</a:t>
            </a:r>
          </a:p>
          <a:p>
            <a:pPr lvl="1"/>
            <a:r>
              <a:rPr lang="en-US" sz="2400" dirty="0">
                <a:latin typeface="Comic Sans MS" panose="030F0702030302020204" pitchFamily="66" charset="0"/>
                <a:cs typeface="Calibri" pitchFamily="34" charset="0"/>
              </a:rPr>
              <a:t>Map elements in a </a:t>
            </a:r>
            <a:r>
              <a:rPr lang="en-US" sz="2400" i="1" dirty="0">
                <a:latin typeface="Comic Sans MS" panose="030F0702030302020204" pitchFamily="66" charset="0"/>
                <a:cs typeface="Calibri" pitchFamily="34" charset="0"/>
              </a:rPr>
              <a:t>m</a:t>
            </a:r>
            <a:r>
              <a:rPr lang="en-US" sz="2400" dirty="0">
                <a:latin typeface="Comic Sans MS" panose="030F0702030302020204" pitchFamily="66" charset="0"/>
                <a:cs typeface="Calibri" pitchFamily="34" charset="0"/>
              </a:rPr>
              <a:t>-bit array using </a:t>
            </a:r>
            <a:r>
              <a:rPr lang="en-US" sz="2400" i="1" dirty="0">
                <a:latin typeface="Comic Sans MS" panose="030F0702030302020204" pitchFamily="66" charset="0"/>
                <a:cs typeface="Calibri" pitchFamily="34" charset="0"/>
              </a:rPr>
              <a:t>k</a:t>
            </a:r>
            <a:r>
              <a:rPr lang="en-US" sz="2400" dirty="0">
                <a:latin typeface="Comic Sans MS" panose="030F0702030302020204" pitchFamily="66" charset="0"/>
                <a:cs typeface="Calibri" pitchFamily="34" charset="0"/>
              </a:rPr>
              <a:t> hash functions</a:t>
            </a:r>
          </a:p>
          <a:p>
            <a:pPr lvl="1"/>
            <a:r>
              <a:rPr lang="en-US" sz="2400" dirty="0">
                <a:latin typeface="Comic Sans MS" panose="030F0702030302020204" pitchFamily="66" charset="0"/>
                <a:cs typeface="Calibri" pitchFamily="34" charset="0"/>
              </a:rPr>
              <a:t>Insertion &amp; Query</a:t>
            </a:r>
          </a:p>
          <a:p>
            <a:pPr lvl="1"/>
            <a:r>
              <a:rPr lang="en-US" sz="2400" dirty="0">
                <a:latin typeface="Comic Sans MS" panose="030F0702030302020204" pitchFamily="66" charset="0"/>
                <a:cs typeface="Calibri" pitchFamily="34" charset="0"/>
              </a:rPr>
              <a:t>Deletion?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 Example: Bloom Filter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31001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>
                <a:latin typeface="Comic Sans MS" panose="030F0702030302020204" pitchFamily="66" charset="0"/>
                <a:cs typeface="Calibri" pitchFamily="34" charset="0"/>
              </a:rPr>
              <a:t>Analysis</a:t>
            </a:r>
          </a:p>
          <a:p>
            <a:pPr lvl="1"/>
            <a:r>
              <a:rPr lang="en-US" sz="3200" dirty="0">
                <a:latin typeface="Comic Sans MS" panose="030F0702030302020204" pitchFamily="66" charset="0"/>
                <a:cs typeface="Calibri" pitchFamily="34" charset="0"/>
              </a:rPr>
              <a:t>No false negatives</a:t>
            </a:r>
          </a:p>
          <a:p>
            <a:pPr lvl="1"/>
            <a:r>
              <a:rPr lang="en-US" sz="3200" dirty="0">
                <a:latin typeface="Comic Sans MS" panose="030F0702030302020204" pitchFamily="66" charset="0"/>
                <a:cs typeface="Calibri" pitchFamily="34" charset="0"/>
              </a:rPr>
              <a:t>False positives</a:t>
            </a:r>
          </a:p>
          <a:p>
            <a:pPr lvl="1"/>
            <a:endParaRPr lang="en-US" sz="3200" dirty="0">
              <a:latin typeface="Comic Sans MS" panose="030F0702030302020204" pitchFamily="66" charset="0"/>
              <a:cs typeface="Calibri" pitchFamily="34" charset="0"/>
            </a:endParaRPr>
          </a:p>
          <a:p>
            <a:pPr lvl="1"/>
            <a:endParaRPr lang="en-US" sz="3200" dirty="0">
              <a:latin typeface="Comic Sans MS" panose="030F0702030302020204" pitchFamily="66" charset="0"/>
              <a:cs typeface="Calibri" pitchFamily="34" charset="0"/>
            </a:endParaRPr>
          </a:p>
          <a:p>
            <a:pPr marL="671512" lvl="2" indent="0">
              <a:buNone/>
            </a:pPr>
            <a:endParaRPr lang="en-US" sz="2800" dirty="0">
              <a:latin typeface="Comic Sans MS" panose="030F0702030302020204" pitchFamily="66" charset="0"/>
              <a:cs typeface="Calibri" pitchFamily="34" charset="0"/>
            </a:endParaRPr>
          </a:p>
          <a:p>
            <a:pPr lvl="2"/>
            <a:r>
              <a:rPr lang="en-US" sz="2800" i="1" dirty="0">
                <a:latin typeface="Comic Sans MS" panose="030F0702030302020204" pitchFamily="66" charset="0"/>
                <a:cs typeface="Calibri" pitchFamily="34" charset="0"/>
              </a:rPr>
              <a:t>n</a:t>
            </a:r>
            <a:r>
              <a:rPr lang="en-US" sz="2800" dirty="0">
                <a:latin typeface="Comic Sans MS" panose="030F0702030302020204" pitchFamily="66" charset="0"/>
                <a:cs typeface="Calibri" pitchFamily="34" charset="0"/>
              </a:rPr>
              <a:t>: </a:t>
            </a:r>
            <a:r>
              <a:rPr lang="en-US" altLang="zh-CN" sz="2800" dirty="0">
                <a:latin typeface="Comic Sans MS" panose="030F0702030302020204" pitchFamily="66" charset="0"/>
                <a:cs typeface="Calibri" pitchFamily="34" charset="0"/>
              </a:rPr>
              <a:t>number of existing elements</a:t>
            </a:r>
          </a:p>
          <a:p>
            <a:pPr lvl="2"/>
            <a:r>
              <a:rPr lang="en-US" sz="2800" i="1" dirty="0">
                <a:latin typeface="Comic Sans MS" panose="030F0702030302020204" pitchFamily="66" charset="0"/>
                <a:cs typeface="Calibri" pitchFamily="34" charset="0"/>
              </a:rPr>
              <a:t>k</a:t>
            </a:r>
            <a:r>
              <a:rPr lang="en-US" sz="2800" dirty="0">
                <a:latin typeface="Comic Sans MS" panose="030F0702030302020204" pitchFamily="66" charset="0"/>
                <a:cs typeface="Calibri" pitchFamily="34" charset="0"/>
              </a:rPr>
              <a:t>: number of hash functions</a:t>
            </a:r>
          </a:p>
          <a:p>
            <a:pPr lvl="2"/>
            <a:r>
              <a:rPr lang="en-US" sz="2800" i="1" dirty="0">
                <a:latin typeface="Comic Sans MS" panose="030F0702030302020204" pitchFamily="66" charset="0"/>
                <a:cs typeface="Calibri" pitchFamily="34" charset="0"/>
              </a:rPr>
              <a:t>m</a:t>
            </a:r>
            <a:r>
              <a:rPr lang="en-US" sz="2800" dirty="0">
                <a:latin typeface="Comic Sans MS" panose="030F0702030302020204" pitchFamily="66" charset="0"/>
                <a:cs typeface="Calibri" pitchFamily="34" charset="0"/>
              </a:rPr>
              <a:t>: array size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0D0296E-D723-4004-A908-BA125A3039E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 Example: Bloom Filter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p:pic>
        <p:nvPicPr>
          <p:cNvPr id="1026" name="Picture 2" descr="clip_image002[30]">
            <a:extLst>
              <a:ext uri="{FF2B5EF4-FFF2-40B4-BE49-F238E27FC236}">
                <a16:creationId xmlns:a16="http://schemas.microsoft.com/office/drawing/2014/main" id="{2C78D2AD-8A74-4D82-AD68-75A0E832F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00400"/>
            <a:ext cx="7536873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52208F7-1276-4280-AABA-DA7B3A1FAFE4}"/>
              </a:ext>
            </a:extLst>
          </p:cNvPr>
          <p:cNvCxnSpPr/>
          <p:nvPr/>
        </p:nvCxnSpPr>
        <p:spPr>
          <a:xfrm>
            <a:off x="1752600" y="4191000"/>
            <a:ext cx="685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53666564-4118-4988-B7D6-0038FAA80E55}"/>
              </a:ext>
            </a:extLst>
          </p:cNvPr>
          <p:cNvSpPr/>
          <p:nvPr/>
        </p:nvSpPr>
        <p:spPr>
          <a:xfrm>
            <a:off x="1447800" y="3390907"/>
            <a:ext cx="1600200" cy="80008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EF2872-A992-4529-812B-CFDA9BF800C0}"/>
              </a:ext>
            </a:extLst>
          </p:cNvPr>
          <p:cNvSpPr txBox="1"/>
          <p:nvPr/>
        </p:nvSpPr>
        <p:spPr>
          <a:xfrm>
            <a:off x="695673" y="4212225"/>
            <a:ext cx="3241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Prob of not occupied by one hash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C59F37F-B29E-4930-A15B-C9AE32E3D3B5}"/>
              </a:ext>
            </a:extLst>
          </p:cNvPr>
          <p:cNvSpPr txBox="1"/>
          <p:nvPr/>
        </p:nvSpPr>
        <p:spPr>
          <a:xfrm>
            <a:off x="376676" y="3069221"/>
            <a:ext cx="35605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Prob of not occupied by all </a:t>
            </a:r>
            <a:r>
              <a:rPr lang="en-US" altLang="zh-CN" sz="1600" dirty="0" err="1">
                <a:solidFill>
                  <a:srgbClr val="0070C0"/>
                </a:solidFill>
                <a:latin typeface="+mn-lt"/>
              </a:rPr>
              <a:t>prev</a:t>
            </a:r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 hash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325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>
                <a:latin typeface="Comic Sans MS" panose="030F0702030302020204" pitchFamily="66" charset="0"/>
                <a:cs typeface="Calibri" pitchFamily="34" charset="0"/>
              </a:rPr>
              <a:t>Optimal Param</a:t>
            </a:r>
            <a:r>
              <a:rPr lang="en-US" altLang="zh-CN" sz="3200" dirty="0">
                <a:latin typeface="Comic Sans MS" panose="030F0702030302020204" pitchFamily="66" charset="0"/>
                <a:cs typeface="Calibri" pitchFamily="34" charset="0"/>
              </a:rPr>
              <a:t>e</a:t>
            </a:r>
            <a:r>
              <a:rPr lang="en-US" sz="3200" dirty="0">
                <a:latin typeface="Comic Sans MS" panose="030F0702030302020204" pitchFamily="66" charset="0"/>
                <a:cs typeface="Calibri" pitchFamily="34" charset="0"/>
              </a:rPr>
              <a:t>ters</a:t>
            </a:r>
          </a:p>
          <a:p>
            <a:pPr lvl="1">
              <a:spcBef>
                <a:spcPts val="1200"/>
              </a:spcBef>
            </a:pPr>
            <a:r>
              <a:rPr lang="en-US" sz="2800" dirty="0">
                <a:latin typeface="Comic Sans MS" panose="030F0702030302020204" pitchFamily="66" charset="0"/>
                <a:cs typeface="Calibri" pitchFamily="34" charset="0"/>
              </a:rPr>
              <a:t>Given </a:t>
            </a:r>
            <a:r>
              <a:rPr lang="en-US" sz="2800" i="1" dirty="0">
                <a:latin typeface="Comic Sans MS" panose="030F0702030302020204" pitchFamily="66" charset="0"/>
                <a:cs typeface="Calibri" pitchFamily="34" charset="0"/>
              </a:rPr>
              <a:t>m</a:t>
            </a:r>
            <a:r>
              <a:rPr lang="en-US" sz="2800" dirty="0">
                <a:latin typeface="Comic Sans MS" panose="030F0702030302020204" pitchFamily="66" charset="0"/>
                <a:cs typeface="Calibri" pitchFamily="34" charset="0"/>
              </a:rPr>
              <a:t> and </a:t>
            </a:r>
            <a:r>
              <a:rPr lang="en-US" sz="2800" i="1" dirty="0">
                <a:latin typeface="Comic Sans MS" panose="030F0702030302020204" pitchFamily="66" charset="0"/>
                <a:cs typeface="Calibri" pitchFamily="34" charset="0"/>
              </a:rPr>
              <a:t>n</a:t>
            </a:r>
            <a:r>
              <a:rPr lang="en-US" sz="2800" dirty="0">
                <a:latin typeface="Comic Sans MS" panose="030F0702030302020204" pitchFamily="66" charset="0"/>
                <a:cs typeface="Calibri" pitchFamily="34" charset="0"/>
              </a:rPr>
              <a:t>, optimize </a:t>
            </a:r>
            <a:r>
              <a:rPr lang="en-US" sz="2800" i="1" dirty="0">
                <a:latin typeface="Comic Sans MS" panose="030F0702030302020204" pitchFamily="66" charset="0"/>
                <a:cs typeface="Calibri" pitchFamily="34" charset="0"/>
              </a:rPr>
              <a:t>k</a:t>
            </a:r>
            <a:r>
              <a:rPr lang="en-US" sz="2800" dirty="0">
                <a:latin typeface="Comic Sans MS" panose="030F0702030302020204" pitchFamily="66" charset="0"/>
                <a:cs typeface="Calibri" pitchFamily="34" charset="0"/>
              </a:rPr>
              <a:t> to minimize false positive (FP)</a:t>
            </a:r>
          </a:p>
          <a:p>
            <a:pPr lvl="1"/>
            <a:endParaRPr lang="en-US" sz="2800" dirty="0">
              <a:latin typeface="Comic Sans MS" panose="030F0702030302020204" pitchFamily="66" charset="0"/>
              <a:cs typeface="Calibri" pitchFamily="34" charset="0"/>
            </a:endParaRPr>
          </a:p>
          <a:p>
            <a:pPr marL="671512" lvl="2" indent="0">
              <a:buNone/>
            </a:pPr>
            <a:endParaRPr lang="en-US" sz="2400" dirty="0">
              <a:latin typeface="Comic Sans MS" panose="030F0702030302020204" pitchFamily="66" charset="0"/>
              <a:cs typeface="Calibri" pitchFamily="34" charset="0"/>
            </a:endParaRPr>
          </a:p>
          <a:p>
            <a:pPr lvl="1">
              <a:spcBef>
                <a:spcPts val="1800"/>
              </a:spcBef>
            </a:pPr>
            <a:r>
              <a:rPr lang="en-US" sz="2800" dirty="0">
                <a:latin typeface="Comic Sans MS" panose="030F0702030302020204" pitchFamily="66" charset="0"/>
                <a:cs typeface="Calibri" pitchFamily="34" charset="0"/>
              </a:rPr>
              <a:t>9.6 bits per element to limit </a:t>
            </a:r>
            <a:r>
              <a:rPr lang="en-US" altLang="zh-CN" sz="2800" dirty="0">
                <a:latin typeface="Comic Sans MS" panose="030F0702030302020204" pitchFamily="66" charset="0"/>
                <a:cs typeface="Calibri" pitchFamily="34" charset="0"/>
              </a:rPr>
              <a:t>FP under 1%</a:t>
            </a:r>
          </a:p>
          <a:p>
            <a:pPr>
              <a:spcBef>
                <a:spcPts val="1800"/>
              </a:spcBef>
            </a:pPr>
            <a:r>
              <a:rPr lang="en-US" sz="3200" dirty="0">
                <a:latin typeface="Comic Sans MS" panose="030F0702030302020204" pitchFamily="66" charset="0"/>
                <a:cs typeface="Calibri" pitchFamily="34" charset="0"/>
              </a:rPr>
              <a:t>Applications</a:t>
            </a:r>
          </a:p>
          <a:p>
            <a:pPr lvl="1">
              <a:spcBef>
                <a:spcPts val="600"/>
              </a:spcBef>
            </a:pPr>
            <a:r>
              <a:rPr lang="en-US" sz="2800" dirty="0">
                <a:latin typeface="Comic Sans MS" panose="030F0702030302020204" pitchFamily="66" charset="0"/>
                <a:cs typeface="Calibri" pitchFamily="34" charset="0"/>
              </a:rPr>
              <a:t>Google Bigtable and </a:t>
            </a:r>
            <a:r>
              <a:rPr lang="en-US" sz="2800" dirty="0" err="1">
                <a:latin typeface="Comic Sans MS" panose="030F0702030302020204" pitchFamily="66" charset="0"/>
                <a:cs typeface="Calibri" pitchFamily="34" charset="0"/>
              </a:rPr>
              <a:t>Hbase</a:t>
            </a:r>
            <a:endParaRPr lang="en-US" sz="2800" dirty="0">
              <a:latin typeface="Comic Sans MS" panose="030F0702030302020204" pitchFamily="66" charset="0"/>
              <a:cs typeface="Calibri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sz="2800" dirty="0">
                <a:latin typeface="Comic Sans MS" panose="030F0702030302020204" pitchFamily="66" charset="0"/>
                <a:cs typeface="Calibri" pitchFamily="34" charset="0"/>
              </a:rPr>
              <a:t>Chrome: accelerating secure browsing</a:t>
            </a:r>
          </a:p>
          <a:p>
            <a:pPr lvl="1">
              <a:spcBef>
                <a:spcPts val="600"/>
              </a:spcBef>
            </a:pPr>
            <a:r>
              <a:rPr lang="en-US" sz="2800" dirty="0">
                <a:latin typeface="Comic Sans MS" panose="030F0702030302020204" pitchFamily="66" charset="0"/>
                <a:cs typeface="Calibri" pitchFamily="34" charset="0"/>
              </a:rPr>
              <a:t>Spam filter</a:t>
            </a:r>
          </a:p>
          <a:p>
            <a:pPr lvl="1">
              <a:spcBef>
                <a:spcPts val="1800"/>
              </a:spcBef>
            </a:pPr>
            <a:endParaRPr lang="en-US" sz="2800" dirty="0">
              <a:latin typeface="Comic Sans MS" panose="030F0702030302020204" pitchFamily="66" charset="0"/>
              <a:cs typeface="Calibri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0D0296E-D723-4004-A908-BA125A3039E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 Example: Bloom Filter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p:pic>
        <p:nvPicPr>
          <p:cNvPr id="2050" name="Picture 2" descr="clip_image002[54]">
            <a:extLst>
              <a:ext uri="{FF2B5EF4-FFF2-40B4-BE49-F238E27FC236}">
                <a16:creationId xmlns:a16="http://schemas.microsoft.com/office/drawing/2014/main" id="{BFA94F82-E251-4B9E-88D3-1ECC5281C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799" y="2971799"/>
            <a:ext cx="1693931" cy="73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lip_image012">
            <a:extLst>
              <a:ext uri="{FF2B5EF4-FFF2-40B4-BE49-F238E27FC236}">
                <a16:creationId xmlns:a16="http://schemas.microsoft.com/office/drawing/2014/main" id="{BE8B414C-6D1A-426B-8B5C-8F3B96C07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85" y="2971800"/>
            <a:ext cx="1336675" cy="78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85EFF3E-9E79-440A-BCB4-3F027469E381}"/>
              </a:ext>
            </a:extLst>
          </p:cNvPr>
          <p:cNvSpPr/>
          <p:nvPr/>
        </p:nvSpPr>
        <p:spPr>
          <a:xfrm>
            <a:off x="2438400" y="2971800"/>
            <a:ext cx="7873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chemeClr val="tx1"/>
                </a:solidFill>
                <a:latin typeface="Comic Sans MS" panose="030F0702030302020204" pitchFamily="66" charset="0"/>
                <a:cs typeface="Calibri" pitchFamily="34" charset="0"/>
                <a:sym typeface="Wingdings" panose="05000000000000000000" pitchFamily="2" charset="2"/>
              </a:rPr>
              <a:t>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ED34C6-5CC6-4851-88C5-4F08D7994E0D}"/>
              </a:ext>
            </a:extLst>
          </p:cNvPr>
          <p:cNvSpPr/>
          <p:nvPr/>
        </p:nvSpPr>
        <p:spPr>
          <a:xfrm>
            <a:off x="5054597" y="2971800"/>
            <a:ext cx="36567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chemeClr val="tx1"/>
                </a:solidFill>
                <a:latin typeface="Comic Sans MS" panose="030F0702030302020204" pitchFamily="66" charset="0"/>
                <a:cs typeface="Calibri" pitchFamily="34" charset="0"/>
                <a:sym typeface="Wingdings" panose="05000000000000000000" pitchFamily="2" charset="2"/>
              </a:rPr>
              <a:t></a:t>
            </a:r>
            <a:r>
              <a:rPr lang="en-US" altLang="zh-CN" sz="4400" dirty="0">
                <a:latin typeface="Comic Sans MS" panose="030F0702030302020204" pitchFamily="66" charset="0"/>
                <a:cs typeface="Calibri" pitchFamily="34" charset="0"/>
                <a:sym typeface="Wingdings" panose="05000000000000000000" pitchFamily="2" charset="2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  <a:latin typeface="Comic Sans MS" panose="030F0702030302020204" pitchFamily="66" charset="0"/>
                <a:cs typeface="Calibri" pitchFamily="34" charset="0"/>
                <a:sym typeface="Wingdings" panose="05000000000000000000" pitchFamily="2" charset="2"/>
              </a:rPr>
              <a:t>FP = 0.6185</a:t>
            </a:r>
            <a:r>
              <a:rPr lang="en-US" altLang="zh-CN" sz="3200" baseline="30000" dirty="0">
                <a:solidFill>
                  <a:schemeClr val="tx1"/>
                </a:solidFill>
                <a:latin typeface="Comic Sans MS" panose="030F0702030302020204" pitchFamily="66" charset="0"/>
                <a:cs typeface="Calibri" pitchFamily="34" charset="0"/>
                <a:sym typeface="Wingdings" panose="05000000000000000000" pitchFamily="2" charset="2"/>
              </a:rPr>
              <a:t>m/n</a:t>
            </a:r>
            <a:endParaRPr lang="zh-CN" altLang="en-US" baseline="30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7650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F071B2-1BCF-43EE-AAFD-3451E4347C31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3200" dirty="0">
                <a:latin typeface="Comic Sans MS" panose="030F0702030302020204" pitchFamily="66" charset="0"/>
                <a:cs typeface="Calibri" panose="020F0502020204030204" pitchFamily="34" charset="0"/>
              </a:rPr>
              <a:t>Easy operations </a:t>
            </a:r>
          </a:p>
          <a:p>
            <a:pPr lvl="1"/>
            <a:r>
              <a:rPr lang="en-US" altLang="zh-CN" sz="2800" dirty="0">
                <a:latin typeface="Comic Sans MS" panose="030F0702030302020204" pitchFamily="66" charset="0"/>
                <a:cs typeface="Calibri" panose="020F0502020204030204" pitchFamily="34" charset="0"/>
              </a:rPr>
              <a:t>Simple insertion, query, and deletion</a:t>
            </a:r>
          </a:p>
          <a:p>
            <a:pPr>
              <a:spcBef>
                <a:spcPts val="1800"/>
              </a:spcBef>
            </a:pPr>
            <a:r>
              <a:rPr lang="en-US" altLang="zh-CN" sz="3200" dirty="0">
                <a:latin typeface="Comic Sans MS" panose="030F0702030302020204" pitchFamily="66" charset="0"/>
                <a:cs typeface="Calibri" panose="020F0502020204030204" pitchFamily="34" charset="0"/>
              </a:rPr>
              <a:t>Elegant in math</a:t>
            </a:r>
          </a:p>
          <a:p>
            <a:pPr lvl="1">
              <a:spcBef>
                <a:spcPts val="600"/>
              </a:spcBef>
            </a:pPr>
            <a:r>
              <a:rPr lang="en-US" altLang="zh-CN" sz="2800" dirty="0">
                <a:latin typeface="Comic Sans MS" panose="030F0702030302020204" pitchFamily="66" charset="0"/>
                <a:cs typeface="Calibri" panose="020F0502020204030204" pitchFamily="34" charset="0"/>
              </a:rPr>
              <a:t>Trackable analysis and optimization</a:t>
            </a:r>
          </a:p>
          <a:p>
            <a:pPr>
              <a:spcBef>
                <a:spcPts val="1800"/>
              </a:spcBef>
            </a:pPr>
            <a:r>
              <a:rPr lang="en-US" altLang="zh-CN" sz="3200" dirty="0">
                <a:latin typeface="Comic Sans MS" panose="030F0702030302020204" pitchFamily="66" charset="0"/>
                <a:cs typeface="Calibri" panose="020F0502020204030204" pitchFamily="34" charset="0"/>
              </a:rPr>
              <a:t>Wide applications and impact</a:t>
            </a:r>
          </a:p>
          <a:p>
            <a:pPr lvl="1">
              <a:spcBef>
                <a:spcPts val="600"/>
              </a:spcBef>
            </a:pPr>
            <a:r>
              <a:rPr lang="en-US" altLang="zh-CN" sz="2800" dirty="0">
                <a:latin typeface="Comic Sans MS" panose="030F0702030302020204" pitchFamily="66" charset="0"/>
                <a:cs typeface="Calibri" panose="020F0502020204030204" pitchFamily="34" charset="0"/>
              </a:rPr>
              <a:t>Solve an important problem in the era of big data</a:t>
            </a:r>
          </a:p>
          <a:p>
            <a:pPr lvl="1"/>
            <a:endParaRPr lang="en-US" altLang="zh-CN" dirty="0">
              <a:latin typeface="Comic Sans MS" panose="030F0702030302020204" pitchFamily="66" charset="0"/>
            </a:endParaRPr>
          </a:p>
          <a:p>
            <a:pPr lvl="1"/>
            <a:endParaRPr lang="zh-CN" alt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4FF36D-5B2B-4D0C-87EE-4BF5B8F2E9C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Bloom Filter is Beautiful</a:t>
            </a:r>
            <a:endParaRPr lang="en-US" sz="4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4AB435-67A0-41C7-907F-B2A0F960E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333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B83595-0E8F-43FF-BA47-72D91ED7A4C6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trike="sngStrike" dirty="0">
                <a:solidFill>
                  <a:srgbClr val="B2B2B2"/>
                </a:solidFill>
              </a:rPr>
              <a:t>Basic Concepts</a:t>
            </a:r>
          </a:p>
          <a:p>
            <a:r>
              <a:rPr lang="en-US" altLang="zh-CN" strike="sngStrike" dirty="0">
                <a:solidFill>
                  <a:srgbClr val="B2B2B2"/>
                </a:solidFill>
              </a:rPr>
              <a:t>Complexity and Hardness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Beyond Course Scope</a:t>
            </a:r>
          </a:p>
          <a:p>
            <a:pPr lvl="1"/>
            <a:r>
              <a:rPr lang="en-US" altLang="zh-CN" strike="sngStrike" dirty="0">
                <a:solidFill>
                  <a:srgbClr val="B2B2B2"/>
                </a:solidFill>
              </a:rPr>
              <a:t>Randomized Algorithms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Online Algorithms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32BAFA9-5A99-4E55-9DD8-3E92C16935B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Today’s Outline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454882-14E5-44DA-9774-3EE7AC0FA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24286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83053C-3AEE-40B5-A3BA-E007EB5E0F7F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Offline Algorithm: </a:t>
            </a:r>
            <a:r>
              <a:rPr lang="en-US" altLang="zh-CN" dirty="0">
                <a:solidFill>
                  <a:srgbClr val="0070C0"/>
                </a:solidFill>
              </a:rPr>
              <a:t>static</a:t>
            </a:r>
            <a:r>
              <a:rPr lang="en-US" altLang="zh-CN" dirty="0"/>
              <a:t> input</a:t>
            </a:r>
          </a:p>
          <a:p>
            <a:pPr lvl="1"/>
            <a:r>
              <a:rPr lang="en-US" altLang="zh-CN" dirty="0"/>
              <a:t>Get entire input data in advance</a:t>
            </a:r>
          </a:p>
          <a:p>
            <a:r>
              <a:rPr lang="en-US" altLang="zh-CN" dirty="0"/>
              <a:t>Online Algorithm: </a:t>
            </a:r>
            <a:r>
              <a:rPr lang="en-US" altLang="zh-CN" dirty="0">
                <a:solidFill>
                  <a:srgbClr val="0070C0"/>
                </a:solidFill>
              </a:rPr>
              <a:t>dynamic</a:t>
            </a:r>
            <a:r>
              <a:rPr lang="en-US" altLang="zh-CN" dirty="0"/>
              <a:t> input</a:t>
            </a:r>
          </a:p>
          <a:p>
            <a:pPr lvl="1"/>
            <a:r>
              <a:rPr lang="en-US" altLang="zh-CN" dirty="0"/>
              <a:t>Data is a sequence of items</a:t>
            </a:r>
          </a:p>
          <a:p>
            <a:pPr lvl="1"/>
            <a:r>
              <a:rPr lang="en-US" altLang="zh-CN" dirty="0"/>
              <a:t>Have not idea on future items</a:t>
            </a:r>
          </a:p>
          <a:p>
            <a:pPr lvl="1"/>
            <a:r>
              <a:rPr lang="en-US" altLang="zh-CN" dirty="0"/>
              <a:t>Usually process items one by one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20069B2-D28A-4CEF-8D61-50175501A07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Online Algorithms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290579-CB5B-47D8-9476-15AC66EF8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19" name="圆角矩形 11">
            <a:extLst>
              <a:ext uri="{FF2B5EF4-FFF2-40B4-BE49-F238E27FC236}">
                <a16:creationId xmlns:a16="http://schemas.microsoft.com/office/drawing/2014/main" id="{3FA6B0FC-4762-4CBA-BEED-DF90AD4E1584}"/>
              </a:ext>
            </a:extLst>
          </p:cNvPr>
          <p:cNvSpPr/>
          <p:nvPr/>
        </p:nvSpPr>
        <p:spPr bwMode="auto">
          <a:xfrm>
            <a:off x="3047999" y="4649316"/>
            <a:ext cx="3048000" cy="72390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Online Algorithms</a:t>
            </a:r>
          </a:p>
        </p:txBody>
      </p:sp>
      <p:cxnSp>
        <p:nvCxnSpPr>
          <p:cNvPr id="20" name="Straight Arrow Connector 24">
            <a:extLst>
              <a:ext uri="{FF2B5EF4-FFF2-40B4-BE49-F238E27FC236}">
                <a16:creationId xmlns:a16="http://schemas.microsoft.com/office/drawing/2014/main" id="{C16C560F-6224-4305-9A48-E34B8E5C95B1}"/>
              </a:ext>
            </a:extLst>
          </p:cNvPr>
          <p:cNvCxnSpPr>
            <a:stCxn id="19" idx="3"/>
          </p:cNvCxnSpPr>
          <p:nvPr/>
        </p:nvCxnSpPr>
        <p:spPr bwMode="auto">
          <a:xfrm>
            <a:off x="6095999" y="5011266"/>
            <a:ext cx="457199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Rectangle 26">
            <a:extLst>
              <a:ext uri="{FF2B5EF4-FFF2-40B4-BE49-F238E27FC236}">
                <a16:creationId xmlns:a16="http://schemas.microsoft.com/office/drawing/2014/main" id="{DF47EFA7-C4F6-4FD8-A712-70B099C504B6}"/>
              </a:ext>
            </a:extLst>
          </p:cNvPr>
          <p:cNvSpPr/>
          <p:nvPr/>
        </p:nvSpPr>
        <p:spPr bwMode="auto">
          <a:xfrm>
            <a:off x="6629399" y="4830291"/>
            <a:ext cx="381000" cy="36195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11C110AE-6481-463B-87FA-82A4C3524FB7}"/>
              </a:ext>
            </a:extLst>
          </p:cNvPr>
          <p:cNvSpPr/>
          <p:nvPr/>
        </p:nvSpPr>
        <p:spPr bwMode="auto">
          <a:xfrm>
            <a:off x="7105649" y="4830291"/>
            <a:ext cx="381000" cy="36195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Rectangle 28">
            <a:extLst>
              <a:ext uri="{FF2B5EF4-FFF2-40B4-BE49-F238E27FC236}">
                <a16:creationId xmlns:a16="http://schemas.microsoft.com/office/drawing/2014/main" id="{3B66BA8D-88E1-40E9-8EC0-987BD0537BF1}"/>
              </a:ext>
            </a:extLst>
          </p:cNvPr>
          <p:cNvSpPr/>
          <p:nvPr/>
        </p:nvSpPr>
        <p:spPr bwMode="auto">
          <a:xfrm>
            <a:off x="7581899" y="4830291"/>
            <a:ext cx="381000" cy="36195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FAB8F8A3-3119-447E-9865-AC86548F60C4}"/>
              </a:ext>
            </a:extLst>
          </p:cNvPr>
          <p:cNvSpPr/>
          <p:nvPr/>
        </p:nvSpPr>
        <p:spPr bwMode="auto">
          <a:xfrm>
            <a:off x="2133599" y="4839816"/>
            <a:ext cx="381000" cy="36195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Rectangle 30">
            <a:extLst>
              <a:ext uri="{FF2B5EF4-FFF2-40B4-BE49-F238E27FC236}">
                <a16:creationId xmlns:a16="http://schemas.microsoft.com/office/drawing/2014/main" id="{E0FE2297-56A4-4B35-838B-4114DAABAD5C}"/>
              </a:ext>
            </a:extLst>
          </p:cNvPr>
          <p:cNvSpPr/>
          <p:nvPr/>
        </p:nvSpPr>
        <p:spPr bwMode="auto">
          <a:xfrm>
            <a:off x="1600199" y="4839816"/>
            <a:ext cx="381000" cy="36195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Rectangle 31">
            <a:extLst>
              <a:ext uri="{FF2B5EF4-FFF2-40B4-BE49-F238E27FC236}">
                <a16:creationId xmlns:a16="http://schemas.microsoft.com/office/drawing/2014/main" id="{F4B34893-5D8F-4E6D-AF0F-CD1D887914DD}"/>
              </a:ext>
            </a:extLst>
          </p:cNvPr>
          <p:cNvSpPr/>
          <p:nvPr/>
        </p:nvSpPr>
        <p:spPr bwMode="auto">
          <a:xfrm>
            <a:off x="1066799" y="4839816"/>
            <a:ext cx="381000" cy="36195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7" name="Straight Arrow Connector 33">
            <a:extLst>
              <a:ext uri="{FF2B5EF4-FFF2-40B4-BE49-F238E27FC236}">
                <a16:creationId xmlns:a16="http://schemas.microsoft.com/office/drawing/2014/main" id="{C0DE9955-3E79-43BA-8087-8DD3EAD0815B}"/>
              </a:ext>
            </a:extLst>
          </p:cNvPr>
          <p:cNvCxnSpPr>
            <a:endCxn id="19" idx="1"/>
          </p:cNvCxnSpPr>
          <p:nvPr/>
        </p:nvCxnSpPr>
        <p:spPr bwMode="auto">
          <a:xfrm>
            <a:off x="2590800" y="5011266"/>
            <a:ext cx="457199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8" name="Rectangle 37">
            <a:extLst>
              <a:ext uri="{FF2B5EF4-FFF2-40B4-BE49-F238E27FC236}">
                <a16:creationId xmlns:a16="http://schemas.microsoft.com/office/drawing/2014/main" id="{746EF7E4-20D9-4168-8829-7B3E8D06F2D3}"/>
              </a:ext>
            </a:extLst>
          </p:cNvPr>
          <p:cNvSpPr/>
          <p:nvPr/>
        </p:nvSpPr>
        <p:spPr>
          <a:xfrm>
            <a:off x="6601055" y="4455412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Arial" charset="0"/>
                <a:ea typeface="+mn-ea"/>
              </a:rPr>
              <a:t>Output Data</a:t>
            </a:r>
          </a:p>
        </p:txBody>
      </p:sp>
      <p:sp>
        <p:nvSpPr>
          <p:cNvPr id="29" name="Rectangle 38">
            <a:extLst>
              <a:ext uri="{FF2B5EF4-FFF2-40B4-BE49-F238E27FC236}">
                <a16:creationId xmlns:a16="http://schemas.microsoft.com/office/drawing/2014/main" id="{B0065954-8FCB-4022-90CF-B0D8C5E37A78}"/>
              </a:ext>
            </a:extLst>
          </p:cNvPr>
          <p:cNvSpPr/>
          <p:nvPr/>
        </p:nvSpPr>
        <p:spPr>
          <a:xfrm>
            <a:off x="1213500" y="4458816"/>
            <a:ext cx="1249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Arial" charset="0"/>
                <a:ea typeface="+mn-ea"/>
              </a:rPr>
              <a:t>Input Data</a:t>
            </a:r>
          </a:p>
        </p:txBody>
      </p:sp>
      <p:sp>
        <p:nvSpPr>
          <p:cNvPr id="30" name="圆角矩形 11">
            <a:extLst>
              <a:ext uri="{FF2B5EF4-FFF2-40B4-BE49-F238E27FC236}">
                <a16:creationId xmlns:a16="http://schemas.microsoft.com/office/drawing/2014/main" id="{829EA22D-45BF-40E0-9EF6-07F1BB39211E}"/>
              </a:ext>
            </a:extLst>
          </p:cNvPr>
          <p:cNvSpPr/>
          <p:nvPr/>
        </p:nvSpPr>
        <p:spPr bwMode="auto">
          <a:xfrm>
            <a:off x="2971798" y="5635037"/>
            <a:ext cx="3200401" cy="457200"/>
          </a:xfrm>
          <a:prstGeom prst="roundRect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Online Data Structure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73BB5694-8184-4019-934F-27EA7699090B}"/>
              </a:ext>
            </a:extLst>
          </p:cNvPr>
          <p:cNvSpPr/>
          <p:nvPr/>
        </p:nvSpPr>
        <p:spPr bwMode="auto">
          <a:xfrm>
            <a:off x="4210048" y="5165178"/>
            <a:ext cx="381000" cy="36195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6" name="Straight Arrow Connector 33">
            <a:extLst>
              <a:ext uri="{FF2B5EF4-FFF2-40B4-BE49-F238E27FC236}">
                <a16:creationId xmlns:a16="http://schemas.microsoft.com/office/drawing/2014/main" id="{2A36E90D-731E-48EB-92B0-385C6FB53A04}"/>
              </a:ext>
            </a:extLst>
          </p:cNvPr>
          <p:cNvCxnSpPr>
            <a:cxnSpLocks/>
          </p:cNvCxnSpPr>
          <p:nvPr/>
        </p:nvCxnSpPr>
        <p:spPr bwMode="auto">
          <a:xfrm flipV="1">
            <a:off x="4295773" y="5449415"/>
            <a:ext cx="0" cy="285751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1" name="Straight Arrow Connector 33">
            <a:extLst>
              <a:ext uri="{FF2B5EF4-FFF2-40B4-BE49-F238E27FC236}">
                <a16:creationId xmlns:a16="http://schemas.microsoft.com/office/drawing/2014/main" id="{31F16543-8EF5-49B3-BDAE-072DF6C68C7E}"/>
              </a:ext>
            </a:extLst>
          </p:cNvPr>
          <p:cNvCxnSpPr>
            <a:cxnSpLocks/>
          </p:cNvCxnSpPr>
          <p:nvPr/>
        </p:nvCxnSpPr>
        <p:spPr bwMode="auto">
          <a:xfrm>
            <a:off x="4495800" y="5438351"/>
            <a:ext cx="0" cy="29054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01676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/>
      <p:bldP spid="29" grpId="0"/>
      <p:bldP spid="30" grpId="0" animBg="1"/>
      <p:bldP spid="3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57C8BA-B90F-4052-991C-2F99F192B1F5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Online task schedule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D14533D-4DD7-4139-811E-ABC55ADB04A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4F5893-DA65-429F-B1CC-A91553248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  <p:sp>
        <p:nvSpPr>
          <p:cNvPr id="6" name="圆角矩形 11">
            <a:extLst>
              <a:ext uri="{FF2B5EF4-FFF2-40B4-BE49-F238E27FC236}">
                <a16:creationId xmlns:a16="http://schemas.microsoft.com/office/drawing/2014/main" id="{19816E3C-2BA4-4FB9-BCA9-4FF20E88ED91}"/>
              </a:ext>
            </a:extLst>
          </p:cNvPr>
          <p:cNvSpPr/>
          <p:nvPr/>
        </p:nvSpPr>
        <p:spPr bwMode="auto">
          <a:xfrm>
            <a:off x="6479871" y="2209800"/>
            <a:ext cx="1828800" cy="457200"/>
          </a:xfrm>
          <a:prstGeom prst="roundRect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Worker 1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5ABEFD83-6FE3-4E59-B209-3EE18E3CCE7D}"/>
              </a:ext>
            </a:extLst>
          </p:cNvPr>
          <p:cNvSpPr/>
          <p:nvPr/>
        </p:nvSpPr>
        <p:spPr bwMode="auto">
          <a:xfrm>
            <a:off x="6479870" y="5114326"/>
            <a:ext cx="1828800" cy="457200"/>
          </a:xfrm>
          <a:prstGeom prst="roundRect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Worker </a:t>
            </a:r>
            <a:r>
              <a:rPr lang="en-US" altLang="zh-CN" sz="2400" dirty="0">
                <a:solidFill>
                  <a:prstClr val="white"/>
                </a:solidFill>
                <a:latin typeface="Arial"/>
              </a:rPr>
              <a:t>n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CE73100-32BC-4CCB-BCDB-6EFEF808E5A8}"/>
              </a:ext>
            </a:extLst>
          </p:cNvPr>
          <p:cNvSpPr txBox="1"/>
          <p:nvPr/>
        </p:nvSpPr>
        <p:spPr>
          <a:xfrm>
            <a:off x="6978772" y="4003372"/>
            <a:ext cx="830997" cy="8666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5" name="圆角矩形 11">
            <a:extLst>
              <a:ext uri="{FF2B5EF4-FFF2-40B4-BE49-F238E27FC236}">
                <a16:creationId xmlns:a16="http://schemas.microsoft.com/office/drawing/2014/main" id="{60001E17-6A0C-4670-842D-D9DE4AA030AF}"/>
              </a:ext>
            </a:extLst>
          </p:cNvPr>
          <p:cNvSpPr/>
          <p:nvPr/>
        </p:nvSpPr>
        <p:spPr bwMode="auto">
          <a:xfrm>
            <a:off x="316463" y="3352800"/>
            <a:ext cx="2421600" cy="72390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Task Scheduler</a:t>
            </a:r>
          </a:p>
        </p:txBody>
      </p:sp>
      <p:sp>
        <p:nvSpPr>
          <p:cNvPr id="31" name="Rectangle 37">
            <a:extLst>
              <a:ext uri="{FF2B5EF4-FFF2-40B4-BE49-F238E27FC236}">
                <a16:creationId xmlns:a16="http://schemas.microsoft.com/office/drawing/2014/main" id="{DF5E44D7-BD8E-4ED6-AD22-B52644CF590C}"/>
              </a:ext>
            </a:extLst>
          </p:cNvPr>
          <p:cNvSpPr/>
          <p:nvPr/>
        </p:nvSpPr>
        <p:spPr>
          <a:xfrm>
            <a:off x="537265" y="3001046"/>
            <a:ext cx="1877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800" dirty="0">
                <a:solidFill>
                  <a:srgbClr val="FF0000"/>
                </a:solidFill>
                <a:latin typeface="Arial" charset="0"/>
                <a:ea typeface="+mn-ea"/>
              </a:rPr>
              <a:t>Online Algorithm</a:t>
            </a:r>
            <a:endParaRPr lang="en-US" sz="1800" dirty="0">
              <a:solidFill>
                <a:srgbClr val="FF0000"/>
              </a:solidFill>
              <a:latin typeface="Arial" charset="0"/>
              <a:ea typeface="+mn-ea"/>
            </a:endParaRPr>
          </a:p>
        </p:txBody>
      </p:sp>
      <p:sp>
        <p:nvSpPr>
          <p:cNvPr id="62" name="Rectangle 25">
            <a:extLst>
              <a:ext uri="{FF2B5EF4-FFF2-40B4-BE49-F238E27FC236}">
                <a16:creationId xmlns:a16="http://schemas.microsoft.com/office/drawing/2014/main" id="{B768EBF3-42DD-4740-8A32-3D6184BF2346}"/>
              </a:ext>
            </a:extLst>
          </p:cNvPr>
          <p:cNvSpPr/>
          <p:nvPr/>
        </p:nvSpPr>
        <p:spPr>
          <a:xfrm>
            <a:off x="5341854" y="3097765"/>
            <a:ext cx="277489" cy="466021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63" name="Group 151">
            <a:extLst>
              <a:ext uri="{FF2B5EF4-FFF2-40B4-BE49-F238E27FC236}">
                <a16:creationId xmlns:a16="http://schemas.microsoft.com/office/drawing/2014/main" id="{79E539B4-4AA9-422B-BB84-BF1BBBAB827E}"/>
              </a:ext>
            </a:extLst>
          </p:cNvPr>
          <p:cNvGrpSpPr>
            <a:grpSpLocks/>
          </p:cNvGrpSpPr>
          <p:nvPr/>
        </p:nvGrpSpPr>
        <p:grpSpPr bwMode="auto">
          <a:xfrm>
            <a:off x="3968972" y="3090365"/>
            <a:ext cx="2472625" cy="482840"/>
            <a:chOff x="4032" y="480"/>
            <a:chExt cx="768" cy="576"/>
          </a:xfrm>
          <a:gradFill>
            <a:gsLst>
              <a:gs pos="0">
                <a:sysClr val="window" lastClr="FFFFFF"/>
              </a:gs>
              <a:gs pos="100000">
                <a:srgbClr val="0000FF"/>
              </a:gs>
            </a:gsLst>
            <a:lin ang="0" scaled="1"/>
          </a:gradFill>
        </p:grpSpPr>
        <p:sp>
          <p:nvSpPr>
            <p:cNvPr id="64" name="Freeform 152">
              <a:extLst>
                <a:ext uri="{FF2B5EF4-FFF2-40B4-BE49-F238E27FC236}">
                  <a16:creationId xmlns:a16="http://schemas.microsoft.com/office/drawing/2014/main" id="{1103BA93-3CF3-456A-B573-6DFD1598E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" y="480"/>
              <a:ext cx="768" cy="576"/>
            </a:xfrm>
            <a:custGeom>
              <a:avLst/>
              <a:gdLst>
                <a:gd name="T0" fmla="*/ 0 w 768"/>
                <a:gd name="T1" fmla="*/ 0 h 576"/>
                <a:gd name="T2" fmla="*/ 768 w 768"/>
                <a:gd name="T3" fmla="*/ 0 h 576"/>
                <a:gd name="T4" fmla="*/ 768 w 768"/>
                <a:gd name="T5" fmla="*/ 576 h 576"/>
                <a:gd name="T6" fmla="*/ 0 w 76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576"/>
                <a:gd name="T14" fmla="*/ 768 w 76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576">
                  <a:moveTo>
                    <a:pt x="0" y="0"/>
                  </a:moveTo>
                  <a:lnTo>
                    <a:pt x="768" y="0"/>
                  </a:lnTo>
                  <a:lnTo>
                    <a:pt x="768" y="576"/>
                  </a:lnTo>
                  <a:lnTo>
                    <a:pt x="0" y="576"/>
                  </a:lnTo>
                </a:path>
              </a:pathLst>
            </a:cu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5" name="Line 153">
              <a:extLst>
                <a:ext uri="{FF2B5EF4-FFF2-40B4-BE49-F238E27FC236}">
                  <a16:creationId xmlns:a16="http://schemas.microsoft.com/office/drawing/2014/main" id="{0203CA82-6F5E-4CC6-BDA2-2ED901815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4" y="653"/>
              <a:ext cx="0" cy="288"/>
            </a:xfrm>
            <a:prstGeom prst="line">
              <a:avLst/>
            </a:prstGeom>
            <a:grpFill/>
            <a:ln w="381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66" name="Rectangle 25">
            <a:extLst>
              <a:ext uri="{FF2B5EF4-FFF2-40B4-BE49-F238E27FC236}">
                <a16:creationId xmlns:a16="http://schemas.microsoft.com/office/drawing/2014/main" id="{4613BD52-7A7B-440D-8458-C31B41110E42}"/>
              </a:ext>
            </a:extLst>
          </p:cNvPr>
          <p:cNvSpPr/>
          <p:nvPr/>
        </p:nvSpPr>
        <p:spPr>
          <a:xfrm>
            <a:off x="6159526" y="3097315"/>
            <a:ext cx="269741" cy="475598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67" name="Rectangle 25">
            <a:extLst>
              <a:ext uri="{FF2B5EF4-FFF2-40B4-BE49-F238E27FC236}">
                <a16:creationId xmlns:a16="http://schemas.microsoft.com/office/drawing/2014/main" id="{C75B2FD2-E02A-475E-9F0B-9F31D95AFFFD}"/>
              </a:ext>
            </a:extLst>
          </p:cNvPr>
          <p:cNvSpPr/>
          <p:nvPr/>
        </p:nvSpPr>
        <p:spPr>
          <a:xfrm>
            <a:off x="3982426" y="3098774"/>
            <a:ext cx="277489" cy="466021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68" name="Rectangle 25">
            <a:extLst>
              <a:ext uri="{FF2B5EF4-FFF2-40B4-BE49-F238E27FC236}">
                <a16:creationId xmlns:a16="http://schemas.microsoft.com/office/drawing/2014/main" id="{0595F014-AAE7-4230-96BA-BBBE05B513F0}"/>
              </a:ext>
            </a:extLst>
          </p:cNvPr>
          <p:cNvSpPr/>
          <p:nvPr/>
        </p:nvSpPr>
        <p:spPr>
          <a:xfrm>
            <a:off x="5889785" y="3097316"/>
            <a:ext cx="272239" cy="475598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69" name="Rectangle 25">
            <a:extLst>
              <a:ext uri="{FF2B5EF4-FFF2-40B4-BE49-F238E27FC236}">
                <a16:creationId xmlns:a16="http://schemas.microsoft.com/office/drawing/2014/main" id="{D910CE57-6445-4C58-993E-0D81221D9A05}"/>
              </a:ext>
            </a:extLst>
          </p:cNvPr>
          <p:cNvSpPr/>
          <p:nvPr/>
        </p:nvSpPr>
        <p:spPr>
          <a:xfrm>
            <a:off x="5612297" y="3097316"/>
            <a:ext cx="277489" cy="475598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0" name="Rectangle 25">
            <a:extLst>
              <a:ext uri="{FF2B5EF4-FFF2-40B4-BE49-F238E27FC236}">
                <a16:creationId xmlns:a16="http://schemas.microsoft.com/office/drawing/2014/main" id="{CB8B224E-6BB8-4FF0-BAE9-981A41368B57}"/>
              </a:ext>
            </a:extLst>
          </p:cNvPr>
          <p:cNvSpPr/>
          <p:nvPr/>
        </p:nvSpPr>
        <p:spPr>
          <a:xfrm>
            <a:off x="5347666" y="3097025"/>
            <a:ext cx="269741" cy="475598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1" name="Rectangle 25">
            <a:extLst>
              <a:ext uri="{FF2B5EF4-FFF2-40B4-BE49-F238E27FC236}">
                <a16:creationId xmlns:a16="http://schemas.microsoft.com/office/drawing/2014/main" id="{9FFF0220-0F1D-4419-AF3D-D638146128BE}"/>
              </a:ext>
            </a:extLst>
          </p:cNvPr>
          <p:cNvSpPr/>
          <p:nvPr/>
        </p:nvSpPr>
        <p:spPr>
          <a:xfrm>
            <a:off x="5072815" y="3097315"/>
            <a:ext cx="269741" cy="475598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2" name="Rectangle 25">
            <a:extLst>
              <a:ext uri="{FF2B5EF4-FFF2-40B4-BE49-F238E27FC236}">
                <a16:creationId xmlns:a16="http://schemas.microsoft.com/office/drawing/2014/main" id="{CD782323-15DE-4AF5-BEEA-CBEE8D014D57}"/>
              </a:ext>
            </a:extLst>
          </p:cNvPr>
          <p:cNvSpPr/>
          <p:nvPr/>
        </p:nvSpPr>
        <p:spPr>
          <a:xfrm>
            <a:off x="4810822" y="3097315"/>
            <a:ext cx="269741" cy="475598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3" name="Rectangle 25">
            <a:extLst>
              <a:ext uri="{FF2B5EF4-FFF2-40B4-BE49-F238E27FC236}">
                <a16:creationId xmlns:a16="http://schemas.microsoft.com/office/drawing/2014/main" id="{75F90F90-B0AD-46DB-A3FC-BDD7F1A6DFF7}"/>
              </a:ext>
            </a:extLst>
          </p:cNvPr>
          <p:cNvSpPr/>
          <p:nvPr/>
        </p:nvSpPr>
        <p:spPr>
          <a:xfrm>
            <a:off x="4541081" y="3097316"/>
            <a:ext cx="269741" cy="475598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4" name="Rectangle 25">
            <a:extLst>
              <a:ext uri="{FF2B5EF4-FFF2-40B4-BE49-F238E27FC236}">
                <a16:creationId xmlns:a16="http://schemas.microsoft.com/office/drawing/2014/main" id="{5BB3772A-412D-4671-9313-548E6F49C638}"/>
              </a:ext>
            </a:extLst>
          </p:cNvPr>
          <p:cNvSpPr/>
          <p:nvPr/>
        </p:nvSpPr>
        <p:spPr>
          <a:xfrm>
            <a:off x="4271340" y="3097315"/>
            <a:ext cx="269741" cy="475598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7" name="圆角矩形 11">
            <a:extLst>
              <a:ext uri="{FF2B5EF4-FFF2-40B4-BE49-F238E27FC236}">
                <a16:creationId xmlns:a16="http://schemas.microsoft.com/office/drawing/2014/main" id="{D0D720CF-EA65-462B-A179-6390049EB4C2}"/>
              </a:ext>
            </a:extLst>
          </p:cNvPr>
          <p:cNvSpPr/>
          <p:nvPr/>
        </p:nvSpPr>
        <p:spPr bwMode="auto">
          <a:xfrm>
            <a:off x="6504716" y="3106586"/>
            <a:ext cx="1828800" cy="457200"/>
          </a:xfrm>
          <a:prstGeom prst="roundRect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Worker 2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9" name="Freeform 152">
            <a:extLst>
              <a:ext uri="{FF2B5EF4-FFF2-40B4-BE49-F238E27FC236}">
                <a16:creationId xmlns:a16="http://schemas.microsoft.com/office/drawing/2014/main" id="{C5F7DBEF-ED30-4E0D-B93B-BA8EB66B3025}"/>
              </a:ext>
            </a:extLst>
          </p:cNvPr>
          <p:cNvSpPr>
            <a:spLocks/>
          </p:cNvSpPr>
          <p:nvPr/>
        </p:nvSpPr>
        <p:spPr bwMode="auto">
          <a:xfrm>
            <a:off x="3968972" y="2222377"/>
            <a:ext cx="2472625" cy="482837"/>
          </a:xfrm>
          <a:custGeom>
            <a:avLst/>
            <a:gdLst>
              <a:gd name="T0" fmla="*/ 0 w 768"/>
              <a:gd name="T1" fmla="*/ 0 h 576"/>
              <a:gd name="T2" fmla="*/ 768 w 768"/>
              <a:gd name="T3" fmla="*/ 0 h 576"/>
              <a:gd name="T4" fmla="*/ 768 w 768"/>
              <a:gd name="T5" fmla="*/ 576 h 576"/>
              <a:gd name="T6" fmla="*/ 0 w 768"/>
              <a:gd name="T7" fmla="*/ 576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576"/>
              <a:gd name="T14" fmla="*/ 768 w 768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576">
                <a:moveTo>
                  <a:pt x="0" y="0"/>
                </a:moveTo>
                <a:lnTo>
                  <a:pt x="768" y="0"/>
                </a:lnTo>
                <a:lnTo>
                  <a:pt x="768" y="576"/>
                </a:lnTo>
                <a:lnTo>
                  <a:pt x="0" y="57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1" name="Rectangle 25">
            <a:extLst>
              <a:ext uri="{FF2B5EF4-FFF2-40B4-BE49-F238E27FC236}">
                <a16:creationId xmlns:a16="http://schemas.microsoft.com/office/drawing/2014/main" id="{BBFB5516-AF2E-4836-A655-21A8F84CEC0E}"/>
              </a:ext>
            </a:extLst>
          </p:cNvPr>
          <p:cNvSpPr/>
          <p:nvPr/>
        </p:nvSpPr>
        <p:spPr>
          <a:xfrm>
            <a:off x="6159526" y="2226529"/>
            <a:ext cx="269741" cy="466021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82" name="Group 151">
            <a:extLst>
              <a:ext uri="{FF2B5EF4-FFF2-40B4-BE49-F238E27FC236}">
                <a16:creationId xmlns:a16="http://schemas.microsoft.com/office/drawing/2014/main" id="{F1513B8E-6D73-4FE4-9180-81BAD6F2F177}"/>
              </a:ext>
            </a:extLst>
          </p:cNvPr>
          <p:cNvGrpSpPr>
            <a:grpSpLocks/>
          </p:cNvGrpSpPr>
          <p:nvPr/>
        </p:nvGrpSpPr>
        <p:grpSpPr bwMode="auto">
          <a:xfrm>
            <a:off x="3956643" y="5101506"/>
            <a:ext cx="2472624" cy="482840"/>
            <a:chOff x="4032" y="480"/>
            <a:chExt cx="768" cy="576"/>
          </a:xfr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</p:grpSpPr>
        <p:sp>
          <p:nvSpPr>
            <p:cNvPr id="83" name="Freeform 152">
              <a:extLst>
                <a:ext uri="{FF2B5EF4-FFF2-40B4-BE49-F238E27FC236}">
                  <a16:creationId xmlns:a16="http://schemas.microsoft.com/office/drawing/2014/main" id="{0E2448DC-6928-4379-B281-51F8EDDEB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" y="480"/>
              <a:ext cx="768" cy="576"/>
            </a:xfrm>
            <a:custGeom>
              <a:avLst/>
              <a:gdLst>
                <a:gd name="T0" fmla="*/ 0 w 768"/>
                <a:gd name="T1" fmla="*/ 0 h 576"/>
                <a:gd name="T2" fmla="*/ 768 w 768"/>
                <a:gd name="T3" fmla="*/ 0 h 576"/>
                <a:gd name="T4" fmla="*/ 768 w 768"/>
                <a:gd name="T5" fmla="*/ 576 h 576"/>
                <a:gd name="T6" fmla="*/ 0 w 76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576"/>
                <a:gd name="T14" fmla="*/ 768 w 76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576">
                  <a:moveTo>
                    <a:pt x="0" y="0"/>
                  </a:moveTo>
                  <a:lnTo>
                    <a:pt x="768" y="0"/>
                  </a:lnTo>
                  <a:lnTo>
                    <a:pt x="768" y="576"/>
                  </a:lnTo>
                  <a:lnTo>
                    <a:pt x="0" y="57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4" name="Line 153">
              <a:extLst>
                <a:ext uri="{FF2B5EF4-FFF2-40B4-BE49-F238E27FC236}">
                  <a16:creationId xmlns:a16="http://schemas.microsoft.com/office/drawing/2014/main" id="{0473CEB6-253C-414A-8482-9ECBFB921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4" y="653"/>
              <a:ext cx="0" cy="288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85" name="Rectangle 25">
            <a:extLst>
              <a:ext uri="{FF2B5EF4-FFF2-40B4-BE49-F238E27FC236}">
                <a16:creationId xmlns:a16="http://schemas.microsoft.com/office/drawing/2014/main" id="{AA6502B5-E4C2-45ED-B3E2-B65308AE8337}"/>
              </a:ext>
            </a:extLst>
          </p:cNvPr>
          <p:cNvSpPr/>
          <p:nvPr/>
        </p:nvSpPr>
        <p:spPr>
          <a:xfrm>
            <a:off x="6147196" y="5108456"/>
            <a:ext cx="269741" cy="475598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6" name="Rectangle 25">
            <a:extLst>
              <a:ext uri="{FF2B5EF4-FFF2-40B4-BE49-F238E27FC236}">
                <a16:creationId xmlns:a16="http://schemas.microsoft.com/office/drawing/2014/main" id="{00BD981F-14B7-4168-9F67-F2DC5A083682}"/>
              </a:ext>
            </a:extLst>
          </p:cNvPr>
          <p:cNvSpPr/>
          <p:nvPr/>
        </p:nvSpPr>
        <p:spPr>
          <a:xfrm>
            <a:off x="5898167" y="5108457"/>
            <a:ext cx="269741" cy="475598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95" name="Rectangle 25">
            <a:extLst>
              <a:ext uri="{FF2B5EF4-FFF2-40B4-BE49-F238E27FC236}">
                <a16:creationId xmlns:a16="http://schemas.microsoft.com/office/drawing/2014/main" id="{F2BAC17E-D3D0-43ED-931A-CEEFB3D4822C}"/>
              </a:ext>
            </a:extLst>
          </p:cNvPr>
          <p:cNvSpPr/>
          <p:nvPr/>
        </p:nvSpPr>
        <p:spPr>
          <a:xfrm>
            <a:off x="2827510" y="3476805"/>
            <a:ext cx="269741" cy="475598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charset="0"/>
              <a:ea typeface="Corbel" charset="0"/>
              <a:cs typeface="Corbel" charset="0"/>
            </a:endParaRP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72102569-0D78-473E-8BF6-65C4B1FFE7B4}"/>
              </a:ext>
            </a:extLst>
          </p:cNvPr>
          <p:cNvCxnSpPr/>
          <p:nvPr/>
        </p:nvCxnSpPr>
        <p:spPr>
          <a:xfrm flipV="1">
            <a:off x="3218647" y="2459539"/>
            <a:ext cx="622182" cy="12552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F1E01357-0B9D-4847-9E18-9C1B2C2B227A}"/>
              </a:ext>
            </a:extLst>
          </p:cNvPr>
          <p:cNvCxnSpPr>
            <a:cxnSpLocks/>
          </p:cNvCxnSpPr>
          <p:nvPr/>
        </p:nvCxnSpPr>
        <p:spPr>
          <a:xfrm flipV="1">
            <a:off x="3253040" y="3476805"/>
            <a:ext cx="599214" cy="3631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92CF34CF-9959-4837-9FE5-0F1E7C635FD8}"/>
              </a:ext>
            </a:extLst>
          </p:cNvPr>
          <p:cNvCxnSpPr>
            <a:cxnSpLocks/>
          </p:cNvCxnSpPr>
          <p:nvPr/>
        </p:nvCxnSpPr>
        <p:spPr>
          <a:xfrm>
            <a:off x="3253040" y="3930752"/>
            <a:ext cx="599214" cy="15263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13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83D45-5CA8-4E01-B210-2C496B3F225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Grading(</a:t>
            </a:r>
            <a:r>
              <a:rPr lang="zh-CN" altLang="en-US" dirty="0"/>
              <a:t>上机考试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02FA9B-3C10-47F5-820C-374B7EDD302C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/>
              <a:t>时间：期中笔试之后，某个周三</a:t>
            </a:r>
            <a:r>
              <a:rPr lang="en-US" altLang="zh-CN" sz="1800" dirty="0"/>
              <a:t>3-4</a:t>
            </a:r>
            <a:r>
              <a:rPr lang="zh-CN" altLang="zh-CN" sz="1800" dirty="0"/>
              <a:t>节，随堂考试</a:t>
            </a:r>
          </a:p>
          <a:p>
            <a:r>
              <a:rPr lang="zh-CN" altLang="zh-CN" sz="1800" dirty="0"/>
              <a:t>地点：计算中心机房 </a:t>
            </a:r>
            <a:r>
              <a:rPr lang="en-US" altLang="zh-CN" sz="1800" dirty="0"/>
              <a:t>+ </a:t>
            </a:r>
            <a:r>
              <a:rPr lang="zh-CN" altLang="zh-CN" sz="1800" dirty="0"/>
              <a:t>信科学院机房</a:t>
            </a:r>
          </a:p>
          <a:p>
            <a:r>
              <a:rPr lang="zh-CN" altLang="zh-CN" sz="1800" dirty="0"/>
              <a:t>考试时间：</a:t>
            </a:r>
            <a:r>
              <a:rPr lang="en-US" altLang="zh-CN" sz="1800" dirty="0"/>
              <a:t>2.5</a:t>
            </a:r>
            <a:r>
              <a:rPr lang="zh-CN" altLang="zh-CN" sz="1800" dirty="0"/>
              <a:t>小时</a:t>
            </a:r>
          </a:p>
          <a:p>
            <a:r>
              <a:rPr lang="zh-CN" altLang="zh-CN" sz="1800" dirty="0"/>
              <a:t>题量：</a:t>
            </a:r>
            <a:r>
              <a:rPr lang="en-US" altLang="zh-CN" sz="1800" dirty="0"/>
              <a:t>5</a:t>
            </a:r>
            <a:r>
              <a:rPr lang="zh-CN" altLang="zh-CN" sz="1800" dirty="0"/>
              <a:t>道编程题，每题</a:t>
            </a:r>
            <a:r>
              <a:rPr lang="en-US" altLang="zh-CN" sz="1800" dirty="0"/>
              <a:t>100</a:t>
            </a:r>
            <a:r>
              <a:rPr lang="zh-CN" altLang="zh-CN" sz="1800" dirty="0"/>
              <a:t>分，总计</a:t>
            </a:r>
            <a:r>
              <a:rPr lang="en-US" altLang="zh-CN" sz="1800" dirty="0"/>
              <a:t>500</a:t>
            </a:r>
            <a:r>
              <a:rPr lang="zh-CN" altLang="zh-CN" sz="1800" dirty="0"/>
              <a:t>分。每题均有部分分</a:t>
            </a:r>
            <a:endParaRPr lang="en-US" altLang="zh-CN" sz="1800" dirty="0"/>
          </a:p>
          <a:p>
            <a:r>
              <a:rPr lang="zh-CN" altLang="zh-CN" sz="1800" dirty="0"/>
              <a:t>编程语言：</a:t>
            </a:r>
            <a:r>
              <a:rPr lang="en-US" altLang="zh-CN" sz="1800" dirty="0"/>
              <a:t>POJ</a:t>
            </a:r>
            <a:r>
              <a:rPr lang="zh-CN" altLang="zh-CN" sz="1800" dirty="0"/>
              <a:t>支持的语言均可，但所有语言的时间与内存限制一样；提供</a:t>
            </a:r>
            <a:r>
              <a:rPr lang="en-US" altLang="zh-CN" sz="1800" dirty="0"/>
              <a:t>C++</a:t>
            </a:r>
            <a:r>
              <a:rPr lang="zh-CN" altLang="zh-CN" sz="1800" dirty="0"/>
              <a:t>代码包</a:t>
            </a:r>
            <a:endParaRPr lang="en-US" altLang="zh-CN" sz="1800" dirty="0"/>
          </a:p>
          <a:p>
            <a:r>
              <a:rPr lang="zh-CN" altLang="zh-CN" sz="1800" dirty="0"/>
              <a:t>上机分数对应的总评分数：以</a:t>
            </a:r>
            <a:r>
              <a:rPr lang="en-US" altLang="zh-CN" sz="1800" dirty="0"/>
              <a:t>200</a:t>
            </a:r>
            <a:r>
              <a:rPr lang="zh-CN" altLang="zh-CN" sz="1800" dirty="0"/>
              <a:t>为界，采用不同的线性给分方式</a:t>
            </a:r>
          </a:p>
          <a:p>
            <a:pPr lvl="1"/>
            <a:r>
              <a:rPr lang="zh-CN" altLang="zh-CN" sz="1600" dirty="0"/>
              <a:t>上机</a:t>
            </a:r>
            <a:r>
              <a:rPr lang="en-US" altLang="zh-CN" sz="1600" dirty="0"/>
              <a:t>200</a:t>
            </a:r>
            <a:r>
              <a:rPr lang="zh-CN" altLang="zh-CN" sz="1600" dirty="0"/>
              <a:t>分以下部分（含</a:t>
            </a:r>
            <a:r>
              <a:rPr lang="en-US" altLang="zh-CN" sz="1600" dirty="0"/>
              <a:t>200</a:t>
            </a:r>
            <a:r>
              <a:rPr lang="zh-CN" altLang="zh-CN" sz="1600" dirty="0"/>
              <a:t>分），每个上机分对应</a:t>
            </a:r>
            <a:r>
              <a:rPr lang="en-US" altLang="zh-CN" sz="1600" dirty="0"/>
              <a:t>0.045</a:t>
            </a:r>
            <a:r>
              <a:rPr lang="zh-CN" altLang="zh-CN" sz="1600" dirty="0"/>
              <a:t>总评分；</a:t>
            </a:r>
          </a:p>
          <a:p>
            <a:pPr lvl="1"/>
            <a:r>
              <a:rPr lang="zh-CN" altLang="zh-CN" sz="1600" dirty="0"/>
              <a:t>超过</a:t>
            </a:r>
            <a:r>
              <a:rPr lang="en-US" altLang="zh-CN" sz="1600" dirty="0"/>
              <a:t>200</a:t>
            </a:r>
            <a:r>
              <a:rPr lang="zh-CN" altLang="zh-CN" sz="1600" dirty="0"/>
              <a:t>分部分，每个上机分对应</a:t>
            </a:r>
            <a:r>
              <a:rPr lang="en-US" altLang="zh-CN" sz="1600" dirty="0"/>
              <a:t>0.02</a:t>
            </a:r>
            <a:r>
              <a:rPr lang="zh-CN" altLang="zh-CN" sz="1600" dirty="0"/>
              <a:t>总评分</a:t>
            </a:r>
          </a:p>
          <a:p>
            <a:endParaRPr lang="zh-CN" altLang="zh-CN" sz="1800" dirty="0"/>
          </a:p>
          <a:p>
            <a:endParaRPr lang="zh-CN" alt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875E4B-4839-48E4-9FE0-6878015FE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C0C2BC-D0B8-4DB0-80EB-9997146F958C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E86EA20-54CD-4D43-9375-34EBCE82E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4381110"/>
            <a:ext cx="3897377" cy="1815541"/>
          </a:xfrm>
          <a:prstGeom prst="rect">
            <a:avLst/>
          </a:prstGeom>
        </p:spPr>
      </p:pic>
      <p:sp>
        <p:nvSpPr>
          <p:cNvPr id="7" name="Text Box 11">
            <a:extLst>
              <a:ext uri="{FF2B5EF4-FFF2-40B4-BE49-F238E27FC236}">
                <a16:creationId xmlns:a16="http://schemas.microsoft.com/office/drawing/2014/main" id="{5E486040-25BC-4B93-A5BF-EBA828529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165304"/>
            <a:ext cx="76438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0"/>
              </a:spcBef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/>
                <a:ea typeface="华文行楷" pitchFamily="2" charset="-122"/>
                <a:cs typeface="Arial"/>
              </a:rPr>
              <a:t>教学团队可能会根据实际教学情况对成绩评定比例进行微调</a:t>
            </a:r>
            <a:endParaRPr lang="en-US" altLang="zh-CN" sz="1600" dirty="0">
              <a:solidFill>
                <a:srgbClr val="000000"/>
              </a:solidFill>
              <a:latin typeface="Arial"/>
              <a:ea typeface="华文行楷" pitchFamily="2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49403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B83595-0E8F-43FF-BA47-72D91ED7A4C6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Basic Concepts</a:t>
            </a:r>
          </a:p>
          <a:p>
            <a:pPr lvl="1"/>
            <a:r>
              <a:rPr lang="en-US" altLang="zh-CN" dirty="0"/>
              <a:t>Algorithms, data structures, ADT</a:t>
            </a:r>
          </a:p>
          <a:p>
            <a:r>
              <a:rPr lang="en-US" altLang="zh-CN" dirty="0"/>
              <a:t>Complexity and Hardness</a:t>
            </a:r>
          </a:p>
          <a:p>
            <a:pPr lvl="1"/>
            <a:r>
              <a:rPr lang="en-US" altLang="zh-CN" dirty="0"/>
              <a:t>Big-O, Big-Ω, Big-Θ</a:t>
            </a:r>
          </a:p>
          <a:p>
            <a:pPr lvl="1"/>
            <a:r>
              <a:rPr lang="en-US" altLang="zh-CN" dirty="0"/>
              <a:t>P, NP, NP-hard, NP-complete</a:t>
            </a:r>
          </a:p>
          <a:p>
            <a:pPr lvl="1"/>
            <a:r>
              <a:rPr lang="en-US" altLang="zh-CN" dirty="0"/>
              <a:t>Practical issues</a:t>
            </a:r>
          </a:p>
          <a:p>
            <a:r>
              <a:rPr lang="en-US" altLang="zh-CN" dirty="0"/>
              <a:t>Beyond Course Scope</a:t>
            </a:r>
          </a:p>
          <a:p>
            <a:pPr lvl="1"/>
            <a:r>
              <a:rPr lang="en-US" altLang="zh-CN" dirty="0"/>
              <a:t>Randomized Algorithms</a:t>
            </a:r>
          </a:p>
          <a:p>
            <a:pPr lvl="1"/>
            <a:r>
              <a:rPr lang="en-US" altLang="zh-CN" dirty="0"/>
              <a:t>Online Algorithms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32BAFA9-5A99-4E55-9DD8-3E92C16935B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Today’s Summary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454882-14E5-44DA-9774-3EE7AC0FA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891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6D2B34-742A-420C-B0A1-77076F430AB9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b="0" dirty="0">
                <a:latin typeface="Comic Sans MS" panose="030F0702030302020204" pitchFamily="66" charset="0"/>
              </a:rPr>
              <a:t>Any interesting data structures and algorithms beyond the course scope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Design, analysis, optimization, and applications</a:t>
            </a:r>
          </a:p>
          <a:p>
            <a:pPr lvl="1">
              <a:spcBef>
                <a:spcPts val="1200"/>
              </a:spcBef>
            </a:pPr>
            <a:r>
              <a:rPr lang="en-US" altLang="zh-CN" b="0" dirty="0">
                <a:latin typeface="Comic Sans MS" panose="030F0702030302020204" pitchFamily="66" charset="0"/>
              </a:rPr>
              <a:t>~20 min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686038D-0CEF-4A52-8277-AD123230667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Presentation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72A4EA-E0E7-4983-A1F5-4940FCCBA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5581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17F6C8-C54E-4CE2-9E56-B0BDCD090188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高级数据结构</a:t>
            </a:r>
            <a:endParaRPr lang="en-US" altLang="zh-CN" dirty="0"/>
          </a:p>
          <a:p>
            <a:pPr lvl="1"/>
            <a:r>
              <a:rPr lang="zh-CN" altLang="en-US" dirty="0"/>
              <a:t>堆的变种（二项、斐波那契、</a:t>
            </a:r>
            <a:r>
              <a:rPr lang="en-US" altLang="zh-CN" dirty="0" err="1"/>
              <a:t>Treap</a:t>
            </a:r>
            <a:r>
              <a:rPr lang="zh-CN" altLang="en-US" dirty="0"/>
              <a:t>等）</a:t>
            </a:r>
          </a:p>
          <a:p>
            <a:pPr lvl="1"/>
            <a:r>
              <a:rPr lang="zh-CN" altLang="en-US" dirty="0"/>
              <a:t>散列函数及其衍生（</a:t>
            </a:r>
            <a:r>
              <a:rPr lang="en-US" altLang="zh-CN" dirty="0"/>
              <a:t>Cuckoo hash</a:t>
            </a:r>
            <a:r>
              <a:rPr lang="zh-CN" altLang="en-US" dirty="0"/>
              <a:t>，一致性散列）</a:t>
            </a:r>
          </a:p>
          <a:p>
            <a:pPr lvl="1"/>
            <a:r>
              <a:rPr lang="en-US" altLang="zh-CN" dirty="0"/>
              <a:t>SIFT</a:t>
            </a:r>
            <a:r>
              <a:rPr lang="zh-CN" altLang="en-US" dirty="0"/>
              <a:t>特征识别算法</a:t>
            </a:r>
          </a:p>
          <a:p>
            <a:pPr lvl="1"/>
            <a:r>
              <a:rPr lang="en-US" altLang="zh-CN" dirty="0"/>
              <a:t>ZKW</a:t>
            </a:r>
            <a:r>
              <a:rPr lang="zh-CN" altLang="en-US" dirty="0"/>
              <a:t>线段树</a:t>
            </a:r>
            <a:endParaRPr lang="en-US" altLang="zh-CN" dirty="0"/>
          </a:p>
          <a:p>
            <a:pPr lvl="1"/>
            <a:r>
              <a:rPr lang="en-US" altLang="zh-CN" dirty="0"/>
              <a:t>K</a:t>
            </a:r>
            <a:r>
              <a:rPr lang="zh-CN" altLang="en-US" dirty="0"/>
              <a:t>维数点</a:t>
            </a:r>
          </a:p>
          <a:p>
            <a:pPr lvl="1"/>
            <a:r>
              <a:rPr lang="zh-CN" altLang="en-US" dirty="0"/>
              <a:t>后缀自动机</a:t>
            </a:r>
            <a:endParaRPr lang="en-US" altLang="zh-CN" dirty="0"/>
          </a:p>
          <a:p>
            <a:pPr lvl="1"/>
            <a:r>
              <a:rPr lang="zh-CN" altLang="en-US" dirty="0"/>
              <a:t>概率算法</a:t>
            </a:r>
            <a:endParaRPr lang="en-US" altLang="zh-CN" dirty="0"/>
          </a:p>
          <a:p>
            <a:r>
              <a:rPr lang="zh-CN" altLang="en-US" dirty="0"/>
              <a:t>数据结构的实际应用</a:t>
            </a:r>
            <a:endParaRPr lang="en-US" altLang="zh-CN" dirty="0"/>
          </a:p>
          <a:p>
            <a:pPr lvl="1"/>
            <a:r>
              <a:rPr lang="en-US" altLang="zh-CN" dirty="0"/>
              <a:t>Linux</a:t>
            </a:r>
            <a:r>
              <a:rPr lang="zh-CN" altLang="en-US" dirty="0"/>
              <a:t>内核中的数据结构</a:t>
            </a:r>
            <a:endParaRPr lang="en-US" altLang="zh-CN" dirty="0"/>
          </a:p>
          <a:p>
            <a:pPr lvl="1"/>
            <a:r>
              <a:rPr lang="en-US" altLang="zh-CN" dirty="0"/>
              <a:t>P2P</a:t>
            </a:r>
            <a:r>
              <a:rPr lang="zh-CN" altLang="en-US" dirty="0"/>
              <a:t>系统中的散列策略</a:t>
            </a:r>
            <a:endParaRPr lang="en-US" altLang="zh-CN" dirty="0"/>
          </a:p>
          <a:p>
            <a:pPr lvl="1"/>
            <a:r>
              <a:rPr lang="zh-CN" altLang="en-US" dirty="0"/>
              <a:t>搜索引擎中索引数据结构</a:t>
            </a:r>
            <a:endParaRPr lang="en-US" altLang="zh-CN" dirty="0"/>
          </a:p>
          <a:p>
            <a:pPr lvl="1"/>
            <a:r>
              <a:rPr lang="en-US" altLang="zh-CN" dirty="0"/>
              <a:t>Log structure merge tree</a:t>
            </a:r>
          </a:p>
          <a:p>
            <a:pPr lvl="1"/>
            <a:r>
              <a:rPr lang="en-US" altLang="zh-CN" dirty="0"/>
              <a:t>AI</a:t>
            </a:r>
            <a:r>
              <a:rPr lang="zh-CN" altLang="en-US" dirty="0"/>
              <a:t>驱动的数据结构与算法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40408A5-FDCA-4A76-8A3B-A31182CE03A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Selected Presentation Topics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39B789-7670-4521-97E4-C6D4BDD4D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9970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B83595-0E8F-43FF-BA47-72D91ED7A4C6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Basic Concepts</a:t>
            </a:r>
          </a:p>
          <a:p>
            <a:r>
              <a:rPr lang="en-US" altLang="zh-CN" dirty="0"/>
              <a:t>Complexity and Hardness</a:t>
            </a:r>
          </a:p>
          <a:p>
            <a:r>
              <a:rPr lang="en-US" altLang="zh-CN" dirty="0"/>
              <a:t>Beyond the Scope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32BAFA9-5A99-4E55-9DD8-3E92C16935B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Today’s Outline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454882-14E5-44DA-9774-3EE7AC0FA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1291734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14375</TotalTime>
  <Words>2750</Words>
  <Application>Microsoft Office PowerPoint</Application>
  <PresentationFormat>全屏显示(4:3)</PresentationFormat>
  <Paragraphs>508</Paragraphs>
  <Slides>60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1" baseType="lpstr">
      <vt:lpstr>Linux Libertine</vt:lpstr>
      <vt:lpstr>华文行楷</vt:lpstr>
      <vt:lpstr>宋体</vt:lpstr>
      <vt:lpstr>微软雅黑</vt:lpstr>
      <vt:lpstr>Arial</vt:lpstr>
      <vt:lpstr>Calibri</vt:lpstr>
      <vt:lpstr>Comic Sans MS</vt:lpstr>
      <vt:lpstr>Corbel</vt:lpstr>
      <vt:lpstr>Garamond</vt:lpstr>
      <vt:lpstr>Wingdings</vt:lpstr>
      <vt:lpstr>Edge</vt:lpstr>
      <vt:lpstr>Data Structure and Algorithms (Honor Track)  Lecture 1: Course Intro &amp; Basics</vt:lpstr>
      <vt:lpstr>Schedules</vt:lpstr>
      <vt:lpstr>Course Contents</vt:lpstr>
      <vt:lpstr>Textbooks</vt:lpstr>
      <vt:lpstr>Grading</vt:lpstr>
      <vt:lpstr>Grading(上机考试)</vt:lpstr>
      <vt:lpstr>Presentation</vt:lpstr>
      <vt:lpstr>Selected Presentation Topics</vt:lpstr>
      <vt:lpstr>Today’s Outline</vt:lpstr>
      <vt:lpstr>PowerPoint 演示文稿</vt:lpstr>
      <vt:lpstr>Algorithm</vt:lpstr>
      <vt:lpstr>Data Structure</vt:lpstr>
      <vt:lpstr>Algorithm + Data Structure</vt:lpstr>
      <vt:lpstr>Abstract Data Type (ADT)</vt:lpstr>
      <vt:lpstr>ADT VS Data Structure</vt:lpstr>
      <vt:lpstr>Why Need Data Structure Course?</vt:lpstr>
      <vt:lpstr>Why Need Data Structure Course?</vt:lpstr>
      <vt:lpstr>Extension: Google’s Data Structure</vt:lpstr>
      <vt:lpstr>Extension: Google’s Data Structure</vt:lpstr>
      <vt:lpstr>Extension: Google’s Data Structure</vt:lpstr>
      <vt:lpstr>Today’s Outline</vt:lpstr>
      <vt:lpstr>Evaluate An Algorithm</vt:lpstr>
      <vt:lpstr>Asymptotic Complexity (渐进复杂度)</vt:lpstr>
      <vt:lpstr>Big-O Notation (Upper Bound)</vt:lpstr>
      <vt:lpstr>Big-Ω Notation (Lower Bound)</vt:lpstr>
      <vt:lpstr>Big-Θ Notation</vt:lpstr>
      <vt:lpstr>How to</vt:lpstr>
      <vt:lpstr>Asymptotic Complexity (渐进复杂度)</vt:lpstr>
      <vt:lpstr>Exercise</vt:lpstr>
      <vt:lpstr>Complexity Depends on Input</vt:lpstr>
      <vt:lpstr>But… the Constant Matters Sometimes</vt:lpstr>
      <vt:lpstr>Example</vt:lpstr>
      <vt:lpstr>Example</vt:lpstr>
      <vt:lpstr>About Implementation Difficulty</vt:lpstr>
      <vt:lpstr>Today’s Outline</vt:lpstr>
      <vt:lpstr>Complexity Classes</vt:lpstr>
      <vt:lpstr>An Informal Tutorial on P vs. NP</vt:lpstr>
      <vt:lpstr>An Informal Tutorial on P vs. NP</vt:lpstr>
      <vt:lpstr>Neutral Point of View on P vs. NP</vt:lpstr>
      <vt:lpstr>Classical Problems</vt:lpstr>
      <vt:lpstr>But, In practice</vt:lpstr>
      <vt:lpstr>Example: SAT Problem</vt:lpstr>
      <vt:lpstr>But, In practice</vt:lpstr>
      <vt:lpstr>Example</vt:lpstr>
      <vt:lpstr>More Thinking</vt:lpstr>
      <vt:lpstr>More Thinking</vt:lpstr>
      <vt:lpstr>But, In practice</vt:lpstr>
      <vt:lpstr>Example</vt:lpstr>
      <vt:lpstr>Today’s Outline</vt:lpstr>
      <vt:lpstr>In This Course, We Focus On</vt:lpstr>
      <vt:lpstr>Randomized Algorithms</vt:lpstr>
      <vt:lpstr>An Example: Bloom Filter</vt:lpstr>
      <vt:lpstr>An Example: Bloom Filter</vt:lpstr>
      <vt:lpstr>An Example: Bloom Filter</vt:lpstr>
      <vt:lpstr>An Example: Bloom Filter</vt:lpstr>
      <vt:lpstr>Bloom Filter is Beautiful</vt:lpstr>
      <vt:lpstr>Today’s Outline</vt:lpstr>
      <vt:lpstr>Online Algorithms</vt:lpstr>
      <vt:lpstr>Example</vt:lpstr>
      <vt:lpstr>Today’s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Guojie Luo</dc:creator>
  <cp:lastModifiedBy>黄群</cp:lastModifiedBy>
  <cp:revision>1757</cp:revision>
  <cp:lastPrinted>2012-10-26T01:34:11Z</cp:lastPrinted>
  <dcterms:created xsi:type="dcterms:W3CDTF">2004-09-20T08:49:58Z</dcterms:created>
  <dcterms:modified xsi:type="dcterms:W3CDTF">2023-09-12T12:20:04Z</dcterms:modified>
</cp:coreProperties>
</file>