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5646-0289-47DC-832F-B96AC74A4654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00FF-FA81-4320-BD34-30F6DE9A0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5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1CD5BC7-F3EA-4289-A5F6-650C957B278C}" type="slidenum">
              <a:rPr lang="ar-SA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zh-CN" altLang="en-US" sz="13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1CCA86F-19C6-46BC-A804-AFA51F66AD96}" type="slidenum">
              <a:rPr lang="en-US" altLang="zh-CN" sz="1200" b="0"/>
              <a:pPr algn="r" eaLnBrk="1" hangingPunct="1"/>
              <a:t>25</a:t>
            </a:fld>
            <a:endParaRPr lang="en-US" altLang="zh-CN" sz="1200" b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0733E03-C895-4CE6-8020-FD3A809EDA09}" type="slidenum">
              <a:rPr lang="en-US" altLang="zh-CN" sz="1200" b="0"/>
              <a:pPr algn="r" eaLnBrk="1" hangingPunct="1"/>
              <a:t>26</a:t>
            </a:fld>
            <a:endParaRPr lang="en-US" altLang="zh-CN" sz="1200" b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1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828F0A-C1AD-4E4A-BCD8-FA8D245CB29B}" type="slidenum">
              <a:rPr lang="en-US" altLang="zh-CN" sz="1200" b="0"/>
              <a:pPr algn="r" eaLnBrk="1" hangingPunct="1"/>
              <a:t>27</a:t>
            </a:fld>
            <a:endParaRPr lang="en-US" altLang="zh-CN" sz="1200" b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9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3B145AE-8DD7-402F-9EB1-490B960CFE62}" type="slidenum">
              <a:rPr lang="en-US" altLang="zh-CN" sz="1200" b="0"/>
              <a:pPr algn="r" eaLnBrk="1" hangingPunct="1"/>
              <a:t>28</a:t>
            </a:fld>
            <a:endParaRPr lang="en-US" altLang="zh-CN" sz="1200" b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4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D1596-51E0-42C3-B5AA-080CD65E570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99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2D15B-F992-401A-8242-2D64191D16B1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4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BA0D-F023-49AA-B7C4-64AFF041C969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4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908050"/>
            <a:ext cx="5755217" cy="5545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3E7FC-603B-41B4-BC93-C04B6257D36B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8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9BAF6-8806-4062-AF3A-59B0ACCB33F7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5E821-A70B-4A39-B6C9-47977FB3CB93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62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EC886-323D-4168-9B89-52335F8F1B8E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219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A355A-318A-4671-9F6C-7900682283C8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4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2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B18CB-F14E-4F01-B558-F4E73A707E70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601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0E3A-1023-479B-870D-6645E3EAF6D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868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4174C-4B79-4E5B-B576-09C47588427A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01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8366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908050"/>
            <a:ext cx="5755217" cy="5545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A4AB8-6D01-4CF9-8770-91B390826B04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85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712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0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81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7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908050"/>
            <a:ext cx="11713633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65619" y="6564313"/>
            <a:ext cx="170816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>
                <a:solidFill>
                  <a:srgbClr val="FFFFFF"/>
                </a:solidFill>
              </a:rPr>
              <a:t>北京大学信息科学技术学院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5960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05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BD993-9467-4DA6-AB06-C11F473C5998}" type="slidenum">
              <a:rPr lang="ar-SA" altLang="zh-CN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Text Box 1024"/>
          <p:cNvSpPr txBox="1">
            <a:spLocks noChangeArrowheads="1"/>
          </p:cNvSpPr>
          <p:nvPr userDrawn="1"/>
        </p:nvSpPr>
        <p:spPr bwMode="auto">
          <a:xfrm>
            <a:off x="5274736" y="6567488"/>
            <a:ext cx="103489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>
                <a:solidFill>
                  <a:srgbClr val="FFFFFF"/>
                </a:solidFill>
              </a:rPr>
              <a:t>数据结构与算法</a:t>
            </a:r>
          </a:p>
        </p:txBody>
      </p:sp>
      <p:graphicFrame>
        <p:nvGraphicFramePr>
          <p:cNvPr id="2" name="Object 2048"/>
          <p:cNvGraphicFramePr>
            <a:graphicFrameLocks/>
          </p:cNvGraphicFramePr>
          <p:nvPr userDrawn="1"/>
        </p:nvGraphicFramePr>
        <p:xfrm>
          <a:off x="431800" y="746125"/>
          <a:ext cx="11379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746125"/>
                        <a:ext cx="113792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7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1500" b="1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sz="1500" b="1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ulei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mailto:chenjiaqi93@pk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10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hanshuo@pku.edu.c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294121" y="1778147"/>
            <a:ext cx="5724525" cy="15234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r>
              <a:rPr lang="en-US" altLang="zh-CN" sz="4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en-US" altLang="zh-CN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(10-12</a:t>
            </a:r>
            <a:r>
              <a:rPr lang="zh-CN" altLang="en-US" sz="4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2667002" y="2686052"/>
            <a:ext cx="6756797" cy="789385"/>
            <a:chOff x="0" y="1536"/>
            <a:chExt cx="5675" cy="66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20" name="Rectangle 6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1" name="Rectangle 7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414" name="Group 8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8" name="Rectangle 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9" name="Rectangle 10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5" name="Rectangle 11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7411" name="Text Box 14"/>
          <p:cNvSpPr txBox="1">
            <a:spLocks noChangeArrowheads="1"/>
          </p:cNvSpPr>
          <p:nvPr/>
        </p:nvSpPr>
        <p:spPr bwMode="auto">
          <a:xfrm>
            <a:off x="4193025" y="3688557"/>
            <a:ext cx="357020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邹磊</a:t>
            </a:r>
            <a:r>
              <a:rPr lang="zh-CN" altLang="en-US" sz="2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，韩硕</a:t>
            </a:r>
            <a:r>
              <a:rPr lang="en-US" altLang="zh-CN" sz="2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 计算机科学技术研究所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zoulei@pku.edu.cn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hanshuo@pku.edu.cn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15" descr="title-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05" y="1052515"/>
            <a:ext cx="1916906" cy="54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93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10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（动态规划）：</a:t>
            </a:r>
            <a:endParaRPr lang="en-US" altLang="zh-CN" sz="2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先对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进行排序，然后顺序扫描，更新最大连续子集的长度和位置。时间复杂度：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200" b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sort(S);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19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if(S[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]==S[i-1]+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indent="0" eaLnBrk="1" hangingPunct="1">
              <a:buNone/>
            </a:pP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pPr indent="0" eaLnBrk="1" hangingPunct="1">
              <a:buNone/>
            </a:pP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11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表，索引当前找到的所有连续子集。对于每个集合，索引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第一个数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最后一个数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{1: {1, 2, 3},  3: {1, 2, 3}, 5: {5, 6}, 6: {5, 6}}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。遍历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的时候，假设遍历到数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，检查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为最后一个数和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为第一个数的集合在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表中是否存在，如果存在则和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一起合并为一个大的集合，删除之前的集合，并加入新的集合。这样每一次操作时间复杂度是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的。最后找到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表中最大的集合输出即可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sz="20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8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有一个文本编辑器，具有如下的操作：</a:t>
            </a: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k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：将光标移动到第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个字符之前，如果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k=0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，那么移动到文档开头</a:t>
            </a: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n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：输出光标之后的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：光标前移一位</a:t>
            </a: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：光标后移一位</a:t>
            </a:r>
          </a:p>
          <a:p>
            <a:pPr eaLnBrk="1" hangingPunct="1"/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请基于线性数据机构设计一套合理的算法，来实现这些操作，并且分析每个操作的性能。</a:t>
            </a:r>
          </a:p>
          <a:p>
            <a:pPr eaLnBrk="1" hangingPunct="1"/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假定：文本最大的长度为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L&lt;10^9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35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文本长度 </a:t>
                </a:r>
                <a:r>
                  <a:rPr lang="en-US" altLang="zh-CN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L&lt; 1GB</a:t>
                </a:r>
              </a:p>
              <a:p>
                <a:pPr eaLnBrk="1" hangingPunct="1"/>
                <a:r>
                  <a:rPr lang="zh-CN" altLang="en-US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</a:t>
                </a:r>
                <a:r>
                  <a:rPr lang="en-US" altLang="zh-CN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2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使用数组（连续的内存空间）</a:t>
                </a:r>
                <a:endParaRPr lang="en-US" altLang="zh-CN" sz="19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MOVE, PREV, NEXT: O(1)</a:t>
                </a:r>
              </a:p>
              <a:p>
                <a:pPr lvl="1" eaLnBrk="1" hangingPunct="1"/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 n: O(n)</a:t>
                </a:r>
              </a:p>
              <a:p>
                <a:pPr eaLnBrk="1" hangingPunct="1"/>
                <a:r>
                  <a:rPr lang="zh-CN" altLang="en-US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</a:t>
                </a:r>
                <a:r>
                  <a:rPr lang="en-US" altLang="zh-CN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2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2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块状链表：分成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rad>
                  </m:oMath>
                </a14:m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块，每块大小为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9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rad>
                  </m:oMath>
                </a14:m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，块内部为连续的内存空间，块之间通过指针指向相邻的块</a:t>
                </a:r>
                <a:endParaRPr lang="en-US" altLang="zh-CN" sz="19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PREV, NEXT: O(1)</a:t>
                </a:r>
              </a:p>
              <a:p>
                <a:pPr lvl="1" eaLnBrk="1" hangingPunct="1"/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MOVE: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9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19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 eaLnBrk="1" hangingPunct="1"/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 n: O(n)</a:t>
                </a:r>
              </a:p>
              <a:p>
                <a:pPr marL="342900" lvl="1" indent="0" eaLnBrk="1" hangingPunct="1">
                  <a:buNone/>
                </a:pPr>
                <a:endParaRPr lang="en-US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2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2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</a:pPr>
                <a:endParaRPr lang="en-US" altLang="zh-CN" sz="22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3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仍然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是上面的题目背景，添加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个操作： </a:t>
            </a:r>
            <a:endParaRPr lang="en-US" altLang="zh-CN" sz="2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n, s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：在当前光标之后插入长度为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lvl="1" eaLnBrk="1" hangingPunct="1"/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n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：删除光标之后的</a:t>
            </a:r>
            <a:r>
              <a: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19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此时数据结构应当作出什么样的改变来适应这一变化？</a:t>
            </a: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7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15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4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块状链表：</a:t>
                </a:r>
                <a:endParaRPr lang="en-US" altLang="zh-CN" sz="24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zh-CN" altLang="en-US" sz="20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考虑让分块链表获得自适应的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功能，根据阈值进行分裂与合并，例如：</a:t>
                </a:r>
                <a:endParaRPr lang="en-US" altLang="zh-CN" sz="20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</m:rad>
                  </m:oMath>
                </a14:m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，规定每个块中元素的个数在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[N/2, N]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之间。若插入后某个块的大小超过了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，则均分为两个新的块；若删除后某个块大小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M1 &lt; N/2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，则与其相邻的块进行合并或均衡：记相邻块大小为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M1+M2 &lt;= N</a:t>
                </a:r>
                <a:r>
                  <a:rPr lang="zh-CN" altLang="en-US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，则直接合并到相邻块，否则将两块中的元素数量进行均衡。</a:t>
                </a:r>
                <a:endParaRPr lang="en-US" altLang="zh-CN" sz="20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r>
                  <a:rPr lang="en-US" altLang="zh-CN" sz="20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n, </a:t>
                </a:r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s: O(n+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</m:rad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 eaLnBrk="1" hangingPunct="1"/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DELETE n: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</m:rad>
                  </m:oMath>
                </a14:m>
                <a:r>
                  <a:rPr lang="en-US" altLang="zh-CN" sz="20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eaLnBrk="1" hangingPunct="1"/>
                <a:r>
                  <a:rPr lang="zh-CN" altLang="en-US" sz="23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3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3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3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3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题为开放性题目，其他合理的方案也可</a:t>
                </a:r>
                <a:endParaRPr lang="en-US" altLang="zh-CN" sz="23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2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2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</a:pPr>
                <a:endParaRPr lang="en-US" altLang="zh-CN" sz="22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8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16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一个磁盘页块大小为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）字节，存储每个记录需占用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字节，其中关键码占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个字节。所有记录均已按关键码有序存储在磁盘文件中，每个页块的第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个记录用于存放线性索引。另外在内存中开辟了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字节的空间用于存放线性索引。试问：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若将线性索引常驻内存，文件中最多可以存放多少个记录？（每个索引项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个字节，其中关键码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字节，地址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	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若使用二级索引，第二级索引占用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字节（有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个索引项），这时文件中最多可以存放多少个记录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5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17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因磁盘页大小为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1024B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每个记录占用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，故每页可放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1024/16=64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第一个记录存放线性索引外，每页可存储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线性索引常驻内存，则它最多可存放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256*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256*128 = 32768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个索引项，文件中可存放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32768*63=2064384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9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18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由于二级索引占用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，内存中还剩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255K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字节用于第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级索引。第一级索引有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255*128=32640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个索引项，作为稀疏索引，每个索引项索引一个页块，则索引文件可存放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32640*63 = 2056320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2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19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章补充习题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一个磁盘页块大小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=1K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）字节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，存储每个记录需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，其中关键码占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字节，数据字段占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个字节。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所有记录均已按关键码有序存储在磁盘文件中，每个页块的第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用于建立线性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。试问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若使用大小为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的线性索引，文件中最多可以存储多少条记录？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（每个索引项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个字节，其中关键码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字节，地址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字节）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	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若线性索引存放在磁盘中，并使用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二级索引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，二级索引大小为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这时文件中最多可以存放多少个记录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关键字序列（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）散列存储到散列表中。散列表是一个下标从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开始的一维数组，散列函数为：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H(key) = (key * 3) MOD 7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，处理冲突采用线性探测法，要求装填（载）因子为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请画出所构造的散列表。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分别计算等概率情况下查找成功和查找不成功的平均查找长度。</a:t>
            </a: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6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20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章补充题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每个索引项存储一个关键码和一个地址（磁盘块号），这样每个索引项为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字节。线性索引能存放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256K/8=32K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个索引项。每个索引项索引一个磁盘页块，因此能存储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个磁盘页块。每个磁盘页块可存放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1024/8=128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条记录，整个文件可存储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32K×128=4M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二级索引大小为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字节，则一级索引可用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1024/8=128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个磁盘块，因而有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128×(1024/8)=16K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个二级索引项，对应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个存储记录的磁盘块，整个文件可存储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16K×(1024/8)=2M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个记录。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虽然这时采用二级索引所能存放的记录数要小于第一种，但是节省了内存空间。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8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21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如下的数据库表，基于其中的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Departement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Dormitory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属性，给出相应的倒排索引。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29274"/>
              </p:ext>
            </p:extLst>
          </p:nvPr>
        </p:nvGraphicFramePr>
        <p:xfrm>
          <a:off x="2323899" y="1654136"/>
          <a:ext cx="6779003" cy="3546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421"/>
                <a:gridCol w="1097137"/>
                <a:gridCol w="1238091"/>
                <a:gridCol w="1125163"/>
                <a:gridCol w="1078178"/>
                <a:gridCol w="1154013"/>
              </a:tblGrid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ID#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Department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Dormitory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Age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Hometown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446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李宇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软件工程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762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D41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北京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刘阳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智能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D46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山西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赵亮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计算所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河北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张伟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软件工程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河南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王亮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软件工程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D41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江西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王卓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元培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D46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浙江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孙丽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计算所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D48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湖北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刘珍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软件工程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D41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湖南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1209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周兵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智能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D42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山东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0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1210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何江 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CN" sz="1200" kern="100">
                          <a:effectLst/>
                        </a:rPr>
                        <a:t>智能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D48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上海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5" y="1363558"/>
            <a:ext cx="6415309" cy="470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3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是一个三阶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树。</a:t>
            </a:r>
          </a:p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树中，查找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的过程，并说明共进行多少次读盘？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树中，查找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的过程，并说明共进行多少次读盘？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出在上面的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树中，插入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的过程，并说明上述过程中有多少次对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树的访外操作？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树，一次插入操作最多读写次数是多少次？</a:t>
            </a: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79" y="3680619"/>
            <a:ext cx="6168041" cy="2208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3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18 33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，在根节点所包含的关键码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中找未找到；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之间，于是取中间指针指向的节点，进入关键码为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的节点；在节点所包含的关键码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中找未找到，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之间，于是取左侧指针指向的节点，进入关键码为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的节点；读出关键码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，检索成功；一共进行了三次读盘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三步类似，走到最后一步时，在关键码为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的节点中找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，仍未找到，此时指针指向外部空间点；同样共进行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次读盘。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4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500DF-E9CC-4F05-83AB-9BCD5C13F940}" type="slidenum">
              <a:rPr lang="en-US" altLang="zh-CN" sz="1400" b="0">
                <a:solidFill>
                  <a:schemeClr val="bg1"/>
                </a:solidFill>
              </a:rPr>
              <a:pPr/>
              <a:t>25</a:t>
            </a:fld>
            <a:endParaRPr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6258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628748" name="AutoShape 12"/>
          <p:cNvSpPr>
            <a:spLocks noChangeArrowheads="1"/>
          </p:cNvSpPr>
          <p:nvPr/>
        </p:nvSpPr>
        <p:spPr bwMode="auto">
          <a:xfrm>
            <a:off x="2243138" y="2071688"/>
            <a:ext cx="1295400" cy="576262"/>
          </a:xfrm>
          <a:prstGeom prst="wedgeRectCallout">
            <a:avLst>
              <a:gd name="adj1" fmla="val 134069"/>
              <a:gd name="adj2" fmla="val 43512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CC3300"/>
                </a:solidFill>
                <a:latin typeface="Garamond" panose="02020404030301010803" pitchFamily="18" charset="0"/>
                <a:ea typeface="楷体_GB2312" charset="-122"/>
              </a:rPr>
              <a:t>插入</a:t>
            </a:r>
            <a:r>
              <a:rPr lang="en-US" altLang="zh-CN" dirty="0" smtClean="0">
                <a:solidFill>
                  <a:srgbClr val="CC3300"/>
                </a:solidFill>
                <a:latin typeface="Garamond" panose="02020404030301010803" pitchFamily="18" charset="0"/>
                <a:ea typeface="楷体_GB2312" charset="-122"/>
              </a:rPr>
              <a:t>22</a:t>
            </a:r>
            <a:endParaRPr lang="en-US" altLang="zh-CN" dirty="0">
              <a:solidFill>
                <a:srgbClr val="CC3300"/>
              </a:solidFill>
              <a:latin typeface="Garamond" panose="02020404030301010803" pitchFamily="18" charset="0"/>
              <a:ea typeface="楷体_GB2312" charset="-122"/>
            </a:endParaRPr>
          </a:p>
        </p:txBody>
      </p:sp>
      <p:sp>
        <p:nvSpPr>
          <p:cNvPr id="96260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18 33 </a:t>
            </a:r>
          </a:p>
        </p:txBody>
      </p:sp>
      <p:sp>
        <p:nvSpPr>
          <p:cNvPr id="9626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12 </a:t>
            </a:r>
          </a:p>
        </p:txBody>
      </p:sp>
      <p:sp>
        <p:nvSpPr>
          <p:cNvPr id="96262" name="Rectangle 30"/>
          <p:cNvSpPr>
            <a:spLocks noChangeArrowheads="1"/>
          </p:cNvSpPr>
          <p:nvPr/>
        </p:nvSpPr>
        <p:spPr bwMode="auto">
          <a:xfrm>
            <a:off x="551973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23 30 </a:t>
            </a:r>
          </a:p>
        </p:txBody>
      </p:sp>
      <p:sp>
        <p:nvSpPr>
          <p:cNvPr id="96263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48 </a:t>
            </a:r>
          </a:p>
        </p:txBody>
      </p:sp>
      <p:sp>
        <p:nvSpPr>
          <p:cNvPr id="96264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10 </a:t>
            </a:r>
          </a:p>
        </p:txBody>
      </p:sp>
      <p:sp>
        <p:nvSpPr>
          <p:cNvPr id="96265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15 </a:t>
            </a:r>
          </a:p>
        </p:txBody>
      </p:sp>
      <p:sp>
        <p:nvSpPr>
          <p:cNvPr id="894986" name="Rectangle 30"/>
          <p:cNvSpPr>
            <a:spLocks noChangeArrowheads="1"/>
          </p:cNvSpPr>
          <p:nvPr/>
        </p:nvSpPr>
        <p:spPr bwMode="auto">
          <a:xfrm>
            <a:off x="4440238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20 21 </a:t>
            </a:r>
          </a:p>
        </p:txBody>
      </p:sp>
      <p:sp>
        <p:nvSpPr>
          <p:cNvPr id="96267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24 </a:t>
            </a:r>
          </a:p>
        </p:txBody>
      </p:sp>
      <p:sp>
        <p:nvSpPr>
          <p:cNvPr id="96268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31 </a:t>
            </a:r>
          </a:p>
        </p:txBody>
      </p:sp>
      <p:sp>
        <p:nvSpPr>
          <p:cNvPr id="96269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45 47 </a:t>
            </a:r>
          </a:p>
        </p:txBody>
      </p:sp>
      <p:sp>
        <p:nvSpPr>
          <p:cNvPr id="96270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50 52</a:t>
            </a: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 flipH="1">
            <a:off x="3143251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 flipH="1">
            <a:off x="4872039" y="4076700"/>
            <a:ext cx="7191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079875" y="5876926"/>
            <a:ext cx="431800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3300"/>
                </a:solidFill>
                <a:latin typeface="Garamond" panose="02020404030301010803" pitchFamily="18" charset="0"/>
              </a:rPr>
              <a:t>22</a:t>
            </a:r>
            <a:endParaRPr lang="en-US" altLang="zh-CN" dirty="0">
              <a:solidFill>
                <a:srgbClr val="CC3300"/>
              </a:solidFill>
              <a:latin typeface="Garamond" panose="02020404030301010803" pitchFamily="18" charset="0"/>
            </a:endParaRPr>
          </a:p>
        </p:txBody>
      </p:sp>
      <p:sp>
        <p:nvSpPr>
          <p:cNvPr id="895002" name="Rectangle 30"/>
          <p:cNvSpPr>
            <a:spLocks noChangeArrowheads="1"/>
          </p:cNvSpPr>
          <p:nvPr/>
        </p:nvSpPr>
        <p:spPr bwMode="auto">
          <a:xfrm>
            <a:off x="4440238" y="4941889"/>
            <a:ext cx="1295400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latin typeface="Garamond" panose="02020404030301010803" pitchFamily="18" charset="0"/>
              </a:rPr>
              <a:t>20 21 </a:t>
            </a:r>
            <a:r>
              <a:rPr lang="en-US" altLang="zh-CN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22</a:t>
            </a:r>
            <a:r>
              <a:rPr lang="en-US" altLang="zh-CN" sz="2000" dirty="0" smtClean="0">
                <a:latin typeface="Garamond" panose="02020404030301010803" pitchFamily="18" charset="0"/>
              </a:rPr>
              <a:t> 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592264" y="6589713"/>
            <a:ext cx="222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 hangingPunct="1"/>
            <a:r>
              <a:rPr lang="zh-CN" altLang="en-US" sz="1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北京大学信息科学技术学院</a:t>
            </a:r>
          </a:p>
        </p:txBody>
      </p:sp>
      <p:sp>
        <p:nvSpPr>
          <p:cNvPr id="29" name="Text Box 1024"/>
          <p:cNvSpPr txBox="1">
            <a:spLocks noChangeArrowheads="1"/>
          </p:cNvSpPr>
          <p:nvPr/>
        </p:nvSpPr>
        <p:spPr bwMode="auto">
          <a:xfrm>
            <a:off x="5499101" y="6589713"/>
            <a:ext cx="133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rtl="1" eaLnBrk="1" hangingPunct="1"/>
            <a:r>
              <a:rPr lang="zh-CN" altLang="en-US" sz="1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数据结构与算法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找到关键码为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的底层节点，插入 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读盘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2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1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894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75E-6 -1.85185E-6 L 0.07683 -0.134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8" grpId="0" animBg="1"/>
      <p:bldP spid="894986" grpId="0" animBg="1"/>
      <p:bldP spid="628750" grpId="0" animBg="1"/>
      <p:bldP spid="628750" grpId="1" animBg="1"/>
      <p:bldP spid="895002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017E8B-8319-4701-9F42-E7BC5E1CF04C}" type="slidenum">
              <a:rPr lang="en-US" altLang="zh-CN" sz="1400" b="0">
                <a:solidFill>
                  <a:schemeClr val="bg1"/>
                </a:solidFill>
              </a:rPr>
              <a:pPr/>
              <a:t>26</a:t>
            </a:fld>
            <a:endParaRPr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97026" name="Rectangle 30"/>
          <p:cNvSpPr>
            <a:spLocks noChangeArrowheads="1"/>
          </p:cNvSpPr>
          <p:nvPr/>
        </p:nvSpPr>
        <p:spPr bwMode="auto">
          <a:xfrm>
            <a:off x="36480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97027" name="Rectangle 30"/>
          <p:cNvSpPr>
            <a:spLocks noChangeArrowheads="1"/>
          </p:cNvSpPr>
          <p:nvPr/>
        </p:nvSpPr>
        <p:spPr bwMode="auto">
          <a:xfrm>
            <a:off x="50879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790661" name="AutoShape 133"/>
          <p:cNvSpPr>
            <a:spLocks noChangeArrowheads="1"/>
          </p:cNvSpPr>
          <p:nvPr/>
        </p:nvSpPr>
        <p:spPr bwMode="auto">
          <a:xfrm>
            <a:off x="1882776" y="1857376"/>
            <a:ext cx="2232025" cy="504825"/>
          </a:xfrm>
          <a:prstGeom prst="wedgeRectCallout">
            <a:avLst>
              <a:gd name="adj1" fmla="val 70199"/>
              <a:gd name="adj2" fmla="val 502829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C3300"/>
                </a:solidFill>
                <a:latin typeface="Garamond" panose="02020404030301010803" pitchFamily="18" charset="0"/>
                <a:ea typeface="楷体_GB2312" charset="-122"/>
              </a:rPr>
              <a:t>叶结点分裂</a:t>
            </a:r>
          </a:p>
        </p:txBody>
      </p:sp>
      <p:sp>
        <p:nvSpPr>
          <p:cNvPr id="98310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18 33 </a:t>
            </a:r>
          </a:p>
        </p:txBody>
      </p:sp>
      <p:sp>
        <p:nvSpPr>
          <p:cNvPr id="9831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  12 </a:t>
            </a:r>
          </a:p>
        </p:txBody>
      </p:sp>
      <p:sp>
        <p:nvSpPr>
          <p:cNvPr id="98312" name="Rectangle 30"/>
          <p:cNvSpPr>
            <a:spLocks noChangeArrowheads="1"/>
          </p:cNvSpPr>
          <p:nvPr/>
        </p:nvSpPr>
        <p:spPr bwMode="auto">
          <a:xfrm>
            <a:off x="551973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23 30 </a:t>
            </a:r>
          </a:p>
        </p:txBody>
      </p:sp>
      <p:sp>
        <p:nvSpPr>
          <p:cNvPr id="98313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48 </a:t>
            </a:r>
          </a:p>
        </p:txBody>
      </p:sp>
      <p:sp>
        <p:nvSpPr>
          <p:cNvPr id="98314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10 </a:t>
            </a:r>
          </a:p>
        </p:txBody>
      </p:sp>
      <p:sp>
        <p:nvSpPr>
          <p:cNvPr id="98315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15 </a:t>
            </a:r>
          </a:p>
        </p:txBody>
      </p:sp>
      <p:sp>
        <p:nvSpPr>
          <p:cNvPr id="98316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24 </a:t>
            </a:r>
          </a:p>
        </p:txBody>
      </p:sp>
      <p:sp>
        <p:nvSpPr>
          <p:cNvPr id="98317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31 </a:t>
            </a:r>
          </a:p>
        </p:txBody>
      </p:sp>
      <p:sp>
        <p:nvSpPr>
          <p:cNvPr id="98318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45 47 </a:t>
            </a:r>
          </a:p>
        </p:txBody>
      </p:sp>
      <p:sp>
        <p:nvSpPr>
          <p:cNvPr id="98319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50 52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3143250" y="4038600"/>
            <a:ext cx="285750" cy="90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7045" name="Line 21"/>
          <p:cNvSpPr>
            <a:spLocks noChangeShapeType="1"/>
          </p:cNvSpPr>
          <p:nvPr/>
        </p:nvSpPr>
        <p:spPr bwMode="auto">
          <a:xfrm flipH="1">
            <a:off x="4872039" y="4076700"/>
            <a:ext cx="7191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7050" name="Rectangle 30"/>
          <p:cNvSpPr>
            <a:spLocks noChangeArrowheads="1"/>
          </p:cNvSpPr>
          <p:nvPr/>
        </p:nvSpPr>
        <p:spPr bwMode="auto">
          <a:xfrm>
            <a:off x="4367213" y="4941889"/>
            <a:ext cx="1295400" cy="358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20 21 22 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897051" name="Text Box 27"/>
          <p:cNvSpPr txBox="1">
            <a:spLocks noChangeArrowheads="1"/>
          </p:cNvSpPr>
          <p:nvPr/>
        </p:nvSpPr>
        <p:spPr bwMode="auto">
          <a:xfrm>
            <a:off x="4367214" y="494188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Garamond" panose="02020404030301010803" pitchFamily="18" charset="0"/>
              </a:rPr>
              <a:t>20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5087938" y="4941889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Garamond" panose="02020404030301010803" pitchFamily="18" charset="0"/>
              </a:rPr>
              <a:t>22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897053" name="Rectangle 30"/>
          <p:cNvSpPr>
            <a:spLocks noChangeArrowheads="1"/>
          </p:cNvSpPr>
          <p:nvPr/>
        </p:nvSpPr>
        <p:spPr bwMode="auto">
          <a:xfrm>
            <a:off x="5375275" y="3716338"/>
            <a:ext cx="122555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Garamond" panose="02020404030301010803" pitchFamily="18" charset="0"/>
              </a:rPr>
              <a:t>   </a:t>
            </a:r>
            <a:r>
              <a:rPr lang="en-US" altLang="zh-CN" sz="2000" dirty="0">
                <a:latin typeface="Garamond" panose="02020404030301010803" pitchFamily="18" charset="0"/>
              </a:rPr>
              <a:t> 23 30 </a:t>
            </a:r>
          </a:p>
        </p:txBody>
      </p:sp>
      <p:sp>
        <p:nvSpPr>
          <p:cNvPr id="897054" name="Text Box 30"/>
          <p:cNvSpPr txBox="1">
            <a:spLocks noChangeArrowheads="1"/>
          </p:cNvSpPr>
          <p:nvPr/>
        </p:nvSpPr>
        <p:spPr bwMode="auto">
          <a:xfrm>
            <a:off x="4727576" y="493426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21</a:t>
            </a:r>
            <a:endParaRPr lang="en-US" altLang="zh-CN" sz="2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97055" name="Line 31"/>
          <p:cNvSpPr>
            <a:spLocks noChangeShapeType="1"/>
          </p:cNvSpPr>
          <p:nvPr/>
        </p:nvSpPr>
        <p:spPr bwMode="auto">
          <a:xfrm flipH="1">
            <a:off x="4079875" y="3933826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7056" name="Line 32"/>
          <p:cNvSpPr>
            <a:spLocks noChangeShapeType="1"/>
          </p:cNvSpPr>
          <p:nvPr/>
        </p:nvSpPr>
        <p:spPr bwMode="auto">
          <a:xfrm flipH="1">
            <a:off x="5375276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溢出，进行节点分裂，中间的关键码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连同</a:t>
            </a:r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新指针插入父节点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写盘</a:t>
            </a:r>
            <a:r>
              <a:rPr lang="en-US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2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5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97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897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-0.05625 0.002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9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 -0.00116 L 0.05182 -0.177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7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6" grpId="0" animBg="1"/>
      <p:bldP spid="897027" grpId="0" animBg="1"/>
      <p:bldP spid="790661" grpId="0" animBg="1"/>
      <p:bldP spid="897045" grpId="0" animBg="1"/>
      <p:bldP spid="897050" grpId="0" animBg="1"/>
      <p:bldP spid="897051" grpId="0"/>
      <p:bldP spid="897053" grpId="0" animBg="1"/>
      <p:bldP spid="897054" grpId="0"/>
      <p:bldP spid="897055" grpId="0" animBg="1"/>
      <p:bldP spid="897056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0AA368-0945-41E4-A575-F9346C85D488}" type="slidenum">
              <a:rPr lang="en-US" altLang="zh-CN" sz="1400" b="0">
                <a:solidFill>
                  <a:schemeClr val="bg1"/>
                </a:solidFill>
              </a:rPr>
              <a:pPr/>
              <a:t>27</a:t>
            </a:fld>
            <a:endParaRPr lang="en-US" altLang="zh-CN" sz="1400" b="0">
              <a:solidFill>
                <a:schemeClr val="bg1"/>
              </a:solidFill>
            </a:endParaRPr>
          </a:p>
        </p:txBody>
      </p:sp>
      <p:sp>
        <p:nvSpPr>
          <p:cNvPr id="899074" name="Rectangle 30"/>
          <p:cNvSpPr>
            <a:spLocks noChangeArrowheads="1"/>
          </p:cNvSpPr>
          <p:nvPr/>
        </p:nvSpPr>
        <p:spPr bwMode="auto">
          <a:xfrm>
            <a:off x="6527800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791685" name="AutoShape 133"/>
          <p:cNvSpPr>
            <a:spLocks noChangeArrowheads="1"/>
          </p:cNvSpPr>
          <p:nvPr/>
        </p:nvSpPr>
        <p:spPr bwMode="auto">
          <a:xfrm>
            <a:off x="1774825" y="1844675"/>
            <a:ext cx="1727200" cy="865188"/>
          </a:xfrm>
          <a:prstGeom prst="wedgeRectCallout">
            <a:avLst>
              <a:gd name="adj1" fmla="val 145403"/>
              <a:gd name="adj2" fmla="val 14688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Garamond" panose="02020404030301010803" pitchFamily="18" charset="0"/>
                <a:ea typeface="楷体_GB2312" charset="-122"/>
              </a:rPr>
              <a:t>第二层结点分裂</a:t>
            </a:r>
          </a:p>
        </p:txBody>
      </p:sp>
      <p:sp>
        <p:nvSpPr>
          <p:cNvPr id="100357" name="Rectangle 30"/>
          <p:cNvSpPr>
            <a:spLocks noChangeArrowheads="1"/>
          </p:cNvSpPr>
          <p:nvPr/>
        </p:nvSpPr>
        <p:spPr bwMode="auto">
          <a:xfrm>
            <a:off x="36480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20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100358" name="Rectangle 30"/>
          <p:cNvSpPr>
            <a:spLocks noChangeArrowheads="1"/>
          </p:cNvSpPr>
          <p:nvPr/>
        </p:nvSpPr>
        <p:spPr bwMode="auto">
          <a:xfrm>
            <a:off x="48720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22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899079" name="Rectangle 30"/>
          <p:cNvSpPr>
            <a:spLocks noChangeArrowheads="1"/>
          </p:cNvSpPr>
          <p:nvPr/>
        </p:nvSpPr>
        <p:spPr bwMode="auto">
          <a:xfrm>
            <a:off x="5519738" y="2708276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18 33 </a:t>
            </a:r>
          </a:p>
        </p:txBody>
      </p:sp>
      <p:sp>
        <p:nvSpPr>
          <p:cNvPr id="100360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12 </a:t>
            </a:r>
          </a:p>
        </p:txBody>
      </p:sp>
      <p:sp>
        <p:nvSpPr>
          <p:cNvPr id="100361" name="Rectangle 30"/>
          <p:cNvSpPr>
            <a:spLocks noChangeArrowheads="1"/>
          </p:cNvSpPr>
          <p:nvPr/>
        </p:nvSpPr>
        <p:spPr bwMode="auto">
          <a:xfrm>
            <a:off x="86153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48 </a:t>
            </a:r>
          </a:p>
        </p:txBody>
      </p:sp>
      <p:sp>
        <p:nvSpPr>
          <p:cNvPr id="100362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10 </a:t>
            </a:r>
          </a:p>
        </p:txBody>
      </p:sp>
      <p:sp>
        <p:nvSpPr>
          <p:cNvPr id="100363" name="Rectangle 30"/>
          <p:cNvSpPr>
            <a:spLocks noChangeArrowheads="1"/>
          </p:cNvSpPr>
          <p:nvPr/>
        </p:nvSpPr>
        <p:spPr bwMode="auto">
          <a:xfrm>
            <a:off x="271145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15 </a:t>
            </a:r>
          </a:p>
        </p:txBody>
      </p:sp>
      <p:sp>
        <p:nvSpPr>
          <p:cNvPr id="100364" name="Rectangle 30"/>
          <p:cNvSpPr>
            <a:spLocks noChangeArrowheads="1"/>
          </p:cNvSpPr>
          <p:nvPr/>
        </p:nvSpPr>
        <p:spPr bwMode="auto">
          <a:xfrm>
            <a:off x="6024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24 </a:t>
            </a:r>
          </a:p>
        </p:txBody>
      </p:sp>
      <p:sp>
        <p:nvSpPr>
          <p:cNvPr id="100365" name="Rectangle 30"/>
          <p:cNvSpPr>
            <a:spLocks noChangeArrowheads="1"/>
          </p:cNvSpPr>
          <p:nvPr/>
        </p:nvSpPr>
        <p:spPr bwMode="auto">
          <a:xfrm>
            <a:off x="71040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31 </a:t>
            </a:r>
          </a:p>
        </p:txBody>
      </p:sp>
      <p:sp>
        <p:nvSpPr>
          <p:cNvPr id="100366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45 47 </a:t>
            </a:r>
          </a:p>
        </p:txBody>
      </p:sp>
      <p:sp>
        <p:nvSpPr>
          <p:cNvPr id="100367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50 52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3287713" y="2924176"/>
            <a:ext cx="230346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089" name="Line 17"/>
          <p:cNvSpPr>
            <a:spLocks noChangeShapeType="1"/>
          </p:cNvSpPr>
          <p:nvPr/>
        </p:nvSpPr>
        <p:spPr bwMode="auto">
          <a:xfrm>
            <a:off x="5951538" y="2924176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>
            <a:off x="6238875" y="2924176"/>
            <a:ext cx="2808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>
            <a:off x="3143251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093" name="Line 21"/>
          <p:cNvSpPr>
            <a:spLocks noChangeShapeType="1"/>
          </p:cNvSpPr>
          <p:nvPr/>
        </p:nvSpPr>
        <p:spPr bwMode="auto">
          <a:xfrm>
            <a:off x="5951538" y="4005264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094" name="Line 22"/>
          <p:cNvSpPr>
            <a:spLocks noChangeShapeType="1"/>
          </p:cNvSpPr>
          <p:nvPr/>
        </p:nvSpPr>
        <p:spPr bwMode="auto">
          <a:xfrm>
            <a:off x="6240463" y="4005264"/>
            <a:ext cx="12239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 flipH="1">
            <a:off x="8543926" y="4005264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9047164" y="4005263"/>
            <a:ext cx="8651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097" name="Rectangle 30"/>
          <p:cNvSpPr>
            <a:spLocks noChangeArrowheads="1"/>
          </p:cNvSpPr>
          <p:nvPr/>
        </p:nvSpPr>
        <p:spPr bwMode="auto">
          <a:xfrm>
            <a:off x="5302250" y="3716338"/>
            <a:ext cx="122555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21</a:t>
            </a:r>
            <a:r>
              <a:rPr lang="en-US" altLang="zh-CN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2000" dirty="0">
                <a:latin typeface="Garamond" panose="02020404030301010803" pitchFamily="18" charset="0"/>
              </a:rPr>
              <a:t>23 30 </a:t>
            </a:r>
          </a:p>
        </p:txBody>
      </p:sp>
      <p:sp>
        <p:nvSpPr>
          <p:cNvPr id="899098" name="Line 26"/>
          <p:cNvSpPr>
            <a:spLocks noChangeShapeType="1"/>
          </p:cNvSpPr>
          <p:nvPr/>
        </p:nvSpPr>
        <p:spPr bwMode="auto">
          <a:xfrm flipH="1">
            <a:off x="4079876" y="4005264"/>
            <a:ext cx="13684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099" name="Line 27"/>
          <p:cNvSpPr>
            <a:spLocks noChangeShapeType="1"/>
          </p:cNvSpPr>
          <p:nvPr/>
        </p:nvSpPr>
        <p:spPr bwMode="auto">
          <a:xfrm flipH="1">
            <a:off x="5375276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00" name="Text Box 28"/>
          <p:cNvSpPr txBox="1">
            <a:spLocks noChangeArrowheads="1"/>
          </p:cNvSpPr>
          <p:nvPr/>
        </p:nvSpPr>
        <p:spPr bwMode="auto">
          <a:xfrm>
            <a:off x="6022976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Garamond" panose="02020404030301010803" pitchFamily="18" charset="0"/>
              </a:rPr>
              <a:t>30</a:t>
            </a:r>
          </a:p>
        </p:txBody>
      </p:sp>
      <p:sp>
        <p:nvSpPr>
          <p:cNvPr id="899101" name="Rectangle 30"/>
          <p:cNvSpPr>
            <a:spLocks noChangeArrowheads="1"/>
          </p:cNvSpPr>
          <p:nvPr/>
        </p:nvSpPr>
        <p:spPr bwMode="auto">
          <a:xfrm>
            <a:off x="39354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99102" name="Text Box 30"/>
          <p:cNvSpPr txBox="1">
            <a:spLocks noChangeArrowheads="1"/>
          </p:cNvSpPr>
          <p:nvPr/>
        </p:nvSpPr>
        <p:spPr bwMode="auto">
          <a:xfrm>
            <a:off x="5303839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>
                <a:latin typeface="Garamond" panose="02020404030301010803" pitchFamily="18" charset="0"/>
              </a:rPr>
              <a:t>21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899103" name="Rectangle 30"/>
          <p:cNvSpPr>
            <a:spLocks noChangeArrowheads="1"/>
          </p:cNvSpPr>
          <p:nvPr/>
        </p:nvSpPr>
        <p:spPr bwMode="auto">
          <a:xfrm>
            <a:off x="5303839" y="2708276"/>
            <a:ext cx="1368425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Garamond" panose="02020404030301010803" pitchFamily="18" charset="0"/>
              </a:rPr>
              <a:t>18        33 </a:t>
            </a:r>
          </a:p>
        </p:txBody>
      </p:sp>
      <p:sp>
        <p:nvSpPr>
          <p:cNvPr id="899104" name="Text Box 32"/>
          <p:cNvSpPr txBox="1">
            <a:spLocks noChangeArrowheads="1"/>
          </p:cNvSpPr>
          <p:nvPr/>
        </p:nvSpPr>
        <p:spPr bwMode="auto">
          <a:xfrm>
            <a:off x="5664201" y="3716339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Garamond" panose="02020404030301010803" pitchFamily="18" charset="0"/>
              </a:rPr>
              <a:t>23</a:t>
            </a:r>
          </a:p>
        </p:txBody>
      </p:sp>
      <p:sp>
        <p:nvSpPr>
          <p:cNvPr id="899105" name="Line 33"/>
          <p:cNvSpPr>
            <a:spLocks noChangeShapeType="1"/>
          </p:cNvSpPr>
          <p:nvPr/>
        </p:nvSpPr>
        <p:spPr bwMode="auto">
          <a:xfrm flipH="1">
            <a:off x="4511675" y="3068638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06" name="Line 34"/>
          <p:cNvSpPr>
            <a:spLocks noChangeShapeType="1"/>
          </p:cNvSpPr>
          <p:nvPr/>
        </p:nvSpPr>
        <p:spPr bwMode="auto">
          <a:xfrm>
            <a:off x="6096001" y="30686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07" name="Line 35"/>
          <p:cNvSpPr>
            <a:spLocks noChangeShapeType="1"/>
          </p:cNvSpPr>
          <p:nvPr/>
        </p:nvSpPr>
        <p:spPr bwMode="auto">
          <a:xfrm flipH="1">
            <a:off x="4008438" y="4005264"/>
            <a:ext cx="2159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08" name="Line 36"/>
          <p:cNvSpPr>
            <a:spLocks noChangeShapeType="1"/>
          </p:cNvSpPr>
          <p:nvPr/>
        </p:nvSpPr>
        <p:spPr bwMode="auto">
          <a:xfrm>
            <a:off x="4511676" y="4005264"/>
            <a:ext cx="7207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09" name="Line 37"/>
          <p:cNvSpPr>
            <a:spLocks noChangeShapeType="1"/>
          </p:cNvSpPr>
          <p:nvPr/>
        </p:nvSpPr>
        <p:spPr bwMode="auto">
          <a:xfrm flipH="1">
            <a:off x="6383339" y="40052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9110" name="Line 38"/>
          <p:cNvSpPr>
            <a:spLocks noChangeShapeType="1"/>
          </p:cNvSpPr>
          <p:nvPr/>
        </p:nvSpPr>
        <p:spPr bwMode="auto">
          <a:xfrm>
            <a:off x="6959601" y="4005264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此时父节点也溢出，继续分裂，中间的关键码</a:t>
            </a:r>
            <a:r>
              <a:rPr lang="en-US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连同新指针插入父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写盘</a:t>
            </a:r>
            <a:r>
              <a:rPr lang="en-US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2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9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9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899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899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899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899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9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09167 0.002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9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5121 0.002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277 L 0.00377 -0.147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9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9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9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9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animBg="1"/>
      <p:bldP spid="791685" grpId="0" animBg="1"/>
      <p:bldP spid="899079" grpId="0" animBg="1"/>
      <p:bldP spid="899089" grpId="0" animBg="1"/>
      <p:bldP spid="899093" grpId="0" animBg="1"/>
      <p:bldP spid="899094" grpId="0" animBg="1"/>
      <p:bldP spid="899097" grpId="0" animBg="1"/>
      <p:bldP spid="899098" grpId="0" animBg="1"/>
      <p:bldP spid="899099" grpId="0" animBg="1"/>
      <p:bldP spid="899100" grpId="0"/>
      <p:bldP spid="899100" grpId="1"/>
      <p:bldP spid="899101" grpId="0" animBg="1"/>
      <p:bldP spid="899102" grpId="0"/>
      <p:bldP spid="899102" grpId="1"/>
      <p:bldP spid="899103" grpId="0" animBg="1"/>
      <p:bldP spid="899104" grpId="0"/>
      <p:bldP spid="899104" grpId="1"/>
      <p:bldP spid="899105" grpId="0" animBg="1"/>
      <p:bldP spid="899106" grpId="0" animBg="1"/>
      <p:bldP spid="899107" grpId="0" animBg="1"/>
      <p:bldP spid="899108" grpId="0" animBg="1"/>
      <p:bldP spid="899109" grpId="0" animBg="1"/>
      <p:bldP spid="899110" grpId="0" animBg="1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44000" y="6586538"/>
            <a:ext cx="13716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FA61E0-5B87-4E85-A1A9-6DC8EC097056}" type="slidenum">
              <a:rPr lang="en-US" altLang="zh-CN" sz="1400" b="0">
                <a:solidFill>
                  <a:schemeClr val="bg1"/>
                </a:solidFill>
              </a:rPr>
              <a:pPr/>
              <a:t>28</a:t>
            </a:fld>
            <a:endParaRPr lang="en-US" altLang="zh-CN" sz="1400" b="0">
              <a:solidFill>
                <a:schemeClr val="bg1"/>
              </a:solidFill>
            </a:endParaRPr>
          </a:p>
        </p:txBody>
      </p:sp>
      <p:sp>
        <p:nvSpPr>
          <p:cNvPr id="901122" name="Rectangle 30"/>
          <p:cNvSpPr>
            <a:spLocks noChangeArrowheads="1"/>
          </p:cNvSpPr>
          <p:nvPr/>
        </p:nvSpPr>
        <p:spPr bwMode="auto">
          <a:xfrm>
            <a:off x="5808663" y="1700213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01123" name="Rectangle 30"/>
          <p:cNvSpPr>
            <a:spLocks noChangeArrowheads="1"/>
          </p:cNvSpPr>
          <p:nvPr/>
        </p:nvSpPr>
        <p:spPr bwMode="auto">
          <a:xfrm>
            <a:off x="6672263" y="25654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01124" name="Rectangle 30"/>
          <p:cNvSpPr>
            <a:spLocks noChangeArrowheads="1"/>
          </p:cNvSpPr>
          <p:nvPr/>
        </p:nvSpPr>
        <p:spPr bwMode="auto">
          <a:xfrm>
            <a:off x="4656138" y="25654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01125" name="Rectangle 30"/>
          <p:cNvSpPr>
            <a:spLocks noChangeArrowheads="1"/>
          </p:cNvSpPr>
          <p:nvPr/>
        </p:nvSpPr>
        <p:spPr bwMode="auto">
          <a:xfrm>
            <a:off x="5448300" y="2565401"/>
            <a:ext cx="122555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>
              <a:latin typeface="Garamond" panose="02020404030301010803" pitchFamily="18" charset="0"/>
            </a:endParaRPr>
          </a:p>
        </p:txBody>
      </p:sp>
      <p:sp>
        <p:nvSpPr>
          <p:cNvPr id="10240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" dirty="0">
              <a:latin typeface="Garamond" panose="02020404030301010803" pitchFamily="18" charset="0"/>
              <a:ea typeface="黑体" panose="02010609060101010101" pitchFamily="49" charset="-122"/>
            </a:endParaRPr>
          </a:p>
        </p:txBody>
      </p:sp>
      <p:sp>
        <p:nvSpPr>
          <p:cNvPr id="944181" name="AutoShape 53"/>
          <p:cNvSpPr>
            <a:spLocks noChangeArrowheads="1"/>
          </p:cNvSpPr>
          <p:nvPr/>
        </p:nvSpPr>
        <p:spPr bwMode="auto">
          <a:xfrm>
            <a:off x="1905000" y="2209801"/>
            <a:ext cx="1828800" cy="441325"/>
          </a:xfrm>
          <a:prstGeom prst="wedgeRectCallout">
            <a:avLst>
              <a:gd name="adj1" fmla="val 107120"/>
              <a:gd name="adj2" fmla="val 9424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3300"/>
                </a:solidFill>
                <a:latin typeface="Garamond" panose="02020404030301010803" pitchFamily="18" charset="0"/>
                <a:ea typeface="楷体_GB2312" charset="-122"/>
              </a:rPr>
              <a:t>根结点分裂</a:t>
            </a:r>
          </a:p>
        </p:txBody>
      </p:sp>
      <p:sp>
        <p:nvSpPr>
          <p:cNvPr id="102408" name="Rectangle 30"/>
          <p:cNvSpPr>
            <a:spLocks noChangeArrowheads="1"/>
          </p:cNvSpPr>
          <p:nvPr/>
        </p:nvSpPr>
        <p:spPr bwMode="auto">
          <a:xfrm>
            <a:off x="624046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 30</a:t>
            </a:r>
          </a:p>
        </p:txBody>
      </p:sp>
      <p:sp>
        <p:nvSpPr>
          <p:cNvPr id="102409" name="Rectangle 30"/>
          <p:cNvSpPr>
            <a:spLocks noChangeArrowheads="1"/>
          </p:cNvSpPr>
          <p:nvPr/>
        </p:nvSpPr>
        <p:spPr bwMode="auto">
          <a:xfrm>
            <a:off x="3863975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20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102410" name="Rectangle 30"/>
          <p:cNvSpPr>
            <a:spLocks noChangeArrowheads="1"/>
          </p:cNvSpPr>
          <p:nvPr/>
        </p:nvSpPr>
        <p:spPr bwMode="auto">
          <a:xfrm>
            <a:off x="487203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22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102411" name="Rectangle 30"/>
          <p:cNvSpPr>
            <a:spLocks noChangeArrowheads="1"/>
          </p:cNvSpPr>
          <p:nvPr/>
        </p:nvSpPr>
        <p:spPr bwMode="auto">
          <a:xfrm>
            <a:off x="2855913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12 </a:t>
            </a:r>
          </a:p>
        </p:txBody>
      </p:sp>
      <p:sp>
        <p:nvSpPr>
          <p:cNvPr id="102412" name="Rectangle 30"/>
          <p:cNvSpPr>
            <a:spLocks noChangeArrowheads="1"/>
          </p:cNvSpPr>
          <p:nvPr/>
        </p:nvSpPr>
        <p:spPr bwMode="auto">
          <a:xfrm>
            <a:off x="8472488" y="371633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48 </a:t>
            </a:r>
          </a:p>
        </p:txBody>
      </p:sp>
      <p:sp>
        <p:nvSpPr>
          <p:cNvPr id="102413" name="Rectangle 30"/>
          <p:cNvSpPr>
            <a:spLocks noChangeArrowheads="1"/>
          </p:cNvSpPr>
          <p:nvPr/>
        </p:nvSpPr>
        <p:spPr bwMode="auto">
          <a:xfrm>
            <a:off x="1703388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10 </a:t>
            </a:r>
          </a:p>
        </p:txBody>
      </p:sp>
      <p:sp>
        <p:nvSpPr>
          <p:cNvPr id="102414" name="Rectangle 30"/>
          <p:cNvSpPr>
            <a:spLocks noChangeArrowheads="1"/>
          </p:cNvSpPr>
          <p:nvPr/>
        </p:nvSpPr>
        <p:spPr bwMode="auto">
          <a:xfrm>
            <a:off x="285591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15 </a:t>
            </a:r>
          </a:p>
        </p:txBody>
      </p:sp>
      <p:sp>
        <p:nvSpPr>
          <p:cNvPr id="102415" name="Rectangle 30"/>
          <p:cNvSpPr>
            <a:spLocks noChangeArrowheads="1"/>
          </p:cNvSpPr>
          <p:nvPr/>
        </p:nvSpPr>
        <p:spPr bwMode="auto">
          <a:xfrm>
            <a:off x="5880100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24 </a:t>
            </a:r>
          </a:p>
        </p:txBody>
      </p:sp>
      <p:sp>
        <p:nvSpPr>
          <p:cNvPr id="102416" name="Rectangle 30"/>
          <p:cNvSpPr>
            <a:spLocks noChangeArrowheads="1"/>
          </p:cNvSpPr>
          <p:nvPr/>
        </p:nvSpPr>
        <p:spPr bwMode="auto">
          <a:xfrm>
            <a:off x="68881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31 </a:t>
            </a:r>
          </a:p>
        </p:txBody>
      </p:sp>
      <p:sp>
        <p:nvSpPr>
          <p:cNvPr id="102417" name="Rectangle 30"/>
          <p:cNvSpPr>
            <a:spLocks noChangeArrowheads="1"/>
          </p:cNvSpPr>
          <p:nvPr/>
        </p:nvSpPr>
        <p:spPr bwMode="auto">
          <a:xfrm>
            <a:off x="8183563" y="4941888"/>
            <a:ext cx="8636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45 47 </a:t>
            </a:r>
          </a:p>
        </p:txBody>
      </p:sp>
      <p:sp>
        <p:nvSpPr>
          <p:cNvPr id="102418" name="Rectangle 30"/>
          <p:cNvSpPr>
            <a:spLocks noChangeArrowheads="1"/>
          </p:cNvSpPr>
          <p:nvPr/>
        </p:nvSpPr>
        <p:spPr bwMode="auto">
          <a:xfrm>
            <a:off x="9480550" y="49403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Garamond" panose="02020404030301010803" pitchFamily="18" charset="0"/>
              </a:rPr>
              <a:t>50 52</a:t>
            </a:r>
          </a:p>
        </p:txBody>
      </p:sp>
      <p:sp>
        <p:nvSpPr>
          <p:cNvPr id="901139" name="Line 19"/>
          <p:cNvSpPr>
            <a:spLocks noChangeShapeType="1"/>
          </p:cNvSpPr>
          <p:nvPr/>
        </p:nvSpPr>
        <p:spPr bwMode="auto">
          <a:xfrm flipH="1">
            <a:off x="3287714" y="2852738"/>
            <a:ext cx="22320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40" name="Line 20"/>
          <p:cNvSpPr>
            <a:spLocks noChangeShapeType="1"/>
          </p:cNvSpPr>
          <p:nvPr/>
        </p:nvSpPr>
        <p:spPr bwMode="auto">
          <a:xfrm>
            <a:off x="6527801" y="2852738"/>
            <a:ext cx="25193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H="1">
            <a:off x="2135188" y="40052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3216275" y="4005264"/>
            <a:ext cx="71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 flipH="1">
            <a:off x="8543926" y="4005264"/>
            <a:ext cx="730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8904288" y="4005263"/>
            <a:ext cx="100806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Rectangle 30"/>
          <p:cNvSpPr>
            <a:spLocks noChangeArrowheads="1"/>
          </p:cNvSpPr>
          <p:nvPr/>
        </p:nvSpPr>
        <p:spPr bwMode="auto">
          <a:xfrm>
            <a:off x="4583113" y="3644901"/>
            <a:ext cx="863600" cy="36036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Garamond" panose="02020404030301010803" pitchFamily="18" charset="0"/>
              </a:rPr>
              <a:t>21</a:t>
            </a:r>
            <a:endParaRPr lang="en-US" altLang="zh-CN" sz="2000" dirty="0">
              <a:latin typeface="Garamond" panose="02020404030301010803" pitchFamily="18" charset="0"/>
            </a:endParaRPr>
          </a:p>
        </p:txBody>
      </p:sp>
      <p:sp>
        <p:nvSpPr>
          <p:cNvPr id="901146" name="Line 26"/>
          <p:cNvSpPr>
            <a:spLocks noChangeShapeType="1"/>
          </p:cNvSpPr>
          <p:nvPr/>
        </p:nvSpPr>
        <p:spPr bwMode="auto">
          <a:xfrm flipH="1">
            <a:off x="4943475" y="2852738"/>
            <a:ext cx="86518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47" name="Line 27"/>
          <p:cNvSpPr>
            <a:spLocks noChangeShapeType="1"/>
          </p:cNvSpPr>
          <p:nvPr/>
        </p:nvSpPr>
        <p:spPr bwMode="auto">
          <a:xfrm>
            <a:off x="6167439" y="2852738"/>
            <a:ext cx="4333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 flipH="1">
            <a:off x="4224338" y="3860800"/>
            <a:ext cx="43180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4943476" y="3860800"/>
            <a:ext cx="28892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 flipH="1">
            <a:off x="6240463" y="4005264"/>
            <a:ext cx="1444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6743701" y="4005264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5735639" y="2565401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Garamond" panose="02020404030301010803" pitchFamily="18" charset="0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Garamond" panose="02020404030301010803" pitchFamily="18" charset="0"/>
              </a:rPr>
              <a:t>23</a:t>
            </a:r>
            <a:r>
              <a:rPr lang="en-US" altLang="zh-CN" sz="1800" dirty="0">
                <a:solidFill>
                  <a:srgbClr val="FF66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901153" name="Text Box 33"/>
          <p:cNvSpPr txBox="1">
            <a:spLocks noChangeArrowheads="1"/>
          </p:cNvSpPr>
          <p:nvPr/>
        </p:nvSpPr>
        <p:spPr bwMode="auto">
          <a:xfrm>
            <a:off x="5375276" y="2557464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Garamond" panose="02020404030301010803" pitchFamily="18" charset="0"/>
              </a:rPr>
              <a:t>18</a:t>
            </a:r>
          </a:p>
        </p:txBody>
      </p:sp>
      <p:sp>
        <p:nvSpPr>
          <p:cNvPr id="901154" name="Text Box 34"/>
          <p:cNvSpPr txBox="1">
            <a:spLocks noChangeArrowheads="1"/>
          </p:cNvSpPr>
          <p:nvPr/>
        </p:nvSpPr>
        <p:spPr bwMode="auto">
          <a:xfrm>
            <a:off x="6238876" y="2565401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Garamond" panose="02020404030301010803" pitchFamily="18" charset="0"/>
              </a:rPr>
              <a:t>33</a:t>
            </a:r>
          </a:p>
        </p:txBody>
      </p:sp>
      <p:sp>
        <p:nvSpPr>
          <p:cNvPr id="901155" name="Line 35"/>
          <p:cNvSpPr>
            <a:spLocks noChangeShapeType="1"/>
          </p:cNvSpPr>
          <p:nvPr/>
        </p:nvSpPr>
        <p:spPr bwMode="auto">
          <a:xfrm flipH="1">
            <a:off x="3287713" y="2852738"/>
            <a:ext cx="14398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56" name="Line 36"/>
          <p:cNvSpPr>
            <a:spLocks noChangeShapeType="1"/>
          </p:cNvSpPr>
          <p:nvPr/>
        </p:nvSpPr>
        <p:spPr bwMode="auto">
          <a:xfrm flipH="1">
            <a:off x="4943476" y="2852738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57" name="Line 37"/>
          <p:cNvSpPr>
            <a:spLocks noChangeShapeType="1"/>
          </p:cNvSpPr>
          <p:nvPr/>
        </p:nvSpPr>
        <p:spPr bwMode="auto">
          <a:xfrm flipH="1">
            <a:off x="6600826" y="2852738"/>
            <a:ext cx="1428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58" name="Line 38"/>
          <p:cNvSpPr>
            <a:spLocks noChangeShapeType="1"/>
          </p:cNvSpPr>
          <p:nvPr/>
        </p:nvSpPr>
        <p:spPr bwMode="auto">
          <a:xfrm>
            <a:off x="7032625" y="2852738"/>
            <a:ext cx="19431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59" name="Line 39"/>
          <p:cNvSpPr>
            <a:spLocks noChangeShapeType="1"/>
          </p:cNvSpPr>
          <p:nvPr/>
        </p:nvSpPr>
        <p:spPr bwMode="auto">
          <a:xfrm flipH="1">
            <a:off x="5159375" y="1916114"/>
            <a:ext cx="8651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0" name="Line 40"/>
          <p:cNvSpPr>
            <a:spLocks noChangeShapeType="1"/>
          </p:cNvSpPr>
          <p:nvPr/>
        </p:nvSpPr>
        <p:spPr bwMode="auto">
          <a:xfrm>
            <a:off x="6240463" y="1916114"/>
            <a:ext cx="8636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39186" y="908050"/>
            <a:ext cx="11713633" cy="73025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父节点溢出，继续分裂，中间的关键码</a:t>
            </a:r>
            <a:r>
              <a:rPr lang="en-US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提升成为新的根节点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写盘</a:t>
            </a:r>
            <a:r>
              <a:rPr lang="en-US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200" b="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90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90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90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90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7.40741E-7 L 0.01055 -0.131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0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0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05612 0.0016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01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03704E-6 L 0.03941 7.03704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0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0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0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0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2" grpId="0" animBg="1"/>
      <p:bldP spid="901123" grpId="0" animBg="1"/>
      <p:bldP spid="901124" grpId="0" animBg="1"/>
      <p:bldP spid="901125" grpId="0" animBg="1"/>
      <p:bldP spid="944181" grpId="0" animBg="1"/>
      <p:bldP spid="901139" grpId="0" animBg="1"/>
      <p:bldP spid="901140" grpId="0" animBg="1"/>
      <p:bldP spid="901146" grpId="0" animBg="1"/>
      <p:bldP spid="901147" grpId="0" animBg="1"/>
      <p:bldP spid="901152" grpId="0"/>
      <p:bldP spid="901153" grpId="0"/>
      <p:bldP spid="901154" grpId="0"/>
      <p:bldP spid="901155" grpId="0" animBg="1"/>
      <p:bldP spid="901156" grpId="0" animBg="1"/>
      <p:bldP spid="901157" grpId="0" animBg="1"/>
      <p:bldP spid="901158" grpId="0" animBg="1"/>
      <p:bldP spid="901159" grpId="0" animBg="1"/>
      <p:bldP spid="901160" grpId="0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29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总共需要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次访外操作，其中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次读操作，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次写操作。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最多情况下，总共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层，每层都要分裂（包括根）。分裂一个非根节点要向磁盘写出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个节点，分裂根节点（最后一次）要写出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个节点，因此：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总访外次数 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找插入节点向下读盘次数 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分裂根节点时写盘次数 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分裂根节点时写盘次数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= h + 2 * (h – 1)</a:t>
            </a:r>
            <a:r>
              <a:rPr lang="zh-CN" altLang="en-US" sz="19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+ 3 = 3h + 1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2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列表长度为 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= 7/0.7 = 10</a:t>
            </a:r>
            <a:endParaRPr lang="zh-CN" altLang="en-US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通过哈希函数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得到每个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的哈希值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采用线性探测法处理冲突，所构造的散列表为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24259"/>
              </p:ext>
            </p:extLst>
          </p:nvPr>
        </p:nvGraphicFramePr>
        <p:xfrm>
          <a:off x="625867" y="2063978"/>
          <a:ext cx="4839984" cy="8127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30321"/>
                <a:gridCol w="479675"/>
                <a:gridCol w="604998"/>
                <a:gridCol w="604998"/>
                <a:gridCol w="604998"/>
                <a:gridCol w="604998"/>
                <a:gridCol w="604998"/>
                <a:gridCol w="604998"/>
              </a:tblGrid>
              <a:tr h="422367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Key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390418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H(Key)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7629"/>
              </p:ext>
            </p:extLst>
          </p:nvPr>
        </p:nvGraphicFramePr>
        <p:xfrm>
          <a:off x="625867" y="3670344"/>
          <a:ext cx="6842588" cy="8341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1840"/>
                <a:gridCol w="578474"/>
                <a:gridCol w="577476"/>
                <a:gridCol w="578474"/>
                <a:gridCol w="577476"/>
                <a:gridCol w="578474"/>
                <a:gridCol w="577476"/>
                <a:gridCol w="578474"/>
                <a:gridCol w="577476"/>
                <a:gridCol w="578474"/>
                <a:gridCol w="578474"/>
              </a:tblGrid>
              <a:tr h="41708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地址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41708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关键字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30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分析具有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个关键码的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树的查找路径长度（从根到叶结点，访问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树索引块的次数）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31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树所能包含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关键码的情况：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层（根节点）有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42×41=1722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42×42=1764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1764×41=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72324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1764×42=74088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个子节点指针。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树所能包含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关键码的情况：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层同上；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74088×41=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3037608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个关键码。</a:t>
            </a:r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1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树所能包含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最少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关键码的情况：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层（根节点）有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2×20=40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2×21=42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42×20=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840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个关键码，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42×21=882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个子节点指针。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树所能包含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最少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键码的情况：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0~2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层同上；</a:t>
            </a:r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层有</a:t>
            </a:r>
            <a:r>
              <a:rPr lang="en-US" altLang="zh-CN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882×20=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17640</a:t>
            </a:r>
            <a:r>
              <a:rPr lang="zh-CN" altLang="en-US" sz="19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个关键码。</a:t>
            </a:r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综上，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阶所包含关键码个数的范围为：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72324</a:t>
            </a:r>
          </a:p>
          <a:p>
            <a:pPr eaLnBrk="1" hangingPunct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阶所包含关键码个数的范围为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17640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037608</a:t>
            </a: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个关键码的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树的层数为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，即查找路径的长度为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95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下列字符序列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A S Y Q U E S T I O N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依次插入到初始为空的红黑树（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RB-tree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）中，请画出最终得到的红黑树。（用圆圈表示红色结点，方框表示黑色结点，外部空叶结点可省略不画）。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8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35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S Y Q U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866899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8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36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 Y Q U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866899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200149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" name="直接箭头连接符 3"/>
          <p:cNvCxnSpPr>
            <a:stCxn id="2" idx="3"/>
            <a:endCxn id="6" idx="7"/>
          </p:cNvCxnSpPr>
          <p:nvPr/>
        </p:nvCxnSpPr>
        <p:spPr bwMode="auto">
          <a:xfrm flipH="1">
            <a:off x="1661068" y="258575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47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37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Q U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1866899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1200149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直接箭头连接符 21"/>
          <p:cNvCxnSpPr>
            <a:stCxn id="20" idx="3"/>
            <a:endCxn id="21" idx="7"/>
          </p:cNvCxnSpPr>
          <p:nvPr/>
        </p:nvCxnSpPr>
        <p:spPr bwMode="auto">
          <a:xfrm flipH="1">
            <a:off x="1661068" y="258575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椭圆 22"/>
          <p:cNvSpPr>
            <a:spLocks noChangeAspect="1"/>
          </p:cNvSpPr>
          <p:nvPr/>
        </p:nvSpPr>
        <p:spPr bwMode="auto">
          <a:xfrm>
            <a:off x="2511673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直接箭头连接符 23"/>
          <p:cNvCxnSpPr>
            <a:stCxn id="20" idx="5"/>
            <a:endCxn id="23" idx="1"/>
          </p:cNvCxnSpPr>
          <p:nvPr/>
        </p:nvCxnSpPr>
        <p:spPr bwMode="auto">
          <a:xfrm>
            <a:off x="2327818" y="258575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9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38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 U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1866899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1200149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直接箭头连接符 21"/>
          <p:cNvCxnSpPr>
            <a:stCxn id="20" idx="3"/>
            <a:endCxn id="21" idx="7"/>
          </p:cNvCxnSpPr>
          <p:nvPr/>
        </p:nvCxnSpPr>
        <p:spPr bwMode="auto">
          <a:xfrm flipH="1">
            <a:off x="1661068" y="258575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椭圆 22"/>
          <p:cNvSpPr>
            <a:spLocks noChangeAspect="1"/>
          </p:cNvSpPr>
          <p:nvPr/>
        </p:nvSpPr>
        <p:spPr bwMode="auto">
          <a:xfrm>
            <a:off x="2511673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直接箭头连接符 23"/>
          <p:cNvCxnSpPr>
            <a:stCxn id="20" idx="5"/>
            <a:endCxn id="23" idx="1"/>
          </p:cNvCxnSpPr>
          <p:nvPr/>
        </p:nvCxnSpPr>
        <p:spPr bwMode="auto">
          <a:xfrm>
            <a:off x="2327818" y="258575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椭圆 9"/>
          <p:cNvSpPr>
            <a:spLocks/>
          </p:cNvSpPr>
          <p:nvPr/>
        </p:nvSpPr>
        <p:spPr bwMode="auto">
          <a:xfrm>
            <a:off x="3156447" y="3391745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直接箭头连接符 10"/>
          <p:cNvCxnSpPr>
            <a:stCxn id="23" idx="5"/>
          </p:cNvCxnSpPr>
          <p:nvPr/>
        </p:nvCxnSpPr>
        <p:spPr bwMode="auto">
          <a:xfrm>
            <a:off x="2972592" y="3236015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5286374" y="214389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4619624" y="27941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直接箭头连接符 14"/>
          <p:cNvCxnSpPr>
            <a:stCxn id="13" idx="3"/>
            <a:endCxn id="14" idx="7"/>
          </p:cNvCxnSpPr>
          <p:nvPr/>
        </p:nvCxnSpPr>
        <p:spPr bwMode="auto">
          <a:xfrm flipH="1">
            <a:off x="5080543" y="260480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5931148" y="27941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13" idx="5"/>
            <a:endCxn id="16" idx="1"/>
          </p:cNvCxnSpPr>
          <p:nvPr/>
        </p:nvCxnSpPr>
        <p:spPr bwMode="auto">
          <a:xfrm>
            <a:off x="5747293" y="260480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椭圆 17"/>
          <p:cNvSpPr>
            <a:spLocks/>
          </p:cNvSpPr>
          <p:nvPr/>
        </p:nvSpPr>
        <p:spPr bwMode="auto">
          <a:xfrm>
            <a:off x="6575922" y="3410795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" name="直接箭头连接符 18"/>
          <p:cNvCxnSpPr>
            <a:stCxn id="16" idx="5"/>
          </p:cNvCxnSpPr>
          <p:nvPr/>
        </p:nvCxnSpPr>
        <p:spPr bwMode="auto">
          <a:xfrm>
            <a:off x="6392067" y="3255065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右箭头 2"/>
          <p:cNvSpPr/>
          <p:nvPr/>
        </p:nvSpPr>
        <p:spPr bwMode="auto">
          <a:xfrm>
            <a:off x="3727947" y="279414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4572" y="2299060"/>
            <a:ext cx="1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父祖换色</a:t>
            </a:r>
            <a:endParaRPr lang="zh-CN" altLang="en-US" b="1" dirty="0"/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8267699" y="213436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7600949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直接箭头连接符 27"/>
          <p:cNvCxnSpPr>
            <a:stCxn id="26" idx="3"/>
            <a:endCxn id="27" idx="7"/>
          </p:cNvCxnSpPr>
          <p:nvPr/>
        </p:nvCxnSpPr>
        <p:spPr bwMode="auto">
          <a:xfrm flipH="1">
            <a:off x="8061868" y="2595284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8912473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直接箭头连接符 29"/>
          <p:cNvCxnSpPr>
            <a:stCxn id="26" idx="5"/>
            <a:endCxn id="29" idx="1"/>
          </p:cNvCxnSpPr>
          <p:nvPr/>
        </p:nvCxnSpPr>
        <p:spPr bwMode="auto">
          <a:xfrm>
            <a:off x="8728618" y="2595284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/>
          <p:cNvSpPr>
            <a:spLocks/>
          </p:cNvSpPr>
          <p:nvPr/>
        </p:nvSpPr>
        <p:spPr bwMode="auto">
          <a:xfrm>
            <a:off x="9557247" y="340127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直接箭头连接符 31"/>
          <p:cNvCxnSpPr>
            <a:stCxn id="29" idx="5"/>
          </p:cNvCxnSpPr>
          <p:nvPr/>
        </p:nvCxnSpPr>
        <p:spPr bwMode="auto">
          <a:xfrm>
            <a:off x="9373392" y="3245540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右箭头 32"/>
          <p:cNvSpPr/>
          <p:nvPr/>
        </p:nvSpPr>
        <p:spPr bwMode="auto">
          <a:xfrm>
            <a:off x="6975972" y="279414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42597" y="2299060"/>
            <a:ext cx="1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根换色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5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39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1743074" y="213436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1076324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直接箭头连接符 27"/>
          <p:cNvCxnSpPr>
            <a:stCxn id="26" idx="3"/>
            <a:endCxn id="27" idx="7"/>
          </p:cNvCxnSpPr>
          <p:nvPr/>
        </p:nvCxnSpPr>
        <p:spPr bwMode="auto">
          <a:xfrm flipH="1">
            <a:off x="1537243" y="2595284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2387848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直接箭头连接符 29"/>
          <p:cNvCxnSpPr>
            <a:stCxn id="26" idx="5"/>
            <a:endCxn id="29" idx="1"/>
          </p:cNvCxnSpPr>
          <p:nvPr/>
        </p:nvCxnSpPr>
        <p:spPr bwMode="auto">
          <a:xfrm>
            <a:off x="2203993" y="2595284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/>
          <p:cNvSpPr>
            <a:spLocks/>
          </p:cNvSpPr>
          <p:nvPr/>
        </p:nvSpPr>
        <p:spPr bwMode="auto">
          <a:xfrm>
            <a:off x="3032622" y="340127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直接箭头连接符 31"/>
          <p:cNvCxnSpPr>
            <a:stCxn id="29" idx="5"/>
            <a:endCxn id="31" idx="1"/>
          </p:cNvCxnSpPr>
          <p:nvPr/>
        </p:nvCxnSpPr>
        <p:spPr bwMode="auto">
          <a:xfrm>
            <a:off x="2848767" y="3245540"/>
            <a:ext cx="262936" cy="23481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椭圆 34"/>
          <p:cNvSpPr>
            <a:spLocks/>
          </p:cNvSpPr>
          <p:nvPr/>
        </p:nvSpPr>
        <p:spPr bwMode="auto">
          <a:xfrm>
            <a:off x="1794372" y="339430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6" name="直接箭头连接符 35"/>
          <p:cNvCxnSpPr>
            <a:stCxn id="29" idx="3"/>
            <a:endCxn id="35" idx="7"/>
          </p:cNvCxnSpPr>
          <p:nvPr/>
        </p:nvCxnSpPr>
        <p:spPr bwMode="auto">
          <a:xfrm flipH="1">
            <a:off x="2255291" y="3245540"/>
            <a:ext cx="211638" cy="2278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68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等概率情况下查找成功平均查找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lang="en-US" altLang="zh-CN" sz="2200" b="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r>
              <a:rPr lang="en-US" altLang="zh-CN" sz="2200" b="0" baseline="-25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1+1+1+1+3+3+2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7 =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12/7</a:t>
            </a: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等概率情况下查找不成功的平均查找长度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关键字到第一个地址上关键字为空的距离即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可。 根据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哈希函数地址为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MOD7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，因此初始只可能在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的位置。等概率情况下，查找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位置查找不成功的次数表如下表所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lang="en-US" altLang="zh-CN" sz="2200" b="0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unsuccess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3+2+1+2+1+5+4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7 = 18/7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16302"/>
              </p:ext>
            </p:extLst>
          </p:nvPr>
        </p:nvGraphicFramePr>
        <p:xfrm>
          <a:off x="606176" y="2063151"/>
          <a:ext cx="5137080" cy="91635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4769"/>
                <a:gridCol w="607473"/>
                <a:gridCol w="607473"/>
                <a:gridCol w="607473"/>
                <a:gridCol w="607473"/>
                <a:gridCol w="607473"/>
                <a:gridCol w="607473"/>
                <a:gridCol w="607473"/>
              </a:tblGrid>
              <a:tr h="458177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Key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458177"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Count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91476"/>
              </p:ext>
            </p:extLst>
          </p:nvPr>
        </p:nvGraphicFramePr>
        <p:xfrm>
          <a:off x="606176" y="5077904"/>
          <a:ext cx="6842588" cy="8341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1840"/>
                <a:gridCol w="578474"/>
                <a:gridCol w="577476"/>
                <a:gridCol w="578474"/>
                <a:gridCol w="577476"/>
                <a:gridCol w="578474"/>
                <a:gridCol w="577476"/>
                <a:gridCol w="578474"/>
                <a:gridCol w="577476"/>
                <a:gridCol w="578474"/>
                <a:gridCol w="578474"/>
              </a:tblGrid>
              <a:tr h="41708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地址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  <a:tr h="417080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sz="2000" kern="0" dirty="0" smtClean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sz="2000" kern="0" dirty="0" smtClean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40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 S T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1743074" y="213436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1076324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直接箭头连接符 27"/>
          <p:cNvCxnSpPr>
            <a:stCxn id="26" idx="3"/>
            <a:endCxn id="27" idx="7"/>
          </p:cNvCxnSpPr>
          <p:nvPr/>
        </p:nvCxnSpPr>
        <p:spPr bwMode="auto">
          <a:xfrm flipH="1">
            <a:off x="1537243" y="2595284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2387848" y="27846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直接箭头连接符 29"/>
          <p:cNvCxnSpPr>
            <a:stCxn id="26" idx="5"/>
            <a:endCxn id="29" idx="1"/>
          </p:cNvCxnSpPr>
          <p:nvPr/>
        </p:nvCxnSpPr>
        <p:spPr bwMode="auto">
          <a:xfrm>
            <a:off x="2203993" y="2595284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/>
          <p:cNvSpPr>
            <a:spLocks/>
          </p:cNvSpPr>
          <p:nvPr/>
        </p:nvSpPr>
        <p:spPr bwMode="auto">
          <a:xfrm>
            <a:off x="3032622" y="340127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直接箭头连接符 31"/>
          <p:cNvCxnSpPr>
            <a:stCxn id="29" idx="5"/>
            <a:endCxn id="31" idx="1"/>
          </p:cNvCxnSpPr>
          <p:nvPr/>
        </p:nvCxnSpPr>
        <p:spPr bwMode="auto">
          <a:xfrm>
            <a:off x="2848767" y="3245540"/>
            <a:ext cx="262936" cy="23481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椭圆 34"/>
          <p:cNvSpPr>
            <a:spLocks/>
          </p:cNvSpPr>
          <p:nvPr/>
        </p:nvSpPr>
        <p:spPr bwMode="auto">
          <a:xfrm>
            <a:off x="1794372" y="339430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6" name="直接箭头连接符 35"/>
          <p:cNvCxnSpPr>
            <a:stCxn id="29" idx="3"/>
            <a:endCxn id="35" idx="7"/>
          </p:cNvCxnSpPr>
          <p:nvPr/>
        </p:nvCxnSpPr>
        <p:spPr bwMode="auto">
          <a:xfrm flipH="1">
            <a:off x="2255291" y="3245540"/>
            <a:ext cx="211638" cy="2278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椭圆 13"/>
          <p:cNvSpPr>
            <a:spLocks/>
          </p:cNvSpPr>
          <p:nvPr/>
        </p:nvSpPr>
        <p:spPr bwMode="auto">
          <a:xfrm>
            <a:off x="2387848" y="4057323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直接箭头连接符 14"/>
          <p:cNvCxnSpPr>
            <a:stCxn id="31" idx="3"/>
            <a:endCxn id="14" idx="7"/>
          </p:cNvCxnSpPr>
          <p:nvPr/>
        </p:nvCxnSpPr>
        <p:spPr bwMode="auto">
          <a:xfrm flipH="1">
            <a:off x="2848767" y="3862189"/>
            <a:ext cx="262936" cy="274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5581649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4914899" y="277509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直接箭头连接符 19"/>
          <p:cNvCxnSpPr>
            <a:stCxn id="18" idx="3"/>
            <a:endCxn id="19" idx="7"/>
          </p:cNvCxnSpPr>
          <p:nvPr/>
        </p:nvCxnSpPr>
        <p:spPr bwMode="auto">
          <a:xfrm flipH="1">
            <a:off x="5375818" y="258575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6226423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直接箭头连接符 21"/>
          <p:cNvCxnSpPr>
            <a:stCxn id="18" idx="5"/>
            <a:endCxn id="21" idx="1"/>
          </p:cNvCxnSpPr>
          <p:nvPr/>
        </p:nvCxnSpPr>
        <p:spPr bwMode="auto">
          <a:xfrm>
            <a:off x="6042568" y="258575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椭圆 22"/>
          <p:cNvSpPr>
            <a:spLocks/>
          </p:cNvSpPr>
          <p:nvPr/>
        </p:nvSpPr>
        <p:spPr bwMode="auto">
          <a:xfrm>
            <a:off x="6871197" y="339174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直接箭头连接符 23"/>
          <p:cNvCxnSpPr>
            <a:stCxn id="21" idx="5"/>
            <a:endCxn id="23" idx="1"/>
          </p:cNvCxnSpPr>
          <p:nvPr/>
        </p:nvCxnSpPr>
        <p:spPr bwMode="auto">
          <a:xfrm>
            <a:off x="6687342" y="3236015"/>
            <a:ext cx="262936" cy="23481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椭圆 32"/>
          <p:cNvSpPr>
            <a:spLocks/>
          </p:cNvSpPr>
          <p:nvPr/>
        </p:nvSpPr>
        <p:spPr bwMode="auto">
          <a:xfrm>
            <a:off x="5632947" y="338477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4" name="直接箭头连接符 33"/>
          <p:cNvCxnSpPr>
            <a:stCxn id="21" idx="3"/>
            <a:endCxn id="33" idx="7"/>
          </p:cNvCxnSpPr>
          <p:nvPr/>
        </p:nvCxnSpPr>
        <p:spPr bwMode="auto">
          <a:xfrm flipH="1">
            <a:off x="6093866" y="3236015"/>
            <a:ext cx="211638" cy="2278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椭圆 36"/>
          <p:cNvSpPr>
            <a:spLocks/>
          </p:cNvSpPr>
          <p:nvPr/>
        </p:nvSpPr>
        <p:spPr bwMode="auto">
          <a:xfrm>
            <a:off x="6226423" y="404779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直接箭头连接符 37"/>
          <p:cNvCxnSpPr>
            <a:stCxn id="23" idx="3"/>
            <a:endCxn id="37" idx="7"/>
          </p:cNvCxnSpPr>
          <p:nvPr/>
        </p:nvCxnSpPr>
        <p:spPr bwMode="auto">
          <a:xfrm flipH="1">
            <a:off x="6687342" y="3852664"/>
            <a:ext cx="262936" cy="274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右箭头 38"/>
          <p:cNvSpPr/>
          <p:nvPr/>
        </p:nvSpPr>
        <p:spPr bwMode="auto">
          <a:xfrm>
            <a:off x="3947022" y="334659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13647" y="2851510"/>
            <a:ext cx="1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父祖换色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08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41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U </a:t>
            </a:r>
            <a:r>
              <a:rPr lang="pt-BR" altLang="zh-CN" sz="2200" b="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2200" b="0" kern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 bwMode="auto">
          <a:xfrm>
            <a:off x="1438274" y="212484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771524" y="277509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直接箭头连接符 19"/>
          <p:cNvCxnSpPr>
            <a:stCxn id="18" idx="3"/>
            <a:endCxn id="19" idx="7"/>
          </p:cNvCxnSpPr>
          <p:nvPr/>
        </p:nvCxnSpPr>
        <p:spPr bwMode="auto">
          <a:xfrm flipH="1">
            <a:off x="1232443" y="258575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2083048" y="277509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直接箭头连接符 21"/>
          <p:cNvCxnSpPr>
            <a:stCxn id="18" idx="5"/>
            <a:endCxn id="21" idx="1"/>
          </p:cNvCxnSpPr>
          <p:nvPr/>
        </p:nvCxnSpPr>
        <p:spPr bwMode="auto">
          <a:xfrm>
            <a:off x="1899193" y="258575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椭圆 22"/>
          <p:cNvSpPr>
            <a:spLocks/>
          </p:cNvSpPr>
          <p:nvPr/>
        </p:nvSpPr>
        <p:spPr bwMode="auto">
          <a:xfrm>
            <a:off x="2727822" y="339174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直接箭头连接符 23"/>
          <p:cNvCxnSpPr>
            <a:stCxn id="21" idx="5"/>
            <a:endCxn id="23" idx="1"/>
          </p:cNvCxnSpPr>
          <p:nvPr/>
        </p:nvCxnSpPr>
        <p:spPr bwMode="auto">
          <a:xfrm>
            <a:off x="2543967" y="3236015"/>
            <a:ext cx="262936" cy="23481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椭圆 32"/>
          <p:cNvSpPr>
            <a:spLocks/>
          </p:cNvSpPr>
          <p:nvPr/>
        </p:nvSpPr>
        <p:spPr bwMode="auto">
          <a:xfrm>
            <a:off x="1489572" y="338477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4" name="直接箭头连接符 33"/>
          <p:cNvCxnSpPr>
            <a:stCxn id="21" idx="3"/>
            <a:endCxn id="33" idx="7"/>
          </p:cNvCxnSpPr>
          <p:nvPr/>
        </p:nvCxnSpPr>
        <p:spPr bwMode="auto">
          <a:xfrm flipH="1">
            <a:off x="1950491" y="3236015"/>
            <a:ext cx="211638" cy="2278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椭圆 36"/>
          <p:cNvSpPr>
            <a:spLocks/>
          </p:cNvSpPr>
          <p:nvPr/>
        </p:nvSpPr>
        <p:spPr bwMode="auto">
          <a:xfrm>
            <a:off x="2083048" y="404779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直接箭头连接符 37"/>
          <p:cNvCxnSpPr>
            <a:stCxn id="23" idx="3"/>
            <a:endCxn id="37" idx="7"/>
          </p:cNvCxnSpPr>
          <p:nvPr/>
        </p:nvCxnSpPr>
        <p:spPr bwMode="auto">
          <a:xfrm flipH="1">
            <a:off x="2543967" y="3852664"/>
            <a:ext cx="262936" cy="2742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椭圆 40"/>
          <p:cNvSpPr>
            <a:spLocks/>
          </p:cNvSpPr>
          <p:nvPr/>
        </p:nvSpPr>
        <p:spPr bwMode="auto">
          <a:xfrm>
            <a:off x="1480047" y="4688529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直接箭头连接符 41"/>
          <p:cNvCxnSpPr>
            <a:stCxn id="37" idx="3"/>
            <a:endCxn id="41" idx="7"/>
          </p:cNvCxnSpPr>
          <p:nvPr/>
        </p:nvCxnSpPr>
        <p:spPr bwMode="auto">
          <a:xfrm flipH="1">
            <a:off x="1940966" y="4508717"/>
            <a:ext cx="221163" cy="2588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5495924" y="214389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4829174" y="27941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5" name="直接箭头连接符 44"/>
          <p:cNvCxnSpPr>
            <a:stCxn id="43" idx="3"/>
            <a:endCxn id="44" idx="7"/>
          </p:cNvCxnSpPr>
          <p:nvPr/>
        </p:nvCxnSpPr>
        <p:spPr bwMode="auto">
          <a:xfrm flipH="1">
            <a:off x="5290093" y="260480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6140698" y="279414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7" name="直接箭头连接符 46"/>
          <p:cNvCxnSpPr>
            <a:stCxn id="43" idx="5"/>
            <a:endCxn id="46" idx="1"/>
          </p:cNvCxnSpPr>
          <p:nvPr/>
        </p:nvCxnSpPr>
        <p:spPr bwMode="auto">
          <a:xfrm>
            <a:off x="5956843" y="260480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椭圆 47"/>
          <p:cNvSpPr>
            <a:spLocks/>
          </p:cNvSpPr>
          <p:nvPr/>
        </p:nvSpPr>
        <p:spPr bwMode="auto">
          <a:xfrm>
            <a:off x="6785472" y="335620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直接箭头连接符 48"/>
          <p:cNvCxnSpPr>
            <a:stCxn id="46" idx="5"/>
            <a:endCxn id="48" idx="1"/>
          </p:cNvCxnSpPr>
          <p:nvPr/>
        </p:nvCxnSpPr>
        <p:spPr bwMode="auto">
          <a:xfrm>
            <a:off x="6601617" y="3255065"/>
            <a:ext cx="262936" cy="1802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/>
          <p:cNvSpPr>
            <a:spLocks/>
          </p:cNvSpPr>
          <p:nvPr/>
        </p:nvSpPr>
        <p:spPr bwMode="auto">
          <a:xfrm>
            <a:off x="5547222" y="340382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1" name="直接箭头连接符 50"/>
          <p:cNvCxnSpPr>
            <a:stCxn id="46" idx="3"/>
            <a:endCxn id="50" idx="7"/>
          </p:cNvCxnSpPr>
          <p:nvPr/>
        </p:nvCxnSpPr>
        <p:spPr bwMode="auto">
          <a:xfrm flipH="1">
            <a:off x="6008141" y="3255065"/>
            <a:ext cx="211638" cy="2278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椭圆 51"/>
          <p:cNvSpPr>
            <a:spLocks/>
          </p:cNvSpPr>
          <p:nvPr/>
        </p:nvSpPr>
        <p:spPr bwMode="auto">
          <a:xfrm>
            <a:off x="7483723" y="398920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椭圆 53"/>
          <p:cNvSpPr>
            <a:spLocks/>
          </p:cNvSpPr>
          <p:nvPr/>
        </p:nvSpPr>
        <p:spPr bwMode="auto">
          <a:xfrm>
            <a:off x="6122066" y="404380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直接箭头连接符 54"/>
          <p:cNvCxnSpPr>
            <a:stCxn id="48" idx="3"/>
            <a:endCxn id="54" idx="7"/>
          </p:cNvCxnSpPr>
          <p:nvPr/>
        </p:nvCxnSpPr>
        <p:spPr bwMode="auto">
          <a:xfrm flipH="1">
            <a:off x="6582985" y="3817120"/>
            <a:ext cx="281568" cy="30576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/>
          <p:cNvCxnSpPr>
            <a:stCxn id="48" idx="5"/>
            <a:endCxn id="52" idx="1"/>
          </p:cNvCxnSpPr>
          <p:nvPr/>
        </p:nvCxnSpPr>
        <p:spPr bwMode="auto">
          <a:xfrm>
            <a:off x="7246391" y="3817120"/>
            <a:ext cx="316413" cy="251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右箭头 56"/>
          <p:cNvSpPr/>
          <p:nvPr/>
        </p:nvSpPr>
        <p:spPr bwMode="auto">
          <a:xfrm>
            <a:off x="3794622" y="334659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56472" y="2851510"/>
            <a:ext cx="13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情况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624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U E S T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400174" y="214389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733424" y="27941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5" name="直接箭头连接符 44"/>
          <p:cNvCxnSpPr>
            <a:stCxn id="43" idx="3"/>
            <a:endCxn id="44" idx="7"/>
          </p:cNvCxnSpPr>
          <p:nvPr/>
        </p:nvCxnSpPr>
        <p:spPr bwMode="auto">
          <a:xfrm flipH="1">
            <a:off x="1194343" y="260480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2044948" y="279414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7" name="直接箭头连接符 46"/>
          <p:cNvCxnSpPr>
            <a:stCxn id="43" idx="5"/>
            <a:endCxn id="46" idx="1"/>
          </p:cNvCxnSpPr>
          <p:nvPr/>
        </p:nvCxnSpPr>
        <p:spPr bwMode="auto">
          <a:xfrm>
            <a:off x="1861093" y="260480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椭圆 47"/>
          <p:cNvSpPr>
            <a:spLocks/>
          </p:cNvSpPr>
          <p:nvPr/>
        </p:nvSpPr>
        <p:spPr bwMode="auto">
          <a:xfrm>
            <a:off x="2689722" y="335620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直接箭头连接符 48"/>
          <p:cNvCxnSpPr>
            <a:stCxn id="46" idx="5"/>
            <a:endCxn id="48" idx="1"/>
          </p:cNvCxnSpPr>
          <p:nvPr/>
        </p:nvCxnSpPr>
        <p:spPr bwMode="auto">
          <a:xfrm>
            <a:off x="2505867" y="3255065"/>
            <a:ext cx="262936" cy="1802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/>
          <p:cNvSpPr>
            <a:spLocks/>
          </p:cNvSpPr>
          <p:nvPr/>
        </p:nvSpPr>
        <p:spPr bwMode="auto">
          <a:xfrm>
            <a:off x="1451472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1" name="直接箭头连接符 50"/>
          <p:cNvCxnSpPr>
            <a:stCxn id="46" idx="3"/>
            <a:endCxn id="50" idx="7"/>
          </p:cNvCxnSpPr>
          <p:nvPr/>
        </p:nvCxnSpPr>
        <p:spPr bwMode="auto">
          <a:xfrm flipH="1">
            <a:off x="1912391" y="3255065"/>
            <a:ext cx="211638" cy="1992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椭圆 51"/>
          <p:cNvSpPr>
            <a:spLocks/>
          </p:cNvSpPr>
          <p:nvPr/>
        </p:nvSpPr>
        <p:spPr bwMode="auto">
          <a:xfrm>
            <a:off x="3387973" y="398920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椭圆 53"/>
          <p:cNvSpPr>
            <a:spLocks/>
          </p:cNvSpPr>
          <p:nvPr/>
        </p:nvSpPr>
        <p:spPr bwMode="auto">
          <a:xfrm>
            <a:off x="2026316" y="404380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直接箭头连接符 54"/>
          <p:cNvCxnSpPr>
            <a:stCxn id="48" idx="3"/>
            <a:endCxn id="54" idx="7"/>
          </p:cNvCxnSpPr>
          <p:nvPr/>
        </p:nvCxnSpPr>
        <p:spPr bwMode="auto">
          <a:xfrm flipH="1">
            <a:off x="2487235" y="3817120"/>
            <a:ext cx="281568" cy="30576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/>
          <p:cNvCxnSpPr>
            <a:stCxn id="48" idx="5"/>
            <a:endCxn id="52" idx="1"/>
          </p:cNvCxnSpPr>
          <p:nvPr/>
        </p:nvCxnSpPr>
        <p:spPr bwMode="auto">
          <a:xfrm>
            <a:off x="3150641" y="3817120"/>
            <a:ext cx="316413" cy="251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椭圆 34"/>
          <p:cNvSpPr>
            <a:spLocks/>
          </p:cNvSpPr>
          <p:nvPr/>
        </p:nvSpPr>
        <p:spPr bwMode="auto">
          <a:xfrm>
            <a:off x="860174" y="398920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6" name="直接箭头连接符 35"/>
          <p:cNvCxnSpPr>
            <a:stCxn id="50" idx="3"/>
            <a:endCxn id="35" idx="7"/>
          </p:cNvCxnSpPr>
          <p:nvPr/>
        </p:nvCxnSpPr>
        <p:spPr bwMode="auto">
          <a:xfrm flipH="1">
            <a:off x="1321093" y="3836170"/>
            <a:ext cx="209460" cy="2321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439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U E S T I </a:t>
            </a:r>
            <a:r>
              <a:rPr lang="pt-BR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pt-BR" altLang="zh-CN" sz="2200" b="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b="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 bwMode="auto">
          <a:xfrm>
            <a:off x="1400174" y="214389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 bwMode="auto">
          <a:xfrm>
            <a:off x="733424" y="27941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5" name="直接箭头连接符 44"/>
          <p:cNvCxnSpPr>
            <a:stCxn id="43" idx="3"/>
            <a:endCxn id="44" idx="7"/>
          </p:cNvCxnSpPr>
          <p:nvPr/>
        </p:nvCxnSpPr>
        <p:spPr bwMode="auto">
          <a:xfrm flipH="1">
            <a:off x="1194343" y="2604809"/>
            <a:ext cx="284912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椭圆 45"/>
          <p:cNvSpPr>
            <a:spLocks noChangeAspect="1"/>
          </p:cNvSpPr>
          <p:nvPr/>
        </p:nvSpPr>
        <p:spPr bwMode="auto">
          <a:xfrm>
            <a:off x="2044948" y="279414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7" name="直接箭头连接符 46"/>
          <p:cNvCxnSpPr>
            <a:stCxn id="43" idx="5"/>
            <a:endCxn id="46" idx="1"/>
          </p:cNvCxnSpPr>
          <p:nvPr/>
        </p:nvCxnSpPr>
        <p:spPr bwMode="auto">
          <a:xfrm>
            <a:off x="1861093" y="2604809"/>
            <a:ext cx="262936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椭圆 47"/>
          <p:cNvSpPr>
            <a:spLocks/>
          </p:cNvSpPr>
          <p:nvPr/>
        </p:nvSpPr>
        <p:spPr bwMode="auto">
          <a:xfrm>
            <a:off x="2689722" y="335620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直接箭头连接符 48"/>
          <p:cNvCxnSpPr>
            <a:stCxn id="46" idx="5"/>
            <a:endCxn id="48" idx="1"/>
          </p:cNvCxnSpPr>
          <p:nvPr/>
        </p:nvCxnSpPr>
        <p:spPr bwMode="auto">
          <a:xfrm>
            <a:off x="2505867" y="3255065"/>
            <a:ext cx="262936" cy="1802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/>
          <p:cNvSpPr>
            <a:spLocks/>
          </p:cNvSpPr>
          <p:nvPr/>
        </p:nvSpPr>
        <p:spPr bwMode="auto">
          <a:xfrm>
            <a:off x="1451472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1" name="直接箭头连接符 50"/>
          <p:cNvCxnSpPr>
            <a:stCxn id="46" idx="3"/>
            <a:endCxn id="50" idx="7"/>
          </p:cNvCxnSpPr>
          <p:nvPr/>
        </p:nvCxnSpPr>
        <p:spPr bwMode="auto">
          <a:xfrm flipH="1">
            <a:off x="1912391" y="3255065"/>
            <a:ext cx="211638" cy="1992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椭圆 51"/>
          <p:cNvSpPr>
            <a:spLocks/>
          </p:cNvSpPr>
          <p:nvPr/>
        </p:nvSpPr>
        <p:spPr bwMode="auto">
          <a:xfrm>
            <a:off x="3387973" y="398920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椭圆 53"/>
          <p:cNvSpPr>
            <a:spLocks/>
          </p:cNvSpPr>
          <p:nvPr/>
        </p:nvSpPr>
        <p:spPr bwMode="auto">
          <a:xfrm>
            <a:off x="2026316" y="404380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直接箭头连接符 54"/>
          <p:cNvCxnSpPr>
            <a:stCxn id="48" idx="3"/>
            <a:endCxn id="54" idx="7"/>
          </p:cNvCxnSpPr>
          <p:nvPr/>
        </p:nvCxnSpPr>
        <p:spPr bwMode="auto">
          <a:xfrm flipH="1">
            <a:off x="2487235" y="3817120"/>
            <a:ext cx="281568" cy="30576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/>
          <p:cNvCxnSpPr>
            <a:stCxn id="48" idx="5"/>
            <a:endCxn id="52" idx="1"/>
          </p:cNvCxnSpPr>
          <p:nvPr/>
        </p:nvCxnSpPr>
        <p:spPr bwMode="auto">
          <a:xfrm>
            <a:off x="3150641" y="3817120"/>
            <a:ext cx="316413" cy="251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椭圆 34"/>
          <p:cNvSpPr>
            <a:spLocks/>
          </p:cNvSpPr>
          <p:nvPr/>
        </p:nvSpPr>
        <p:spPr bwMode="auto">
          <a:xfrm>
            <a:off x="860174" y="398920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6" name="直接箭头连接符 35"/>
          <p:cNvCxnSpPr>
            <a:stCxn id="50" idx="3"/>
            <a:endCxn id="35" idx="7"/>
          </p:cNvCxnSpPr>
          <p:nvPr/>
        </p:nvCxnSpPr>
        <p:spPr bwMode="auto">
          <a:xfrm flipH="1">
            <a:off x="1321093" y="3836170"/>
            <a:ext cx="209460" cy="2321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椭圆 19"/>
          <p:cNvSpPr>
            <a:spLocks/>
          </p:cNvSpPr>
          <p:nvPr/>
        </p:nvSpPr>
        <p:spPr bwMode="auto">
          <a:xfrm>
            <a:off x="1454770" y="4515425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直接箭头连接符 20"/>
          <p:cNvCxnSpPr>
            <a:stCxn id="35" idx="5"/>
            <a:endCxn id="20" idx="1"/>
          </p:cNvCxnSpPr>
          <p:nvPr/>
        </p:nvCxnSpPr>
        <p:spPr bwMode="auto">
          <a:xfrm>
            <a:off x="1321093" y="4450127"/>
            <a:ext cx="212758" cy="1443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6229349" y="215341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5495924" y="280367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5975893" y="2614334"/>
            <a:ext cx="351587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7084091" y="28036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直接箭头连接符 29"/>
          <p:cNvCxnSpPr>
            <a:stCxn id="26" idx="5"/>
            <a:endCxn id="29" idx="1"/>
          </p:cNvCxnSpPr>
          <p:nvPr/>
        </p:nvCxnSpPr>
        <p:spPr bwMode="auto">
          <a:xfrm>
            <a:off x="6690268" y="2614334"/>
            <a:ext cx="472904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/>
          <p:cNvSpPr>
            <a:spLocks/>
          </p:cNvSpPr>
          <p:nvPr/>
        </p:nvSpPr>
        <p:spPr bwMode="auto">
          <a:xfrm>
            <a:off x="7865467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直接箭头连接符 31"/>
          <p:cNvCxnSpPr>
            <a:stCxn id="29" idx="5"/>
            <a:endCxn id="31" idx="1"/>
          </p:cNvCxnSpPr>
          <p:nvPr/>
        </p:nvCxnSpPr>
        <p:spPr bwMode="auto">
          <a:xfrm>
            <a:off x="7545010" y="3264590"/>
            <a:ext cx="399538" cy="1897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椭圆 32"/>
          <p:cNvSpPr>
            <a:spLocks/>
          </p:cNvSpPr>
          <p:nvPr/>
        </p:nvSpPr>
        <p:spPr bwMode="auto">
          <a:xfrm>
            <a:off x="6370178" y="33570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4" name="直接箭头连接符 33"/>
          <p:cNvCxnSpPr>
            <a:stCxn id="29" idx="3"/>
            <a:endCxn id="33" idx="7"/>
          </p:cNvCxnSpPr>
          <p:nvPr/>
        </p:nvCxnSpPr>
        <p:spPr bwMode="auto">
          <a:xfrm flipH="1">
            <a:off x="6831097" y="3264590"/>
            <a:ext cx="332075" cy="1715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椭圆 36"/>
          <p:cNvSpPr>
            <a:spLocks/>
          </p:cNvSpPr>
          <p:nvPr/>
        </p:nvSpPr>
        <p:spPr bwMode="auto">
          <a:xfrm>
            <a:off x="8253067" y="4054503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椭圆 37"/>
          <p:cNvSpPr>
            <a:spLocks/>
          </p:cNvSpPr>
          <p:nvPr/>
        </p:nvSpPr>
        <p:spPr bwMode="auto">
          <a:xfrm>
            <a:off x="7535066" y="403827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直接箭头连接符 38"/>
          <p:cNvCxnSpPr>
            <a:stCxn id="31" idx="3"/>
            <a:endCxn id="38" idx="0"/>
          </p:cNvCxnSpPr>
          <p:nvPr/>
        </p:nvCxnSpPr>
        <p:spPr bwMode="auto">
          <a:xfrm flipH="1">
            <a:off x="7805066" y="3836170"/>
            <a:ext cx="139482" cy="2021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>
            <a:stCxn id="31" idx="5"/>
            <a:endCxn id="37" idx="0"/>
          </p:cNvCxnSpPr>
          <p:nvPr/>
        </p:nvCxnSpPr>
        <p:spPr bwMode="auto">
          <a:xfrm>
            <a:off x="8326386" y="3836170"/>
            <a:ext cx="196681" cy="2183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椭圆 40"/>
          <p:cNvSpPr>
            <a:spLocks/>
          </p:cNvSpPr>
          <p:nvPr/>
        </p:nvSpPr>
        <p:spPr bwMode="auto">
          <a:xfrm>
            <a:off x="5911390" y="4068289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直接箭头连接符 41"/>
          <p:cNvCxnSpPr>
            <a:stCxn id="33" idx="3"/>
            <a:endCxn id="41" idx="0"/>
          </p:cNvCxnSpPr>
          <p:nvPr/>
        </p:nvCxnSpPr>
        <p:spPr bwMode="auto">
          <a:xfrm flipH="1">
            <a:off x="6181390" y="3817965"/>
            <a:ext cx="267869" cy="2503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椭圆 52"/>
          <p:cNvSpPr>
            <a:spLocks/>
          </p:cNvSpPr>
          <p:nvPr/>
        </p:nvSpPr>
        <p:spPr bwMode="auto">
          <a:xfrm>
            <a:off x="6875696" y="404380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3" name="直接箭头连接符 62"/>
          <p:cNvCxnSpPr>
            <a:stCxn id="33" idx="5"/>
            <a:endCxn id="53" idx="0"/>
          </p:cNvCxnSpPr>
          <p:nvPr/>
        </p:nvCxnSpPr>
        <p:spPr bwMode="auto">
          <a:xfrm>
            <a:off x="6831097" y="3817965"/>
            <a:ext cx="314599" cy="225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右箭头 73"/>
          <p:cNvSpPr/>
          <p:nvPr/>
        </p:nvSpPr>
        <p:spPr bwMode="auto">
          <a:xfrm>
            <a:off x="4470897" y="334659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032747" y="2851510"/>
            <a:ext cx="13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情况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54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U E S T I O </a:t>
            </a:r>
            <a:r>
              <a:rPr lang="pt-BR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 bwMode="auto">
          <a:xfrm>
            <a:off x="1314449" y="215341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581024" y="280367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flipH="1">
            <a:off x="1060993" y="2614334"/>
            <a:ext cx="351587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/>
          <p:cNvSpPr>
            <a:spLocks noChangeAspect="1"/>
          </p:cNvSpPr>
          <p:nvPr/>
        </p:nvSpPr>
        <p:spPr bwMode="auto">
          <a:xfrm>
            <a:off x="2169191" y="28036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直接箭头连接符 29"/>
          <p:cNvCxnSpPr>
            <a:stCxn id="26" idx="5"/>
            <a:endCxn id="29" idx="1"/>
          </p:cNvCxnSpPr>
          <p:nvPr/>
        </p:nvCxnSpPr>
        <p:spPr bwMode="auto">
          <a:xfrm>
            <a:off x="1775368" y="2614334"/>
            <a:ext cx="472904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椭圆 30"/>
          <p:cNvSpPr>
            <a:spLocks/>
          </p:cNvSpPr>
          <p:nvPr/>
        </p:nvSpPr>
        <p:spPr bwMode="auto">
          <a:xfrm>
            <a:off x="2950567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2" name="直接箭头连接符 31"/>
          <p:cNvCxnSpPr>
            <a:stCxn id="29" idx="5"/>
            <a:endCxn id="31" idx="1"/>
          </p:cNvCxnSpPr>
          <p:nvPr/>
        </p:nvCxnSpPr>
        <p:spPr bwMode="auto">
          <a:xfrm>
            <a:off x="2630110" y="3264590"/>
            <a:ext cx="399538" cy="1897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椭圆 32"/>
          <p:cNvSpPr>
            <a:spLocks/>
          </p:cNvSpPr>
          <p:nvPr/>
        </p:nvSpPr>
        <p:spPr bwMode="auto">
          <a:xfrm>
            <a:off x="1455278" y="335704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4" name="直接箭头连接符 33"/>
          <p:cNvCxnSpPr>
            <a:stCxn id="29" idx="3"/>
            <a:endCxn id="33" idx="7"/>
          </p:cNvCxnSpPr>
          <p:nvPr/>
        </p:nvCxnSpPr>
        <p:spPr bwMode="auto">
          <a:xfrm flipH="1">
            <a:off x="1916197" y="3264590"/>
            <a:ext cx="332075" cy="1715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椭圆 36"/>
          <p:cNvSpPr>
            <a:spLocks/>
          </p:cNvSpPr>
          <p:nvPr/>
        </p:nvSpPr>
        <p:spPr bwMode="auto">
          <a:xfrm>
            <a:off x="3338167" y="4054503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椭圆 37"/>
          <p:cNvSpPr>
            <a:spLocks/>
          </p:cNvSpPr>
          <p:nvPr/>
        </p:nvSpPr>
        <p:spPr bwMode="auto">
          <a:xfrm>
            <a:off x="2620166" y="403827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直接箭头连接符 38"/>
          <p:cNvCxnSpPr>
            <a:stCxn id="31" idx="3"/>
            <a:endCxn id="38" idx="0"/>
          </p:cNvCxnSpPr>
          <p:nvPr/>
        </p:nvCxnSpPr>
        <p:spPr bwMode="auto">
          <a:xfrm flipH="1">
            <a:off x="2890166" y="3836170"/>
            <a:ext cx="139482" cy="2021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>
            <a:stCxn id="31" idx="5"/>
            <a:endCxn id="37" idx="0"/>
          </p:cNvCxnSpPr>
          <p:nvPr/>
        </p:nvCxnSpPr>
        <p:spPr bwMode="auto">
          <a:xfrm>
            <a:off x="3411486" y="3836170"/>
            <a:ext cx="196681" cy="2183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椭圆 40"/>
          <p:cNvSpPr>
            <a:spLocks/>
          </p:cNvSpPr>
          <p:nvPr/>
        </p:nvSpPr>
        <p:spPr bwMode="auto">
          <a:xfrm>
            <a:off x="1048861" y="403827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直接箭头连接符 41"/>
          <p:cNvCxnSpPr>
            <a:stCxn id="33" idx="3"/>
            <a:endCxn id="41" idx="0"/>
          </p:cNvCxnSpPr>
          <p:nvPr/>
        </p:nvCxnSpPr>
        <p:spPr bwMode="auto">
          <a:xfrm flipH="1">
            <a:off x="1318861" y="3817965"/>
            <a:ext cx="215498" cy="2203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椭圆 52"/>
          <p:cNvSpPr>
            <a:spLocks/>
          </p:cNvSpPr>
          <p:nvPr/>
        </p:nvSpPr>
        <p:spPr bwMode="auto">
          <a:xfrm>
            <a:off x="1960796" y="4043800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3" name="直接箭头连接符 62"/>
          <p:cNvCxnSpPr>
            <a:stCxn id="33" idx="5"/>
            <a:endCxn id="53" idx="0"/>
          </p:cNvCxnSpPr>
          <p:nvPr/>
        </p:nvCxnSpPr>
        <p:spPr bwMode="auto">
          <a:xfrm>
            <a:off x="1916197" y="3817965"/>
            <a:ext cx="314599" cy="225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椭圆 56"/>
          <p:cNvSpPr>
            <a:spLocks/>
          </p:cNvSpPr>
          <p:nvPr/>
        </p:nvSpPr>
        <p:spPr bwMode="auto">
          <a:xfrm>
            <a:off x="1471820" y="465634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8" name="直接箭头连接符 57"/>
          <p:cNvCxnSpPr>
            <a:stCxn id="41" idx="5"/>
            <a:endCxn id="57" idx="0"/>
          </p:cNvCxnSpPr>
          <p:nvPr/>
        </p:nvCxnSpPr>
        <p:spPr bwMode="auto">
          <a:xfrm>
            <a:off x="1509780" y="4499191"/>
            <a:ext cx="232040" cy="157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5905499" y="215341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5172074" y="280367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H="1">
            <a:off x="5652043" y="2614334"/>
            <a:ext cx="351587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椭圆 61"/>
          <p:cNvSpPr>
            <a:spLocks noChangeAspect="1"/>
          </p:cNvSpPr>
          <p:nvPr/>
        </p:nvSpPr>
        <p:spPr bwMode="auto">
          <a:xfrm>
            <a:off x="6760241" y="28036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直接箭头连接符 63"/>
          <p:cNvCxnSpPr>
            <a:stCxn id="59" idx="5"/>
            <a:endCxn id="62" idx="1"/>
          </p:cNvCxnSpPr>
          <p:nvPr/>
        </p:nvCxnSpPr>
        <p:spPr bwMode="auto">
          <a:xfrm>
            <a:off x="6366418" y="2614334"/>
            <a:ext cx="472904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椭圆 64"/>
          <p:cNvSpPr>
            <a:spLocks/>
          </p:cNvSpPr>
          <p:nvPr/>
        </p:nvSpPr>
        <p:spPr bwMode="auto">
          <a:xfrm>
            <a:off x="7541617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6" name="直接箭头连接符 65"/>
          <p:cNvCxnSpPr>
            <a:stCxn id="62" idx="5"/>
            <a:endCxn id="65" idx="1"/>
          </p:cNvCxnSpPr>
          <p:nvPr/>
        </p:nvCxnSpPr>
        <p:spPr bwMode="auto">
          <a:xfrm>
            <a:off x="7221160" y="3264590"/>
            <a:ext cx="399538" cy="1897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椭圆 66"/>
          <p:cNvSpPr>
            <a:spLocks/>
          </p:cNvSpPr>
          <p:nvPr/>
        </p:nvSpPr>
        <p:spPr bwMode="auto">
          <a:xfrm>
            <a:off x="6046328" y="335704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8" name="直接箭头连接符 67"/>
          <p:cNvCxnSpPr>
            <a:stCxn id="62" idx="3"/>
            <a:endCxn id="67" idx="7"/>
          </p:cNvCxnSpPr>
          <p:nvPr/>
        </p:nvCxnSpPr>
        <p:spPr bwMode="auto">
          <a:xfrm flipH="1">
            <a:off x="6507247" y="3264590"/>
            <a:ext cx="332075" cy="1715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椭圆 68"/>
          <p:cNvSpPr>
            <a:spLocks/>
          </p:cNvSpPr>
          <p:nvPr/>
        </p:nvSpPr>
        <p:spPr bwMode="auto">
          <a:xfrm>
            <a:off x="7929217" y="4054503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椭圆 69"/>
          <p:cNvSpPr>
            <a:spLocks/>
          </p:cNvSpPr>
          <p:nvPr/>
        </p:nvSpPr>
        <p:spPr bwMode="auto">
          <a:xfrm>
            <a:off x="7211216" y="403827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直接箭头连接符 70"/>
          <p:cNvCxnSpPr>
            <a:stCxn id="65" idx="3"/>
            <a:endCxn id="70" idx="0"/>
          </p:cNvCxnSpPr>
          <p:nvPr/>
        </p:nvCxnSpPr>
        <p:spPr bwMode="auto">
          <a:xfrm flipH="1">
            <a:off x="7481216" y="3836170"/>
            <a:ext cx="139482" cy="2021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>
            <a:stCxn id="65" idx="5"/>
            <a:endCxn id="69" idx="0"/>
          </p:cNvCxnSpPr>
          <p:nvPr/>
        </p:nvCxnSpPr>
        <p:spPr bwMode="auto">
          <a:xfrm>
            <a:off x="8002536" y="3836170"/>
            <a:ext cx="196681" cy="2183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椭圆 72"/>
          <p:cNvSpPr>
            <a:spLocks/>
          </p:cNvSpPr>
          <p:nvPr/>
        </p:nvSpPr>
        <p:spPr bwMode="auto">
          <a:xfrm>
            <a:off x="5639911" y="4038272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6" name="直接箭头连接符 75"/>
          <p:cNvCxnSpPr>
            <a:stCxn id="67" idx="3"/>
            <a:endCxn id="73" idx="0"/>
          </p:cNvCxnSpPr>
          <p:nvPr/>
        </p:nvCxnSpPr>
        <p:spPr bwMode="auto">
          <a:xfrm flipH="1">
            <a:off x="5909911" y="3817965"/>
            <a:ext cx="215498" cy="2203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椭圆 76"/>
          <p:cNvSpPr>
            <a:spLocks/>
          </p:cNvSpPr>
          <p:nvPr/>
        </p:nvSpPr>
        <p:spPr bwMode="auto">
          <a:xfrm>
            <a:off x="6551846" y="404380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直接箭头连接符 77"/>
          <p:cNvCxnSpPr>
            <a:stCxn id="67" idx="5"/>
            <a:endCxn id="77" idx="0"/>
          </p:cNvCxnSpPr>
          <p:nvPr/>
        </p:nvCxnSpPr>
        <p:spPr bwMode="auto">
          <a:xfrm>
            <a:off x="6507247" y="3817965"/>
            <a:ext cx="314599" cy="225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椭圆 78"/>
          <p:cNvSpPr>
            <a:spLocks/>
          </p:cNvSpPr>
          <p:nvPr/>
        </p:nvSpPr>
        <p:spPr bwMode="auto">
          <a:xfrm>
            <a:off x="6062870" y="465634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直接箭头连接符 79"/>
          <p:cNvCxnSpPr>
            <a:stCxn id="73" idx="5"/>
            <a:endCxn id="79" idx="0"/>
          </p:cNvCxnSpPr>
          <p:nvPr/>
        </p:nvCxnSpPr>
        <p:spPr bwMode="auto">
          <a:xfrm>
            <a:off x="6100830" y="4499191"/>
            <a:ext cx="232040" cy="157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右箭头 80"/>
          <p:cNvSpPr/>
          <p:nvPr/>
        </p:nvSpPr>
        <p:spPr bwMode="auto">
          <a:xfrm>
            <a:off x="4147047" y="3641871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813672" y="3146785"/>
            <a:ext cx="1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父祖换色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768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45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39186" y="908050"/>
            <a:ext cx="1171363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zh-CN" sz="2200" b="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A S Y Q U E S T I O </a:t>
            </a:r>
            <a:r>
              <a:rPr lang="pt-BR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1428749" y="2153415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695324" y="280367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H="1">
            <a:off x="1175293" y="2614334"/>
            <a:ext cx="351587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椭圆 61"/>
          <p:cNvSpPr>
            <a:spLocks noChangeAspect="1"/>
          </p:cNvSpPr>
          <p:nvPr/>
        </p:nvSpPr>
        <p:spPr bwMode="auto">
          <a:xfrm>
            <a:off x="2283491" y="28036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直接箭头连接符 63"/>
          <p:cNvCxnSpPr>
            <a:stCxn id="59" idx="5"/>
            <a:endCxn id="62" idx="1"/>
          </p:cNvCxnSpPr>
          <p:nvPr/>
        </p:nvCxnSpPr>
        <p:spPr bwMode="auto">
          <a:xfrm>
            <a:off x="1889668" y="2614334"/>
            <a:ext cx="472904" cy="26841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椭圆 64"/>
          <p:cNvSpPr>
            <a:spLocks/>
          </p:cNvSpPr>
          <p:nvPr/>
        </p:nvSpPr>
        <p:spPr bwMode="auto">
          <a:xfrm>
            <a:off x="3064867" y="337525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6" name="直接箭头连接符 65"/>
          <p:cNvCxnSpPr>
            <a:stCxn id="62" idx="5"/>
            <a:endCxn id="65" idx="1"/>
          </p:cNvCxnSpPr>
          <p:nvPr/>
        </p:nvCxnSpPr>
        <p:spPr bwMode="auto">
          <a:xfrm>
            <a:off x="2744410" y="3264590"/>
            <a:ext cx="399538" cy="1897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椭圆 66"/>
          <p:cNvSpPr>
            <a:spLocks/>
          </p:cNvSpPr>
          <p:nvPr/>
        </p:nvSpPr>
        <p:spPr bwMode="auto">
          <a:xfrm>
            <a:off x="1569578" y="3357046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8" name="直接箭头连接符 67"/>
          <p:cNvCxnSpPr>
            <a:stCxn id="62" idx="3"/>
            <a:endCxn id="67" idx="7"/>
          </p:cNvCxnSpPr>
          <p:nvPr/>
        </p:nvCxnSpPr>
        <p:spPr bwMode="auto">
          <a:xfrm flipH="1">
            <a:off x="2030497" y="3264590"/>
            <a:ext cx="332075" cy="1715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椭圆 68"/>
          <p:cNvSpPr>
            <a:spLocks/>
          </p:cNvSpPr>
          <p:nvPr/>
        </p:nvSpPr>
        <p:spPr bwMode="auto">
          <a:xfrm>
            <a:off x="3452467" y="4054503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椭圆 69"/>
          <p:cNvSpPr>
            <a:spLocks/>
          </p:cNvSpPr>
          <p:nvPr/>
        </p:nvSpPr>
        <p:spPr bwMode="auto">
          <a:xfrm>
            <a:off x="2734466" y="403827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直接箭头连接符 70"/>
          <p:cNvCxnSpPr>
            <a:stCxn id="65" idx="3"/>
            <a:endCxn id="70" idx="0"/>
          </p:cNvCxnSpPr>
          <p:nvPr/>
        </p:nvCxnSpPr>
        <p:spPr bwMode="auto">
          <a:xfrm flipH="1">
            <a:off x="3004466" y="3836170"/>
            <a:ext cx="139482" cy="2021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接箭头连接符 71"/>
          <p:cNvCxnSpPr>
            <a:stCxn id="65" idx="5"/>
            <a:endCxn id="69" idx="0"/>
          </p:cNvCxnSpPr>
          <p:nvPr/>
        </p:nvCxnSpPr>
        <p:spPr bwMode="auto">
          <a:xfrm>
            <a:off x="3525786" y="3836170"/>
            <a:ext cx="196681" cy="2183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椭圆 72"/>
          <p:cNvSpPr>
            <a:spLocks/>
          </p:cNvSpPr>
          <p:nvPr/>
        </p:nvSpPr>
        <p:spPr bwMode="auto">
          <a:xfrm>
            <a:off x="1163161" y="4038272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6" name="直接箭头连接符 75"/>
          <p:cNvCxnSpPr>
            <a:stCxn id="67" idx="3"/>
            <a:endCxn id="73" idx="0"/>
          </p:cNvCxnSpPr>
          <p:nvPr/>
        </p:nvCxnSpPr>
        <p:spPr bwMode="auto">
          <a:xfrm flipH="1">
            <a:off x="1433161" y="3817965"/>
            <a:ext cx="215498" cy="22030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椭圆 76"/>
          <p:cNvSpPr>
            <a:spLocks/>
          </p:cNvSpPr>
          <p:nvPr/>
        </p:nvSpPr>
        <p:spPr bwMode="auto">
          <a:xfrm>
            <a:off x="2075096" y="4043800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直接箭头连接符 77"/>
          <p:cNvCxnSpPr>
            <a:stCxn id="67" idx="5"/>
            <a:endCxn id="77" idx="0"/>
          </p:cNvCxnSpPr>
          <p:nvPr/>
        </p:nvCxnSpPr>
        <p:spPr bwMode="auto">
          <a:xfrm>
            <a:off x="2030497" y="3817965"/>
            <a:ext cx="314599" cy="225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椭圆 78"/>
          <p:cNvSpPr>
            <a:spLocks/>
          </p:cNvSpPr>
          <p:nvPr/>
        </p:nvSpPr>
        <p:spPr bwMode="auto">
          <a:xfrm>
            <a:off x="1586120" y="465634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直接箭头连接符 79"/>
          <p:cNvCxnSpPr>
            <a:stCxn id="73" idx="5"/>
            <a:endCxn id="79" idx="0"/>
          </p:cNvCxnSpPr>
          <p:nvPr/>
        </p:nvCxnSpPr>
        <p:spPr bwMode="auto">
          <a:xfrm>
            <a:off x="1624080" y="4499191"/>
            <a:ext cx="232040" cy="157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椭圆 44"/>
          <p:cNvSpPr>
            <a:spLocks/>
          </p:cNvSpPr>
          <p:nvPr/>
        </p:nvSpPr>
        <p:spPr bwMode="auto">
          <a:xfrm>
            <a:off x="6724649" y="209882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椭圆 45"/>
          <p:cNvSpPr>
            <a:spLocks/>
          </p:cNvSpPr>
          <p:nvPr/>
        </p:nvSpPr>
        <p:spPr bwMode="auto">
          <a:xfrm>
            <a:off x="5991224" y="2777652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7" name="直接箭头连接符 46"/>
          <p:cNvCxnSpPr>
            <a:stCxn id="45" idx="3"/>
            <a:endCxn id="46" idx="7"/>
          </p:cNvCxnSpPr>
          <p:nvPr/>
        </p:nvCxnSpPr>
        <p:spPr bwMode="auto">
          <a:xfrm flipH="1">
            <a:off x="6452143" y="2559740"/>
            <a:ext cx="351587" cy="2969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7579391" y="28036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9" name="直接箭头连接符 48"/>
          <p:cNvCxnSpPr>
            <a:stCxn id="45" idx="5"/>
            <a:endCxn id="48" idx="1"/>
          </p:cNvCxnSpPr>
          <p:nvPr/>
        </p:nvCxnSpPr>
        <p:spPr bwMode="auto">
          <a:xfrm>
            <a:off x="7185568" y="2559740"/>
            <a:ext cx="472904" cy="3230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椭圆 49"/>
          <p:cNvSpPr>
            <a:spLocks/>
          </p:cNvSpPr>
          <p:nvPr/>
        </p:nvSpPr>
        <p:spPr bwMode="auto">
          <a:xfrm>
            <a:off x="8208367" y="3460976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1" name="直接箭头连接符 50"/>
          <p:cNvCxnSpPr>
            <a:stCxn id="48" idx="5"/>
            <a:endCxn id="50" idx="0"/>
          </p:cNvCxnSpPr>
          <p:nvPr/>
        </p:nvCxnSpPr>
        <p:spPr bwMode="auto">
          <a:xfrm>
            <a:off x="8040310" y="3264590"/>
            <a:ext cx="438057" cy="1963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48" idx="3"/>
            <a:endCxn id="85" idx="0"/>
          </p:cNvCxnSpPr>
          <p:nvPr/>
        </p:nvCxnSpPr>
        <p:spPr bwMode="auto">
          <a:xfrm flipH="1">
            <a:off x="7402970" y="3264590"/>
            <a:ext cx="255502" cy="1944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椭圆 54"/>
          <p:cNvSpPr>
            <a:spLocks/>
          </p:cNvSpPr>
          <p:nvPr/>
        </p:nvSpPr>
        <p:spPr bwMode="auto">
          <a:xfrm>
            <a:off x="8595967" y="4140228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椭圆 55"/>
          <p:cNvSpPr>
            <a:spLocks/>
          </p:cNvSpPr>
          <p:nvPr/>
        </p:nvSpPr>
        <p:spPr bwMode="auto">
          <a:xfrm>
            <a:off x="7877966" y="4123997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4" name="直接箭头连接符 73"/>
          <p:cNvCxnSpPr>
            <a:stCxn id="50" idx="3"/>
            <a:endCxn id="56" idx="0"/>
          </p:cNvCxnSpPr>
          <p:nvPr/>
        </p:nvCxnSpPr>
        <p:spPr bwMode="auto">
          <a:xfrm flipH="1">
            <a:off x="8147966" y="3921895"/>
            <a:ext cx="139482" cy="2021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接箭头连接符 74"/>
          <p:cNvCxnSpPr>
            <a:stCxn id="50" idx="5"/>
            <a:endCxn id="55" idx="0"/>
          </p:cNvCxnSpPr>
          <p:nvPr/>
        </p:nvCxnSpPr>
        <p:spPr bwMode="auto">
          <a:xfrm>
            <a:off x="8669286" y="3921895"/>
            <a:ext cx="196681" cy="2183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椭圆 82"/>
          <p:cNvSpPr>
            <a:spLocks/>
          </p:cNvSpPr>
          <p:nvPr/>
        </p:nvSpPr>
        <p:spPr bwMode="auto">
          <a:xfrm>
            <a:off x="6392386" y="3447722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椭圆 84"/>
          <p:cNvSpPr>
            <a:spLocks/>
          </p:cNvSpPr>
          <p:nvPr/>
        </p:nvSpPr>
        <p:spPr bwMode="auto">
          <a:xfrm>
            <a:off x="7132970" y="345907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Q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椭圆 86"/>
          <p:cNvSpPr>
            <a:spLocks/>
          </p:cNvSpPr>
          <p:nvPr/>
        </p:nvSpPr>
        <p:spPr bwMode="auto">
          <a:xfrm>
            <a:off x="6862970" y="4114471"/>
            <a:ext cx="540000" cy="540000"/>
          </a:xfrm>
          <a:prstGeom prst="ellipse">
            <a:avLst/>
          </a:prstGeom>
          <a:solidFill>
            <a:srgbClr val="C0000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8" name="直接箭头连接符 87"/>
          <p:cNvCxnSpPr>
            <a:stCxn id="83" idx="5"/>
            <a:endCxn id="87" idx="0"/>
          </p:cNvCxnSpPr>
          <p:nvPr/>
        </p:nvCxnSpPr>
        <p:spPr bwMode="auto">
          <a:xfrm>
            <a:off x="6853305" y="3908641"/>
            <a:ext cx="279665" cy="2058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右箭头 88"/>
          <p:cNvSpPr/>
          <p:nvPr/>
        </p:nvSpPr>
        <p:spPr bwMode="auto">
          <a:xfrm>
            <a:off x="4470897" y="3346596"/>
            <a:ext cx="421234" cy="270000"/>
          </a:xfrm>
          <a:prstGeom prst="rightArrow">
            <a:avLst/>
          </a:prstGeom>
          <a:solidFill>
            <a:srgbClr val="002060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032747" y="2851510"/>
            <a:ext cx="13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情况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RL</a:t>
            </a:r>
            <a:endParaRPr lang="zh-CN" altLang="en-US" b="1" dirty="0"/>
          </a:p>
        </p:txBody>
      </p:sp>
      <p:sp>
        <p:nvSpPr>
          <p:cNvPr id="91" name="椭圆 90"/>
          <p:cNvSpPr>
            <a:spLocks noChangeAspect="1"/>
          </p:cNvSpPr>
          <p:nvPr/>
        </p:nvSpPr>
        <p:spPr bwMode="auto">
          <a:xfrm>
            <a:off x="5566428" y="3394301"/>
            <a:ext cx="540000" cy="540000"/>
          </a:xfrm>
          <a:prstGeom prst="ellipse">
            <a:avLst/>
          </a:prstGeom>
          <a:solidFill>
            <a:schemeClr val="tx1"/>
          </a:solidFill>
          <a:ln cmpd="sng"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2" name="直接箭头连接符 91"/>
          <p:cNvCxnSpPr>
            <a:stCxn id="46" idx="5"/>
            <a:endCxn id="83" idx="0"/>
          </p:cNvCxnSpPr>
          <p:nvPr/>
        </p:nvCxnSpPr>
        <p:spPr bwMode="auto">
          <a:xfrm>
            <a:off x="6452143" y="3238571"/>
            <a:ext cx="210243" cy="2091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接箭头连接符 92"/>
          <p:cNvCxnSpPr>
            <a:stCxn id="46" idx="3"/>
            <a:endCxn id="91" idx="0"/>
          </p:cNvCxnSpPr>
          <p:nvPr/>
        </p:nvCxnSpPr>
        <p:spPr bwMode="auto">
          <a:xfrm flipH="1">
            <a:off x="5836428" y="3238571"/>
            <a:ext cx="233877" cy="15573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95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46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广义表的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操作写出函数表达式，把以下各题中的单元素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banana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从广义表中分离出来：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(apple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banana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orange)  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((apple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(banana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orange))  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((((apple)))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((pear))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(banana)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orange) 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(apple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(pear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(banana)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orange))</a:t>
            </a: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47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apple,pear,banana,orange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)))) </a:t>
            </a: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apple,pear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banana,orange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))))) </a:t>
            </a: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(((((apple))),((pear)),(banana),orange)))) </a:t>
            </a: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GetHead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GetTail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((apple,(pear,(banana),orange)))))))</a:t>
            </a:r>
          </a:p>
          <a:p>
            <a:pPr eaLnBrk="1" hangingPunct="1"/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48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出下列广义表的图形表示和他们的存储表示。</a:t>
            </a:r>
          </a:p>
          <a:p>
            <a:pPr eaLnBrk="1" hangingPunct="1"/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D: (A: (c), B: (e), C: (a, L: (b, c, d)))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(2) J1: (J2: (J1, a, J3: (J1)), J3)</a:t>
            </a:r>
          </a:p>
          <a:p>
            <a:pPr eaLnBrk="1" hangingPunct="1"/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49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6" y="908050"/>
            <a:ext cx="11713633" cy="720725"/>
          </a:xfrm>
        </p:spPr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图形表示：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90650" y="21010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18299"/>
              </p:ext>
            </p:extLst>
          </p:nvPr>
        </p:nvGraphicFramePr>
        <p:xfrm>
          <a:off x="1390649" y="2101059"/>
          <a:ext cx="3870692" cy="288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Visio" r:id="rId3" imgW="4400466" imgH="3267000" progId="Visio.Drawing.15">
                  <p:embed/>
                </p:oleObj>
              </mc:Choice>
              <mc:Fallback>
                <p:oleObj name="Visio" r:id="rId3" imgW="4400466" imgH="3267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49" y="2101059"/>
                        <a:ext cx="3870692" cy="2880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43649" y="2101059"/>
            <a:ext cx="153117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89674"/>
              </p:ext>
            </p:extLst>
          </p:nvPr>
        </p:nvGraphicFramePr>
        <p:xfrm>
          <a:off x="6343650" y="2101060"/>
          <a:ext cx="4067175" cy="275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Visio" r:id="rId5" imgW="3238624" imgH="2190780" progId="Visio.Drawing.15">
                  <p:embed/>
                </p:oleObj>
              </mc:Choice>
              <mc:Fallback>
                <p:oleObj name="Visio" r:id="rId5" imgW="3238624" imgH="21907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2101060"/>
                        <a:ext cx="4067175" cy="2751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9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个整数集合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，大小分别为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M=O(</a:t>
            </a:r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，试借助于排序来求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的交集。请给出算法的伪代码描述和时间复杂度分析。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50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6" y="908050"/>
            <a:ext cx="11713633" cy="720725"/>
          </a:xfrm>
        </p:spPr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存储表示：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90650" y="21010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43649" y="2101059"/>
            <a:ext cx="153117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3900" y="2146777"/>
            <a:ext cx="1365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15608"/>
              </p:ext>
            </p:extLst>
          </p:nvPr>
        </p:nvGraphicFramePr>
        <p:xfrm>
          <a:off x="723900" y="2146777"/>
          <a:ext cx="4923400" cy="287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Visio" r:id="rId3" imgW="5276777" imgH="3076650" progId="Visio.Drawing.15">
                  <p:embed/>
                </p:oleObj>
              </mc:Choice>
              <mc:Fallback>
                <p:oleObj name="Visio" r:id="rId3" imgW="5276777" imgH="30766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146777"/>
                        <a:ext cx="4923400" cy="2872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14999" y="2101057"/>
            <a:ext cx="13688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81816"/>
              </p:ext>
            </p:extLst>
          </p:nvPr>
        </p:nvGraphicFramePr>
        <p:xfrm>
          <a:off x="5743575" y="2101058"/>
          <a:ext cx="6010830" cy="291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Visio" r:id="rId5" imgW="5886467" imgH="2857410" progId="Visio.Drawing.15">
                  <p:embed/>
                </p:oleObj>
              </mc:Choice>
              <mc:Fallback>
                <p:oleObj name="Visio" r:id="rId5" imgW="5886467" imgH="285741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101058"/>
                        <a:ext cx="6010830" cy="2918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51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顺序适配方法各有其使用范围。现假定存储区中有大小为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的三块存储块。请给出符合以下几种情况的存储请求的例子，并描述三种适配法的分配过程。</a:t>
            </a:r>
          </a:p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首先适配法可满足请求，另外两种方法不可满足请求。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最佳适配法可满足请求，另外两种方法不可满足请求。</a:t>
            </a:r>
          </a:p>
          <a:p>
            <a:pPr eaLnBrk="1" hangingPunct="1"/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最差适配法可满足请求，另外两种方法不可满足请求。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1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52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6" y="908050"/>
            <a:ext cx="11713633" cy="1263650"/>
          </a:xfrm>
        </p:spPr>
        <p:txBody>
          <a:bodyPr/>
          <a:lstStyle/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不唯一，满足题目要求即可。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300, 1400,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700:</a:t>
            </a:r>
          </a:p>
          <a:p>
            <a:pPr lvl="1" eaLnBrk="1" hangingPunct="1"/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" y="2352675"/>
            <a:ext cx="29908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首次匹配：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1500, 700;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1500, 700</a:t>
            </a:r>
            <a:r>
              <a:rPr lang="zh-CN" altLang="en-US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700;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0, 100,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67125" y="2352675"/>
            <a:ext cx="29908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最佳匹配：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900, 1500,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1500, 100;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600,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无法匹配</a:t>
            </a:r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96100" y="2352675"/>
            <a:ext cx="29908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最差匹配：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900, </a:t>
            </a: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700;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600, 700;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1400</a:t>
            </a:r>
            <a:r>
              <a:rPr lang="zh-CN" altLang="en-US" sz="20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无法匹配</a:t>
            </a:r>
            <a:endParaRPr lang="en-US" altLang="zh-CN" sz="20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53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一个长度为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的字符串的所有不同子串 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(substring) 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的个数。注意，这里的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很大。要求给出算法思路和时间复杂度分析。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53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54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86" y="908049"/>
            <a:ext cx="11713633" cy="3134561"/>
          </a:xfrm>
        </p:spPr>
        <p:txBody>
          <a:bodyPr/>
          <a:lstStyle/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由于字符串的长度为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，因此它有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个后缀串，依次将这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个后缀串插入到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中。对于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中的任意一个结点，它一定对应着主串中的某一个字符串。由于将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个后缀都插入到了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中，那么每一个子串都一定对应着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中的一个结点。显然，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中任意两个不同的结点所对应的子串是不同的。综上所述，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中节点个数 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不同子串个数。</a:t>
            </a: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对于每一个后缀串，插入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Trie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，一共有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个后缀串，故总的时间复杂度为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9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9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9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55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，删除是一个很麻烦的操作。假设我们在删除的时候并不真正删除，而是给这个结点打上一个标记，表示这个结点已经没用了。这样的删除被称为懒惰删除。我们现在进行如下操作：在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个随机结点，再全部删除；反复进行这个操作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次。请比较正常删除和懒惰删除的性能差距（请给出尽量精确的计算结果）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92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56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9186" y="908049"/>
                <a:ext cx="11713633" cy="5576972"/>
              </a:xfrm>
            </p:spPr>
            <p:txBody>
              <a:bodyPr/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正常删除：</a:t>
                </a: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个节点的时间复杂度为（精确）：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个节点的时间复杂度为（精确）：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故总的时间复杂度为：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 </a:t>
                </a:r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1900" b="0" dirty="0" err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MNlogN</a:t>
                </a:r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懒惰删除：</a:t>
                </a: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个节点的时间复杂度为：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个节点的时间复杂度为：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algn="just">
                  <a:spcAft>
                    <a:spcPts val="0"/>
                  </a:spcAft>
                </a:pPr>
                <a:r>
                  <a:rPr lang="zh-CN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故总的时间复杂度为：</a:t>
                </a:r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NM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900" b="0">
                            <a:solidFill>
                              <a:srgbClr val="C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9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 </a:t>
                </a:r>
                <a:r>
                  <a:rPr lang="zh-CN" altLang="en-US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，也即</a:t>
                </a:r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1900" b="0" dirty="0" err="1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MNlogN</a:t>
                </a:r>
                <a:r>
                  <a:rPr lang="en-US" altLang="zh-CN" sz="1900" b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两种算法时间复杂度均为</a:t>
                </a:r>
                <a:r>
                  <a:rPr lang="en-US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lang="en-US" altLang="zh-CN" sz="2200" b="0" dirty="0" err="1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MNlogN</a:t>
                </a:r>
                <a:r>
                  <a:rPr lang="en-US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2200" b="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，故性能差距不大。</a:t>
                </a:r>
              </a:p>
              <a:p>
                <a:pPr eaLnBrk="1" hangingPunct="1"/>
                <a:endParaRPr lang="en-US" altLang="zh-CN" sz="22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buNone/>
                </a:pPr>
                <a:endParaRPr lang="en-US" altLang="zh-CN" sz="22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endParaRPr lang="en-US" altLang="zh-CN" sz="1900" b="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:endParaRPr lang="en-US" altLang="zh-CN" sz="19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186" y="908049"/>
                <a:ext cx="11713633" cy="5576972"/>
              </a:xfrm>
              <a:blipFill rotWithShape="0"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72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E58894A-0640-49D3-92A9-8E5276845DF1}" type="slidenum">
              <a:rPr lang="ar-SA" altLang="zh-CN" sz="1400">
                <a:solidFill>
                  <a:schemeClr val="bg1"/>
                </a:solidFill>
              </a:rPr>
              <a:pPr/>
              <a:t>57</a:t>
            </a:fld>
            <a:endParaRPr lang="zh-CN" altLang="en-US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2782889" y="2205039"/>
            <a:ext cx="5113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0" rIns="27432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GB" sz="4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再见</a:t>
            </a:r>
            <a:r>
              <a:rPr lang="en-GB" altLang="zh-CN" sz="4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4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524001" y="2438401"/>
            <a:ext cx="9009063" cy="1052513"/>
            <a:chOff x="0" y="1536"/>
            <a:chExt cx="5675" cy="663"/>
          </a:xfrm>
        </p:grpSpPr>
        <p:grpSp>
          <p:nvGrpSpPr>
            <p:cNvPr id="98309" name="Group 4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8316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98317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98310" name="Group 7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8314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98315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98311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8312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98313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98308" name="Text Box 13"/>
          <p:cNvSpPr txBox="1">
            <a:spLocks noChangeArrowheads="1"/>
          </p:cNvSpPr>
          <p:nvPr/>
        </p:nvSpPr>
        <p:spPr bwMode="auto">
          <a:xfrm>
            <a:off x="3359151" y="3573463"/>
            <a:ext cx="6264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联系信息：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电子邮件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hlinkClick r:id="rId2"/>
              </a:rPr>
              <a:t>hanshuo@pku.edu.cn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6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进行排序，然后遍历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中使用二分查找来判断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中的元素是否也在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中出现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复杂度分析：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M*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（二分查找），即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NlogN+logN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7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分别进行排序，然后遍历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的每一个元素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S2[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中使用二分查找来找到大于等于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S2[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的第一个元素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S1[j]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S2[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== S1[j]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S2[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放入结果集合。由于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也已排好序，下一次二分查找的初始下界为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j+1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分析（与算法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类似）：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</a:t>
            </a:r>
            <a:r>
              <a:rPr lang="en-US" altLang="zh-CN" sz="2200" b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logM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</a:t>
            </a:r>
            <a:r>
              <a:rPr lang="en-US" altLang="zh-CN" sz="2200" b="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（二分查找），即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NlogN+logN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2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8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分别进行排序，然后使用归并排序的思路求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交集。</a:t>
            </a:r>
            <a:endParaRPr lang="en-US" altLang="zh-CN" sz="2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en-US" altLang="zh-CN" sz="19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N &amp;&amp; j &lt; M)</a:t>
            </a:r>
            <a:r>
              <a:rPr lang="zh-CN" altLang="en-US" sz="19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｛</a:t>
            </a:r>
            <a:endParaRPr lang="en-US" altLang="zh-CN" sz="19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 eaLnBrk="1" hangingPunct="1">
              <a:buNone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(S1[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== S2[j]) {S3[k++] = S1[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++; 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marL="685800" lvl="2" indent="0" eaLnBrk="1" hangingPunct="1">
              <a:buNone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 if (S1[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&lt; S2[j]) {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++;}</a:t>
            </a:r>
          </a:p>
          <a:p>
            <a:pPr marL="685800" lvl="2" indent="0" eaLnBrk="1" hangingPunct="1">
              <a:buNone/>
            </a:pP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 {</a:t>
            </a:r>
            <a:r>
              <a:rPr lang="en-US" altLang="zh-CN" sz="1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marL="342900" lvl="1" indent="0" eaLnBrk="1" hangingPunct="1">
              <a:buNone/>
            </a:pP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sz="19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时间复杂度分析：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M*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logM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排序）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+N+M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（归并），即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2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NlogN+N</a:t>
            </a:r>
            <a:r>
              <a:rPr lang="en-US" altLang="zh-CN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3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050">
                <a:solidFill>
                  <a:srgbClr val="FFFFFF"/>
                </a:solidFill>
              </a:rPr>
              <a:pPr/>
              <a:t>9</a:t>
            </a:fld>
            <a:endParaRPr lang="zh-CN" altLang="en-US" sz="10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一个整数集合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的子集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为连续子集当且仅当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中的整数构成连续的整数序列。求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的最大连续子集，即包含连续整数最多的子集。如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 3, 4, 100, 200, 2}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的最大连续子集为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{1,2,3,4}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cmpd="sng">
          <a:solidFill>
            <a:srgbClr val="FF0000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3845</Words>
  <Application>Microsoft Office PowerPoint</Application>
  <PresentationFormat>宽屏</PresentationFormat>
  <Paragraphs>655</Paragraphs>
  <Slides>57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MS PGothic</vt:lpstr>
      <vt:lpstr>黑体</vt:lpstr>
      <vt:lpstr>华文隶书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Garamond</vt:lpstr>
      <vt:lpstr>Times New Roman</vt:lpstr>
      <vt:lpstr>Wingdings</vt:lpstr>
      <vt:lpstr>Custom Design</vt:lpstr>
      <vt:lpstr>2_Default Design</vt:lpstr>
      <vt:lpstr>Clip</vt:lpstr>
      <vt:lpstr>Visio</vt:lpstr>
      <vt:lpstr>数据结构与算法 习题课(10-12章)</vt:lpstr>
      <vt:lpstr>第10章习题1</vt:lpstr>
      <vt:lpstr>第10章习题1</vt:lpstr>
      <vt:lpstr>第10章习题1</vt:lpstr>
      <vt:lpstr>第10章习题2</vt:lpstr>
      <vt:lpstr>第10章习题2</vt:lpstr>
      <vt:lpstr>第10章习题2</vt:lpstr>
      <vt:lpstr>第10章习题2</vt:lpstr>
      <vt:lpstr>第10章习题3</vt:lpstr>
      <vt:lpstr>第10章习题3</vt:lpstr>
      <vt:lpstr>第10章习题3</vt:lpstr>
      <vt:lpstr>第10章习题4</vt:lpstr>
      <vt:lpstr>第10章习题4</vt:lpstr>
      <vt:lpstr>第10章习题5</vt:lpstr>
      <vt:lpstr>第10章习题5</vt:lpstr>
      <vt:lpstr>第11章习题1</vt:lpstr>
      <vt:lpstr>第11章习题1</vt:lpstr>
      <vt:lpstr>第11章习题1</vt:lpstr>
      <vt:lpstr>第11章补充习题</vt:lpstr>
      <vt:lpstr>第11章补充题</vt:lpstr>
      <vt:lpstr>第11章习题2</vt:lpstr>
      <vt:lpstr>第11章习题2</vt:lpstr>
      <vt:lpstr>第11章习题3</vt:lpstr>
      <vt:lpstr>第11章习题3</vt:lpstr>
      <vt:lpstr>第11章习题3</vt:lpstr>
      <vt:lpstr>第11章习题3</vt:lpstr>
      <vt:lpstr>第11章习题3</vt:lpstr>
      <vt:lpstr>第11章习题3</vt:lpstr>
      <vt:lpstr>第11章习题3</vt:lpstr>
      <vt:lpstr>第11章习题4</vt:lpstr>
      <vt:lpstr>第11章习题4</vt:lpstr>
      <vt:lpstr>第11章习题4</vt:lpstr>
      <vt:lpstr>第11章习题4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第11章习题5</vt:lpstr>
      <vt:lpstr>第12章习题1</vt:lpstr>
      <vt:lpstr>第12章习题1</vt:lpstr>
      <vt:lpstr>第12章习题2</vt:lpstr>
      <vt:lpstr>第12章习题2</vt:lpstr>
      <vt:lpstr>第12章习题2</vt:lpstr>
      <vt:lpstr>第12章习题3</vt:lpstr>
      <vt:lpstr>第12章习题3</vt:lpstr>
      <vt:lpstr>第12章习题4</vt:lpstr>
      <vt:lpstr>第12章习题4</vt:lpstr>
      <vt:lpstr>第12章习题5</vt:lpstr>
      <vt:lpstr>第12章习题5</vt:lpstr>
      <vt:lpstr>PowerPoint 演示文稿</vt:lpstr>
    </vt:vector>
  </TitlesOfParts>
  <Company>PKU-ICST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Shuo</dc:creator>
  <cp:lastModifiedBy>Caesar11</cp:lastModifiedBy>
  <cp:revision>93</cp:revision>
  <dcterms:created xsi:type="dcterms:W3CDTF">2017-12-28T07:28:20Z</dcterms:created>
  <dcterms:modified xsi:type="dcterms:W3CDTF">2017-12-28T16:38:43Z</dcterms:modified>
</cp:coreProperties>
</file>