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45C9-7010-435D-A17E-4204A41F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74711-1F64-41ED-8EF7-AEF97FA9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B2C68-E983-49CB-875F-77C919C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2F6B6-E4BB-4BC7-BFB9-B1C6EA32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49816-8F2A-49BD-910E-D5F6A61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3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0B73D-EB8D-4F04-AE65-319ABB41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8DF82-624E-4F06-95C3-3F7EC565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F69E7-8884-4DCC-9DB6-FF3CAF37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7B51D-8DF2-4A31-8195-35ED4023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5FB9C-CC6A-4F01-A92B-0732E7FB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037BC2-635B-4661-99FC-7FF152028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F3ABA-1A40-40D4-B0E5-4C0E2396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DAC3B-BA59-4ED7-9CC6-1B92AFA4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9839C-4BFF-449D-A0AA-D27E7DCD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496FE-7D07-40B1-B27A-7F5A3455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3CDB-741B-40BA-AF25-0AF1E3FB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35F55-4A90-4698-BD9F-90B1D10A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93320-7A7B-4F41-AE92-6FAC0A92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9493F-589B-4659-BF8D-62A5A585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A3F27-4715-45C0-8B3C-A0CBC334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6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465D-6F01-4E9F-B957-8C0C3FF7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D5F74-5378-4CBF-987F-C4519EA5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A7818-7EBC-4C11-A2AF-AE09A41F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77820-A776-4FA4-A90E-BCFB6450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2CE3A-62ED-4EF6-9861-A860989A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0A69D-7D93-4451-A4A4-94487413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31328-7EF4-4A28-B220-DC601A0A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321F7-7949-4CDF-BB19-236C577D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7228E-36D5-47A0-B20D-47892786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D67C-6272-465D-8B2F-171E7A56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46049-A46D-465D-B6B4-730ADB19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D1C4D-DFB1-4E72-8D9F-716270D4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62E8D-8618-482E-B29A-7F0E9677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5334B-8CE3-4F76-8D53-E7FFADD2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EE08-0BBB-4842-9B51-0D9980DD8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202321-0722-48C7-ADD1-9F3C3963E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BF3FE2-1219-4C7B-859C-C36CAB78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FFB846-B571-4E76-B725-484DEF90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F1645-B1C5-4FBC-A6A9-E4648E6B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AA6C0-4A9D-4227-AA4E-C8F273C3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4E4A7-71EB-41E7-8D02-49B554F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68AE3-E724-4826-A8FE-845A0C6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4C82C1-F11B-401E-AE39-7CC475E1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89B20-1A2D-4BF7-B120-DFE7BFB0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C7EB35-9AF8-4940-8D13-F1D431C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85DEA-732F-4FF3-BC0A-57080ACD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1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71CAD-7D1F-4A1E-8268-864EFF22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0E694-8EB9-485E-9EBA-6C72391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6FF07-050A-4E4B-ADD7-6DAD4068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F6272-C0F3-43AD-9DFB-FCD7AF9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D01EB-6E87-47A3-91D2-FDD7F0DE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714FE-7103-469E-BE8C-89830027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582A-B691-413E-9F52-4E4A353E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2FEF6-440B-47D5-AD2C-879571151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07459-08E3-4EB8-9C48-A9A623FC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4960D-B9C3-4F84-BEE2-F77048A7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C7E13-1003-4C41-8272-A2B0E0A7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6A9F2-F725-4538-BB4F-FD550752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0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163283-6E88-4293-80BC-06044EA6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352ED-B022-498C-82E8-DE521C54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74A7D-FF13-43E5-B631-D67D1DD33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B340-7852-4DCF-97B5-E41C45E4E8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8D5DE-00AB-406A-B8EB-8D19FD93C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E7AC4-5BAE-47A2-A633-5B1014D1A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8D32-EECF-43A1-B94C-453BC483B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8577-7463-4D20-8157-EE991B5AA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第一章作业讲解</a:t>
            </a:r>
          </a:p>
        </p:txBody>
      </p:sp>
    </p:spTree>
    <p:extLst>
      <p:ext uri="{BB962C8B-B14F-4D97-AF65-F5344CB8AC3E}">
        <p14:creationId xmlns:p14="http://schemas.microsoft.com/office/powerpoint/2010/main" val="58419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9AC9F-3331-4F18-8366-75B11F89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第二章作业讲解</a:t>
            </a:r>
          </a:p>
        </p:txBody>
      </p:sp>
    </p:spTree>
    <p:extLst>
      <p:ext uri="{BB962C8B-B14F-4D97-AF65-F5344CB8AC3E}">
        <p14:creationId xmlns:p14="http://schemas.microsoft.com/office/powerpoint/2010/main" val="333975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3D894-0CAC-4BDC-A5EF-99FD4ABF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r>
              <a:rPr lang="zh-CN" altLang="en-US" dirty="0"/>
              <a:t>：顺序表删除重复元素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976A2-E2DC-46E4-BFAE-5F07ABB2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已知⼀顺序表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A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有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n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个元素，其元素值递减有序排列，编写⼀个算法删除顺序表中多余的值相同的元素。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endParaRPr lang="en-US" altLang="zh-CN" sz="2400" dirty="0">
              <a:solidFill>
                <a:srgbClr val="404040"/>
              </a:solidFill>
            </a:endParaRPr>
          </a:p>
          <a:p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要求：空间复杂度为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O(1)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，并分析代码的时间复杂度。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marL="0" indent="0" algn="l">
              <a:buNone/>
            </a:pPr>
            <a:endParaRPr lang="en-US" altLang="zh-CN" sz="2400" dirty="0">
              <a:solidFill>
                <a:srgbClr val="404040"/>
              </a:solidFill>
            </a:endParaRPr>
          </a:p>
          <a:p>
            <a:r>
              <a:rPr lang="zh-CN" altLang="en-US" sz="2400" dirty="0">
                <a:solidFill>
                  <a:srgbClr val="404040"/>
                </a:solidFill>
              </a:rPr>
              <a:t>顺序表：采用定长的一维</a:t>
            </a:r>
            <a:r>
              <a:rPr lang="zh-CN" altLang="en-US" sz="2400" b="1" dirty="0">
                <a:solidFill>
                  <a:srgbClr val="404040"/>
                </a:solidFill>
              </a:rPr>
              <a:t>数组</a:t>
            </a:r>
            <a:r>
              <a:rPr lang="zh-CN" altLang="en-US" sz="2400" dirty="0">
                <a:solidFill>
                  <a:srgbClr val="404040"/>
                </a:solidFill>
              </a:rPr>
              <a:t>存储结构，使用下标来进行索引</a:t>
            </a:r>
            <a:endParaRPr lang="en-US" altLang="zh-CN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3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A096-73C7-4914-86DA-13B2A39D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56807C-9C55-49A7-9C04-78BACB1FC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094" y="3825230"/>
            <a:ext cx="4338615" cy="1692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02278-1D44-4EFB-A89C-92DB75922CC9}"/>
              </a:ext>
            </a:extLst>
          </p:cNvPr>
          <p:cNvSpPr txBox="1"/>
          <p:nvPr/>
        </p:nvSpPr>
        <p:spPr>
          <a:xfrm>
            <a:off x="1086679" y="1736229"/>
            <a:ext cx="958132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⽤⼀个变量记录当前拷⻉位置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p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，遍历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A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，若其值与前⼀个不相同，则将这个值赋予位置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p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，并使得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p++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endParaRPr lang="en-US" altLang="zh-CN" sz="2400" dirty="0">
              <a:solidFill>
                <a:srgbClr val="40404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时间复杂度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O(n)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，空间复杂度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O(1)</a:t>
            </a:r>
            <a:r>
              <a:rPr lang="zh-CN" altLang="en-US" sz="3200" b="0" i="0" u="none" strike="noStrike" baseline="0" dirty="0">
                <a:solidFill>
                  <a:srgbClr val="404040"/>
                </a:solidFill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100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13E014-DE02-40FD-B6F7-DC7ACAF8ED5B}"/>
              </a:ext>
            </a:extLst>
          </p:cNvPr>
          <p:cNvSpPr/>
          <p:nvPr/>
        </p:nvSpPr>
        <p:spPr>
          <a:xfrm>
            <a:off x="2155970" y="136740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F88C-8DDE-4521-B86D-F61AA4612BF9}"/>
              </a:ext>
            </a:extLst>
          </p:cNvPr>
          <p:cNvSpPr/>
          <p:nvPr/>
        </p:nvSpPr>
        <p:spPr>
          <a:xfrm>
            <a:off x="3499607" y="136740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B60FA2-3946-4F65-98A5-3A22FF8ABAD3}"/>
              </a:ext>
            </a:extLst>
          </p:cNvPr>
          <p:cNvSpPr/>
          <p:nvPr/>
        </p:nvSpPr>
        <p:spPr>
          <a:xfrm>
            <a:off x="4843244" y="136740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95DB4A-634A-41F4-9ECF-2C414C2CD20A}"/>
              </a:ext>
            </a:extLst>
          </p:cNvPr>
          <p:cNvSpPr/>
          <p:nvPr/>
        </p:nvSpPr>
        <p:spPr>
          <a:xfrm>
            <a:off x="6186881" y="136740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1133D6-75B0-4A9E-94FD-AC4CA4F48E26}"/>
              </a:ext>
            </a:extLst>
          </p:cNvPr>
          <p:cNvSpPr/>
          <p:nvPr/>
        </p:nvSpPr>
        <p:spPr>
          <a:xfrm>
            <a:off x="7530518" y="136740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63BB86-C608-4F83-A4EB-F955325542DE}"/>
              </a:ext>
            </a:extLst>
          </p:cNvPr>
          <p:cNvSpPr/>
          <p:nvPr/>
        </p:nvSpPr>
        <p:spPr>
          <a:xfrm>
            <a:off x="8874155" y="136740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E27F9C-4EFC-4ADC-985D-141959026B83}"/>
              </a:ext>
            </a:extLst>
          </p:cNvPr>
          <p:cNvCxnSpPr>
            <a:cxnSpLocks/>
          </p:cNvCxnSpPr>
          <p:nvPr/>
        </p:nvCxnSpPr>
        <p:spPr>
          <a:xfrm flipV="1">
            <a:off x="3798814" y="1870312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E68D9D3-1EDD-4E7A-B366-A6C119D44877}"/>
              </a:ext>
            </a:extLst>
          </p:cNvPr>
          <p:cNvSpPr txBox="1"/>
          <p:nvPr/>
        </p:nvSpPr>
        <p:spPr>
          <a:xfrm>
            <a:off x="3639956" y="22645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E7F076-8CB0-4BFC-97D8-7B1DDBD9B1E6}"/>
              </a:ext>
            </a:extLst>
          </p:cNvPr>
          <p:cNvCxnSpPr>
            <a:cxnSpLocks/>
          </p:cNvCxnSpPr>
          <p:nvPr/>
        </p:nvCxnSpPr>
        <p:spPr>
          <a:xfrm flipV="1">
            <a:off x="4186106" y="1870312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0369DE7-4683-4CA2-B8DB-9588335CBC83}"/>
              </a:ext>
            </a:extLst>
          </p:cNvPr>
          <p:cNvSpPr txBox="1"/>
          <p:nvPr/>
        </p:nvSpPr>
        <p:spPr>
          <a:xfrm>
            <a:off x="4068125" y="22815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70B777-0F23-4F62-B576-CFDDB735AFEE}"/>
              </a:ext>
            </a:extLst>
          </p:cNvPr>
          <p:cNvSpPr/>
          <p:nvPr/>
        </p:nvSpPr>
        <p:spPr>
          <a:xfrm>
            <a:off x="2171349" y="308736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17FA05-C71C-47D6-8CF3-115546973D7B}"/>
              </a:ext>
            </a:extLst>
          </p:cNvPr>
          <p:cNvSpPr/>
          <p:nvPr/>
        </p:nvSpPr>
        <p:spPr>
          <a:xfrm>
            <a:off x="3514986" y="308736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959ACF-F98B-462B-883D-122A9615368C}"/>
              </a:ext>
            </a:extLst>
          </p:cNvPr>
          <p:cNvSpPr/>
          <p:nvPr/>
        </p:nvSpPr>
        <p:spPr>
          <a:xfrm>
            <a:off x="4858623" y="308736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34F48C-23A7-4B88-B32E-BD7D3491353F}"/>
              </a:ext>
            </a:extLst>
          </p:cNvPr>
          <p:cNvSpPr/>
          <p:nvPr/>
        </p:nvSpPr>
        <p:spPr>
          <a:xfrm>
            <a:off x="6202260" y="308736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059AF6-85EC-4570-8232-1123A9EED1CE}"/>
              </a:ext>
            </a:extLst>
          </p:cNvPr>
          <p:cNvSpPr/>
          <p:nvPr/>
        </p:nvSpPr>
        <p:spPr>
          <a:xfrm>
            <a:off x="7545897" y="308736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90F22-349D-4DF3-988A-656516F32C30}"/>
              </a:ext>
            </a:extLst>
          </p:cNvPr>
          <p:cNvSpPr/>
          <p:nvPr/>
        </p:nvSpPr>
        <p:spPr>
          <a:xfrm>
            <a:off x="8889534" y="308736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C8EB7B-44B9-43BF-8DF0-22CC47A345B3}"/>
              </a:ext>
            </a:extLst>
          </p:cNvPr>
          <p:cNvCxnSpPr>
            <a:cxnSpLocks/>
          </p:cNvCxnSpPr>
          <p:nvPr/>
        </p:nvCxnSpPr>
        <p:spPr>
          <a:xfrm flipV="1">
            <a:off x="5090184" y="3632433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4C63691-05BC-428F-B5A9-4FB8EB584D7B}"/>
              </a:ext>
            </a:extLst>
          </p:cNvPr>
          <p:cNvSpPr txBox="1"/>
          <p:nvPr/>
        </p:nvSpPr>
        <p:spPr>
          <a:xfrm>
            <a:off x="4931326" y="40267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F8196D0-0860-406B-A327-E1BD368A1E3B}"/>
              </a:ext>
            </a:extLst>
          </p:cNvPr>
          <p:cNvCxnSpPr>
            <a:cxnSpLocks/>
          </p:cNvCxnSpPr>
          <p:nvPr/>
        </p:nvCxnSpPr>
        <p:spPr>
          <a:xfrm flipV="1">
            <a:off x="5477476" y="3632433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67A208-67D0-4928-AED7-1030AADE10E6}"/>
              </a:ext>
            </a:extLst>
          </p:cNvPr>
          <p:cNvSpPr txBox="1"/>
          <p:nvPr/>
        </p:nvSpPr>
        <p:spPr>
          <a:xfrm>
            <a:off x="5359495" y="404370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185F32-3E1A-4027-B427-B984A65D5117}"/>
              </a:ext>
            </a:extLst>
          </p:cNvPr>
          <p:cNvSpPr/>
          <p:nvPr/>
        </p:nvSpPr>
        <p:spPr>
          <a:xfrm>
            <a:off x="2186728" y="475708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662148-C5CE-466C-9082-70ED27A09A40}"/>
              </a:ext>
            </a:extLst>
          </p:cNvPr>
          <p:cNvSpPr/>
          <p:nvPr/>
        </p:nvSpPr>
        <p:spPr>
          <a:xfrm>
            <a:off x="3530365" y="475708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7BE34B-97DF-436F-8943-5A01781238F7}"/>
              </a:ext>
            </a:extLst>
          </p:cNvPr>
          <p:cNvSpPr/>
          <p:nvPr/>
        </p:nvSpPr>
        <p:spPr>
          <a:xfrm>
            <a:off x="4874002" y="475708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B9900B-7345-4223-AA6E-EC3F383BE498}"/>
              </a:ext>
            </a:extLst>
          </p:cNvPr>
          <p:cNvSpPr/>
          <p:nvPr/>
        </p:nvSpPr>
        <p:spPr>
          <a:xfrm>
            <a:off x="6217639" y="475708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D32244-55ED-4389-A00E-CE70A4B61C89}"/>
              </a:ext>
            </a:extLst>
          </p:cNvPr>
          <p:cNvSpPr/>
          <p:nvPr/>
        </p:nvSpPr>
        <p:spPr>
          <a:xfrm>
            <a:off x="7561276" y="475708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198D72-75FB-4EAC-A4AA-F3BF6BC401CE}"/>
              </a:ext>
            </a:extLst>
          </p:cNvPr>
          <p:cNvSpPr/>
          <p:nvPr/>
        </p:nvSpPr>
        <p:spPr>
          <a:xfrm>
            <a:off x="8904913" y="475708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AA1FDC6-93E9-4B72-A3ED-2C408AD47E67}"/>
              </a:ext>
            </a:extLst>
          </p:cNvPr>
          <p:cNvCxnSpPr>
            <a:cxnSpLocks/>
          </p:cNvCxnSpPr>
          <p:nvPr/>
        </p:nvCxnSpPr>
        <p:spPr>
          <a:xfrm flipV="1">
            <a:off x="5318618" y="5319145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379F9D3-D6D9-4F86-A41B-9862B836EADB}"/>
              </a:ext>
            </a:extLst>
          </p:cNvPr>
          <p:cNvSpPr txBox="1"/>
          <p:nvPr/>
        </p:nvSpPr>
        <p:spPr>
          <a:xfrm>
            <a:off x="5159760" y="5713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D9A070-1DBF-44AE-9D4D-474C40275763}"/>
              </a:ext>
            </a:extLst>
          </p:cNvPr>
          <p:cNvCxnSpPr>
            <a:cxnSpLocks/>
          </p:cNvCxnSpPr>
          <p:nvPr/>
        </p:nvCxnSpPr>
        <p:spPr>
          <a:xfrm flipV="1">
            <a:off x="6666121" y="5302151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51A81B0-3A2B-4D88-8AEC-AB825EB6C15A}"/>
              </a:ext>
            </a:extLst>
          </p:cNvPr>
          <p:cNvSpPr txBox="1"/>
          <p:nvPr/>
        </p:nvSpPr>
        <p:spPr>
          <a:xfrm>
            <a:off x="6548140" y="571342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9A0C5CB-EA60-4DDF-B419-EF1A2A656FEE}"/>
              </a:ext>
            </a:extLst>
          </p:cNvPr>
          <p:cNvSpPr txBox="1"/>
          <p:nvPr/>
        </p:nvSpPr>
        <p:spPr>
          <a:xfrm>
            <a:off x="637563" y="1459684"/>
            <a:ext cx="135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72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2437227-60D4-42E1-884B-F9E32DA10D80}"/>
              </a:ext>
            </a:extLst>
          </p:cNvPr>
          <p:cNvSpPr/>
          <p:nvPr/>
        </p:nvSpPr>
        <p:spPr>
          <a:xfrm>
            <a:off x="2065089" y="135115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758453-D693-410F-91BC-8BD993955A09}"/>
              </a:ext>
            </a:extLst>
          </p:cNvPr>
          <p:cNvSpPr/>
          <p:nvPr/>
        </p:nvSpPr>
        <p:spPr>
          <a:xfrm>
            <a:off x="3408726" y="135115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7B61DC-0FAB-4B14-A63A-30E125245538}"/>
              </a:ext>
            </a:extLst>
          </p:cNvPr>
          <p:cNvSpPr/>
          <p:nvPr/>
        </p:nvSpPr>
        <p:spPr>
          <a:xfrm>
            <a:off x="4752363" y="135115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03D783-8043-4525-A42D-A2E194EE5D19}"/>
              </a:ext>
            </a:extLst>
          </p:cNvPr>
          <p:cNvSpPr/>
          <p:nvPr/>
        </p:nvSpPr>
        <p:spPr>
          <a:xfrm>
            <a:off x="6096000" y="135115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D839EE-1DEA-4273-AAE8-808AA1AF4E3C}"/>
              </a:ext>
            </a:extLst>
          </p:cNvPr>
          <p:cNvSpPr/>
          <p:nvPr/>
        </p:nvSpPr>
        <p:spPr>
          <a:xfrm>
            <a:off x="7439637" y="135115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F21602-9DEE-4BA8-8054-0F1F3205FB40}"/>
              </a:ext>
            </a:extLst>
          </p:cNvPr>
          <p:cNvSpPr/>
          <p:nvPr/>
        </p:nvSpPr>
        <p:spPr>
          <a:xfrm>
            <a:off x="8783274" y="135115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5C1C83C-273D-44B9-8D7C-18F4962626E3}"/>
              </a:ext>
            </a:extLst>
          </p:cNvPr>
          <p:cNvCxnSpPr>
            <a:cxnSpLocks/>
          </p:cNvCxnSpPr>
          <p:nvPr/>
        </p:nvCxnSpPr>
        <p:spPr>
          <a:xfrm flipV="1">
            <a:off x="5205368" y="1879973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3E1ECC7-5565-4CF0-BF04-E6F2A66AE1D4}"/>
              </a:ext>
            </a:extLst>
          </p:cNvPr>
          <p:cNvSpPr txBox="1"/>
          <p:nvPr/>
        </p:nvSpPr>
        <p:spPr>
          <a:xfrm>
            <a:off x="5058826" y="2261358"/>
            <a:ext cx="29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0D95EF-628B-4D41-9EA6-E1D4199E8CAC}"/>
              </a:ext>
            </a:extLst>
          </p:cNvPr>
          <p:cNvCxnSpPr>
            <a:cxnSpLocks/>
          </p:cNvCxnSpPr>
          <p:nvPr/>
        </p:nvCxnSpPr>
        <p:spPr>
          <a:xfrm flipV="1">
            <a:off x="7854892" y="1896224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AF3644-9ED3-47F8-B128-61B2654AF161}"/>
              </a:ext>
            </a:extLst>
          </p:cNvPr>
          <p:cNvSpPr txBox="1"/>
          <p:nvPr/>
        </p:nvSpPr>
        <p:spPr>
          <a:xfrm>
            <a:off x="7736911" y="230749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A54E80-710E-4A98-8E02-2765663D2375}"/>
              </a:ext>
            </a:extLst>
          </p:cNvPr>
          <p:cNvSpPr/>
          <p:nvPr/>
        </p:nvSpPr>
        <p:spPr>
          <a:xfrm>
            <a:off x="2065089" y="307111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11C78BC-7E5F-46C3-8E06-BB26BC0B63A8}"/>
              </a:ext>
            </a:extLst>
          </p:cNvPr>
          <p:cNvSpPr/>
          <p:nvPr/>
        </p:nvSpPr>
        <p:spPr>
          <a:xfrm>
            <a:off x="3408726" y="307111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D9D187E-2EF1-4976-B6BA-94E044D965E7}"/>
              </a:ext>
            </a:extLst>
          </p:cNvPr>
          <p:cNvSpPr/>
          <p:nvPr/>
        </p:nvSpPr>
        <p:spPr>
          <a:xfrm>
            <a:off x="4752363" y="307111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EE2FBB5-0871-4A31-BAED-174A62CE8DE1}"/>
              </a:ext>
            </a:extLst>
          </p:cNvPr>
          <p:cNvSpPr/>
          <p:nvPr/>
        </p:nvSpPr>
        <p:spPr>
          <a:xfrm>
            <a:off x="6096000" y="307111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E4B9716-69CF-49A3-851D-F633C446E8BA}"/>
              </a:ext>
            </a:extLst>
          </p:cNvPr>
          <p:cNvSpPr/>
          <p:nvPr/>
        </p:nvSpPr>
        <p:spPr>
          <a:xfrm>
            <a:off x="7439637" y="3071110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5DEA78-0949-486F-8082-169EFE8053F9}"/>
              </a:ext>
            </a:extLst>
          </p:cNvPr>
          <p:cNvSpPr/>
          <p:nvPr/>
        </p:nvSpPr>
        <p:spPr>
          <a:xfrm>
            <a:off x="8783274" y="3071110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55457C2-3908-4A1A-8423-871B9160746E}"/>
              </a:ext>
            </a:extLst>
          </p:cNvPr>
          <p:cNvCxnSpPr>
            <a:cxnSpLocks/>
          </p:cNvCxnSpPr>
          <p:nvPr/>
        </p:nvCxnSpPr>
        <p:spPr>
          <a:xfrm flipV="1">
            <a:off x="5217684" y="3587036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A317C1F-5FB8-472E-8E8F-ABE525F7A3C3}"/>
              </a:ext>
            </a:extLst>
          </p:cNvPr>
          <p:cNvSpPr txBox="1"/>
          <p:nvPr/>
        </p:nvSpPr>
        <p:spPr>
          <a:xfrm>
            <a:off x="5058826" y="398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2B06A9-885C-4123-864B-94F5C02AB2E3}"/>
              </a:ext>
            </a:extLst>
          </p:cNvPr>
          <p:cNvCxnSpPr>
            <a:cxnSpLocks/>
          </p:cNvCxnSpPr>
          <p:nvPr/>
        </p:nvCxnSpPr>
        <p:spPr>
          <a:xfrm flipV="1">
            <a:off x="7854892" y="3616182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984B92-0C64-4811-A45B-ACCB33B4202E}"/>
              </a:ext>
            </a:extLst>
          </p:cNvPr>
          <p:cNvSpPr txBox="1"/>
          <p:nvPr/>
        </p:nvSpPr>
        <p:spPr>
          <a:xfrm>
            <a:off x="7736911" y="402745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7C7E619-F1B4-4E81-97EF-1E058652E318}"/>
              </a:ext>
            </a:extLst>
          </p:cNvPr>
          <p:cNvSpPr/>
          <p:nvPr/>
        </p:nvSpPr>
        <p:spPr>
          <a:xfrm>
            <a:off x="2100043" y="468074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D053DC7-4471-4EF6-BE45-A8C524DEAB31}"/>
              </a:ext>
            </a:extLst>
          </p:cNvPr>
          <p:cNvSpPr/>
          <p:nvPr/>
        </p:nvSpPr>
        <p:spPr>
          <a:xfrm>
            <a:off x="3443680" y="468074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68D1DF2-CB22-4A50-8115-C4DCDF492D6A}"/>
              </a:ext>
            </a:extLst>
          </p:cNvPr>
          <p:cNvSpPr/>
          <p:nvPr/>
        </p:nvSpPr>
        <p:spPr>
          <a:xfrm>
            <a:off x="4787317" y="468074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9011A23-5C24-446B-AB9E-A6D8F22E5039}"/>
              </a:ext>
            </a:extLst>
          </p:cNvPr>
          <p:cNvSpPr/>
          <p:nvPr/>
        </p:nvSpPr>
        <p:spPr>
          <a:xfrm>
            <a:off x="6130954" y="468074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FDB43E4-47D8-45AB-984B-1C719278ABA2}"/>
              </a:ext>
            </a:extLst>
          </p:cNvPr>
          <p:cNvSpPr/>
          <p:nvPr/>
        </p:nvSpPr>
        <p:spPr>
          <a:xfrm>
            <a:off x="7474591" y="468074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8C4503F-B2DD-4BCF-9AEE-4715A907863C}"/>
              </a:ext>
            </a:extLst>
          </p:cNvPr>
          <p:cNvSpPr/>
          <p:nvPr/>
        </p:nvSpPr>
        <p:spPr>
          <a:xfrm>
            <a:off x="8818228" y="468074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2E12598-2024-4FEB-B0A8-D876BF34571E}"/>
              </a:ext>
            </a:extLst>
          </p:cNvPr>
          <p:cNvCxnSpPr>
            <a:cxnSpLocks/>
          </p:cNvCxnSpPr>
          <p:nvPr/>
        </p:nvCxnSpPr>
        <p:spPr>
          <a:xfrm flipV="1">
            <a:off x="6586488" y="5196667"/>
            <a:ext cx="0" cy="394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8DA5560-57E5-4E1A-A35C-722CB5FA511C}"/>
              </a:ext>
            </a:extLst>
          </p:cNvPr>
          <p:cNvSpPr txBox="1"/>
          <p:nvPr/>
        </p:nvSpPr>
        <p:spPr>
          <a:xfrm>
            <a:off x="6427630" y="55909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7851821-E423-4DAC-A511-5EE8B25BBD42}"/>
              </a:ext>
            </a:extLst>
          </p:cNvPr>
          <p:cNvCxnSpPr>
            <a:cxnSpLocks/>
          </p:cNvCxnSpPr>
          <p:nvPr/>
        </p:nvCxnSpPr>
        <p:spPr>
          <a:xfrm flipV="1">
            <a:off x="9315975" y="5179673"/>
            <a:ext cx="0" cy="3942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FA3976B-CE93-48E4-8B73-0E76BD972523}"/>
              </a:ext>
            </a:extLst>
          </p:cNvPr>
          <p:cNvSpPr txBox="1"/>
          <p:nvPr/>
        </p:nvSpPr>
        <p:spPr>
          <a:xfrm>
            <a:off x="9197994" y="559094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98" name="左大括号 97">
            <a:extLst>
              <a:ext uri="{FF2B5EF4-FFF2-40B4-BE49-F238E27FC236}">
                <a16:creationId xmlns:a16="http://schemas.microsoft.com/office/drawing/2014/main" id="{94D496C3-32A1-45F7-ADE9-820263AACEC4}"/>
              </a:ext>
            </a:extLst>
          </p:cNvPr>
          <p:cNvSpPr/>
          <p:nvPr/>
        </p:nvSpPr>
        <p:spPr>
          <a:xfrm rot="16200000">
            <a:off x="3747540" y="3684195"/>
            <a:ext cx="369331" cy="366432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500E03B-DB56-4CAC-81F3-503C10F0FAB1}"/>
              </a:ext>
            </a:extLst>
          </p:cNvPr>
          <p:cNvSpPr txBox="1"/>
          <p:nvPr/>
        </p:nvSpPr>
        <p:spPr>
          <a:xfrm>
            <a:off x="3170507" y="5882189"/>
            <a:ext cx="218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最终的顺序表</a:t>
            </a:r>
          </a:p>
        </p:txBody>
      </p:sp>
    </p:spTree>
    <p:extLst>
      <p:ext uri="{BB962C8B-B14F-4D97-AF65-F5344CB8AC3E}">
        <p14:creationId xmlns:p14="http://schemas.microsoft.com/office/powerpoint/2010/main" val="17474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5A96-B480-46B6-A870-C99A99C8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r>
              <a:rPr lang="zh-CN" altLang="en-US" dirty="0"/>
              <a:t>：单链表逆置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564D2-4278-47E0-906F-9EDDAE82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0"/>
              </a:rPr>
              <a:t>写出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2"/>
              </a:rPr>
              <a:t>将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9"/>
              </a:rPr>
              <a:t>单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3"/>
              </a:rPr>
              <a:t>链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7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1"/>
              </a:rPr>
              <a:t>置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3"/>
              </a:rPr>
              <a:t>逆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3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5"/>
              </a:rPr>
              <a:t>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6"/>
              </a:rPr>
              <a:t>法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4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3"/>
              </a:rPr>
              <a:t>输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0"/>
              </a:rPr>
              <a:t>⼊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4"/>
              </a:rPr>
              <a:t>⼀个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3"/>
              </a:rPr>
              <a:t>链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7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3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8"/>
              </a:rPr>
              <a:t>头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1"/>
              </a:rPr>
              <a:t>结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7"/>
              </a:rPr>
              <a:t>点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4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9"/>
              </a:rPr>
              <a:t>反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3"/>
              </a:rPr>
              <a:t>转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7"/>
              </a:rPr>
              <a:t>该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3"/>
              </a:rPr>
              <a:t>链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7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6"/>
              </a:rPr>
              <a:t>并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3"/>
              </a:rPr>
              <a:t>输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0"/>
              </a:rPr>
              <a:t>出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9"/>
              </a:rPr>
              <a:t>反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3"/>
              </a:rPr>
              <a:t>转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9"/>
              </a:rPr>
              <a:t>后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3"/>
              </a:rPr>
              <a:t>链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7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33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8"/>
              </a:rPr>
              <a:t>头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41"/>
              </a:rPr>
              <a:t>结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7"/>
              </a:rPr>
              <a:t>点</a:t>
            </a:r>
            <a:r>
              <a:rPr lang="zh-CN" altLang="en-US" sz="2400" b="0" i="0" u="none" strike="noStrike" baseline="0" dirty="0">
                <a:solidFill>
                  <a:srgbClr val="444444"/>
                </a:solidFill>
                <a:latin typeface="T3Font_50"/>
              </a:rPr>
              <a:t>。</a:t>
            </a:r>
            <a:endParaRPr lang="en-US" altLang="zh-CN" sz="2400" b="0" i="0" u="none" strike="noStrike" baseline="0" dirty="0">
              <a:solidFill>
                <a:srgbClr val="444444"/>
              </a:solidFill>
              <a:latin typeface="T3Font_50"/>
            </a:endParaRPr>
          </a:p>
          <a:p>
            <a:endParaRPr lang="en-US" altLang="zh-CN" sz="2400" b="0" i="0" u="none" strike="noStrike" baseline="0" dirty="0">
              <a:solidFill>
                <a:srgbClr val="404040"/>
              </a:solidFill>
              <a:latin typeface="T3Font_37"/>
            </a:endParaRPr>
          </a:p>
          <a:p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7"/>
              </a:rPr>
              <a:t>要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1"/>
              </a:rPr>
              <a:t>求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2"/>
              </a:rPr>
              <a:t>尽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9"/>
              </a:rPr>
              <a:t>可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8"/>
              </a:rPr>
              <a:t>能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2"/>
              </a:rPr>
              <a:t>少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9"/>
              </a:rPr>
              <a:t>地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7"/>
              </a:rPr>
              <a:t>使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2"/>
              </a:rPr>
              <a:t>⽤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5"/>
              </a:rPr>
              <a:t>附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0"/>
              </a:rPr>
              <a:t>加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9"/>
              </a:rPr>
              <a:t>单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0"/>
              </a:rPr>
              <a:t>元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4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6"/>
              </a:rPr>
              <a:t>并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0"/>
              </a:rPr>
              <a:t>分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9"/>
              </a:rPr>
              <a:t>析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5"/>
              </a:rPr>
              <a:t>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6"/>
              </a:rPr>
              <a:t>法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3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9"/>
              </a:rPr>
              <a:t>时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5"/>
              </a:rPr>
              <a:t>间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9"/>
              </a:rPr>
              <a:t>和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5"/>
              </a:rPr>
              <a:t>空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5"/>
              </a:rPr>
              <a:t>间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48"/>
              </a:rPr>
              <a:t>复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9"/>
              </a:rPr>
              <a:t>杂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36"/>
              </a:rPr>
              <a:t>度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50"/>
              </a:rPr>
              <a:t>。</a:t>
            </a:r>
            <a:endParaRPr lang="en-US" altLang="zh-CN" sz="2400" b="0" i="0" u="none" strike="noStrike" baseline="0" dirty="0">
              <a:solidFill>
                <a:srgbClr val="404040"/>
              </a:solidFill>
              <a:latin typeface="T3Font_50"/>
            </a:endParaRPr>
          </a:p>
        </p:txBody>
      </p:sp>
    </p:spTree>
    <p:extLst>
      <p:ext uri="{BB962C8B-B14F-4D97-AF65-F5344CB8AC3E}">
        <p14:creationId xmlns:p14="http://schemas.microsoft.com/office/powerpoint/2010/main" val="108181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1ED0-8EF2-4333-8E78-80698F43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D8E26-7AAD-47DD-88D8-592C20E2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定义三个指针，分别指向当前遍历结点、前⼀个结点和后⼀个结点</a:t>
            </a:r>
          </a:p>
          <a:p>
            <a:pPr algn="l"/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时间复杂度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O(n)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，空间复杂度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O(1)</a:t>
            </a:r>
          </a:p>
          <a:p>
            <a:pPr algn="l"/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D1079D-DA13-40F0-B352-C2CFC081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2606"/>
            <a:ext cx="4839417" cy="4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6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B0D9A-9DA9-415E-8D28-9D6232D26819}"/>
              </a:ext>
            </a:extLst>
          </p:cNvPr>
          <p:cNvSpPr/>
          <p:nvPr/>
        </p:nvSpPr>
        <p:spPr>
          <a:xfrm>
            <a:off x="2466361" y="131759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C6C3C1-E397-4150-8119-FC15306DC4C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72372" y="155248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8CFDDBF-6688-4735-A0A2-9B5B125ECC03}"/>
              </a:ext>
            </a:extLst>
          </p:cNvPr>
          <p:cNvSpPr/>
          <p:nvPr/>
        </p:nvSpPr>
        <p:spPr>
          <a:xfrm>
            <a:off x="3843554" y="1317599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361B67-C1A7-4AD8-AC69-69304781C483}"/>
              </a:ext>
            </a:extLst>
          </p:cNvPr>
          <p:cNvCxnSpPr>
            <a:stCxn id="8" idx="3"/>
          </p:cNvCxnSpPr>
          <p:nvPr/>
        </p:nvCxnSpPr>
        <p:spPr>
          <a:xfrm flipV="1">
            <a:off x="4749565" y="1552490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3C411B-4232-462D-8DD6-774F24A2E896}"/>
              </a:ext>
            </a:extLst>
          </p:cNvPr>
          <p:cNvSpPr/>
          <p:nvPr/>
        </p:nvSpPr>
        <p:spPr>
          <a:xfrm>
            <a:off x="5220746" y="131759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9307A5-D09B-4DC6-A8AC-9A5C92FB53F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126757" y="1552489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B065DD0-83F4-44B0-8B3E-887107BE5ABC}"/>
              </a:ext>
            </a:extLst>
          </p:cNvPr>
          <p:cNvSpPr/>
          <p:nvPr/>
        </p:nvSpPr>
        <p:spPr>
          <a:xfrm>
            <a:off x="6597938" y="131759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A64E7D-F35B-4BCC-B8A4-8C1DD8CDA968}"/>
              </a:ext>
            </a:extLst>
          </p:cNvPr>
          <p:cNvCxnSpPr>
            <a:stCxn id="13" idx="3"/>
          </p:cNvCxnSpPr>
          <p:nvPr/>
        </p:nvCxnSpPr>
        <p:spPr>
          <a:xfrm flipV="1">
            <a:off x="7503949" y="155248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B55433E-C0D7-463F-89E7-01A9BE4EE372}"/>
              </a:ext>
            </a:extLst>
          </p:cNvPr>
          <p:cNvSpPr/>
          <p:nvPr/>
        </p:nvSpPr>
        <p:spPr>
          <a:xfrm>
            <a:off x="7975129" y="131759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F2A5BB-12E4-442C-9FF8-899C6511CFC5}"/>
              </a:ext>
            </a:extLst>
          </p:cNvPr>
          <p:cNvCxnSpPr>
            <a:stCxn id="15" idx="3"/>
          </p:cNvCxnSpPr>
          <p:nvPr/>
        </p:nvCxnSpPr>
        <p:spPr>
          <a:xfrm flipV="1">
            <a:off x="8881140" y="155248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193D99-A555-4723-81B3-FEC7F68E2A56}"/>
              </a:ext>
            </a:extLst>
          </p:cNvPr>
          <p:cNvCxnSpPr/>
          <p:nvPr/>
        </p:nvCxnSpPr>
        <p:spPr>
          <a:xfrm flipV="1">
            <a:off x="2002163" y="155248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DD2AF2F-5030-48D8-929E-79FA80579995}"/>
              </a:ext>
            </a:extLst>
          </p:cNvPr>
          <p:cNvSpPr txBox="1"/>
          <p:nvPr/>
        </p:nvSpPr>
        <p:spPr>
          <a:xfrm>
            <a:off x="1265337" y="136782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BD6359-5CB9-486A-BBE1-1D992A8F22D8}"/>
              </a:ext>
            </a:extLst>
          </p:cNvPr>
          <p:cNvSpPr txBox="1"/>
          <p:nvPr/>
        </p:nvSpPr>
        <p:spPr>
          <a:xfrm>
            <a:off x="9278221" y="136782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746804-5AE1-4870-9365-5E24605443EC}"/>
              </a:ext>
            </a:extLst>
          </p:cNvPr>
          <p:cNvCxnSpPr>
            <a:cxnSpLocks/>
          </p:cNvCxnSpPr>
          <p:nvPr/>
        </p:nvCxnSpPr>
        <p:spPr>
          <a:xfrm flipV="1">
            <a:off x="2919366" y="1904825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EE03D-3648-4207-A79B-9E6FB4106F9F}"/>
              </a:ext>
            </a:extLst>
          </p:cNvPr>
          <p:cNvSpPr txBox="1"/>
          <p:nvPr/>
        </p:nvSpPr>
        <p:spPr>
          <a:xfrm>
            <a:off x="2466361" y="2306973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0B8F7E-F530-486F-A14F-4BF08183B44A}"/>
              </a:ext>
            </a:extLst>
          </p:cNvPr>
          <p:cNvCxnSpPr>
            <a:cxnSpLocks/>
          </p:cNvCxnSpPr>
          <p:nvPr/>
        </p:nvCxnSpPr>
        <p:spPr>
          <a:xfrm flipV="1">
            <a:off x="4313335" y="1904825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7670AA8-38D5-43EB-99FC-92C3B1B2B024}"/>
              </a:ext>
            </a:extLst>
          </p:cNvPr>
          <p:cNvSpPr txBox="1"/>
          <p:nvPr/>
        </p:nvSpPr>
        <p:spPr>
          <a:xfrm>
            <a:off x="3960998" y="2306973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12363-AE3C-4A81-ACED-CAEB8B156FD5}"/>
              </a:ext>
            </a:extLst>
          </p:cNvPr>
          <p:cNvSpPr/>
          <p:nvPr/>
        </p:nvSpPr>
        <p:spPr>
          <a:xfrm>
            <a:off x="2466360" y="319410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A8FD60-9D50-4CA5-AC9F-5A674686BB3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72371" y="342899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625CD88-05FB-4DA0-8F26-27A149555F9E}"/>
              </a:ext>
            </a:extLst>
          </p:cNvPr>
          <p:cNvSpPr/>
          <p:nvPr/>
        </p:nvSpPr>
        <p:spPr>
          <a:xfrm>
            <a:off x="3843553" y="319410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54924C-D875-43E6-826F-B98A4158CC0B}"/>
              </a:ext>
            </a:extLst>
          </p:cNvPr>
          <p:cNvCxnSpPr>
            <a:stCxn id="28" idx="3"/>
          </p:cNvCxnSpPr>
          <p:nvPr/>
        </p:nvCxnSpPr>
        <p:spPr>
          <a:xfrm flipV="1">
            <a:off x="4749564" y="3428999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3A82575-788B-4637-A4DA-4E710959D6EA}"/>
              </a:ext>
            </a:extLst>
          </p:cNvPr>
          <p:cNvSpPr/>
          <p:nvPr/>
        </p:nvSpPr>
        <p:spPr>
          <a:xfrm>
            <a:off x="5220745" y="319410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343D60-1EC5-4B1B-9904-988B543E5D4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126756" y="342899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E40B0AE-29A0-4D51-9E52-3ED835FEEB4C}"/>
              </a:ext>
            </a:extLst>
          </p:cNvPr>
          <p:cNvSpPr/>
          <p:nvPr/>
        </p:nvSpPr>
        <p:spPr>
          <a:xfrm>
            <a:off x="6597937" y="319410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F149C6E-B1B3-4C9C-9911-0A96631B5462}"/>
              </a:ext>
            </a:extLst>
          </p:cNvPr>
          <p:cNvCxnSpPr>
            <a:stCxn id="32" idx="3"/>
          </p:cNvCxnSpPr>
          <p:nvPr/>
        </p:nvCxnSpPr>
        <p:spPr>
          <a:xfrm flipV="1">
            <a:off x="7503948" y="342899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A22AB5-1BE0-4E47-B735-77F5AD13AD9A}"/>
              </a:ext>
            </a:extLst>
          </p:cNvPr>
          <p:cNvSpPr/>
          <p:nvPr/>
        </p:nvSpPr>
        <p:spPr>
          <a:xfrm>
            <a:off x="7975128" y="319410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6675433-50DE-4363-9503-6BA49DC1C280}"/>
              </a:ext>
            </a:extLst>
          </p:cNvPr>
          <p:cNvCxnSpPr>
            <a:stCxn id="34" idx="3"/>
          </p:cNvCxnSpPr>
          <p:nvPr/>
        </p:nvCxnSpPr>
        <p:spPr>
          <a:xfrm flipV="1">
            <a:off x="8881139" y="342899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C3B6129-85F8-4F0C-A3CC-814256580499}"/>
              </a:ext>
            </a:extLst>
          </p:cNvPr>
          <p:cNvSpPr txBox="1"/>
          <p:nvPr/>
        </p:nvSpPr>
        <p:spPr>
          <a:xfrm>
            <a:off x="1283513" y="324432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19DFCB-6508-4C8C-8D0A-48BC4C9A2449}"/>
              </a:ext>
            </a:extLst>
          </p:cNvPr>
          <p:cNvSpPr txBox="1"/>
          <p:nvPr/>
        </p:nvSpPr>
        <p:spPr>
          <a:xfrm>
            <a:off x="9278220" y="324432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A384CD6-2C34-4AC3-9186-FF2D240F671D}"/>
              </a:ext>
            </a:extLst>
          </p:cNvPr>
          <p:cNvCxnSpPr>
            <a:cxnSpLocks/>
          </p:cNvCxnSpPr>
          <p:nvPr/>
        </p:nvCxnSpPr>
        <p:spPr>
          <a:xfrm flipV="1">
            <a:off x="2919366" y="3787139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4F877E0-BACF-4BC1-A802-CE2E7195BEC4}"/>
              </a:ext>
            </a:extLst>
          </p:cNvPr>
          <p:cNvSpPr txBox="1"/>
          <p:nvPr/>
        </p:nvSpPr>
        <p:spPr>
          <a:xfrm>
            <a:off x="2466361" y="4189287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7742064-FC8E-42C5-AAFD-58FDB7160C31}"/>
              </a:ext>
            </a:extLst>
          </p:cNvPr>
          <p:cNvCxnSpPr>
            <a:cxnSpLocks/>
          </p:cNvCxnSpPr>
          <p:nvPr/>
        </p:nvCxnSpPr>
        <p:spPr>
          <a:xfrm flipV="1">
            <a:off x="4313335" y="3787139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E1C2013-899A-4AE9-8E22-965DB4C9A0C1}"/>
              </a:ext>
            </a:extLst>
          </p:cNvPr>
          <p:cNvSpPr txBox="1"/>
          <p:nvPr/>
        </p:nvSpPr>
        <p:spPr>
          <a:xfrm>
            <a:off x="3960998" y="4189287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939D9C-9BFD-471D-B923-B4A78AFE6315}"/>
              </a:ext>
            </a:extLst>
          </p:cNvPr>
          <p:cNvSpPr txBox="1"/>
          <p:nvPr/>
        </p:nvSpPr>
        <p:spPr>
          <a:xfrm>
            <a:off x="9272634" y="2196964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D7DF4C-A155-4A46-ABE4-FE65178651C7}"/>
              </a:ext>
            </a:extLst>
          </p:cNvPr>
          <p:cNvCxnSpPr>
            <a:cxnSpLocks/>
          </p:cNvCxnSpPr>
          <p:nvPr/>
        </p:nvCxnSpPr>
        <p:spPr>
          <a:xfrm flipV="1">
            <a:off x="9626366" y="1794816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1FD8BA6-56F7-4865-AEB7-05F63B73CC56}"/>
              </a:ext>
            </a:extLst>
          </p:cNvPr>
          <p:cNvSpPr txBox="1"/>
          <p:nvPr/>
        </p:nvSpPr>
        <p:spPr>
          <a:xfrm>
            <a:off x="1247859" y="4193049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F008AC5-939B-4643-86ED-1D74E152B000}"/>
              </a:ext>
            </a:extLst>
          </p:cNvPr>
          <p:cNvCxnSpPr>
            <a:cxnSpLocks/>
          </p:cNvCxnSpPr>
          <p:nvPr/>
        </p:nvCxnSpPr>
        <p:spPr>
          <a:xfrm flipV="1">
            <a:off x="1601591" y="3790901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007E2-AD34-4361-A662-E9C257D55B63}"/>
              </a:ext>
            </a:extLst>
          </p:cNvPr>
          <p:cNvCxnSpPr>
            <a:cxnSpLocks/>
          </p:cNvCxnSpPr>
          <p:nvPr/>
        </p:nvCxnSpPr>
        <p:spPr>
          <a:xfrm flipH="1" flipV="1">
            <a:off x="1996573" y="3428992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D6447C0-6E5B-4B4A-968C-88B34FF2BFA8}"/>
              </a:ext>
            </a:extLst>
          </p:cNvPr>
          <p:cNvSpPr txBox="1"/>
          <p:nvPr/>
        </p:nvSpPr>
        <p:spPr>
          <a:xfrm>
            <a:off x="191548" y="2671564"/>
            <a:ext cx="22817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r>
              <a:rPr lang="en-US" altLang="zh-CN" dirty="0"/>
              <a:t>-&gt;next=</a:t>
            </a:r>
            <a:r>
              <a:rPr lang="en-US" altLang="zh-CN" dirty="0" err="1"/>
              <a:t>pPrev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F36EBA-1994-4F91-89B0-61AF76012339}"/>
              </a:ext>
            </a:extLst>
          </p:cNvPr>
          <p:cNvSpPr/>
          <p:nvPr/>
        </p:nvSpPr>
        <p:spPr>
          <a:xfrm>
            <a:off x="2466360" y="496763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B3D65E6-AFE1-41B4-B8E9-DC4E4492025B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372371" y="5202522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4F97D9-DBDA-4169-8156-96AAAA3B7E79}"/>
              </a:ext>
            </a:extLst>
          </p:cNvPr>
          <p:cNvSpPr/>
          <p:nvPr/>
        </p:nvSpPr>
        <p:spPr>
          <a:xfrm>
            <a:off x="3843553" y="496763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1BC0681-FA02-4A0C-B744-ACE2DA1C25C8}"/>
              </a:ext>
            </a:extLst>
          </p:cNvPr>
          <p:cNvCxnSpPr>
            <a:stCxn id="52" idx="3"/>
          </p:cNvCxnSpPr>
          <p:nvPr/>
        </p:nvCxnSpPr>
        <p:spPr>
          <a:xfrm flipV="1">
            <a:off x="4749564" y="520252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56A96617-35B9-4FFC-A584-9CA3BA38BC3B}"/>
              </a:ext>
            </a:extLst>
          </p:cNvPr>
          <p:cNvSpPr/>
          <p:nvPr/>
        </p:nvSpPr>
        <p:spPr>
          <a:xfrm>
            <a:off x="5220745" y="496763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D1A054-3DBC-40B1-A3C3-20A8EA5ACBEE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126756" y="5202524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C301A749-3FD0-4341-8059-26452ACB2A57}"/>
              </a:ext>
            </a:extLst>
          </p:cNvPr>
          <p:cNvSpPr/>
          <p:nvPr/>
        </p:nvSpPr>
        <p:spPr>
          <a:xfrm>
            <a:off x="6597937" y="496763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4247A38-34AD-40BA-AA0A-8B24C6369542}"/>
              </a:ext>
            </a:extLst>
          </p:cNvPr>
          <p:cNvCxnSpPr>
            <a:stCxn id="56" idx="3"/>
          </p:cNvCxnSpPr>
          <p:nvPr/>
        </p:nvCxnSpPr>
        <p:spPr>
          <a:xfrm flipV="1">
            <a:off x="7503948" y="520252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4A90612-27C6-4512-8884-917AA4090FD8}"/>
              </a:ext>
            </a:extLst>
          </p:cNvPr>
          <p:cNvSpPr/>
          <p:nvPr/>
        </p:nvSpPr>
        <p:spPr>
          <a:xfrm>
            <a:off x="7975128" y="496763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8EB92CB-E0E4-4E83-8626-D3486ECB5F65}"/>
              </a:ext>
            </a:extLst>
          </p:cNvPr>
          <p:cNvCxnSpPr>
            <a:stCxn id="58" idx="3"/>
          </p:cNvCxnSpPr>
          <p:nvPr/>
        </p:nvCxnSpPr>
        <p:spPr>
          <a:xfrm flipV="1">
            <a:off x="8881139" y="520252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B55A2E1-CE99-44C0-B917-38779E04B5B9}"/>
              </a:ext>
            </a:extLst>
          </p:cNvPr>
          <p:cNvSpPr txBox="1"/>
          <p:nvPr/>
        </p:nvSpPr>
        <p:spPr>
          <a:xfrm>
            <a:off x="1283513" y="5017855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6CC6C27-2975-4B9D-BACF-E33A81BE8C61}"/>
              </a:ext>
            </a:extLst>
          </p:cNvPr>
          <p:cNvSpPr txBox="1"/>
          <p:nvPr/>
        </p:nvSpPr>
        <p:spPr>
          <a:xfrm>
            <a:off x="9278220" y="5017855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3D9F322-E08F-4108-9D28-643A85A259AD}"/>
              </a:ext>
            </a:extLst>
          </p:cNvPr>
          <p:cNvCxnSpPr>
            <a:cxnSpLocks/>
          </p:cNvCxnSpPr>
          <p:nvPr/>
        </p:nvCxnSpPr>
        <p:spPr>
          <a:xfrm flipV="1">
            <a:off x="3315732" y="5571271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86AD6AE-F813-4752-9F57-35CA539A91E6}"/>
              </a:ext>
            </a:extLst>
          </p:cNvPr>
          <p:cNvSpPr txBox="1"/>
          <p:nvPr/>
        </p:nvSpPr>
        <p:spPr>
          <a:xfrm>
            <a:off x="2862727" y="5973419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F98623E-5214-40AE-BB9C-4896B49684B6}"/>
              </a:ext>
            </a:extLst>
          </p:cNvPr>
          <p:cNvCxnSpPr>
            <a:cxnSpLocks/>
          </p:cNvCxnSpPr>
          <p:nvPr/>
        </p:nvCxnSpPr>
        <p:spPr>
          <a:xfrm flipV="1">
            <a:off x="4296557" y="5546800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42414E8-B7CD-4973-8474-7BC56D7DB457}"/>
              </a:ext>
            </a:extLst>
          </p:cNvPr>
          <p:cNvSpPr txBox="1"/>
          <p:nvPr/>
        </p:nvSpPr>
        <p:spPr>
          <a:xfrm>
            <a:off x="3843552" y="5973419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780A9E2-C22A-4D7E-B566-5FC0C77DA9DB}"/>
              </a:ext>
            </a:extLst>
          </p:cNvPr>
          <p:cNvSpPr txBox="1"/>
          <p:nvPr/>
        </p:nvSpPr>
        <p:spPr>
          <a:xfrm>
            <a:off x="2153868" y="5973419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BCE179-73DB-41EA-B876-BDF2A660DC06}"/>
              </a:ext>
            </a:extLst>
          </p:cNvPr>
          <p:cNvCxnSpPr>
            <a:cxnSpLocks/>
          </p:cNvCxnSpPr>
          <p:nvPr/>
        </p:nvCxnSpPr>
        <p:spPr>
          <a:xfrm flipV="1">
            <a:off x="2507600" y="5571271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0861967-5BDF-45BA-895D-A32CFFABF688}"/>
              </a:ext>
            </a:extLst>
          </p:cNvPr>
          <p:cNvCxnSpPr>
            <a:cxnSpLocks/>
          </p:cNvCxnSpPr>
          <p:nvPr/>
        </p:nvCxnSpPr>
        <p:spPr>
          <a:xfrm flipH="1" flipV="1">
            <a:off x="1996573" y="5202518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F73D32C-1317-429B-B3A1-1E4245C92F70}"/>
              </a:ext>
            </a:extLst>
          </p:cNvPr>
          <p:cNvSpPr txBox="1"/>
          <p:nvPr/>
        </p:nvSpPr>
        <p:spPr>
          <a:xfrm>
            <a:off x="459999" y="826813"/>
            <a:ext cx="1259744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初始状态</a:t>
            </a:r>
            <a:endParaRPr lang="en-US" altLang="zh-CN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022494E-2776-4CA2-8CF5-4515B5B672A3}"/>
              </a:ext>
            </a:extLst>
          </p:cNvPr>
          <p:cNvSpPr txBox="1"/>
          <p:nvPr/>
        </p:nvSpPr>
        <p:spPr>
          <a:xfrm>
            <a:off x="346753" y="4595197"/>
            <a:ext cx="1722526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r>
              <a:rPr lang="en-US" altLang="zh-CN" dirty="0"/>
              <a:t>= </a:t>
            </a:r>
            <a:r>
              <a:rPr lang="en-US" altLang="zh-CN" dirty="0" err="1"/>
              <a:t>pNode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8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243757-526C-4D37-AEA8-D8A4D066DD10}"/>
              </a:ext>
            </a:extLst>
          </p:cNvPr>
          <p:cNvSpPr/>
          <p:nvPr/>
        </p:nvSpPr>
        <p:spPr>
          <a:xfrm>
            <a:off x="2726419" y="112547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493292-16B1-4235-B9E1-0287EDCD342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32430" y="136036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F0B7E86-6CA6-465C-9945-3C84C731D27D}"/>
              </a:ext>
            </a:extLst>
          </p:cNvPr>
          <p:cNvSpPr/>
          <p:nvPr/>
        </p:nvSpPr>
        <p:spPr>
          <a:xfrm>
            <a:off x="4103612" y="112547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694627-F147-44D7-BD76-5F9FB321ADD7}"/>
              </a:ext>
            </a:extLst>
          </p:cNvPr>
          <p:cNvCxnSpPr>
            <a:stCxn id="6" idx="3"/>
          </p:cNvCxnSpPr>
          <p:nvPr/>
        </p:nvCxnSpPr>
        <p:spPr>
          <a:xfrm flipV="1">
            <a:off x="5009623" y="136036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5C5B901-7366-4E8B-A61D-3DA72FFC1127}"/>
              </a:ext>
            </a:extLst>
          </p:cNvPr>
          <p:cNvSpPr/>
          <p:nvPr/>
        </p:nvSpPr>
        <p:spPr>
          <a:xfrm>
            <a:off x="5480804" y="112547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2F0142-8E86-44AB-85C7-0348D9A726B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386815" y="136036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8EDFA3E-13E8-425D-8DCF-7EA90587C130}"/>
              </a:ext>
            </a:extLst>
          </p:cNvPr>
          <p:cNvSpPr/>
          <p:nvPr/>
        </p:nvSpPr>
        <p:spPr>
          <a:xfrm>
            <a:off x="6857996" y="112547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2012F3-3FD8-40A4-9D2F-786A554A2AB1}"/>
              </a:ext>
            </a:extLst>
          </p:cNvPr>
          <p:cNvCxnSpPr>
            <a:stCxn id="10" idx="3"/>
          </p:cNvCxnSpPr>
          <p:nvPr/>
        </p:nvCxnSpPr>
        <p:spPr>
          <a:xfrm flipV="1">
            <a:off x="7764007" y="136036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CB6FC48-9242-4DCB-A369-B60BA680B124}"/>
              </a:ext>
            </a:extLst>
          </p:cNvPr>
          <p:cNvSpPr/>
          <p:nvPr/>
        </p:nvSpPr>
        <p:spPr>
          <a:xfrm>
            <a:off x="8235187" y="112547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F8A185-E35D-4932-B676-5747682D2BC7}"/>
              </a:ext>
            </a:extLst>
          </p:cNvPr>
          <p:cNvCxnSpPr>
            <a:stCxn id="12" idx="3"/>
          </p:cNvCxnSpPr>
          <p:nvPr/>
        </p:nvCxnSpPr>
        <p:spPr>
          <a:xfrm flipV="1">
            <a:off x="9141198" y="136036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9FE28CA-BC8D-4D4A-A74D-6BAC25AE9DC3}"/>
              </a:ext>
            </a:extLst>
          </p:cNvPr>
          <p:cNvSpPr txBox="1"/>
          <p:nvPr/>
        </p:nvSpPr>
        <p:spPr>
          <a:xfrm>
            <a:off x="1543572" y="1175698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D8597E-3590-4BF5-9E1B-B92CB0527DAD}"/>
              </a:ext>
            </a:extLst>
          </p:cNvPr>
          <p:cNvSpPr txBox="1"/>
          <p:nvPr/>
        </p:nvSpPr>
        <p:spPr>
          <a:xfrm>
            <a:off x="9538279" y="1175698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874DD6-E7C6-48C9-8CF8-EEA9E00005ED}"/>
              </a:ext>
            </a:extLst>
          </p:cNvPr>
          <p:cNvCxnSpPr>
            <a:cxnSpLocks/>
          </p:cNvCxnSpPr>
          <p:nvPr/>
        </p:nvCxnSpPr>
        <p:spPr>
          <a:xfrm flipV="1">
            <a:off x="4177007" y="1704643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FF1B6E-5482-4C17-A59A-13ADDCAABDAF}"/>
              </a:ext>
            </a:extLst>
          </p:cNvPr>
          <p:cNvSpPr txBox="1"/>
          <p:nvPr/>
        </p:nvSpPr>
        <p:spPr>
          <a:xfrm>
            <a:off x="3673668" y="2131262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D30DC6-2C06-4FF2-B25A-383ABB5A5143}"/>
              </a:ext>
            </a:extLst>
          </p:cNvPr>
          <p:cNvCxnSpPr>
            <a:cxnSpLocks/>
          </p:cNvCxnSpPr>
          <p:nvPr/>
        </p:nvCxnSpPr>
        <p:spPr>
          <a:xfrm flipV="1">
            <a:off x="4933409" y="1704643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FD054F-A2CB-46EF-8670-4BDEC4A162CA}"/>
              </a:ext>
            </a:extLst>
          </p:cNvPr>
          <p:cNvSpPr txBox="1"/>
          <p:nvPr/>
        </p:nvSpPr>
        <p:spPr>
          <a:xfrm>
            <a:off x="4480404" y="2131262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B8430-006F-4320-B5B9-80DDFABEBD0E}"/>
              </a:ext>
            </a:extLst>
          </p:cNvPr>
          <p:cNvSpPr txBox="1"/>
          <p:nvPr/>
        </p:nvSpPr>
        <p:spPr>
          <a:xfrm>
            <a:off x="2750878" y="2155733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A08A4D-ADDC-43CE-919D-4AD147F64EC5}"/>
              </a:ext>
            </a:extLst>
          </p:cNvPr>
          <p:cNvCxnSpPr>
            <a:cxnSpLocks/>
          </p:cNvCxnSpPr>
          <p:nvPr/>
        </p:nvCxnSpPr>
        <p:spPr>
          <a:xfrm flipV="1">
            <a:off x="3104610" y="1753585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3FED6F-66A6-4321-BF34-90BD2C039F96}"/>
              </a:ext>
            </a:extLst>
          </p:cNvPr>
          <p:cNvCxnSpPr>
            <a:cxnSpLocks/>
          </p:cNvCxnSpPr>
          <p:nvPr/>
        </p:nvCxnSpPr>
        <p:spPr>
          <a:xfrm flipH="1" flipV="1">
            <a:off x="2256632" y="1360361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84B612-4115-4951-B98D-0515CD121087}"/>
              </a:ext>
            </a:extLst>
          </p:cNvPr>
          <p:cNvSpPr txBox="1"/>
          <p:nvPr/>
        </p:nvSpPr>
        <p:spPr>
          <a:xfrm>
            <a:off x="606812" y="753040"/>
            <a:ext cx="1722526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r>
              <a:rPr lang="en-US" altLang="zh-CN" dirty="0"/>
              <a:t>=</a:t>
            </a:r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1A73220-BCB7-474B-A89E-F9856CFA7BB7}"/>
              </a:ext>
            </a:extLst>
          </p:cNvPr>
          <p:cNvSpPr/>
          <p:nvPr/>
        </p:nvSpPr>
        <p:spPr>
          <a:xfrm>
            <a:off x="2650205" y="308240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41E4FE-3BAD-4A35-B570-8E0970776F8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556216" y="3317294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85D713B-A8AF-4E0F-A93A-36301FC4B66F}"/>
              </a:ext>
            </a:extLst>
          </p:cNvPr>
          <p:cNvSpPr/>
          <p:nvPr/>
        </p:nvSpPr>
        <p:spPr>
          <a:xfrm>
            <a:off x="4027398" y="308240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CE4850-E6FB-444A-98AE-38204742C39C}"/>
              </a:ext>
            </a:extLst>
          </p:cNvPr>
          <p:cNvCxnSpPr>
            <a:stCxn id="46" idx="3"/>
          </p:cNvCxnSpPr>
          <p:nvPr/>
        </p:nvCxnSpPr>
        <p:spPr>
          <a:xfrm flipV="1">
            <a:off x="4933409" y="331729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C64DB08-5643-4A53-BEB8-96002DD6C439}"/>
              </a:ext>
            </a:extLst>
          </p:cNvPr>
          <p:cNvSpPr/>
          <p:nvPr/>
        </p:nvSpPr>
        <p:spPr>
          <a:xfrm>
            <a:off x="5404590" y="308240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D9F5451-27EF-41A2-B637-95EDEC0ED2BB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310601" y="331729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117883E-FEC6-4861-B74D-CDE0101DC1C0}"/>
              </a:ext>
            </a:extLst>
          </p:cNvPr>
          <p:cNvSpPr/>
          <p:nvPr/>
        </p:nvSpPr>
        <p:spPr>
          <a:xfrm>
            <a:off x="6781782" y="308240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54A1A4B-2D24-429F-9E79-8E05EDC23D9A}"/>
              </a:ext>
            </a:extLst>
          </p:cNvPr>
          <p:cNvCxnSpPr>
            <a:stCxn id="50" idx="3"/>
          </p:cNvCxnSpPr>
          <p:nvPr/>
        </p:nvCxnSpPr>
        <p:spPr>
          <a:xfrm flipV="1">
            <a:off x="7687793" y="331729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EA640A1-1D2E-4F0B-B98D-06093044E02C}"/>
              </a:ext>
            </a:extLst>
          </p:cNvPr>
          <p:cNvSpPr/>
          <p:nvPr/>
        </p:nvSpPr>
        <p:spPr>
          <a:xfrm>
            <a:off x="8158973" y="308240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57F4C0-EC13-49C9-B015-80E98ED9625D}"/>
              </a:ext>
            </a:extLst>
          </p:cNvPr>
          <p:cNvCxnSpPr>
            <a:stCxn id="52" idx="3"/>
          </p:cNvCxnSpPr>
          <p:nvPr/>
        </p:nvCxnSpPr>
        <p:spPr>
          <a:xfrm flipV="1">
            <a:off x="9064984" y="331729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985D299-CD3A-44D3-BD8B-819AB208432C}"/>
              </a:ext>
            </a:extLst>
          </p:cNvPr>
          <p:cNvSpPr txBox="1"/>
          <p:nvPr/>
        </p:nvSpPr>
        <p:spPr>
          <a:xfrm>
            <a:off x="1467358" y="313262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9D0D79-E766-438B-9716-651467F62E7A}"/>
              </a:ext>
            </a:extLst>
          </p:cNvPr>
          <p:cNvSpPr txBox="1"/>
          <p:nvPr/>
        </p:nvSpPr>
        <p:spPr>
          <a:xfrm>
            <a:off x="9462065" y="313262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83A920-03EA-40A9-9B9A-37946899AD33}"/>
              </a:ext>
            </a:extLst>
          </p:cNvPr>
          <p:cNvCxnSpPr>
            <a:cxnSpLocks/>
          </p:cNvCxnSpPr>
          <p:nvPr/>
        </p:nvCxnSpPr>
        <p:spPr>
          <a:xfrm flipV="1">
            <a:off x="4515377" y="3652224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6F7953E-F085-416D-9ACF-7E1F3EF9FF79}"/>
              </a:ext>
            </a:extLst>
          </p:cNvPr>
          <p:cNvSpPr txBox="1"/>
          <p:nvPr/>
        </p:nvSpPr>
        <p:spPr>
          <a:xfrm>
            <a:off x="4012038" y="4078843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7880916-1710-4DE2-A721-7F94624A6E8E}"/>
              </a:ext>
            </a:extLst>
          </p:cNvPr>
          <p:cNvCxnSpPr>
            <a:cxnSpLocks/>
          </p:cNvCxnSpPr>
          <p:nvPr/>
        </p:nvCxnSpPr>
        <p:spPr>
          <a:xfrm flipV="1">
            <a:off x="5892565" y="3676695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13D75C8-D324-4ED7-BFA5-67B4CE00C5B4}"/>
              </a:ext>
            </a:extLst>
          </p:cNvPr>
          <p:cNvSpPr txBox="1"/>
          <p:nvPr/>
        </p:nvSpPr>
        <p:spPr>
          <a:xfrm>
            <a:off x="5480806" y="4078843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8B614CE-28D4-40FC-BCB2-0BAA52F9B909}"/>
              </a:ext>
            </a:extLst>
          </p:cNvPr>
          <p:cNvSpPr txBox="1"/>
          <p:nvPr/>
        </p:nvSpPr>
        <p:spPr>
          <a:xfrm>
            <a:off x="2709637" y="4054372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88F4266-DD45-486C-B2B4-AD423F5F4D7C}"/>
              </a:ext>
            </a:extLst>
          </p:cNvPr>
          <p:cNvCxnSpPr>
            <a:cxnSpLocks/>
          </p:cNvCxnSpPr>
          <p:nvPr/>
        </p:nvCxnSpPr>
        <p:spPr>
          <a:xfrm flipV="1">
            <a:off x="3063369" y="3652224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A5E6904-73D9-4580-9842-2B60843AF635}"/>
              </a:ext>
            </a:extLst>
          </p:cNvPr>
          <p:cNvCxnSpPr>
            <a:cxnSpLocks/>
          </p:cNvCxnSpPr>
          <p:nvPr/>
        </p:nvCxnSpPr>
        <p:spPr>
          <a:xfrm flipH="1" flipV="1">
            <a:off x="2180418" y="3317290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ECF190-E39B-484F-89FE-022BE6140125}"/>
              </a:ext>
            </a:extLst>
          </p:cNvPr>
          <p:cNvSpPr txBox="1"/>
          <p:nvPr/>
        </p:nvSpPr>
        <p:spPr>
          <a:xfrm>
            <a:off x="186650" y="2688064"/>
            <a:ext cx="2369876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r>
              <a:rPr lang="en-US" altLang="zh-CN" dirty="0"/>
              <a:t>= </a:t>
            </a:r>
            <a:r>
              <a:rPr lang="en-US" altLang="zh-CN" dirty="0" err="1"/>
              <a:t>pNode</a:t>
            </a:r>
            <a:r>
              <a:rPr lang="en-US" altLang="zh-CN" dirty="0"/>
              <a:t>-&gt;next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4A529A9-E9D1-48B4-9B2A-127BE070CE30}"/>
              </a:ext>
            </a:extLst>
          </p:cNvPr>
          <p:cNvSpPr/>
          <p:nvPr/>
        </p:nvSpPr>
        <p:spPr>
          <a:xfrm>
            <a:off x="2726419" y="468357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4679680-0B22-4BD8-BF04-7022F633B088}"/>
              </a:ext>
            </a:extLst>
          </p:cNvPr>
          <p:cNvSpPr/>
          <p:nvPr/>
        </p:nvSpPr>
        <p:spPr>
          <a:xfrm>
            <a:off x="4103612" y="468357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DE1BF4F-F495-414F-AC45-A6BD5DFA9AFE}"/>
              </a:ext>
            </a:extLst>
          </p:cNvPr>
          <p:cNvCxnSpPr>
            <a:stCxn id="66" idx="3"/>
          </p:cNvCxnSpPr>
          <p:nvPr/>
        </p:nvCxnSpPr>
        <p:spPr>
          <a:xfrm flipV="1">
            <a:off x="5009623" y="491846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07680BC-C731-4219-B952-79170BB56B94}"/>
              </a:ext>
            </a:extLst>
          </p:cNvPr>
          <p:cNvSpPr/>
          <p:nvPr/>
        </p:nvSpPr>
        <p:spPr>
          <a:xfrm>
            <a:off x="5480804" y="468357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081BDE-6BEC-4430-A672-2E5EB64473EF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6386815" y="4918464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75B5E47-91CB-4380-B95A-63330435B4BE}"/>
              </a:ext>
            </a:extLst>
          </p:cNvPr>
          <p:cNvSpPr/>
          <p:nvPr/>
        </p:nvSpPr>
        <p:spPr>
          <a:xfrm>
            <a:off x="6857996" y="468357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C7506EB-AE35-4046-A4AA-F5EC95E39733}"/>
              </a:ext>
            </a:extLst>
          </p:cNvPr>
          <p:cNvCxnSpPr>
            <a:stCxn id="70" idx="3"/>
          </p:cNvCxnSpPr>
          <p:nvPr/>
        </p:nvCxnSpPr>
        <p:spPr>
          <a:xfrm flipV="1">
            <a:off x="7764007" y="491846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90CB2C2-758A-4CB4-AAE1-146D8C83325F}"/>
              </a:ext>
            </a:extLst>
          </p:cNvPr>
          <p:cNvSpPr/>
          <p:nvPr/>
        </p:nvSpPr>
        <p:spPr>
          <a:xfrm>
            <a:off x="8235187" y="468357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39C929D-3989-44E6-A0E7-6B8C0A1183E2}"/>
              </a:ext>
            </a:extLst>
          </p:cNvPr>
          <p:cNvCxnSpPr>
            <a:stCxn id="72" idx="3"/>
          </p:cNvCxnSpPr>
          <p:nvPr/>
        </p:nvCxnSpPr>
        <p:spPr>
          <a:xfrm flipV="1">
            <a:off x="9141198" y="491846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7708914-5160-4854-B13F-6010B5550985}"/>
              </a:ext>
            </a:extLst>
          </p:cNvPr>
          <p:cNvSpPr txBox="1"/>
          <p:nvPr/>
        </p:nvSpPr>
        <p:spPr>
          <a:xfrm>
            <a:off x="1543572" y="4733795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FBCF6FF-23E3-4E71-B3B8-363BE9DE66C7}"/>
              </a:ext>
            </a:extLst>
          </p:cNvPr>
          <p:cNvSpPr txBox="1"/>
          <p:nvPr/>
        </p:nvSpPr>
        <p:spPr>
          <a:xfrm>
            <a:off x="9538279" y="4733795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90536C-5A21-4357-88D6-9174FB054585}"/>
              </a:ext>
            </a:extLst>
          </p:cNvPr>
          <p:cNvCxnSpPr>
            <a:cxnSpLocks/>
          </p:cNvCxnSpPr>
          <p:nvPr/>
        </p:nvCxnSpPr>
        <p:spPr>
          <a:xfrm flipV="1">
            <a:off x="4591591" y="5253392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E918471-E434-4A68-A048-E13D985B4EFD}"/>
              </a:ext>
            </a:extLst>
          </p:cNvPr>
          <p:cNvSpPr txBox="1"/>
          <p:nvPr/>
        </p:nvSpPr>
        <p:spPr>
          <a:xfrm>
            <a:off x="4088252" y="5680011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E0A5201-BAA8-4B07-A206-9015D77E71D6}"/>
              </a:ext>
            </a:extLst>
          </p:cNvPr>
          <p:cNvCxnSpPr>
            <a:cxnSpLocks/>
          </p:cNvCxnSpPr>
          <p:nvPr/>
        </p:nvCxnSpPr>
        <p:spPr>
          <a:xfrm flipV="1">
            <a:off x="5968779" y="5277863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B87A50D-C9A7-4341-943B-D3C7607C30E8}"/>
              </a:ext>
            </a:extLst>
          </p:cNvPr>
          <p:cNvSpPr txBox="1"/>
          <p:nvPr/>
        </p:nvSpPr>
        <p:spPr>
          <a:xfrm>
            <a:off x="5557020" y="5680011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8609F0-918E-4AF7-B693-514171EC3453}"/>
              </a:ext>
            </a:extLst>
          </p:cNvPr>
          <p:cNvSpPr txBox="1"/>
          <p:nvPr/>
        </p:nvSpPr>
        <p:spPr>
          <a:xfrm>
            <a:off x="2785851" y="5655540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1F01960-5975-4C4B-B518-EEECE75D464B}"/>
              </a:ext>
            </a:extLst>
          </p:cNvPr>
          <p:cNvCxnSpPr>
            <a:cxnSpLocks/>
          </p:cNvCxnSpPr>
          <p:nvPr/>
        </p:nvCxnSpPr>
        <p:spPr>
          <a:xfrm flipV="1">
            <a:off x="3139583" y="5253392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1D42B1-80F0-4C83-9001-83DD47492187}"/>
              </a:ext>
            </a:extLst>
          </p:cNvPr>
          <p:cNvCxnSpPr>
            <a:cxnSpLocks/>
          </p:cNvCxnSpPr>
          <p:nvPr/>
        </p:nvCxnSpPr>
        <p:spPr>
          <a:xfrm flipH="1" flipV="1">
            <a:off x="2256632" y="4918458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2F2D8BBB-ACF2-4C99-861F-E32A280906D5}"/>
              </a:ext>
            </a:extLst>
          </p:cNvPr>
          <p:cNvSpPr txBox="1"/>
          <p:nvPr/>
        </p:nvSpPr>
        <p:spPr>
          <a:xfrm>
            <a:off x="218121" y="4311135"/>
            <a:ext cx="22817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r>
              <a:rPr lang="en-US" altLang="zh-CN" dirty="0"/>
              <a:t>-&gt;next=</a:t>
            </a:r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50F6855-141D-4CD2-A942-AA59F9BEA08D}"/>
              </a:ext>
            </a:extLst>
          </p:cNvPr>
          <p:cNvCxnSpPr>
            <a:cxnSpLocks/>
          </p:cNvCxnSpPr>
          <p:nvPr/>
        </p:nvCxnSpPr>
        <p:spPr>
          <a:xfrm flipH="1" flipV="1">
            <a:off x="3626837" y="4918458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7F4FF2-AA28-46C7-A86D-6C73CC06F138}"/>
              </a:ext>
            </a:extLst>
          </p:cNvPr>
          <p:cNvSpPr/>
          <p:nvPr/>
        </p:nvSpPr>
        <p:spPr>
          <a:xfrm>
            <a:off x="2877421" y="207459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CFBCCD-C305-4039-9DFA-BBA9E27CEA6E}"/>
              </a:ext>
            </a:extLst>
          </p:cNvPr>
          <p:cNvSpPr/>
          <p:nvPr/>
        </p:nvSpPr>
        <p:spPr>
          <a:xfrm>
            <a:off x="4254614" y="207459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0907AF-7F44-4F58-BFD4-C37E9B69059A}"/>
              </a:ext>
            </a:extLst>
          </p:cNvPr>
          <p:cNvSpPr/>
          <p:nvPr/>
        </p:nvSpPr>
        <p:spPr>
          <a:xfrm>
            <a:off x="5631806" y="207459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BC052E-E129-4364-96B8-95408604D0F9}"/>
              </a:ext>
            </a:extLst>
          </p:cNvPr>
          <p:cNvSpPr/>
          <p:nvPr/>
        </p:nvSpPr>
        <p:spPr>
          <a:xfrm>
            <a:off x="7008998" y="207459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11D5ED-854E-4153-8369-D8A7902BA204}"/>
              </a:ext>
            </a:extLst>
          </p:cNvPr>
          <p:cNvSpPr/>
          <p:nvPr/>
        </p:nvSpPr>
        <p:spPr>
          <a:xfrm>
            <a:off x="8386189" y="207459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ACF70-AAB9-4F5A-B7DC-99B82815FAA0}"/>
              </a:ext>
            </a:extLst>
          </p:cNvPr>
          <p:cNvSpPr txBox="1"/>
          <p:nvPr/>
        </p:nvSpPr>
        <p:spPr>
          <a:xfrm>
            <a:off x="1694574" y="212481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C1A16A-3BBB-4771-9BF1-38C8E85C0E2F}"/>
              </a:ext>
            </a:extLst>
          </p:cNvPr>
          <p:cNvCxnSpPr>
            <a:cxnSpLocks/>
          </p:cNvCxnSpPr>
          <p:nvPr/>
        </p:nvCxnSpPr>
        <p:spPr>
          <a:xfrm flipV="1">
            <a:off x="8871353" y="2619945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2F96A1A-EB32-48AE-A92F-E4D7A00D9AA3}"/>
              </a:ext>
            </a:extLst>
          </p:cNvPr>
          <p:cNvSpPr txBox="1"/>
          <p:nvPr/>
        </p:nvSpPr>
        <p:spPr>
          <a:xfrm>
            <a:off x="8368014" y="3046564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pNode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2409035-C2F4-4F6D-8F11-3F8B26E2CF86}"/>
              </a:ext>
            </a:extLst>
          </p:cNvPr>
          <p:cNvCxnSpPr>
            <a:cxnSpLocks/>
          </p:cNvCxnSpPr>
          <p:nvPr/>
        </p:nvCxnSpPr>
        <p:spPr>
          <a:xfrm flipV="1">
            <a:off x="10331055" y="2547533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8E93A09-D004-43D7-8E43-18C3EE567A9B}"/>
              </a:ext>
            </a:extLst>
          </p:cNvPr>
          <p:cNvSpPr txBox="1"/>
          <p:nvPr/>
        </p:nvSpPr>
        <p:spPr>
          <a:xfrm>
            <a:off x="9919296" y="2949681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pNext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86BBD2-7EA5-47A5-BA84-A56BC1249002}"/>
              </a:ext>
            </a:extLst>
          </p:cNvPr>
          <p:cNvSpPr txBox="1"/>
          <p:nvPr/>
        </p:nvSpPr>
        <p:spPr>
          <a:xfrm>
            <a:off x="7122960" y="3046564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pPrev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F7E026-95BA-42A6-8155-1AB278CAF5CD}"/>
              </a:ext>
            </a:extLst>
          </p:cNvPr>
          <p:cNvCxnSpPr>
            <a:cxnSpLocks/>
          </p:cNvCxnSpPr>
          <p:nvPr/>
        </p:nvCxnSpPr>
        <p:spPr>
          <a:xfrm flipV="1">
            <a:off x="7476692" y="2644416"/>
            <a:ext cx="0" cy="402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C94442-346E-4B42-B8A5-BC2E71F790BB}"/>
              </a:ext>
            </a:extLst>
          </p:cNvPr>
          <p:cNvCxnSpPr>
            <a:cxnSpLocks/>
          </p:cNvCxnSpPr>
          <p:nvPr/>
        </p:nvCxnSpPr>
        <p:spPr>
          <a:xfrm flipH="1" flipV="1">
            <a:off x="2407634" y="2309482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5D63D6-6504-4B20-8CA9-70B8348F8FED}"/>
              </a:ext>
            </a:extLst>
          </p:cNvPr>
          <p:cNvCxnSpPr>
            <a:cxnSpLocks/>
          </p:cNvCxnSpPr>
          <p:nvPr/>
        </p:nvCxnSpPr>
        <p:spPr>
          <a:xfrm flipH="1" flipV="1">
            <a:off x="3777839" y="2309482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26DA14-4A63-4623-B600-82C03BFB5C12}"/>
              </a:ext>
            </a:extLst>
          </p:cNvPr>
          <p:cNvCxnSpPr>
            <a:cxnSpLocks/>
          </p:cNvCxnSpPr>
          <p:nvPr/>
        </p:nvCxnSpPr>
        <p:spPr>
          <a:xfrm flipH="1" flipV="1">
            <a:off x="5164834" y="2328880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8E7DFE-382F-436A-9803-A90E6A086E5C}"/>
              </a:ext>
            </a:extLst>
          </p:cNvPr>
          <p:cNvCxnSpPr>
            <a:cxnSpLocks/>
          </p:cNvCxnSpPr>
          <p:nvPr/>
        </p:nvCxnSpPr>
        <p:spPr>
          <a:xfrm flipH="1" flipV="1">
            <a:off x="6558785" y="2328880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0B6C5C-22AF-42B5-981C-1B2A76470227}"/>
              </a:ext>
            </a:extLst>
          </p:cNvPr>
          <p:cNvCxnSpPr>
            <a:cxnSpLocks/>
          </p:cNvCxnSpPr>
          <p:nvPr/>
        </p:nvCxnSpPr>
        <p:spPr>
          <a:xfrm flipH="1" flipV="1">
            <a:off x="7915009" y="2328880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7FF7528-0F86-4E34-9E27-5E69F2A58E32}"/>
              </a:ext>
            </a:extLst>
          </p:cNvPr>
          <p:cNvSpPr txBox="1"/>
          <p:nvPr/>
        </p:nvSpPr>
        <p:spPr>
          <a:xfrm>
            <a:off x="9961218" y="2144214"/>
            <a:ext cx="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41C898-575F-4599-B3BA-D07F35EB47E9}"/>
              </a:ext>
            </a:extLst>
          </p:cNvPr>
          <p:cNvSpPr txBox="1"/>
          <p:nvPr/>
        </p:nvSpPr>
        <p:spPr>
          <a:xfrm>
            <a:off x="729842" y="129409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最终状态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41BFF1-448B-4D84-BC16-21D4472B04EA}"/>
              </a:ext>
            </a:extLst>
          </p:cNvPr>
          <p:cNvSpPr txBox="1"/>
          <p:nvPr/>
        </p:nvSpPr>
        <p:spPr>
          <a:xfrm>
            <a:off x="729842" y="3534919"/>
            <a:ext cx="251669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pReverseHead</a:t>
            </a:r>
            <a:r>
              <a:rPr lang="en-US" altLang="zh-CN" dirty="0"/>
              <a:t>=</a:t>
            </a:r>
            <a:r>
              <a:rPr lang="en-US" altLang="zh-CN" dirty="0" err="1"/>
              <a:t>pNode</a:t>
            </a:r>
            <a:endParaRPr lang="en-US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F6635F-BD8C-4E79-B32F-A139C9E04C0E}"/>
              </a:ext>
            </a:extLst>
          </p:cNvPr>
          <p:cNvSpPr/>
          <p:nvPr/>
        </p:nvSpPr>
        <p:spPr>
          <a:xfrm>
            <a:off x="2877421" y="4221769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89110E-B306-4A97-B1CC-CE3A64F7F052}"/>
              </a:ext>
            </a:extLst>
          </p:cNvPr>
          <p:cNvSpPr/>
          <p:nvPr/>
        </p:nvSpPr>
        <p:spPr>
          <a:xfrm>
            <a:off x="4254614" y="422177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7CFB11-2CF8-45F7-8008-C07892018232}"/>
              </a:ext>
            </a:extLst>
          </p:cNvPr>
          <p:cNvSpPr/>
          <p:nvPr/>
        </p:nvSpPr>
        <p:spPr>
          <a:xfrm>
            <a:off x="5631806" y="422177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542F10-F5D3-41A0-8B28-F4C3A2507D69}"/>
              </a:ext>
            </a:extLst>
          </p:cNvPr>
          <p:cNvSpPr/>
          <p:nvPr/>
        </p:nvSpPr>
        <p:spPr>
          <a:xfrm>
            <a:off x="7008998" y="4221770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1416A3-D8C1-41A8-A30A-2604B21571AF}"/>
              </a:ext>
            </a:extLst>
          </p:cNvPr>
          <p:cNvSpPr/>
          <p:nvPr/>
        </p:nvSpPr>
        <p:spPr>
          <a:xfrm>
            <a:off x="8386189" y="4221770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1A1B08-1087-4C4C-9F71-B896BD9511AB}"/>
              </a:ext>
            </a:extLst>
          </p:cNvPr>
          <p:cNvSpPr txBox="1"/>
          <p:nvPr/>
        </p:nvSpPr>
        <p:spPr>
          <a:xfrm>
            <a:off x="1694574" y="4271993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102092-6851-4F57-AE4F-9BD2359A7521}"/>
              </a:ext>
            </a:extLst>
          </p:cNvPr>
          <p:cNvSpPr txBox="1"/>
          <p:nvPr/>
        </p:nvSpPr>
        <p:spPr>
          <a:xfrm>
            <a:off x="9714447" y="4256861"/>
            <a:ext cx="180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pReverseHead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597EA24-E6EE-4BEE-BDB3-97DAA683503C}"/>
              </a:ext>
            </a:extLst>
          </p:cNvPr>
          <p:cNvCxnSpPr>
            <a:cxnSpLocks/>
          </p:cNvCxnSpPr>
          <p:nvPr/>
        </p:nvCxnSpPr>
        <p:spPr>
          <a:xfrm flipH="1" flipV="1">
            <a:off x="2407634" y="4456656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B85D2A-E791-49ED-BEE0-FA06FC915EBC}"/>
              </a:ext>
            </a:extLst>
          </p:cNvPr>
          <p:cNvCxnSpPr>
            <a:cxnSpLocks/>
          </p:cNvCxnSpPr>
          <p:nvPr/>
        </p:nvCxnSpPr>
        <p:spPr>
          <a:xfrm flipH="1" flipV="1">
            <a:off x="3777839" y="4456656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B9C148-2A8F-4D5F-9AC1-E85AE2292640}"/>
              </a:ext>
            </a:extLst>
          </p:cNvPr>
          <p:cNvCxnSpPr>
            <a:cxnSpLocks/>
          </p:cNvCxnSpPr>
          <p:nvPr/>
        </p:nvCxnSpPr>
        <p:spPr>
          <a:xfrm flipH="1" flipV="1">
            <a:off x="5164834" y="4476054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3FD5591-22E3-41B9-8AAA-69EC9520EFE3}"/>
              </a:ext>
            </a:extLst>
          </p:cNvPr>
          <p:cNvCxnSpPr>
            <a:cxnSpLocks/>
          </p:cNvCxnSpPr>
          <p:nvPr/>
        </p:nvCxnSpPr>
        <p:spPr>
          <a:xfrm flipH="1" flipV="1">
            <a:off x="6558785" y="4476054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8C2AE81-030C-4FF1-8177-BBF2BFF7C086}"/>
              </a:ext>
            </a:extLst>
          </p:cNvPr>
          <p:cNvCxnSpPr>
            <a:cxnSpLocks/>
          </p:cNvCxnSpPr>
          <p:nvPr/>
        </p:nvCxnSpPr>
        <p:spPr>
          <a:xfrm flipH="1" flipV="1">
            <a:off x="7915009" y="4476054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72B7AB-179F-41DC-8743-1EE72616E43C}"/>
              </a:ext>
            </a:extLst>
          </p:cNvPr>
          <p:cNvCxnSpPr>
            <a:cxnSpLocks/>
          </p:cNvCxnSpPr>
          <p:nvPr/>
        </p:nvCxnSpPr>
        <p:spPr>
          <a:xfrm flipH="1" flipV="1">
            <a:off x="9276820" y="4476054"/>
            <a:ext cx="45300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7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359F-3D48-4BAB-9A93-2C80FB80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B9609-74CC-40A4-A000-E8D352E4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请计算下面程序中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</a:rPr>
              <a:t>赋值语句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的执行次数，并给出计算过程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（要求是计算准确的次数而不是算法复杂度的阶，其中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n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为正整数）。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D3688E-254E-4DFB-9676-D4ADE31F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65" y="3208627"/>
            <a:ext cx="4463963" cy="1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286C-3987-47A4-A2EB-4E6376B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r>
              <a:rPr lang="zh-CN" altLang="en-US" dirty="0"/>
              <a:t>：判断单向链表是否有环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EB8C1-534F-4A6F-B284-158C805B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请设计算法判断⼀个单向链表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L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是否有环，并分析你所设计算法的时间复杂度和空间复杂度。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endParaRPr lang="en-US" altLang="zh-CN" sz="240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要求：不允许修改给定的链表。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endParaRPr lang="en-US" altLang="zh-CN" sz="2400" dirty="0">
              <a:solidFill>
                <a:srgbClr val="404040"/>
              </a:solidFill>
            </a:endParaRPr>
          </a:p>
          <a:p>
            <a:pPr algn="l"/>
            <a:r>
              <a:rPr lang="en-US" altLang="zh-CN" sz="2400" dirty="0">
                <a:solidFill>
                  <a:srgbClr val="404040"/>
                </a:solidFill>
              </a:rPr>
              <a:t>P.s. </a:t>
            </a:r>
            <a:r>
              <a:rPr lang="zh-CN" altLang="en-US" sz="2400" dirty="0">
                <a:solidFill>
                  <a:srgbClr val="404040"/>
                </a:solidFill>
              </a:rPr>
              <a:t>单向链表有环不等于首尾相连成环。</a:t>
            </a:r>
            <a:endParaRPr lang="zh-CN" altLang="en-US" sz="3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45D45E-901C-4A6C-9D86-168E4F14EBB8}"/>
              </a:ext>
            </a:extLst>
          </p:cNvPr>
          <p:cNvCxnSpPr>
            <a:cxnSpLocks/>
          </p:cNvCxnSpPr>
          <p:nvPr/>
        </p:nvCxnSpPr>
        <p:spPr>
          <a:xfrm>
            <a:off x="6509857" y="5494789"/>
            <a:ext cx="3053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A8D9725-A725-4E35-9586-DAD9FEEDB211}"/>
              </a:ext>
            </a:extLst>
          </p:cNvPr>
          <p:cNvSpPr/>
          <p:nvPr/>
        </p:nvSpPr>
        <p:spPr>
          <a:xfrm>
            <a:off x="8917498" y="4286061"/>
            <a:ext cx="1291904" cy="12087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5A2229-C08B-49B0-A829-C4021D147737}"/>
              </a:ext>
            </a:extLst>
          </p:cNvPr>
          <p:cNvCxnSpPr/>
          <p:nvPr/>
        </p:nvCxnSpPr>
        <p:spPr>
          <a:xfrm>
            <a:off x="7113864" y="5494789"/>
            <a:ext cx="855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1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507F-27A3-4477-9E81-888C698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2389-45BB-4C50-9DC7-72B592B7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7"/>
              </a:rPr>
              <a:t>使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2"/>
              </a:rPr>
              <a:t>⽤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快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4"/>
              </a:rPr>
              <a:t>慢指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针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，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快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4"/>
              </a:rPr>
              <a:t>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针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1"/>
              </a:rPr>
              <a:t>每次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5"/>
              </a:rPr>
              <a:t>⾛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两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1"/>
              </a:rPr>
              <a:t>步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，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4"/>
              </a:rPr>
              <a:t>慢指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针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1"/>
              </a:rPr>
              <a:t>每次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5"/>
              </a:rPr>
              <a:t>⾛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⼀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1"/>
              </a:rPr>
              <a:t>步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0"/>
              </a:rPr>
              <a:t>。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9"/>
              </a:rPr>
              <a:t>有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2"/>
              </a:rPr>
              <a:t>环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必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3"/>
              </a:rPr>
              <a:t>相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3"/>
              </a:rPr>
              <a:t>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，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快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4"/>
              </a:rPr>
              <a:t>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针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5"/>
              </a:rPr>
              <a:t>⾛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0"/>
              </a:rPr>
              <a:t>到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链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2"/>
              </a:rPr>
              <a:t>尾</a:t>
            </a:r>
            <a:r>
              <a:rPr lang="zh-CN" altLang="en-US" sz="1800" dirty="0">
                <a:solidFill>
                  <a:srgbClr val="404040"/>
                </a:solidFill>
                <a:latin typeface="T3Font_44"/>
              </a:rPr>
              <a:t>无环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0"/>
              </a:rPr>
              <a:t>。</a:t>
            </a:r>
            <a:endParaRPr lang="en-US" altLang="zh-CN" sz="1800" b="0" i="0" u="none" strike="noStrike" baseline="0" dirty="0">
              <a:solidFill>
                <a:srgbClr val="404040"/>
              </a:solidFill>
              <a:latin typeface="T3Font_50"/>
            </a:endParaRPr>
          </a:p>
          <a:p>
            <a:pPr algn="l"/>
            <a:endParaRPr lang="en-US" altLang="zh-CN" sz="1800" dirty="0">
              <a:solidFill>
                <a:srgbClr val="404040"/>
              </a:solidFill>
              <a:latin typeface="T3Font_50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5"/>
              </a:rPr>
              <a:t>空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5"/>
              </a:rPr>
              <a:t>间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8"/>
              </a:rPr>
              <a:t>复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9"/>
              </a:rPr>
              <a:t>杂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度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：两个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4"/>
              </a:rPr>
              <a:t>指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53"/>
              </a:rPr>
              <a:t>针 </a:t>
            </a:r>
            <a:r>
              <a:rPr lang="en-US" altLang="zh-CN" sz="1800" b="0" i="0" u="none" strike="noStrike" baseline="0" dirty="0">
                <a:solidFill>
                  <a:srgbClr val="404040"/>
                </a:solidFill>
                <a:latin typeface="T3Font_38"/>
              </a:rPr>
              <a:t>O(1) 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；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9"/>
              </a:rPr>
              <a:t>时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5"/>
              </a:rPr>
              <a:t>间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48"/>
              </a:rPr>
              <a:t>复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9"/>
              </a:rPr>
              <a:t>杂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6"/>
              </a:rPr>
              <a:t>度</a:t>
            </a:r>
            <a:r>
              <a:rPr lang="zh-CN" altLang="en-US" sz="1800" b="0" i="0" u="none" strike="noStrike" baseline="0" dirty="0">
                <a:solidFill>
                  <a:srgbClr val="404040"/>
                </a:solidFill>
                <a:latin typeface="T3Font_34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404040"/>
                </a:solidFill>
                <a:latin typeface="T3Font_38"/>
              </a:rPr>
              <a:t>O(n)</a:t>
            </a:r>
          </a:p>
          <a:p>
            <a:pPr algn="l"/>
            <a:endParaRPr lang="en-US" altLang="zh-CN" sz="1800" dirty="0">
              <a:solidFill>
                <a:srgbClr val="404040"/>
              </a:solidFill>
              <a:latin typeface="T3Font_38"/>
            </a:endParaRPr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9475B-72BA-4DBB-BBFE-C92DCC75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48" y="2947537"/>
            <a:ext cx="548716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E508CB-BA47-442C-97CA-2D3F0BDABAB8}"/>
              </a:ext>
            </a:extLst>
          </p:cNvPr>
          <p:cNvSpPr/>
          <p:nvPr/>
        </p:nvSpPr>
        <p:spPr>
          <a:xfrm>
            <a:off x="3036812" y="130081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DCFB314-FA67-457A-9CDD-11C9B5E3CA1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42823" y="153570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E262ACC-4B04-4F9F-ACDE-FCA4F8966EE1}"/>
              </a:ext>
            </a:extLst>
          </p:cNvPr>
          <p:cNvSpPr/>
          <p:nvPr/>
        </p:nvSpPr>
        <p:spPr>
          <a:xfrm>
            <a:off x="4414005" y="1300820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F4137E0-EC22-4095-9211-DC01564BC75A}"/>
              </a:ext>
            </a:extLst>
          </p:cNvPr>
          <p:cNvCxnSpPr>
            <a:stCxn id="6" idx="3"/>
          </p:cNvCxnSpPr>
          <p:nvPr/>
        </p:nvCxnSpPr>
        <p:spPr>
          <a:xfrm flipV="1">
            <a:off x="5320016" y="1535711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80A06BC-63C3-42F8-9681-0B584B62B240}"/>
              </a:ext>
            </a:extLst>
          </p:cNvPr>
          <p:cNvSpPr/>
          <p:nvPr/>
        </p:nvSpPr>
        <p:spPr>
          <a:xfrm>
            <a:off x="5791197" y="1300819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65993-90F8-47B9-81A6-ADFCA943443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97208" y="1535710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F185039-0E69-4C99-A86D-D65DE40FE819}"/>
              </a:ext>
            </a:extLst>
          </p:cNvPr>
          <p:cNvSpPr/>
          <p:nvPr/>
        </p:nvSpPr>
        <p:spPr>
          <a:xfrm>
            <a:off x="7168389" y="130081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1D6FFC-5495-44E2-9594-014341EC5150}"/>
              </a:ext>
            </a:extLst>
          </p:cNvPr>
          <p:cNvCxnSpPr>
            <a:stCxn id="10" idx="3"/>
          </p:cNvCxnSpPr>
          <p:nvPr/>
        </p:nvCxnSpPr>
        <p:spPr>
          <a:xfrm flipV="1">
            <a:off x="8074400" y="1535709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563D1E4-5C9E-4CD8-BEB0-7B79586B7FEF}"/>
              </a:ext>
            </a:extLst>
          </p:cNvPr>
          <p:cNvSpPr/>
          <p:nvPr/>
        </p:nvSpPr>
        <p:spPr>
          <a:xfrm>
            <a:off x="8545580" y="130081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AC77A9-DC3B-435C-8581-6C76F3D153A9}"/>
              </a:ext>
            </a:extLst>
          </p:cNvPr>
          <p:cNvCxnSpPr/>
          <p:nvPr/>
        </p:nvCxnSpPr>
        <p:spPr>
          <a:xfrm flipV="1">
            <a:off x="2572614" y="153570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1289CE-0EE0-4081-B00E-823381D7C9AB}"/>
              </a:ext>
            </a:extLst>
          </p:cNvPr>
          <p:cNvSpPr txBox="1"/>
          <p:nvPr/>
        </p:nvSpPr>
        <p:spPr>
          <a:xfrm>
            <a:off x="1835788" y="135104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3C1A803-8092-4179-95C9-1C0A310B3441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 flipH="1" flipV="1">
            <a:off x="6244203" y="1300819"/>
            <a:ext cx="3207388" cy="234891"/>
          </a:xfrm>
          <a:prstGeom prst="bentConnector4">
            <a:avLst>
              <a:gd name="adj1" fmla="val -10004"/>
              <a:gd name="adj2" fmla="val 225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9F2367-2F97-4656-8BCC-D0AA0B3CAD02}"/>
              </a:ext>
            </a:extLst>
          </p:cNvPr>
          <p:cNvCxnSpPr>
            <a:cxnSpLocks/>
          </p:cNvCxnSpPr>
          <p:nvPr/>
        </p:nvCxnSpPr>
        <p:spPr>
          <a:xfrm flipV="1">
            <a:off x="3844252" y="1846102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E7F554-1F63-4810-A238-0758DB165AF8}"/>
              </a:ext>
            </a:extLst>
          </p:cNvPr>
          <p:cNvSpPr txBox="1"/>
          <p:nvPr/>
        </p:nvSpPr>
        <p:spPr>
          <a:xfrm>
            <a:off x="3558328" y="2248250"/>
            <a:ext cx="6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46147A-DBF8-462D-A5E1-BB260AFFB84F}"/>
              </a:ext>
            </a:extLst>
          </p:cNvPr>
          <p:cNvCxnSpPr>
            <a:cxnSpLocks/>
          </p:cNvCxnSpPr>
          <p:nvPr/>
        </p:nvCxnSpPr>
        <p:spPr>
          <a:xfrm flipV="1">
            <a:off x="3154258" y="1846102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301FE-D56E-4819-8D06-9B8D8F671D43}"/>
              </a:ext>
            </a:extLst>
          </p:cNvPr>
          <p:cNvSpPr txBox="1"/>
          <p:nvPr/>
        </p:nvSpPr>
        <p:spPr>
          <a:xfrm>
            <a:off x="2801922" y="2248250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slow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6573B9-31C8-45A3-9F4A-CA3D9E4E7600}"/>
              </a:ext>
            </a:extLst>
          </p:cNvPr>
          <p:cNvSpPr/>
          <p:nvPr/>
        </p:nvSpPr>
        <p:spPr>
          <a:xfrm>
            <a:off x="3036811" y="290750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E36A8C-7763-47C0-9E32-E9B6A04AEEC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942822" y="314239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AC5E77E-9AA2-4AC2-85A8-C130D52EFE66}"/>
              </a:ext>
            </a:extLst>
          </p:cNvPr>
          <p:cNvSpPr/>
          <p:nvPr/>
        </p:nvSpPr>
        <p:spPr>
          <a:xfrm>
            <a:off x="4414004" y="2907509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A1ABE47-8B10-45BA-83CE-3D18C41D21B3}"/>
              </a:ext>
            </a:extLst>
          </p:cNvPr>
          <p:cNvCxnSpPr>
            <a:stCxn id="49" idx="3"/>
          </p:cNvCxnSpPr>
          <p:nvPr/>
        </p:nvCxnSpPr>
        <p:spPr>
          <a:xfrm flipV="1">
            <a:off x="5320015" y="3142400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B060047-5743-4084-90D5-C0F19D87535E}"/>
              </a:ext>
            </a:extLst>
          </p:cNvPr>
          <p:cNvSpPr/>
          <p:nvPr/>
        </p:nvSpPr>
        <p:spPr>
          <a:xfrm>
            <a:off x="5791196" y="2907508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F98DACA-ED12-4FCC-800F-611157FC1150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697207" y="3142399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E90A51C-BE73-4B82-8C53-48C3B40C17D3}"/>
              </a:ext>
            </a:extLst>
          </p:cNvPr>
          <p:cNvSpPr/>
          <p:nvPr/>
        </p:nvSpPr>
        <p:spPr>
          <a:xfrm>
            <a:off x="7168388" y="290750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94DE77-9A19-4B01-9C61-9F90CF91227C}"/>
              </a:ext>
            </a:extLst>
          </p:cNvPr>
          <p:cNvCxnSpPr>
            <a:stCxn id="53" idx="3"/>
          </p:cNvCxnSpPr>
          <p:nvPr/>
        </p:nvCxnSpPr>
        <p:spPr>
          <a:xfrm flipV="1">
            <a:off x="8074399" y="3142398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830D629-F663-4DD9-AB77-2DC03BD51239}"/>
              </a:ext>
            </a:extLst>
          </p:cNvPr>
          <p:cNvSpPr/>
          <p:nvPr/>
        </p:nvSpPr>
        <p:spPr>
          <a:xfrm>
            <a:off x="8545579" y="2907507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8553B31-65C7-4C70-BE9A-8B122D9C1EE5}"/>
              </a:ext>
            </a:extLst>
          </p:cNvPr>
          <p:cNvCxnSpPr/>
          <p:nvPr/>
        </p:nvCxnSpPr>
        <p:spPr>
          <a:xfrm flipV="1">
            <a:off x="2572613" y="314239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C3EA380-919A-418F-BE5E-5FE57FD48357}"/>
              </a:ext>
            </a:extLst>
          </p:cNvPr>
          <p:cNvSpPr txBox="1"/>
          <p:nvPr/>
        </p:nvSpPr>
        <p:spPr>
          <a:xfrm>
            <a:off x="1835787" y="295773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AF1D04C-7FF2-43BC-B3C0-0D856E3E77F0}"/>
              </a:ext>
            </a:extLst>
          </p:cNvPr>
          <p:cNvCxnSpPr>
            <a:cxnSpLocks/>
            <a:stCxn id="55" idx="3"/>
            <a:endCxn id="51" idx="0"/>
          </p:cNvCxnSpPr>
          <p:nvPr/>
        </p:nvCxnSpPr>
        <p:spPr>
          <a:xfrm flipH="1" flipV="1">
            <a:off x="6244202" y="2907508"/>
            <a:ext cx="3207388" cy="234891"/>
          </a:xfrm>
          <a:prstGeom prst="bentConnector4">
            <a:avLst>
              <a:gd name="adj1" fmla="val -10004"/>
              <a:gd name="adj2" fmla="val 225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4B784D8-FC37-4FC7-A90D-38F61BD371A8}"/>
              </a:ext>
            </a:extLst>
          </p:cNvPr>
          <p:cNvCxnSpPr>
            <a:cxnSpLocks/>
          </p:cNvCxnSpPr>
          <p:nvPr/>
        </p:nvCxnSpPr>
        <p:spPr>
          <a:xfrm flipV="1">
            <a:off x="6244202" y="3446430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620080F-492A-4723-A151-E3FBDBF19392}"/>
              </a:ext>
            </a:extLst>
          </p:cNvPr>
          <p:cNvSpPr txBox="1"/>
          <p:nvPr/>
        </p:nvSpPr>
        <p:spPr>
          <a:xfrm>
            <a:off x="5958278" y="3848578"/>
            <a:ext cx="6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4E14AF3-EE84-40DF-8C93-27F4F4F3DDE1}"/>
              </a:ext>
            </a:extLst>
          </p:cNvPr>
          <p:cNvCxnSpPr>
            <a:cxnSpLocks/>
          </p:cNvCxnSpPr>
          <p:nvPr/>
        </p:nvCxnSpPr>
        <p:spPr>
          <a:xfrm flipV="1">
            <a:off x="4865611" y="3480709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6DD54E7-88A1-4C12-A226-25F0FB8F27EF}"/>
              </a:ext>
            </a:extLst>
          </p:cNvPr>
          <p:cNvSpPr txBox="1"/>
          <p:nvPr/>
        </p:nvSpPr>
        <p:spPr>
          <a:xfrm>
            <a:off x="4513275" y="3882857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slow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51C54C1-A2A7-470C-A8E3-92B97FCEBE9C}"/>
              </a:ext>
            </a:extLst>
          </p:cNvPr>
          <p:cNvSpPr/>
          <p:nvPr/>
        </p:nvSpPr>
        <p:spPr>
          <a:xfrm>
            <a:off x="3036811" y="472347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222934E-92A9-4AE0-A9AC-3D8D514F5D9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942822" y="4958364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D7FDD3F-9D5F-48F7-ADCC-F8DBE5AD6749}"/>
              </a:ext>
            </a:extLst>
          </p:cNvPr>
          <p:cNvSpPr/>
          <p:nvPr/>
        </p:nvSpPr>
        <p:spPr>
          <a:xfrm>
            <a:off x="4414004" y="4723476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022DECF-F841-475E-A39F-33FEE857A88B}"/>
              </a:ext>
            </a:extLst>
          </p:cNvPr>
          <p:cNvCxnSpPr>
            <a:stCxn id="65" idx="3"/>
          </p:cNvCxnSpPr>
          <p:nvPr/>
        </p:nvCxnSpPr>
        <p:spPr>
          <a:xfrm flipV="1">
            <a:off x="5320015" y="4958367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81F70D4-6C3D-4119-9C83-3E079D714713}"/>
              </a:ext>
            </a:extLst>
          </p:cNvPr>
          <p:cNvSpPr/>
          <p:nvPr/>
        </p:nvSpPr>
        <p:spPr>
          <a:xfrm>
            <a:off x="5791196" y="4723475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7711B3-7D86-4A1C-8657-4CE7FE95B3FF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6697207" y="4958366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461DC4B-4E71-43D5-907F-0FC8B557546A}"/>
              </a:ext>
            </a:extLst>
          </p:cNvPr>
          <p:cNvSpPr/>
          <p:nvPr/>
        </p:nvSpPr>
        <p:spPr>
          <a:xfrm>
            <a:off x="7168388" y="472347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01ACE84-95FA-4BB4-9CFB-061E3FBAE409}"/>
              </a:ext>
            </a:extLst>
          </p:cNvPr>
          <p:cNvCxnSpPr>
            <a:stCxn id="69" idx="3"/>
          </p:cNvCxnSpPr>
          <p:nvPr/>
        </p:nvCxnSpPr>
        <p:spPr>
          <a:xfrm flipV="1">
            <a:off x="8074399" y="495836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3C0FBB6-B407-46F3-A7A9-F8940A01AD5E}"/>
              </a:ext>
            </a:extLst>
          </p:cNvPr>
          <p:cNvSpPr/>
          <p:nvPr/>
        </p:nvSpPr>
        <p:spPr>
          <a:xfrm>
            <a:off x="8545579" y="472347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A323659-CA7F-4307-9EB3-9A44ED88F263}"/>
              </a:ext>
            </a:extLst>
          </p:cNvPr>
          <p:cNvCxnSpPr/>
          <p:nvPr/>
        </p:nvCxnSpPr>
        <p:spPr>
          <a:xfrm flipV="1">
            <a:off x="2572613" y="495836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B91274F-8202-49EF-AFFC-9092DFEF3A6B}"/>
              </a:ext>
            </a:extLst>
          </p:cNvPr>
          <p:cNvSpPr txBox="1"/>
          <p:nvPr/>
        </p:nvSpPr>
        <p:spPr>
          <a:xfrm>
            <a:off x="1835787" y="477369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04CB88E-EC38-4CBE-9FF1-5E36CBAE2F60}"/>
              </a:ext>
            </a:extLst>
          </p:cNvPr>
          <p:cNvCxnSpPr>
            <a:cxnSpLocks/>
            <a:stCxn id="71" idx="3"/>
            <a:endCxn id="67" idx="0"/>
          </p:cNvCxnSpPr>
          <p:nvPr/>
        </p:nvCxnSpPr>
        <p:spPr>
          <a:xfrm flipH="1" flipV="1">
            <a:off x="6244202" y="4723475"/>
            <a:ext cx="3207388" cy="234891"/>
          </a:xfrm>
          <a:prstGeom prst="bentConnector4">
            <a:avLst>
              <a:gd name="adj1" fmla="val -10004"/>
              <a:gd name="adj2" fmla="val 225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7DDB261-336E-456F-A6E8-EBF700A88E67}"/>
              </a:ext>
            </a:extLst>
          </p:cNvPr>
          <p:cNvCxnSpPr>
            <a:cxnSpLocks/>
          </p:cNvCxnSpPr>
          <p:nvPr/>
        </p:nvCxnSpPr>
        <p:spPr>
          <a:xfrm flipV="1">
            <a:off x="9040532" y="5296674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8BC40AA-8EAD-47F5-9A40-702735D0F274}"/>
              </a:ext>
            </a:extLst>
          </p:cNvPr>
          <p:cNvSpPr txBox="1"/>
          <p:nvPr/>
        </p:nvSpPr>
        <p:spPr>
          <a:xfrm>
            <a:off x="8754608" y="5698822"/>
            <a:ext cx="6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94CC5C-2672-483B-AF20-F9738A78E211}"/>
              </a:ext>
            </a:extLst>
          </p:cNvPr>
          <p:cNvCxnSpPr>
            <a:cxnSpLocks/>
          </p:cNvCxnSpPr>
          <p:nvPr/>
        </p:nvCxnSpPr>
        <p:spPr>
          <a:xfrm flipV="1">
            <a:off x="6244202" y="5296674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C581249-5D3F-4D06-AD1C-F23CB2FF004C}"/>
              </a:ext>
            </a:extLst>
          </p:cNvPr>
          <p:cNvSpPr txBox="1"/>
          <p:nvPr/>
        </p:nvSpPr>
        <p:spPr>
          <a:xfrm>
            <a:off x="5891866" y="5698822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39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0707D6-D1AA-4C73-B5C0-983C81556A39}"/>
              </a:ext>
            </a:extLst>
          </p:cNvPr>
          <p:cNvSpPr/>
          <p:nvPr/>
        </p:nvSpPr>
        <p:spPr>
          <a:xfrm>
            <a:off x="2986478" y="2575891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EA026B-7C52-4730-8274-3911CD16CF0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92489" y="2810782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CC87D48-B4BD-4D50-97B1-FFFD2DAB5535}"/>
              </a:ext>
            </a:extLst>
          </p:cNvPr>
          <p:cNvSpPr/>
          <p:nvPr/>
        </p:nvSpPr>
        <p:spPr>
          <a:xfrm>
            <a:off x="4363671" y="2575894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DFE51A7-D94D-44BC-AB9C-DE645F9A8514}"/>
              </a:ext>
            </a:extLst>
          </p:cNvPr>
          <p:cNvCxnSpPr>
            <a:stCxn id="6" idx="3"/>
          </p:cNvCxnSpPr>
          <p:nvPr/>
        </p:nvCxnSpPr>
        <p:spPr>
          <a:xfrm flipV="1">
            <a:off x="5269682" y="2810785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D9EED66-13E4-4013-A16A-2067C4FAE258}"/>
              </a:ext>
            </a:extLst>
          </p:cNvPr>
          <p:cNvSpPr/>
          <p:nvPr/>
        </p:nvSpPr>
        <p:spPr>
          <a:xfrm>
            <a:off x="5740863" y="2575893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24AF15D-A49B-4950-8CCE-54F07F95FF5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46874" y="2810784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5F0203D-0673-45E8-99A3-534173534B91}"/>
              </a:ext>
            </a:extLst>
          </p:cNvPr>
          <p:cNvSpPr/>
          <p:nvPr/>
        </p:nvSpPr>
        <p:spPr>
          <a:xfrm>
            <a:off x="7118055" y="257589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B9E36D-42A0-4B61-B4E2-E6AA31B954D8}"/>
              </a:ext>
            </a:extLst>
          </p:cNvPr>
          <p:cNvCxnSpPr>
            <a:stCxn id="10" idx="3"/>
          </p:cNvCxnSpPr>
          <p:nvPr/>
        </p:nvCxnSpPr>
        <p:spPr>
          <a:xfrm flipV="1">
            <a:off x="8024066" y="2810783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DF0856A-DDE2-42E5-85F9-7F5F9F9D9AFA}"/>
              </a:ext>
            </a:extLst>
          </p:cNvPr>
          <p:cNvSpPr/>
          <p:nvPr/>
        </p:nvSpPr>
        <p:spPr>
          <a:xfrm>
            <a:off x="8495246" y="2575892"/>
            <a:ext cx="906011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20B39B-ECFA-4515-BB03-F9552377AEC0}"/>
              </a:ext>
            </a:extLst>
          </p:cNvPr>
          <p:cNvCxnSpPr/>
          <p:nvPr/>
        </p:nvCxnSpPr>
        <p:spPr>
          <a:xfrm flipV="1">
            <a:off x="2522280" y="2810781"/>
            <a:ext cx="4711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469072-4776-4913-B515-EB001647944F}"/>
              </a:ext>
            </a:extLst>
          </p:cNvPr>
          <p:cNvSpPr txBox="1"/>
          <p:nvPr/>
        </p:nvSpPr>
        <p:spPr>
          <a:xfrm>
            <a:off x="1785454" y="2626115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F5A6BF8-2269-47C1-88CC-E37D4A918F0A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 flipH="1" flipV="1">
            <a:off x="6193869" y="2575893"/>
            <a:ext cx="3207388" cy="234891"/>
          </a:xfrm>
          <a:prstGeom prst="bentConnector4">
            <a:avLst>
              <a:gd name="adj1" fmla="val -10004"/>
              <a:gd name="adj2" fmla="val 22589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64CB1A-EA16-42C3-AC54-456812EA3D28}"/>
              </a:ext>
            </a:extLst>
          </p:cNvPr>
          <p:cNvCxnSpPr>
            <a:cxnSpLocks/>
          </p:cNvCxnSpPr>
          <p:nvPr/>
        </p:nvCxnSpPr>
        <p:spPr>
          <a:xfrm flipV="1">
            <a:off x="7603220" y="3953388"/>
            <a:ext cx="0" cy="402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76B939F-7DEE-4278-B2CB-2F8E42960053}"/>
              </a:ext>
            </a:extLst>
          </p:cNvPr>
          <p:cNvSpPr txBox="1"/>
          <p:nvPr/>
        </p:nvSpPr>
        <p:spPr>
          <a:xfrm>
            <a:off x="7317296" y="4355536"/>
            <a:ext cx="6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AF0FBD-525F-4866-A0DA-99BAB6065DC6}"/>
              </a:ext>
            </a:extLst>
          </p:cNvPr>
          <p:cNvCxnSpPr>
            <a:cxnSpLocks/>
          </p:cNvCxnSpPr>
          <p:nvPr/>
        </p:nvCxnSpPr>
        <p:spPr>
          <a:xfrm flipV="1">
            <a:off x="7603220" y="3149092"/>
            <a:ext cx="0" cy="402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6BF986-48F7-4F9D-A9B3-3E1F33DF0ADD}"/>
              </a:ext>
            </a:extLst>
          </p:cNvPr>
          <p:cNvSpPr txBox="1"/>
          <p:nvPr/>
        </p:nvSpPr>
        <p:spPr>
          <a:xfrm>
            <a:off x="7250884" y="3551240"/>
            <a:ext cx="6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F237-74F4-4C12-AEAC-99177D8A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CD692-C900-4240-9211-AD932FF0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循环开始前，有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1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次对 </a:t>
            </a:r>
            <a:r>
              <a:rPr lang="en-US" altLang="zh-CN" sz="2400" b="0" i="0" u="none" strike="noStrike" baseline="0" dirty="0" err="1">
                <a:solidFill>
                  <a:srgbClr val="404040"/>
                </a:solidFill>
              </a:rPr>
              <a:t>i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的赋值操作；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外层循环共进⾏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n-1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次，每个循环包含⼀个内层循环，以及对 </a:t>
            </a:r>
            <a:r>
              <a:rPr lang="en-US" altLang="zh-CN" sz="2400" b="0" i="0" u="none" strike="noStrike" baseline="0" dirty="0" err="1">
                <a:solidFill>
                  <a:srgbClr val="404040"/>
                </a:solidFill>
              </a:rPr>
              <a:t>i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、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j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分别进⾏赋值操作；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每个内层循环执⾏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2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个赋值操作，分别更新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a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和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j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，共执⾏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(n-i+1)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次（</a:t>
            </a:r>
            <a:r>
              <a:rPr lang="en-US" altLang="zh-CN" sz="2400" b="0" i="0" u="none" strike="noStrike" baseline="0" dirty="0" err="1">
                <a:solidFill>
                  <a:srgbClr val="404040"/>
                </a:solidFill>
              </a:rPr>
              <a:t>i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=1,2,…n-1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）；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因此，整个程序赋值操作数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=</a:t>
            </a:r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39FDF4-76AB-4B37-AC45-36C143AA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1" y="4451016"/>
            <a:ext cx="8063253" cy="11978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D9A70-5531-4C70-B1AD-290DE30F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57" y="365125"/>
            <a:ext cx="4463963" cy="1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8B2FB-BC9D-48D9-B9E5-21D2CBE4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75605-E7EF-45B6-9020-3196DFEF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8"/>
              </a:rPr>
              <a:t>已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7"/>
              </a:rPr>
              <a:t>知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0"/>
              </a:rPr>
              <a:t>下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2"/>
              </a:rPr>
              <a:t>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3"/>
              </a:rPr>
              <a:t>运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4"/>
              </a:rPr>
              <a:t>时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1"/>
              </a:rPr>
              <a:t>间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2"/>
              </a:rPr>
              <a:t>函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0"/>
              </a:rPr>
              <a:t>数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0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2"/>
              </a:rPr>
              <a:t>写出其</a:t>
            </a:r>
            <a:r>
              <a:rPr lang="zh-CN" altLang="en-US" sz="2400" dirty="0">
                <a:solidFill>
                  <a:srgbClr val="404040"/>
                </a:solidFill>
                <a:latin typeface="T3Font_177"/>
              </a:rPr>
              <a:t>大</a:t>
            </a:r>
            <a:r>
              <a:rPr lang="en-US" altLang="zh-CN" sz="2400" dirty="0">
                <a:solidFill>
                  <a:srgbClr val="404040"/>
                </a:solidFill>
                <a:latin typeface="T3Font_156"/>
              </a:rPr>
              <a:t>O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8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示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7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3"/>
              </a:rPr>
              <a:t>运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4"/>
              </a:rPr>
              <a:t>时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1"/>
              </a:rPr>
              <a:t>间 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  <a:latin typeface="T3Font_156"/>
              </a:rPr>
              <a:t>(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3Font_163"/>
              </a:rPr>
              <a:t>二</a:t>
            </a:r>
            <a:r>
              <a:rPr lang="zh-CN" altLang="en-US" sz="2400" dirty="0">
                <a:solidFill>
                  <a:srgbClr val="404040"/>
                </a:solidFill>
                <a:latin typeface="T3Font_178"/>
              </a:rPr>
              <a:t>小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1"/>
              </a:rPr>
              <a:t>题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8"/>
              </a:rPr>
              <a:t>请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9"/>
              </a:rPr>
              <a:t>求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2"/>
              </a:rPr>
              <a:t>出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  <a:latin typeface="T3Font_156"/>
              </a:rPr>
              <a:t>T(n)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7"/>
              </a:rPr>
              <a:t>的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8"/>
              </a:rPr>
              <a:t>表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3"/>
              </a:rPr>
              <a:t>达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2"/>
              </a:rPr>
              <a:t>式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0"/>
              </a:rPr>
              <a:t>，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1"/>
              </a:rPr>
              <a:t>给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2"/>
              </a:rPr>
              <a:t>出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8"/>
              </a:rPr>
              <a:t>计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算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3"/>
              </a:rPr>
              <a:t>过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9"/>
              </a:rPr>
              <a:t>程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62"/>
              </a:rPr>
              <a:t>并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3"/>
              </a:rPr>
              <a:t>通过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  <a:latin typeface="T3Font_170"/>
              </a:rPr>
              <a:t>数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  <a:latin typeface="T3Font_178"/>
              </a:rPr>
              <a:t>学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  <a:latin typeface="T3Font_162"/>
              </a:rPr>
              <a:t>归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  <a:latin typeface="T3Font_171"/>
              </a:rPr>
              <a:t>纳</a:t>
            </a:r>
            <a:r>
              <a:rPr lang="zh-CN" altLang="en-US" sz="2400" b="1" i="0" u="none" strike="noStrike" baseline="0" dirty="0">
                <a:solidFill>
                  <a:srgbClr val="404040"/>
                </a:solidFill>
                <a:latin typeface="T3Font_176"/>
              </a:rPr>
              <a:t>法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58"/>
              </a:rPr>
              <a:t>证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  <a:latin typeface="T3Font_174"/>
              </a:rPr>
              <a:t>明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  <a:latin typeface="T3Font_156"/>
              </a:rPr>
              <a:t>)</a:t>
            </a:r>
          </a:p>
          <a:p>
            <a:pPr algn="l"/>
            <a:endParaRPr lang="en-US" altLang="zh-CN" sz="2400" dirty="0">
              <a:solidFill>
                <a:srgbClr val="404040"/>
              </a:solidFill>
              <a:latin typeface="T3Font_156"/>
            </a:endParaRPr>
          </a:p>
          <a:p>
            <a:pPr algn="l"/>
            <a:r>
              <a:rPr lang="zh-CN" altLang="en-US" sz="2400" dirty="0">
                <a:solidFill>
                  <a:srgbClr val="404040"/>
                </a:solidFill>
                <a:latin typeface="T3Font_156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3Font_156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3Font_156"/>
              </a:rPr>
              <a:t>）</a:t>
            </a:r>
            <a:endParaRPr lang="en-US" altLang="zh-CN" sz="2400" dirty="0">
              <a:solidFill>
                <a:srgbClr val="404040"/>
              </a:solidFill>
              <a:latin typeface="T3Font_156"/>
            </a:endParaRPr>
          </a:p>
          <a:p>
            <a:pPr algn="l"/>
            <a:endParaRPr lang="en-US" altLang="zh-CN" sz="2400" dirty="0">
              <a:solidFill>
                <a:srgbClr val="404040"/>
              </a:solidFill>
              <a:latin typeface="T3Font_156"/>
            </a:endParaRPr>
          </a:p>
          <a:p>
            <a:pPr algn="l"/>
            <a:r>
              <a:rPr lang="zh-CN" altLang="en-US" sz="2400" dirty="0">
                <a:solidFill>
                  <a:srgbClr val="404040"/>
                </a:solidFill>
                <a:latin typeface="T3Font_156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3Font_156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3Font_156"/>
              </a:rPr>
              <a:t>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B4BD6-786B-4352-A019-59C9E151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54" y="2986307"/>
            <a:ext cx="4324954" cy="600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3A9FD8-985D-4931-8B76-A39551C2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54" y="3869640"/>
            <a:ext cx="554432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342B-418D-4D11-A1C6-E888CE44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1E98-E90A-4EB7-AC93-CCB47999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D2CEA-88DD-4914-9691-DD9A575D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42" y="1722147"/>
            <a:ext cx="809738" cy="533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6D0C2-9F3E-4B44-BB81-D1EC60E5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29" y="2323446"/>
            <a:ext cx="766164" cy="4540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B0AFA8-FBBD-481A-93C7-967B7632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73" y="2912406"/>
            <a:ext cx="9255853" cy="1463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3C0B47-C939-4E64-B070-79997539E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73" y="4399714"/>
            <a:ext cx="5558964" cy="21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0663-D17B-4D8F-A250-F1DC092C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3887F-93BF-41AE-B1D9-6CC5610D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证明下列两个问题：</a:t>
            </a:r>
            <a:endParaRPr lang="en-US" altLang="zh-CN" sz="2400" dirty="0"/>
          </a:p>
          <a:p>
            <a:pPr algn="l"/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（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1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）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f(n)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和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g(n)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是两个⾮负渐进函数，请根据 </a:t>
            </a:r>
            <a:r>
              <a:rPr lang="el-GR" altLang="zh-CN" sz="2400" b="0" i="0" u="none" strike="noStrike" baseline="0" dirty="0">
                <a:solidFill>
                  <a:srgbClr val="404040"/>
                </a:solidFill>
              </a:rPr>
              <a:t>θ </a:t>
            </a:r>
            <a:r>
              <a:rPr lang="zh-CN" altLang="en-US" sz="2400" b="0" i="0" u="none" strike="noStrike" baseline="0" dirty="0">
                <a:solidFill>
                  <a:srgbClr val="404040"/>
                </a:solidFill>
              </a:rPr>
              <a:t>表示法的定义，证明</a:t>
            </a:r>
            <a:r>
              <a:rPr lang="en-US" altLang="zh-CN" sz="2400" b="0" i="0" u="none" strike="noStrike" baseline="0" dirty="0">
                <a:solidFill>
                  <a:srgbClr val="404040"/>
                </a:solidFill>
              </a:rPr>
              <a:t>max(f(n),</a:t>
            </a:r>
            <a:r>
              <a:rPr lang="pt-BR" altLang="zh-CN" sz="2400" b="0" i="0" u="none" strike="noStrike" baseline="0" dirty="0">
                <a:solidFill>
                  <a:srgbClr val="404040"/>
                </a:solidFill>
              </a:rPr>
              <a:t>g(n)) = θ(f(n) + g(n))</a:t>
            </a:r>
            <a:r>
              <a:rPr lang="zh-CN" altLang="pt-BR" sz="2400" b="0" i="0" u="none" strike="noStrike" baseline="0" dirty="0">
                <a:solidFill>
                  <a:srgbClr val="404040"/>
                </a:solidFill>
              </a:rPr>
              <a:t>。</a:t>
            </a:r>
            <a:endParaRPr lang="en-US" altLang="zh-CN" sz="2400" b="0" i="0" u="none" strike="noStrike" baseline="0" dirty="0">
              <a:solidFill>
                <a:srgbClr val="404040"/>
              </a:solidFill>
            </a:endParaRPr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9B721B-62FF-4409-B174-662427A2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73" y="3916027"/>
            <a:ext cx="5967880" cy="4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7343D-9987-4DBB-8002-36C0233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33B76-4693-4FC5-892F-39547A66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3088" cy="1739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表示法：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A4ADB-9F22-4F31-8F85-2EFEF1F0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54" y="2342708"/>
            <a:ext cx="6049219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AEDD7AD-2AF2-4A6A-9CC4-3A2BE86E5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2672"/>
                <a:ext cx="9153088" cy="1739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表示法：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AEDD7AD-2AF2-4A6A-9CC4-3A2BE86E5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2672"/>
                <a:ext cx="9153088" cy="1739696"/>
              </a:xfrm>
              <a:prstGeom prst="rect">
                <a:avLst/>
              </a:prstGeom>
              <a:blipFill>
                <a:blip r:embed="rId3"/>
                <a:stretch>
                  <a:fillRect t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971A2BC-6EA7-4933-AA4F-617513A07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983" y="4193477"/>
            <a:ext cx="835459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57BF-CE31-4065-BFE5-D28727CC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F91D6-D8CE-417B-86B2-BE668CB5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4754"/>
            <a:ext cx="9846710" cy="3255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BC297-204F-4ECC-A695-26DCB999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634"/>
            <a:ext cx="9715150" cy="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F2955B-0D36-47D1-87C6-D66601BA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92" y="1919077"/>
            <a:ext cx="10221751" cy="3019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C6DA52-3F84-4423-863F-79BA7AB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92" y="1052290"/>
            <a:ext cx="764964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782</Words>
  <Application>Microsoft Office PowerPoint</Application>
  <PresentationFormat>宽屏</PresentationFormat>
  <Paragraphs>224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71" baseType="lpstr">
      <vt:lpstr>T3Font_156</vt:lpstr>
      <vt:lpstr>T3Font_158</vt:lpstr>
      <vt:lpstr>T3Font_159</vt:lpstr>
      <vt:lpstr>T3Font_160</vt:lpstr>
      <vt:lpstr>T3Font_161</vt:lpstr>
      <vt:lpstr>T3Font_162</vt:lpstr>
      <vt:lpstr>T3Font_163</vt:lpstr>
      <vt:lpstr>T3Font_167</vt:lpstr>
      <vt:lpstr>T3Font_169</vt:lpstr>
      <vt:lpstr>T3Font_170</vt:lpstr>
      <vt:lpstr>T3Font_171</vt:lpstr>
      <vt:lpstr>T3Font_172</vt:lpstr>
      <vt:lpstr>T3Font_173</vt:lpstr>
      <vt:lpstr>T3Font_174</vt:lpstr>
      <vt:lpstr>T3Font_176</vt:lpstr>
      <vt:lpstr>T3Font_177</vt:lpstr>
      <vt:lpstr>T3Font_178</vt:lpstr>
      <vt:lpstr>T3Font_32</vt:lpstr>
      <vt:lpstr>T3Font_33</vt:lpstr>
      <vt:lpstr>T3Font_34</vt:lpstr>
      <vt:lpstr>T3Font_35</vt:lpstr>
      <vt:lpstr>T3Font_36</vt:lpstr>
      <vt:lpstr>T3Font_37</vt:lpstr>
      <vt:lpstr>T3Font_38</vt:lpstr>
      <vt:lpstr>T3Font_39</vt:lpstr>
      <vt:lpstr>T3Font_40</vt:lpstr>
      <vt:lpstr>T3Font_41</vt:lpstr>
      <vt:lpstr>T3Font_43</vt:lpstr>
      <vt:lpstr>T3Font_44</vt:lpstr>
      <vt:lpstr>T3Font_45</vt:lpstr>
      <vt:lpstr>T3Font_46</vt:lpstr>
      <vt:lpstr>T3Font_47</vt:lpstr>
      <vt:lpstr>T3Font_48</vt:lpstr>
      <vt:lpstr>T3Font_49</vt:lpstr>
      <vt:lpstr>T3Font_50</vt:lpstr>
      <vt:lpstr>T3Font_51</vt:lpstr>
      <vt:lpstr>T3Font_52</vt:lpstr>
      <vt:lpstr>T3Font_53</vt:lpstr>
      <vt:lpstr>T3Font_54</vt:lpstr>
      <vt:lpstr>T3Font_55</vt:lpstr>
      <vt:lpstr>T3Font_57</vt:lpstr>
      <vt:lpstr>T3Font_58</vt:lpstr>
      <vt:lpstr>T3Font_59</vt:lpstr>
      <vt:lpstr>等线</vt:lpstr>
      <vt:lpstr>等线 Light</vt:lpstr>
      <vt:lpstr>Arial</vt:lpstr>
      <vt:lpstr>Cambria Math</vt:lpstr>
      <vt:lpstr>Office 主题​​</vt:lpstr>
      <vt:lpstr>第一章作业讲解</vt:lpstr>
      <vt:lpstr>T1：</vt:lpstr>
      <vt:lpstr>解答：</vt:lpstr>
      <vt:lpstr>T2：</vt:lpstr>
      <vt:lpstr>解答：</vt:lpstr>
      <vt:lpstr>T3：</vt:lpstr>
      <vt:lpstr>回顾：</vt:lpstr>
      <vt:lpstr>解答：</vt:lpstr>
      <vt:lpstr>PowerPoint 演示文稿</vt:lpstr>
      <vt:lpstr>第二章作业讲解</vt:lpstr>
      <vt:lpstr>T1：顺序表删除重复元素</vt:lpstr>
      <vt:lpstr>解答：</vt:lpstr>
      <vt:lpstr>PowerPoint 演示文稿</vt:lpstr>
      <vt:lpstr>PowerPoint 演示文稿</vt:lpstr>
      <vt:lpstr>T2：单链表逆置</vt:lpstr>
      <vt:lpstr>解答：</vt:lpstr>
      <vt:lpstr>PowerPoint 演示文稿</vt:lpstr>
      <vt:lpstr>PowerPoint 演示文稿</vt:lpstr>
      <vt:lpstr>PowerPoint 演示文稿</vt:lpstr>
      <vt:lpstr>T3：判断单向链表是否有环</vt:lpstr>
      <vt:lpstr>解答：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第一章作业讲解</dc:title>
  <dc:creator>李 昊雯</dc:creator>
  <cp:lastModifiedBy>李 昊雯</cp:lastModifiedBy>
  <cp:revision>7</cp:revision>
  <dcterms:created xsi:type="dcterms:W3CDTF">2022-10-09T07:43:50Z</dcterms:created>
  <dcterms:modified xsi:type="dcterms:W3CDTF">2022-10-11T06:12:22Z</dcterms:modified>
</cp:coreProperties>
</file>