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6"/>
  </p:notesMasterIdLst>
  <p:handoutMasterIdLst>
    <p:handoutMasterId r:id="rId107"/>
  </p:handoutMasterIdLst>
  <p:sldIdLst>
    <p:sldId id="542" r:id="rId2"/>
    <p:sldId id="1537" r:id="rId3"/>
    <p:sldId id="1538" r:id="rId4"/>
    <p:sldId id="1529" r:id="rId5"/>
    <p:sldId id="1539" r:id="rId6"/>
    <p:sldId id="1541" r:id="rId7"/>
    <p:sldId id="1542" r:id="rId8"/>
    <p:sldId id="1552" r:id="rId9"/>
    <p:sldId id="1648" r:id="rId10"/>
    <p:sldId id="1081" r:id="rId11"/>
    <p:sldId id="1083" r:id="rId12"/>
    <p:sldId id="1084" r:id="rId13"/>
    <p:sldId id="1085" r:id="rId14"/>
    <p:sldId id="1731" r:id="rId15"/>
    <p:sldId id="1553" r:id="rId16"/>
    <p:sldId id="1556" r:id="rId17"/>
    <p:sldId id="1557" r:id="rId18"/>
    <p:sldId id="1558" r:id="rId19"/>
    <p:sldId id="1579" r:id="rId20"/>
    <p:sldId id="1578" r:id="rId21"/>
    <p:sldId id="1721" r:id="rId22"/>
    <p:sldId id="1722" r:id="rId23"/>
    <p:sldId id="1723" r:id="rId24"/>
    <p:sldId id="1724" r:id="rId25"/>
    <p:sldId id="1725" r:id="rId26"/>
    <p:sldId id="1726" r:id="rId27"/>
    <p:sldId id="1658" r:id="rId28"/>
    <p:sldId id="1588" r:id="rId29"/>
    <p:sldId id="1659" r:id="rId30"/>
    <p:sldId id="1660" r:id="rId31"/>
    <p:sldId id="1661" r:id="rId32"/>
    <p:sldId id="1662" r:id="rId33"/>
    <p:sldId id="1716" r:id="rId34"/>
    <p:sldId id="1717" r:id="rId35"/>
    <p:sldId id="1718" r:id="rId36"/>
    <p:sldId id="1719" r:id="rId37"/>
    <p:sldId id="1710" r:id="rId38"/>
    <p:sldId id="1711" r:id="rId39"/>
    <p:sldId id="1712" r:id="rId40"/>
    <p:sldId id="1654" r:id="rId41"/>
    <p:sldId id="1713" r:id="rId42"/>
    <p:sldId id="1714" r:id="rId43"/>
    <p:sldId id="1655" r:id="rId44"/>
    <p:sldId id="1715" r:id="rId45"/>
    <p:sldId id="1656" r:id="rId46"/>
    <p:sldId id="1657" r:id="rId47"/>
    <p:sldId id="1691" r:id="rId48"/>
    <p:sldId id="1690" r:id="rId49"/>
    <p:sldId id="1706" r:id="rId50"/>
    <p:sldId id="1676" r:id="rId51"/>
    <p:sldId id="1677" r:id="rId52"/>
    <p:sldId id="1678" r:id="rId53"/>
    <p:sldId id="1679" r:id="rId54"/>
    <p:sldId id="1699" r:id="rId55"/>
    <p:sldId id="1680" r:id="rId56"/>
    <p:sldId id="1681" r:id="rId57"/>
    <p:sldId id="1682" r:id="rId58"/>
    <p:sldId id="1683" r:id="rId59"/>
    <p:sldId id="1684" r:id="rId60"/>
    <p:sldId id="1685" r:id="rId61"/>
    <p:sldId id="1686" r:id="rId62"/>
    <p:sldId id="1687" r:id="rId63"/>
    <p:sldId id="1697" r:id="rId64"/>
    <p:sldId id="1665" r:id="rId65"/>
    <p:sldId id="1663" r:id="rId66"/>
    <p:sldId id="1664" r:id="rId67"/>
    <p:sldId id="1667" r:id="rId68"/>
    <p:sldId id="1666" r:id="rId69"/>
    <p:sldId id="1668" r:id="rId70"/>
    <p:sldId id="1669" r:id="rId71"/>
    <p:sldId id="1607" r:id="rId72"/>
    <p:sldId id="1608" r:id="rId73"/>
    <p:sldId id="1609" r:id="rId74"/>
    <p:sldId id="1671" r:id="rId75"/>
    <p:sldId id="1670" r:id="rId76"/>
    <p:sldId id="1621" r:id="rId77"/>
    <p:sldId id="1622" r:id="rId78"/>
    <p:sldId id="1623" r:id="rId79"/>
    <p:sldId id="1624" r:id="rId80"/>
    <p:sldId id="1627" r:id="rId81"/>
    <p:sldId id="1630" r:id="rId82"/>
    <p:sldId id="1625" r:id="rId83"/>
    <p:sldId id="1626" r:id="rId84"/>
    <p:sldId id="1700" r:id="rId85"/>
    <p:sldId id="1635" r:id="rId86"/>
    <p:sldId id="1636" r:id="rId87"/>
    <p:sldId id="1637" r:id="rId88"/>
    <p:sldId id="1638" r:id="rId89"/>
    <p:sldId id="1639" r:id="rId90"/>
    <p:sldId id="1640" r:id="rId91"/>
    <p:sldId id="1641" r:id="rId92"/>
    <p:sldId id="1642" r:id="rId93"/>
    <p:sldId id="1643" r:id="rId94"/>
    <p:sldId id="1644" r:id="rId95"/>
    <p:sldId id="1645" r:id="rId96"/>
    <p:sldId id="1646" r:id="rId97"/>
    <p:sldId id="1649" r:id="rId98"/>
    <p:sldId id="1651" r:id="rId99"/>
    <p:sldId id="1650" r:id="rId100"/>
    <p:sldId id="1633" r:id="rId101"/>
    <p:sldId id="1634" r:id="rId102"/>
    <p:sldId id="1574" r:id="rId103"/>
    <p:sldId id="1732" r:id="rId104"/>
    <p:sldId id="1576" r:id="rId105"/>
  </p:sldIdLst>
  <p:sldSz cx="9144000" cy="6858000" type="screen4x3"/>
  <p:notesSz cx="7302500" cy="9586913"/>
  <p:custDataLst>
    <p:tags r:id="rId10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FF5050"/>
    <a:srgbClr val="D5F1CF"/>
    <a:srgbClr val="F1C7C7"/>
    <a:srgbClr val="E6E6E6"/>
    <a:srgbClr val="D09E00"/>
    <a:srgbClr val="F6F5BD"/>
    <a:srgbClr val="990000"/>
    <a:srgbClr val="EBAFAF"/>
    <a:srgbClr val="ACE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678" autoAdjust="0"/>
  </p:normalViewPr>
  <p:slideViewPr>
    <p:cSldViewPr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1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43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98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Sa_family</a:t>
            </a:r>
            <a:r>
              <a:rPr lang="en-US" dirty="0"/>
              <a:t> = AF_INET</a:t>
            </a:r>
          </a:p>
          <a:p>
            <a:r>
              <a:rPr lang="en-US" dirty="0"/>
              <a:t>Address data </a:t>
            </a:r>
            <a:r>
              <a:rPr lang="en-US"/>
              <a:t>is address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31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38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99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5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1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Plugged in RIO functions in this diagram.  We will begin by focusing on the steps to start the server and a client, starting with </a:t>
            </a:r>
            <a:r>
              <a:rPr lang="en-US" dirty="0" err="1"/>
              <a:t>getaddrinfo</a:t>
            </a:r>
            <a:r>
              <a:rPr lang="en-US" dirty="0"/>
              <a:t>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2: socket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 is usually 0.  Says what number protocol in the family to use and most have only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82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6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453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04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 header examples: brand name of the browser, domain name of the origin server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openssl</a:t>
            </a:r>
            <a:r>
              <a:rPr lang="en-US" dirty="0"/>
              <a:t> </a:t>
            </a:r>
            <a:r>
              <a:rPr lang="en-US" dirty="0" err="1"/>
              <a:t>s_client</a:t>
            </a:r>
            <a:r>
              <a:rPr lang="en-US" dirty="0"/>
              <a:t> -connect www.somesite:443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IP: host2host</a:t>
            </a:r>
          </a:p>
          <a:p>
            <a:r>
              <a:rPr lang="en-US" dirty="0"/>
              <a:t>UDP/TCP: proc2proc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Close(</a:t>
            </a:r>
            <a:r>
              <a:rPr lang="en-US" dirty="0" err="1"/>
              <a:t>srcfd</a:t>
            </a:r>
            <a:r>
              <a:rPr lang="en-US" dirty="0"/>
              <a:t>) and </a:t>
            </a:r>
            <a:r>
              <a:rPr lang="en-US" dirty="0" err="1"/>
              <a:t>Munmap</a:t>
            </a:r>
            <a:r>
              <a:rPr lang="en-US"/>
              <a:t>() prevent memory leaks.</a:t>
            </a:r>
            <a:endParaRPr 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itchFamily="34" charset="0"/>
              </a:defRPr>
            </a:lvl1pPr>
            <a:lvl2pPr>
              <a:defRPr sz="2400">
                <a:latin typeface="Calibri" pitchFamily="34" charset="0"/>
              </a:defRPr>
            </a:lvl2pPr>
            <a:lvl3pPr>
              <a:defRPr sz="2000">
                <a:latin typeface="Calibri" pitchFamily="34" charset="0"/>
              </a:defRPr>
            </a:lvl3pPr>
            <a:lvl4pPr>
              <a:defRPr sz="1800">
                <a:latin typeface="Calibri" pitchFamily="34" charset="0"/>
              </a:defRPr>
            </a:lvl4pPr>
            <a:lvl5pPr>
              <a:defRPr sz="18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itchFamily="34" charset="0"/>
              </a:defRPr>
            </a:lvl1pPr>
            <a:lvl2pPr>
              <a:defRPr sz="2000">
                <a:latin typeface="Calibri" pitchFamily="34" charset="0"/>
              </a:defRPr>
            </a:lvl2pPr>
            <a:lvl3pPr>
              <a:defRPr sz="1800">
                <a:latin typeface="Calibri" pitchFamily="34" charset="0"/>
              </a:defRPr>
            </a:lvl3pPr>
            <a:lvl4pPr>
              <a:defRPr sz="1600">
                <a:latin typeface="Calibri" pitchFamily="34" charset="0"/>
              </a:defRPr>
            </a:lvl4pPr>
            <a:lvl5pPr>
              <a:defRPr sz="1600">
                <a:latin typeface="Calibri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itchFamily="34" charset="0"/>
              </a:defRPr>
            </a:lvl1pPr>
            <a:lvl2pPr>
              <a:defRPr sz="2800">
                <a:latin typeface="Calibri" pitchFamily="34" charset="0"/>
              </a:defRPr>
            </a:lvl2pPr>
            <a:lvl3pPr>
              <a:defRPr sz="2400">
                <a:latin typeface="Calibri" pitchFamily="34" charset="0"/>
              </a:defRPr>
            </a:lvl3pPr>
            <a:lvl4pPr>
              <a:defRPr sz="2000">
                <a:latin typeface="Calibri" pitchFamily="34" charset="0"/>
              </a:defRPr>
            </a:lvl4pPr>
            <a:lvl5pPr>
              <a:defRPr sz="2000">
                <a:latin typeface="Calibri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343400" y="-26987"/>
            <a:ext cx="47879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etf.org/rfc/rfc2396.txt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mu.edu:443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om/intl/en/ipv6/statistics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720850"/>
          </a:xfrm>
        </p:spPr>
        <p:txBody>
          <a:bodyPr/>
          <a:lstStyle/>
          <a:p>
            <a:pPr marL="0" indent="0"/>
            <a:r>
              <a:rPr lang="en-US" altLang="zh-CN" dirty="0"/>
              <a:t>Network Programming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000" b="0" dirty="0"/>
              <a:t>Introduction to Computer Systems</a:t>
            </a:r>
            <a:br>
              <a:rPr lang="en-US" altLang="zh-CN" sz="2000" b="0"/>
            </a:br>
            <a:r>
              <a:rPr lang="en-US" altLang="zh-CN" sz="2000" b="0"/>
              <a:t>23</a:t>
            </a:r>
            <a:r>
              <a:rPr lang="en-US" altLang="zh-CN" sz="2000" b="0" baseline="30000"/>
              <a:t>rd</a:t>
            </a:r>
            <a:r>
              <a:rPr lang="en-US" altLang="zh-CN" sz="2000" b="0"/>
              <a:t> </a:t>
            </a:r>
            <a:r>
              <a:rPr lang="en-US" altLang="zh-CN" sz="2000" b="0" dirty="0"/>
              <a:t>Lecture, Dec. 9, 2024</a:t>
            </a:r>
            <a:endParaRPr lang="en-US" sz="2000" b="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Instructors: 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1: Chen </a:t>
            </a:r>
            <a:r>
              <a:rPr lang="en-US" altLang="zh-CN" b="1" dirty="0" err="1">
                <a:ea typeface="黑体" pitchFamily="49" charset="-122"/>
              </a:rPr>
              <a:t>Xiangqun</a:t>
            </a:r>
            <a:r>
              <a:rPr lang="en-US" altLang="zh-CN" b="1" dirty="0">
                <a:ea typeface="黑体" pitchFamily="49" charset="-122"/>
              </a:rPr>
              <a:t>, Liu Xianhua</a:t>
            </a: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2: Guan </a:t>
            </a:r>
            <a:r>
              <a:rPr lang="en-US" altLang="zh-CN" b="1" dirty="0" err="1">
                <a:ea typeface="黑体" pitchFamily="49" charset="-122"/>
              </a:rPr>
              <a:t>Xuetao</a:t>
            </a:r>
            <a:endParaRPr lang="en-US" altLang="zh-CN" b="1" dirty="0">
              <a:ea typeface="黑体" pitchFamily="49" charset="-122"/>
            </a:endParaRPr>
          </a:p>
          <a:p>
            <a:pPr lvl="0">
              <a:defRPr/>
            </a:pPr>
            <a:r>
              <a:rPr lang="en-US" altLang="zh-CN" b="1" dirty="0">
                <a:ea typeface="黑体" pitchFamily="49" charset="-122"/>
              </a:rPr>
              <a:t>Class 3: Lu Junlin 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4" y="1695982"/>
            <a:ext cx="4490014" cy="4247618"/>
          </a:xfrm>
        </p:spPr>
        <p:txBody>
          <a:bodyPr>
            <a:noAutofit/>
          </a:bodyPr>
          <a:lstStyle/>
          <a:p>
            <a:pPr indent="-220266"/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20266"/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391716" lvl="1" indent="-223838"/>
            <a:r>
              <a:rPr lang="en-US" altLang="en-US" dirty="0">
                <a:ea typeface="ＭＳ Ｐゴシック" panose="020B0600070205080204" pitchFamily="34" charset="-128"/>
              </a:rPr>
              <a:t>router’</a:t>
            </a:r>
            <a:r>
              <a:rPr lang="en-US" altLang="ja-JP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391716" lvl="1" indent="-223838"/>
            <a:r>
              <a:rPr lang="en-US" altLang="en-US" dirty="0">
                <a:ea typeface="ＭＳ Ｐゴシック" panose="020B0600070205080204" pitchFamily="34" charset="-128"/>
              </a:rPr>
              <a:t>host typically has one or two interfaces (e.g., wired Ethernet, wireless 802.11)</a:t>
            </a:r>
          </a:p>
          <a:p>
            <a:pPr marL="223838" indent="0">
              <a:buNone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343" y="577605"/>
            <a:ext cx="7886700" cy="6709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(1) IP </a:t>
            </a:r>
            <a:r>
              <a:rPr lang="en-US" altLang="zh-CN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ddress</a:t>
            </a:r>
            <a:r>
              <a:rPr lang="en-US" altLang="zh-CN" dirty="0">
                <a:ea typeface="ＭＳ Ｐゴシック" panose="020B0600070205080204" pitchFamily="34" charset="-128"/>
              </a:rPr>
              <a:t>es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6709767" y="3142147"/>
            <a:ext cx="634603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7458075" y="2147380"/>
            <a:ext cx="634604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5931694" y="1834246"/>
            <a:ext cx="778669" cy="1445419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542" y="170684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4918472" y="2427178"/>
            <a:ext cx="690563" cy="230981"/>
            <a:chOff x="3251" y="608"/>
            <a:chExt cx="580" cy="19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223.1.1.2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23" y="31736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223.1.1.3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255" y="25640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223.1.1.4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062" y="2565118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223.1.2.9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156" y="3272351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710" y="2134793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908527"/>
            <a:ext cx="0" cy="6592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b="0" kern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10" y="4003565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4007136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6663926" y="3104647"/>
            <a:ext cx="729853" cy="230982"/>
            <a:chOff x="4550" y="1257"/>
            <a:chExt cx="613" cy="19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223.1.3.27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5143840" y="5179904"/>
            <a:ext cx="3849131" cy="696791"/>
            <a:chOff x="6727825" y="5192036"/>
            <a:chExt cx="5132175" cy="806313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132175" cy="32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200" b="0" kern="0" dirty="0">
                  <a:solidFill>
                    <a:srgbClr val="000000"/>
                  </a:solidFill>
                </a:rPr>
                <a:t>223.1.1.1 = 11011111 00000001 00000001 00000001</a:t>
              </a:r>
              <a:endParaRPr lang="en-US" altLang="en-US" sz="135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86059" cy="32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200" b="0" kern="0" dirty="0">
                  <a:solidFill>
                    <a:srgbClr val="000000"/>
                  </a:solidFill>
                </a:rPr>
                <a:t>223</a:t>
              </a:r>
              <a:endParaRPr lang="en-US" altLang="en-US" sz="135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4" y="5677811"/>
              <a:ext cx="359501" cy="32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200" b="0" kern="0" dirty="0">
                  <a:solidFill>
                    <a:srgbClr val="000000"/>
                  </a:solidFill>
                </a:rPr>
                <a:t>1</a:t>
              </a:r>
              <a:endParaRPr lang="en-US" altLang="en-US" sz="135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359501" cy="32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200" b="0" kern="0" dirty="0">
                  <a:solidFill>
                    <a:srgbClr val="000000"/>
                  </a:solidFill>
                </a:rPr>
                <a:t>1</a:t>
              </a:r>
              <a:endParaRPr lang="en-US" altLang="en-US" sz="135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359501" cy="320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1200" b="0" kern="0" dirty="0">
                  <a:solidFill>
                    <a:srgbClr val="000000"/>
                  </a:solidFill>
                </a:rPr>
                <a:t>1</a:t>
              </a:r>
              <a:endParaRPr lang="en-US" altLang="en-US" sz="135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5337572" y="1891396"/>
            <a:ext cx="481013" cy="4191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340261"/>
            <a:ext cx="481013" cy="4191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5355431" y="2797461"/>
            <a:ext cx="481013" cy="4191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99822" y="2009267"/>
            <a:ext cx="481013" cy="4191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0537" y="2968911"/>
            <a:ext cx="481013" cy="4191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86625" y="4111911"/>
            <a:ext cx="481013" cy="4191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13897" y="4142867"/>
            <a:ext cx="481013" cy="4191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5773043" y="2196704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5780187" y="2645867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5800726" y="3105746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6273384" y="2791217"/>
            <a:ext cx="59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7160717" y="2795681"/>
            <a:ext cx="731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6790231" y="2686126"/>
            <a:ext cx="474743" cy="225704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7972426" y="2314066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7973446" y="3276431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6555659" y="3993741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7414752" y="3965474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5131253" y="4825093"/>
            <a:ext cx="354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prstClr val="black"/>
                </a:solidFill>
                <a:latin typeface="Calibri" panose="020F0502020204030204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Proxies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701087" cy="3960812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>
                <a:solidFill>
                  <a:srgbClr val="FF0000"/>
                </a:solidFill>
              </a:rPr>
              <a:t>proxy </a:t>
            </a:r>
            <a:r>
              <a:rPr lang="en-US" dirty="0">
                <a:solidFill>
                  <a:srgbClr val="000000"/>
                </a:solidFill>
              </a:rPr>
              <a:t>is an intermediary between a client and an </a:t>
            </a:r>
            <a:r>
              <a:rPr lang="en-US" i="1" dirty="0">
                <a:solidFill>
                  <a:srgbClr val="FF0000"/>
                </a:solidFill>
              </a:rPr>
              <a:t>origin server</a:t>
            </a:r>
            <a:endParaRPr lang="en-US" i="1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client, the proxy acts like a server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To the server, the proxy acts like a client</a:t>
            </a:r>
          </a:p>
        </p:txBody>
      </p:sp>
      <p:sp>
        <p:nvSpPr>
          <p:cNvPr id="788484" name="Oval 4"/>
          <p:cNvSpPr>
            <a:spLocks noChangeArrowheads="1"/>
          </p:cNvSpPr>
          <p:nvPr/>
        </p:nvSpPr>
        <p:spPr bwMode="auto"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88485" name="Oval 5"/>
          <p:cNvSpPr>
            <a:spLocks noChangeArrowheads="1"/>
          </p:cNvSpPr>
          <p:nvPr/>
        </p:nvSpPr>
        <p:spPr bwMode="auto"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Proxy</a:t>
            </a:r>
          </a:p>
        </p:txBody>
      </p:sp>
      <p:sp>
        <p:nvSpPr>
          <p:cNvPr id="788487" name="Oval 7"/>
          <p:cNvSpPr>
            <a:spLocks noChangeArrowheads="1"/>
          </p:cNvSpPr>
          <p:nvPr/>
        </p:nvSpPr>
        <p:spPr bwMode="auto"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Origin</a:t>
            </a:r>
          </a:p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88486" name="Line 6"/>
          <p:cNvSpPr>
            <a:spLocks noChangeShapeType="1"/>
          </p:cNvSpPr>
          <p:nvPr/>
        </p:nvSpPr>
        <p:spPr bwMode="auto">
          <a:xfrm>
            <a:off x="1600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6" name="Text Box 16"/>
          <p:cNvSpPr txBox="1">
            <a:spLocks noChangeArrowheads="1"/>
          </p:cNvSpPr>
          <p:nvPr/>
        </p:nvSpPr>
        <p:spPr bwMode="auto">
          <a:xfrm>
            <a:off x="1660525" y="3124200"/>
            <a:ext cx="193244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1. Client request</a:t>
            </a:r>
          </a:p>
        </p:txBody>
      </p:sp>
      <p:sp>
        <p:nvSpPr>
          <p:cNvPr id="788493" name="Line 13"/>
          <p:cNvSpPr>
            <a:spLocks noChangeShapeType="1"/>
          </p:cNvSpPr>
          <p:nvPr/>
        </p:nvSpPr>
        <p:spPr bwMode="auto">
          <a:xfrm>
            <a:off x="4648200" y="35512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7" name="Text Box 17"/>
          <p:cNvSpPr txBox="1">
            <a:spLocks noChangeArrowheads="1"/>
          </p:cNvSpPr>
          <p:nvPr/>
        </p:nvSpPr>
        <p:spPr bwMode="auto">
          <a:xfrm>
            <a:off x="4668838" y="3138488"/>
            <a:ext cx="191991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2. Proxy request</a:t>
            </a:r>
          </a:p>
        </p:txBody>
      </p:sp>
      <p:sp>
        <p:nvSpPr>
          <p:cNvPr id="788494" name="Line 14"/>
          <p:cNvSpPr>
            <a:spLocks noChangeShapeType="1"/>
          </p:cNvSpPr>
          <p:nvPr/>
        </p:nvSpPr>
        <p:spPr bwMode="auto">
          <a:xfrm>
            <a:off x="4572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8" name="Text Box 18"/>
          <p:cNvSpPr txBox="1">
            <a:spLocks noChangeArrowheads="1"/>
          </p:cNvSpPr>
          <p:nvPr/>
        </p:nvSpPr>
        <p:spPr bwMode="auto">
          <a:xfrm>
            <a:off x="4724400" y="4084638"/>
            <a:ext cx="214947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+mn-lt"/>
              </a:rPr>
              <a:t>3. Server response</a:t>
            </a:r>
          </a:p>
        </p:txBody>
      </p:sp>
      <p:sp>
        <p:nvSpPr>
          <p:cNvPr id="788495" name="Line 15"/>
          <p:cNvSpPr>
            <a:spLocks noChangeShapeType="1"/>
          </p:cNvSpPr>
          <p:nvPr/>
        </p:nvSpPr>
        <p:spPr bwMode="auto">
          <a:xfrm>
            <a:off x="1524000" y="4008438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88499" name="Text Box 19"/>
          <p:cNvSpPr txBox="1">
            <a:spLocks noChangeArrowheads="1"/>
          </p:cNvSpPr>
          <p:nvPr/>
        </p:nvSpPr>
        <p:spPr bwMode="auto">
          <a:xfrm>
            <a:off x="1651000" y="4084638"/>
            <a:ext cx="20712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4. Proxy response</a:t>
            </a:r>
          </a:p>
        </p:txBody>
      </p:sp>
    </p:spTree>
    <p:extLst>
      <p:ext uri="{BB962C8B-B14F-4D97-AF65-F5344CB8AC3E}">
        <p14:creationId xmlns:p14="http://schemas.microsoft.com/office/powerpoint/2010/main" val="2169193404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Proxies?</a:t>
            </a:r>
          </a:p>
        </p:txBody>
      </p:sp>
      <p:sp>
        <p:nvSpPr>
          <p:cNvPr id="7895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620125" cy="1652587"/>
          </a:xfrm>
        </p:spPr>
        <p:txBody>
          <a:bodyPr/>
          <a:lstStyle/>
          <a:p>
            <a:r>
              <a:rPr lang="en-US" dirty="0"/>
              <a:t>Can perform useful functions as requests and responses pass by</a:t>
            </a:r>
          </a:p>
          <a:p>
            <a:pPr lvl="1"/>
            <a:r>
              <a:rPr lang="en-US" dirty="0"/>
              <a:t>Examples: Caching, logging, </a:t>
            </a:r>
            <a:r>
              <a:rPr lang="en-US" dirty="0" err="1"/>
              <a:t>anonymization</a:t>
            </a:r>
            <a:r>
              <a:rPr lang="en-US" dirty="0"/>
              <a:t>, filtering, </a:t>
            </a:r>
            <a:r>
              <a:rPr lang="en-US" dirty="0" err="1"/>
              <a:t>transcoding</a:t>
            </a:r>
            <a:endParaRPr lang="en-US" dirty="0"/>
          </a:p>
        </p:txBody>
      </p:sp>
      <p:sp>
        <p:nvSpPr>
          <p:cNvPr id="789508" name="Oval 1028"/>
          <p:cNvSpPr>
            <a:spLocks noChangeArrowheads="1"/>
          </p:cNvSpPr>
          <p:nvPr/>
        </p:nvSpPr>
        <p:spPr bwMode="auto"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A</a:t>
            </a:r>
          </a:p>
        </p:txBody>
      </p:sp>
      <p:sp>
        <p:nvSpPr>
          <p:cNvPr id="789509" name="Oval 1029"/>
          <p:cNvSpPr>
            <a:spLocks noChangeArrowheads="1"/>
          </p:cNvSpPr>
          <p:nvPr/>
        </p:nvSpPr>
        <p:spPr bwMode="auto"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Proxy</a:t>
            </a:r>
          </a:p>
          <a:p>
            <a:pPr algn="ctr" defTabSz="912813"/>
            <a:r>
              <a:rPr lang="en-US" sz="1800">
                <a:latin typeface="+mn-lt"/>
              </a:rPr>
              <a:t>cache</a:t>
            </a:r>
          </a:p>
        </p:txBody>
      </p:sp>
      <p:sp>
        <p:nvSpPr>
          <p:cNvPr id="789510" name="Oval 1030"/>
          <p:cNvSpPr>
            <a:spLocks noChangeArrowheads="1"/>
          </p:cNvSpPr>
          <p:nvPr/>
        </p:nvSpPr>
        <p:spPr bwMode="auto"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Origin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sp>
          <p:nvSpPr>
            <p:cNvPr id="789512" name="Line 1032"/>
            <p:cNvSpPr>
              <a:spLocks noChangeShapeType="1"/>
            </p:cNvSpPr>
            <p:nvPr/>
          </p:nvSpPr>
          <p:spPr bwMode="auto">
            <a:xfrm>
              <a:off x="1724025" y="3419475"/>
              <a:ext cx="215741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3" name="Text Box 1033"/>
            <p:cNvSpPr txBox="1">
              <a:spLocks noChangeArrowheads="1"/>
            </p:cNvSpPr>
            <p:nvPr/>
          </p:nvSpPr>
          <p:spPr bwMode="auto">
            <a:xfrm>
              <a:off x="1952625" y="3170238"/>
              <a:ext cx="2087563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sp>
          <p:nvSpPr>
            <p:cNvPr id="789515" name="Line 1035"/>
            <p:cNvSpPr>
              <a:spLocks noChangeShapeType="1"/>
            </p:cNvSpPr>
            <p:nvPr/>
          </p:nvSpPr>
          <p:spPr bwMode="auto">
            <a:xfrm>
              <a:off x="4706938" y="4035431"/>
              <a:ext cx="3187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6" name="Text Box 1036"/>
            <p:cNvSpPr txBox="1">
              <a:spLocks noChangeArrowheads="1"/>
            </p:cNvSpPr>
            <p:nvPr/>
          </p:nvSpPr>
          <p:spPr bwMode="auto">
            <a:xfrm>
              <a:off x="5505451" y="3657600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sp>
          <p:nvSpPr>
            <p:cNvPr id="789518" name="Line 1038"/>
            <p:cNvSpPr>
              <a:spLocks noChangeShapeType="1"/>
            </p:cNvSpPr>
            <p:nvPr/>
          </p:nvSpPr>
          <p:spPr bwMode="auto">
            <a:xfrm>
              <a:off x="4667250" y="4492631"/>
              <a:ext cx="3221038" cy="190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19" name="Text Box 1039"/>
            <p:cNvSpPr txBox="1">
              <a:spLocks noChangeArrowheads="1"/>
            </p:cNvSpPr>
            <p:nvPr/>
          </p:nvSpPr>
          <p:spPr bwMode="auto">
            <a:xfrm>
              <a:off x="5715000" y="41148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sp>
          <p:nvSpPr>
            <p:cNvPr id="789521" name="Line 1041"/>
            <p:cNvSpPr>
              <a:spLocks noChangeShapeType="1"/>
            </p:cNvSpPr>
            <p:nvPr/>
          </p:nvSpPr>
          <p:spPr bwMode="auto">
            <a:xfrm>
              <a:off x="1579563" y="3817938"/>
              <a:ext cx="2097087" cy="4651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22" name="Text Box 1042"/>
            <p:cNvSpPr txBox="1">
              <a:spLocks noChangeArrowheads="1"/>
            </p:cNvSpPr>
            <p:nvPr/>
          </p:nvSpPr>
          <p:spPr bwMode="auto">
            <a:xfrm>
              <a:off x="2293938" y="3667125"/>
              <a:ext cx="1287462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23" name="Oval 1043"/>
          <p:cNvSpPr>
            <a:spLocks noChangeArrowheads="1"/>
          </p:cNvSpPr>
          <p:nvPr/>
        </p:nvSpPr>
        <p:spPr bwMode="auto"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Client</a:t>
            </a:r>
          </a:p>
          <a:p>
            <a:pPr algn="ctr" defTabSz="912813"/>
            <a:r>
              <a:rPr lang="en-US" sz="1800">
                <a:latin typeface="+mn-lt"/>
              </a:rPr>
              <a:t>B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sp>
          <p:nvSpPr>
            <p:cNvPr id="789535" name="Line 1055"/>
            <p:cNvSpPr>
              <a:spLocks noChangeShapeType="1"/>
            </p:cNvSpPr>
            <p:nvPr/>
          </p:nvSpPr>
          <p:spPr bwMode="auto">
            <a:xfrm flipV="1">
              <a:off x="1552575" y="4443413"/>
              <a:ext cx="2111375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6" name="Text Box 1056"/>
            <p:cNvSpPr txBox="1">
              <a:spLocks noChangeArrowheads="1"/>
            </p:cNvSpPr>
            <p:nvPr/>
          </p:nvSpPr>
          <p:spPr bwMode="auto">
            <a:xfrm>
              <a:off x="533400" y="4489451"/>
              <a:ext cx="20875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/>
                <a:t>Request </a:t>
              </a:r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sp>
          <p:nvSpPr>
            <p:cNvPr id="789537" name="Line 1057"/>
            <p:cNvSpPr>
              <a:spLocks noChangeShapeType="1"/>
            </p:cNvSpPr>
            <p:nvPr/>
          </p:nvSpPr>
          <p:spPr bwMode="auto">
            <a:xfrm flipV="1">
              <a:off x="1693863" y="4705350"/>
              <a:ext cx="2063751" cy="7048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lIns="91577" tIns="45789" rIns="91577" bIns="45789" anchor="ctr"/>
            <a:lstStyle/>
            <a:p>
              <a:endParaRPr lang="en-US" sz="1800"/>
            </a:p>
          </p:txBody>
        </p:sp>
        <p:sp>
          <p:nvSpPr>
            <p:cNvPr id="789538" name="Text Box 1058"/>
            <p:cNvSpPr txBox="1">
              <a:spLocks noChangeArrowheads="1"/>
            </p:cNvSpPr>
            <p:nvPr/>
          </p:nvSpPr>
          <p:spPr bwMode="auto">
            <a:xfrm>
              <a:off x="2470151" y="5029200"/>
              <a:ext cx="1287463" cy="3698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err="1">
                  <a:latin typeface="Courier New" pitchFamily="49" charset="0"/>
                </a:rPr>
                <a:t>foo.html</a:t>
              </a:r>
              <a:endParaRPr lang="en-US" sz="1800" dirty="0">
                <a:latin typeface="Courier New" pitchFamily="49" charset="0"/>
              </a:endParaRPr>
            </a:p>
          </p:txBody>
        </p:sp>
      </p:grpSp>
      <p:sp>
        <p:nvSpPr>
          <p:cNvPr id="789541" name="Text Box 1061"/>
          <p:cNvSpPr txBox="1">
            <a:spLocks noChangeArrowheads="1"/>
          </p:cNvSpPr>
          <p:nvPr/>
        </p:nvSpPr>
        <p:spPr bwMode="auto">
          <a:xfrm>
            <a:off x="1236663" y="6183313"/>
            <a:ext cx="297870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Fast inexpensive local network</a:t>
            </a:r>
          </a:p>
        </p:txBody>
      </p:sp>
      <p:sp>
        <p:nvSpPr>
          <p:cNvPr id="789543" name="Text Box 1063"/>
          <p:cNvSpPr txBox="1">
            <a:spLocks noChangeArrowheads="1"/>
          </p:cNvSpPr>
          <p:nvPr/>
        </p:nvSpPr>
        <p:spPr bwMode="auto">
          <a:xfrm>
            <a:off x="5643563" y="4792663"/>
            <a:ext cx="1692275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/>
              <a:t>Slower more </a:t>
            </a:r>
          </a:p>
          <a:p>
            <a:r>
              <a:rPr lang="en-US" sz="1800"/>
              <a:t>expensive</a:t>
            </a:r>
          </a:p>
          <a:p>
            <a:r>
              <a:rPr lang="en-US" sz="180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484653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410964"/>
            <a:ext cx="8710782" cy="762000"/>
          </a:xfrm>
        </p:spPr>
        <p:txBody>
          <a:bodyPr/>
          <a:lstStyle/>
          <a:p>
            <a:r>
              <a:rPr lang="en-US" dirty="0"/>
              <a:t>Evolution of Internet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19200"/>
            <a:ext cx="8238439" cy="4972050"/>
          </a:xfrm>
        </p:spPr>
        <p:txBody>
          <a:bodyPr/>
          <a:lstStyle/>
          <a:p>
            <a:r>
              <a:rPr lang="en-US" dirty="0"/>
              <a:t>Original Idea</a:t>
            </a:r>
          </a:p>
          <a:p>
            <a:pPr lvl="1"/>
            <a:r>
              <a:rPr lang="en-US" dirty="0"/>
              <a:t>Every node on Internet would have unique IP address</a:t>
            </a:r>
          </a:p>
          <a:p>
            <a:pPr lvl="2"/>
            <a:r>
              <a:rPr lang="en-US" dirty="0"/>
              <a:t>Everyone would be able to talk directly to everyone</a:t>
            </a:r>
          </a:p>
          <a:p>
            <a:pPr lvl="1"/>
            <a:r>
              <a:rPr lang="en-US" dirty="0"/>
              <a:t>No secrecy or authentication</a:t>
            </a:r>
          </a:p>
          <a:p>
            <a:pPr lvl="2"/>
            <a:r>
              <a:rPr lang="en-US" dirty="0"/>
              <a:t>Messages visible to routers and hosts on same LAN</a:t>
            </a:r>
          </a:p>
          <a:p>
            <a:pPr lvl="2"/>
            <a:r>
              <a:rPr lang="en-US" dirty="0"/>
              <a:t>Possible to forge source field in packet header</a:t>
            </a:r>
          </a:p>
          <a:p>
            <a:endParaRPr lang="en-US" dirty="0"/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There aren't enough IP addresses available</a:t>
            </a:r>
          </a:p>
          <a:p>
            <a:pPr lvl="1"/>
            <a:r>
              <a:rPr lang="en-US" dirty="0"/>
              <a:t>Don't want everyone to have access or knowledge of all other hosts</a:t>
            </a:r>
          </a:p>
          <a:p>
            <a:pPr lvl="1"/>
            <a:r>
              <a:rPr lang="en-US" dirty="0"/>
              <a:t>Security issues mandate secrecy &amp; authentication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Internet: Naming</a:t>
            </a:r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2161" y="1276350"/>
            <a:ext cx="8314639" cy="4972050"/>
          </a:xfrm>
        </p:spPr>
        <p:txBody>
          <a:bodyPr/>
          <a:lstStyle/>
          <a:p>
            <a:r>
              <a:rPr lang="en-US" dirty="0"/>
              <a:t>Dynamic address assignment</a:t>
            </a:r>
          </a:p>
          <a:p>
            <a:pPr lvl="1"/>
            <a:r>
              <a:rPr lang="en-US" dirty="0"/>
              <a:t>Most hosts don't need to have known address</a:t>
            </a:r>
          </a:p>
          <a:p>
            <a:pPr lvl="2"/>
            <a:r>
              <a:rPr lang="en-US" dirty="0"/>
              <a:t>Only those functioning as servers</a:t>
            </a:r>
          </a:p>
          <a:p>
            <a:pPr lvl="1"/>
            <a:r>
              <a:rPr lang="en-US" dirty="0"/>
              <a:t>DHCP (Dynamic Host Configuration Protocol)</a:t>
            </a:r>
          </a:p>
          <a:p>
            <a:pPr lvl="2"/>
            <a:r>
              <a:rPr lang="en-US" dirty="0"/>
              <a:t>Local ISP assigns address for temporary use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Laptop at CMU (wired connection)</a:t>
            </a:r>
          </a:p>
          <a:p>
            <a:pPr lvl="2"/>
            <a:r>
              <a:rPr lang="en-US" dirty="0"/>
              <a:t>IP address 128.2.213.29 (</a:t>
            </a:r>
            <a:r>
              <a:rPr lang="en-US" b="1" dirty="0">
                <a:latin typeface="Courier New" pitchFamily="49" charset="0"/>
              </a:rPr>
              <a:t>bryant-tp4.cs.cmu.edu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statically</a:t>
            </a:r>
          </a:p>
          <a:p>
            <a:pPr lvl="1"/>
            <a:r>
              <a:rPr lang="en-US" dirty="0"/>
              <a:t>Laptop at home</a:t>
            </a:r>
          </a:p>
          <a:p>
            <a:pPr lvl="2"/>
            <a:r>
              <a:rPr lang="en-US" dirty="0"/>
              <a:t>IP address 192.168.1.5</a:t>
            </a:r>
          </a:p>
          <a:p>
            <a:pPr lvl="2"/>
            <a:r>
              <a:rPr lang="en-US" dirty="0"/>
              <a:t>Only valid within home network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Internet: Firewalls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657600"/>
            <a:ext cx="8307388" cy="3048000"/>
          </a:xfrm>
        </p:spPr>
        <p:txBody>
          <a:bodyPr/>
          <a:lstStyle/>
          <a:p>
            <a:pPr marL="288925" indent="-288925"/>
            <a:r>
              <a:rPr lang="en-US" dirty="0"/>
              <a:t>Firewalls</a:t>
            </a:r>
          </a:p>
          <a:p>
            <a:pPr marL="798513" lvl="1" indent="-300038"/>
            <a:r>
              <a:rPr lang="en-US" dirty="0"/>
              <a:t>Hides organizations nodes from rest of Internet</a:t>
            </a:r>
          </a:p>
          <a:p>
            <a:pPr marL="798513" lvl="1" indent="-300038"/>
            <a:r>
              <a:rPr lang="en-US" dirty="0"/>
              <a:t>Use local IP addresses within organization</a:t>
            </a:r>
          </a:p>
          <a:p>
            <a:pPr marL="798513" lvl="1" indent="-300038"/>
            <a:r>
              <a:rPr lang="en-US" dirty="0"/>
              <a:t>For external service, provides proxy service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Client request: </a:t>
            </a:r>
            <a:r>
              <a:rPr lang="en-US" dirty="0" err="1"/>
              <a:t>src</a:t>
            </a:r>
            <a:r>
              <a:rPr lang="en-US" dirty="0"/>
              <a:t>=10.2.2.2,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forwards: </a:t>
            </a:r>
            <a:r>
              <a:rPr lang="en-US" dirty="0" err="1"/>
              <a:t>src</a:t>
            </a:r>
            <a:r>
              <a:rPr lang="en-US" dirty="0"/>
              <a:t>=176.3.3.3, </a:t>
            </a:r>
            <a:r>
              <a:rPr lang="en-US" dirty="0" err="1"/>
              <a:t>dest</a:t>
            </a:r>
            <a:r>
              <a:rPr lang="en-US" dirty="0"/>
              <a:t>=216.99.99.99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Server responds: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=176.3.3.3</a:t>
            </a:r>
          </a:p>
          <a:p>
            <a:pPr marL="1030288" lvl="2" indent="-231775">
              <a:buFont typeface="Wingdings" pitchFamily="2" charset="2"/>
              <a:buAutoNum type="arabicPeriod"/>
            </a:pPr>
            <a:r>
              <a:rPr lang="en-US" dirty="0"/>
              <a:t>Firewall forwards response: </a:t>
            </a:r>
            <a:r>
              <a:rPr lang="en-US" dirty="0" err="1"/>
              <a:t>src</a:t>
            </a:r>
            <a:r>
              <a:rPr lang="en-US" dirty="0"/>
              <a:t>=216.99.99.99, </a:t>
            </a:r>
            <a:r>
              <a:rPr lang="en-US" dirty="0" err="1"/>
              <a:t>dest</a:t>
            </a:r>
            <a:r>
              <a:rPr lang="en-US" dirty="0"/>
              <a:t>=10.2.2.2</a:t>
            </a:r>
          </a:p>
        </p:txBody>
      </p:sp>
      <p:sp>
        <p:nvSpPr>
          <p:cNvPr id="32" name="Freeform 31"/>
          <p:cNvSpPr/>
          <p:nvPr/>
        </p:nvSpPr>
        <p:spPr bwMode="auto">
          <a:xfrm>
            <a:off x="1371600" y="1752600"/>
            <a:ext cx="2022926" cy="1350406"/>
          </a:xfrm>
          <a:custGeom>
            <a:avLst/>
            <a:gdLst>
              <a:gd name="connsiteX0" fmla="*/ 410060 w 2022926"/>
              <a:gd name="connsiteY0" fmla="*/ 284615 h 1350406"/>
              <a:gd name="connsiteX1" fmla="*/ 349504 w 2022926"/>
              <a:gd name="connsiteY1" fmla="*/ 302782 h 1350406"/>
              <a:gd name="connsiteX2" fmla="*/ 319226 w 2022926"/>
              <a:gd name="connsiteY2" fmla="*/ 308837 h 1350406"/>
              <a:gd name="connsiteX3" fmla="*/ 240502 w 2022926"/>
              <a:gd name="connsiteY3" fmla="*/ 327004 h 1350406"/>
              <a:gd name="connsiteX4" fmla="*/ 222335 w 2022926"/>
              <a:gd name="connsiteY4" fmla="*/ 339115 h 1350406"/>
              <a:gd name="connsiteX5" fmla="*/ 192057 w 2022926"/>
              <a:gd name="connsiteY5" fmla="*/ 351227 h 1350406"/>
              <a:gd name="connsiteX6" fmla="*/ 149668 w 2022926"/>
              <a:gd name="connsiteY6" fmla="*/ 369394 h 1350406"/>
              <a:gd name="connsiteX7" fmla="*/ 64889 w 2022926"/>
              <a:gd name="connsiteY7" fmla="*/ 429950 h 1350406"/>
              <a:gd name="connsiteX8" fmla="*/ 40667 w 2022926"/>
              <a:gd name="connsiteY8" fmla="*/ 460228 h 1350406"/>
              <a:gd name="connsiteX9" fmla="*/ 34611 w 2022926"/>
              <a:gd name="connsiteY9" fmla="*/ 478395 h 1350406"/>
              <a:gd name="connsiteX10" fmla="*/ 22500 w 2022926"/>
              <a:gd name="connsiteY10" fmla="*/ 496562 h 1350406"/>
              <a:gd name="connsiteX11" fmla="*/ 28555 w 2022926"/>
              <a:gd name="connsiteY11" fmla="*/ 847788 h 1350406"/>
              <a:gd name="connsiteX12" fmla="*/ 58834 w 2022926"/>
              <a:gd name="connsiteY12" fmla="*/ 920456 h 1350406"/>
              <a:gd name="connsiteX13" fmla="*/ 70945 w 2022926"/>
              <a:gd name="connsiteY13" fmla="*/ 950734 h 1350406"/>
              <a:gd name="connsiteX14" fmla="*/ 83056 w 2022926"/>
              <a:gd name="connsiteY14" fmla="*/ 968901 h 1350406"/>
              <a:gd name="connsiteX15" fmla="*/ 113334 w 2022926"/>
              <a:gd name="connsiteY15" fmla="*/ 1029457 h 1350406"/>
              <a:gd name="connsiteX16" fmla="*/ 119390 w 2022926"/>
              <a:gd name="connsiteY16" fmla="*/ 1053680 h 1350406"/>
              <a:gd name="connsiteX17" fmla="*/ 179946 w 2022926"/>
              <a:gd name="connsiteY17" fmla="*/ 1132403 h 1350406"/>
              <a:gd name="connsiteX18" fmla="*/ 210224 w 2022926"/>
              <a:gd name="connsiteY18" fmla="*/ 1174792 h 1350406"/>
              <a:gd name="connsiteX19" fmla="*/ 234447 w 2022926"/>
              <a:gd name="connsiteY19" fmla="*/ 1192959 h 1350406"/>
              <a:gd name="connsiteX20" fmla="*/ 258669 w 2022926"/>
              <a:gd name="connsiteY20" fmla="*/ 1223237 h 1350406"/>
              <a:gd name="connsiteX21" fmla="*/ 288947 w 2022926"/>
              <a:gd name="connsiteY21" fmla="*/ 1241404 h 1350406"/>
              <a:gd name="connsiteX22" fmla="*/ 379782 w 2022926"/>
              <a:gd name="connsiteY22" fmla="*/ 1283794 h 1350406"/>
              <a:gd name="connsiteX23" fmla="*/ 476672 w 2022926"/>
              <a:gd name="connsiteY23" fmla="*/ 1332239 h 1350406"/>
              <a:gd name="connsiteX24" fmla="*/ 531173 w 2022926"/>
              <a:gd name="connsiteY24" fmla="*/ 1338294 h 1350406"/>
              <a:gd name="connsiteX25" fmla="*/ 567506 w 2022926"/>
              <a:gd name="connsiteY25" fmla="*/ 1344350 h 1350406"/>
              <a:gd name="connsiteX26" fmla="*/ 858177 w 2022926"/>
              <a:gd name="connsiteY26" fmla="*/ 1350406 h 1350406"/>
              <a:gd name="connsiteX27" fmla="*/ 1269959 w 2022926"/>
              <a:gd name="connsiteY27" fmla="*/ 1344350 h 1350406"/>
              <a:gd name="connsiteX28" fmla="*/ 1342627 w 2022926"/>
              <a:gd name="connsiteY28" fmla="*/ 1326183 h 1350406"/>
              <a:gd name="connsiteX29" fmla="*/ 1372905 w 2022926"/>
              <a:gd name="connsiteY29" fmla="*/ 1314072 h 1350406"/>
              <a:gd name="connsiteX30" fmla="*/ 1433461 w 2022926"/>
              <a:gd name="connsiteY30" fmla="*/ 1295905 h 1350406"/>
              <a:gd name="connsiteX31" fmla="*/ 1481906 w 2022926"/>
              <a:gd name="connsiteY31" fmla="*/ 1277738 h 1350406"/>
              <a:gd name="connsiteX32" fmla="*/ 1524296 w 2022926"/>
              <a:gd name="connsiteY32" fmla="*/ 1271682 h 1350406"/>
              <a:gd name="connsiteX33" fmla="*/ 1578796 w 2022926"/>
              <a:gd name="connsiteY33" fmla="*/ 1247460 h 1350406"/>
              <a:gd name="connsiteX34" fmla="*/ 1621186 w 2022926"/>
              <a:gd name="connsiteY34" fmla="*/ 1229293 h 1350406"/>
              <a:gd name="connsiteX35" fmla="*/ 1705965 w 2022926"/>
              <a:gd name="connsiteY35" fmla="*/ 1186904 h 1350406"/>
              <a:gd name="connsiteX36" fmla="*/ 1736243 w 2022926"/>
              <a:gd name="connsiteY36" fmla="*/ 1174792 h 1350406"/>
              <a:gd name="connsiteX37" fmla="*/ 1760465 w 2022926"/>
              <a:gd name="connsiteY37" fmla="*/ 1156625 h 1350406"/>
              <a:gd name="connsiteX38" fmla="*/ 1790743 w 2022926"/>
              <a:gd name="connsiteY38" fmla="*/ 1138459 h 1350406"/>
              <a:gd name="connsiteX39" fmla="*/ 1833133 w 2022926"/>
              <a:gd name="connsiteY39" fmla="*/ 1077902 h 1350406"/>
              <a:gd name="connsiteX40" fmla="*/ 1857355 w 2022926"/>
              <a:gd name="connsiteY40" fmla="*/ 1053680 h 1350406"/>
              <a:gd name="connsiteX41" fmla="*/ 1881578 w 2022926"/>
              <a:gd name="connsiteY41" fmla="*/ 999179 h 1350406"/>
              <a:gd name="connsiteX42" fmla="*/ 1887634 w 2022926"/>
              <a:gd name="connsiteY42" fmla="*/ 981012 h 1350406"/>
              <a:gd name="connsiteX43" fmla="*/ 1899745 w 2022926"/>
              <a:gd name="connsiteY43" fmla="*/ 962845 h 1350406"/>
              <a:gd name="connsiteX44" fmla="*/ 1942134 w 2022926"/>
              <a:gd name="connsiteY44" fmla="*/ 865955 h 1350406"/>
              <a:gd name="connsiteX45" fmla="*/ 1966357 w 2022926"/>
              <a:gd name="connsiteY45" fmla="*/ 811455 h 1350406"/>
              <a:gd name="connsiteX46" fmla="*/ 1972412 w 2022926"/>
              <a:gd name="connsiteY46" fmla="*/ 793288 h 1350406"/>
              <a:gd name="connsiteX47" fmla="*/ 1990579 w 2022926"/>
              <a:gd name="connsiteY47" fmla="*/ 720620 h 1350406"/>
              <a:gd name="connsiteX48" fmla="*/ 2002690 w 2022926"/>
              <a:gd name="connsiteY48" fmla="*/ 702453 h 1350406"/>
              <a:gd name="connsiteX49" fmla="*/ 2008746 w 2022926"/>
              <a:gd name="connsiteY49" fmla="*/ 678231 h 1350406"/>
              <a:gd name="connsiteX50" fmla="*/ 2020857 w 2022926"/>
              <a:gd name="connsiteY50" fmla="*/ 605563 h 1350406"/>
              <a:gd name="connsiteX51" fmla="*/ 2014802 w 2022926"/>
              <a:gd name="connsiteY51" fmla="*/ 296726 h 1350406"/>
              <a:gd name="connsiteX52" fmla="*/ 2008746 w 2022926"/>
              <a:gd name="connsiteY52" fmla="*/ 272504 h 1350406"/>
              <a:gd name="connsiteX53" fmla="*/ 1978468 w 2022926"/>
              <a:gd name="connsiteY53" fmla="*/ 193780 h 1350406"/>
              <a:gd name="connsiteX54" fmla="*/ 1960301 w 2022926"/>
              <a:gd name="connsiteY54" fmla="*/ 157447 h 1350406"/>
              <a:gd name="connsiteX55" fmla="*/ 1936079 w 2022926"/>
              <a:gd name="connsiteY55" fmla="*/ 102946 h 1350406"/>
              <a:gd name="connsiteX56" fmla="*/ 1917912 w 2022926"/>
              <a:gd name="connsiteY56" fmla="*/ 84779 h 1350406"/>
              <a:gd name="connsiteX57" fmla="*/ 1899745 w 2022926"/>
              <a:gd name="connsiteY57" fmla="*/ 78723 h 1350406"/>
              <a:gd name="connsiteX58" fmla="*/ 1875522 w 2022926"/>
              <a:gd name="connsiteY58" fmla="*/ 66612 h 1350406"/>
              <a:gd name="connsiteX59" fmla="*/ 1857355 w 2022926"/>
              <a:gd name="connsiteY59" fmla="*/ 54501 h 1350406"/>
              <a:gd name="connsiteX60" fmla="*/ 1833133 w 2022926"/>
              <a:gd name="connsiteY60" fmla="*/ 48445 h 1350406"/>
              <a:gd name="connsiteX61" fmla="*/ 1790743 w 2022926"/>
              <a:gd name="connsiteY61" fmla="*/ 36334 h 1350406"/>
              <a:gd name="connsiteX62" fmla="*/ 1687798 w 2022926"/>
              <a:gd name="connsiteY62" fmla="*/ 24223 h 1350406"/>
              <a:gd name="connsiteX63" fmla="*/ 1524296 w 2022926"/>
              <a:gd name="connsiteY63" fmla="*/ 18167 h 1350406"/>
              <a:gd name="connsiteX64" fmla="*/ 1463739 w 2022926"/>
              <a:gd name="connsiteY64" fmla="*/ 12112 h 1350406"/>
              <a:gd name="connsiteX65" fmla="*/ 1372905 w 2022926"/>
              <a:gd name="connsiteY65" fmla="*/ 0 h 1350406"/>
              <a:gd name="connsiteX66" fmla="*/ 1148847 w 2022926"/>
              <a:gd name="connsiteY66" fmla="*/ 12112 h 1350406"/>
              <a:gd name="connsiteX67" fmla="*/ 1058012 w 2022926"/>
              <a:gd name="connsiteY67" fmla="*/ 18167 h 1350406"/>
              <a:gd name="connsiteX68" fmla="*/ 888455 w 2022926"/>
              <a:gd name="connsiteY68" fmla="*/ 90835 h 1350406"/>
              <a:gd name="connsiteX69" fmla="*/ 833954 w 2022926"/>
              <a:gd name="connsiteY69" fmla="*/ 109002 h 1350406"/>
              <a:gd name="connsiteX70" fmla="*/ 803676 w 2022926"/>
              <a:gd name="connsiteY70" fmla="*/ 121113 h 1350406"/>
              <a:gd name="connsiteX71" fmla="*/ 767342 w 2022926"/>
              <a:gd name="connsiteY71" fmla="*/ 133224 h 1350406"/>
              <a:gd name="connsiteX72" fmla="*/ 749175 w 2022926"/>
              <a:gd name="connsiteY72" fmla="*/ 145335 h 1350406"/>
              <a:gd name="connsiteX73" fmla="*/ 712841 w 2022926"/>
              <a:gd name="connsiteY73" fmla="*/ 157447 h 1350406"/>
              <a:gd name="connsiteX74" fmla="*/ 694675 w 2022926"/>
              <a:gd name="connsiteY74" fmla="*/ 163502 h 1350406"/>
              <a:gd name="connsiteX75" fmla="*/ 670452 w 2022926"/>
              <a:gd name="connsiteY75" fmla="*/ 169558 h 1350406"/>
              <a:gd name="connsiteX76" fmla="*/ 615951 w 2022926"/>
              <a:gd name="connsiteY76" fmla="*/ 181669 h 1350406"/>
              <a:gd name="connsiteX77" fmla="*/ 597784 w 2022926"/>
              <a:gd name="connsiteY77" fmla="*/ 187725 h 1350406"/>
              <a:gd name="connsiteX78" fmla="*/ 567506 w 2022926"/>
              <a:gd name="connsiteY78" fmla="*/ 193780 h 1350406"/>
              <a:gd name="connsiteX79" fmla="*/ 531173 w 2022926"/>
              <a:gd name="connsiteY79" fmla="*/ 205892 h 1350406"/>
              <a:gd name="connsiteX80" fmla="*/ 500894 w 2022926"/>
              <a:gd name="connsiteY80" fmla="*/ 224059 h 1350406"/>
              <a:gd name="connsiteX81" fmla="*/ 476672 w 2022926"/>
              <a:gd name="connsiteY81" fmla="*/ 236170 h 1350406"/>
              <a:gd name="connsiteX82" fmla="*/ 446394 w 2022926"/>
              <a:gd name="connsiteY82" fmla="*/ 248281 h 1350406"/>
              <a:gd name="connsiteX83" fmla="*/ 428227 w 2022926"/>
              <a:gd name="connsiteY83" fmla="*/ 254337 h 1350406"/>
              <a:gd name="connsiteX84" fmla="*/ 410060 w 2022926"/>
              <a:gd name="connsiteY84" fmla="*/ 266448 h 1350406"/>
              <a:gd name="connsiteX85" fmla="*/ 410060 w 2022926"/>
              <a:gd name="connsiteY85" fmla="*/ 284615 h 1350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022926" h="1350406">
                <a:moveTo>
                  <a:pt x="410060" y="284615"/>
                </a:moveTo>
                <a:cubicBezTo>
                  <a:pt x="331406" y="300344"/>
                  <a:pt x="429173" y="278881"/>
                  <a:pt x="349504" y="302782"/>
                </a:cubicBezTo>
                <a:cubicBezTo>
                  <a:pt x="339646" y="305740"/>
                  <a:pt x="329319" y="306819"/>
                  <a:pt x="319226" y="308837"/>
                </a:cubicBezTo>
                <a:cubicBezTo>
                  <a:pt x="261241" y="337831"/>
                  <a:pt x="339233" y="302323"/>
                  <a:pt x="240502" y="327004"/>
                </a:cubicBezTo>
                <a:cubicBezTo>
                  <a:pt x="233441" y="328769"/>
                  <a:pt x="228845" y="335860"/>
                  <a:pt x="222335" y="339115"/>
                </a:cubicBezTo>
                <a:cubicBezTo>
                  <a:pt x="212612" y="343976"/>
                  <a:pt x="202235" y="347410"/>
                  <a:pt x="192057" y="351227"/>
                </a:cubicBezTo>
                <a:cubicBezTo>
                  <a:pt x="174637" y="357760"/>
                  <a:pt x="166431" y="357789"/>
                  <a:pt x="149668" y="369394"/>
                </a:cubicBezTo>
                <a:cubicBezTo>
                  <a:pt x="26822" y="454442"/>
                  <a:pt x="145103" y="381821"/>
                  <a:pt x="64889" y="429950"/>
                </a:cubicBezTo>
                <a:cubicBezTo>
                  <a:pt x="56815" y="440043"/>
                  <a:pt x="47517" y="449268"/>
                  <a:pt x="40667" y="460228"/>
                </a:cubicBezTo>
                <a:cubicBezTo>
                  <a:pt x="37284" y="465641"/>
                  <a:pt x="37466" y="472686"/>
                  <a:pt x="34611" y="478395"/>
                </a:cubicBezTo>
                <a:cubicBezTo>
                  <a:pt x="31356" y="484905"/>
                  <a:pt x="26537" y="490506"/>
                  <a:pt x="22500" y="496562"/>
                </a:cubicBezTo>
                <a:cubicBezTo>
                  <a:pt x="0" y="631557"/>
                  <a:pt x="8913" y="562981"/>
                  <a:pt x="28555" y="847788"/>
                </a:cubicBezTo>
                <a:cubicBezTo>
                  <a:pt x="29987" y="868554"/>
                  <a:pt x="50827" y="902841"/>
                  <a:pt x="58834" y="920456"/>
                </a:cubicBezTo>
                <a:cubicBezTo>
                  <a:pt x="63332" y="930352"/>
                  <a:pt x="66084" y="941011"/>
                  <a:pt x="70945" y="950734"/>
                </a:cubicBezTo>
                <a:cubicBezTo>
                  <a:pt x="74200" y="957244"/>
                  <a:pt x="80100" y="962250"/>
                  <a:pt x="83056" y="968901"/>
                </a:cubicBezTo>
                <a:cubicBezTo>
                  <a:pt x="110878" y="1031502"/>
                  <a:pt x="77610" y="981826"/>
                  <a:pt x="113334" y="1029457"/>
                </a:cubicBezTo>
                <a:cubicBezTo>
                  <a:pt x="115353" y="1037531"/>
                  <a:pt x="115444" y="1046352"/>
                  <a:pt x="119390" y="1053680"/>
                </a:cubicBezTo>
                <a:cubicBezTo>
                  <a:pt x="158293" y="1125928"/>
                  <a:pt x="142254" y="1088428"/>
                  <a:pt x="179946" y="1132403"/>
                </a:cubicBezTo>
                <a:cubicBezTo>
                  <a:pt x="200575" y="1156471"/>
                  <a:pt x="183641" y="1148210"/>
                  <a:pt x="210224" y="1174792"/>
                </a:cubicBezTo>
                <a:cubicBezTo>
                  <a:pt x="217361" y="1181929"/>
                  <a:pt x="227310" y="1185822"/>
                  <a:pt x="234447" y="1192959"/>
                </a:cubicBezTo>
                <a:cubicBezTo>
                  <a:pt x="243586" y="1202098"/>
                  <a:pt x="249009" y="1214650"/>
                  <a:pt x="258669" y="1223237"/>
                </a:cubicBezTo>
                <a:cubicBezTo>
                  <a:pt x="267466" y="1231057"/>
                  <a:pt x="278614" y="1235768"/>
                  <a:pt x="288947" y="1241404"/>
                </a:cubicBezTo>
                <a:cubicBezTo>
                  <a:pt x="330220" y="1263917"/>
                  <a:pt x="331762" y="1260744"/>
                  <a:pt x="379782" y="1283794"/>
                </a:cubicBezTo>
                <a:cubicBezTo>
                  <a:pt x="412335" y="1299419"/>
                  <a:pt x="440784" y="1328252"/>
                  <a:pt x="476672" y="1332239"/>
                </a:cubicBezTo>
                <a:cubicBezTo>
                  <a:pt x="494839" y="1334257"/>
                  <a:pt x="513055" y="1335878"/>
                  <a:pt x="531173" y="1338294"/>
                </a:cubicBezTo>
                <a:cubicBezTo>
                  <a:pt x="543343" y="1339917"/>
                  <a:pt x="555236" y="1343896"/>
                  <a:pt x="567506" y="1344350"/>
                </a:cubicBezTo>
                <a:cubicBezTo>
                  <a:pt x="664351" y="1347937"/>
                  <a:pt x="761287" y="1348387"/>
                  <a:pt x="858177" y="1350406"/>
                </a:cubicBezTo>
                <a:lnTo>
                  <a:pt x="1269959" y="1344350"/>
                </a:lnTo>
                <a:cubicBezTo>
                  <a:pt x="1294432" y="1343689"/>
                  <a:pt x="1320070" y="1334385"/>
                  <a:pt x="1342627" y="1326183"/>
                </a:cubicBezTo>
                <a:cubicBezTo>
                  <a:pt x="1352843" y="1322468"/>
                  <a:pt x="1362593" y="1317509"/>
                  <a:pt x="1372905" y="1314072"/>
                </a:cubicBezTo>
                <a:cubicBezTo>
                  <a:pt x="1392898" y="1307408"/>
                  <a:pt x="1413468" y="1302569"/>
                  <a:pt x="1433461" y="1295905"/>
                </a:cubicBezTo>
                <a:cubicBezTo>
                  <a:pt x="1449822" y="1290451"/>
                  <a:pt x="1465242" y="1282182"/>
                  <a:pt x="1481906" y="1277738"/>
                </a:cubicBezTo>
                <a:cubicBezTo>
                  <a:pt x="1495698" y="1274060"/>
                  <a:pt x="1510166" y="1273701"/>
                  <a:pt x="1524296" y="1271682"/>
                </a:cubicBezTo>
                <a:cubicBezTo>
                  <a:pt x="1618037" y="1240436"/>
                  <a:pt x="1521218" y="1276249"/>
                  <a:pt x="1578796" y="1247460"/>
                </a:cubicBezTo>
                <a:cubicBezTo>
                  <a:pt x="1592546" y="1240585"/>
                  <a:pt x="1607306" y="1235902"/>
                  <a:pt x="1621186" y="1229293"/>
                </a:cubicBezTo>
                <a:cubicBezTo>
                  <a:pt x="1649712" y="1215709"/>
                  <a:pt x="1676630" y="1198639"/>
                  <a:pt x="1705965" y="1186904"/>
                </a:cubicBezTo>
                <a:cubicBezTo>
                  <a:pt x="1716058" y="1182867"/>
                  <a:pt x="1726741" y="1180071"/>
                  <a:pt x="1736243" y="1174792"/>
                </a:cubicBezTo>
                <a:cubicBezTo>
                  <a:pt x="1745065" y="1169890"/>
                  <a:pt x="1752067" y="1162223"/>
                  <a:pt x="1760465" y="1156625"/>
                </a:cubicBezTo>
                <a:cubicBezTo>
                  <a:pt x="1770258" y="1150096"/>
                  <a:pt x="1781165" y="1145300"/>
                  <a:pt x="1790743" y="1138459"/>
                </a:cubicBezTo>
                <a:cubicBezTo>
                  <a:pt x="1811712" y="1123481"/>
                  <a:pt x="1815198" y="1095837"/>
                  <a:pt x="1833133" y="1077902"/>
                </a:cubicBezTo>
                <a:cubicBezTo>
                  <a:pt x="1841207" y="1069828"/>
                  <a:pt x="1850504" y="1062815"/>
                  <a:pt x="1857355" y="1053680"/>
                </a:cubicBezTo>
                <a:cubicBezTo>
                  <a:pt x="1864238" y="1044503"/>
                  <a:pt x="1878265" y="1008015"/>
                  <a:pt x="1881578" y="999179"/>
                </a:cubicBezTo>
                <a:cubicBezTo>
                  <a:pt x="1883819" y="993202"/>
                  <a:pt x="1884779" y="986721"/>
                  <a:pt x="1887634" y="981012"/>
                </a:cubicBezTo>
                <a:cubicBezTo>
                  <a:pt x="1890889" y="974502"/>
                  <a:pt x="1896134" y="969164"/>
                  <a:pt x="1899745" y="962845"/>
                </a:cubicBezTo>
                <a:cubicBezTo>
                  <a:pt x="1912469" y="940577"/>
                  <a:pt x="1940716" y="873046"/>
                  <a:pt x="1942134" y="865955"/>
                </a:cubicBezTo>
                <a:cubicBezTo>
                  <a:pt x="1950169" y="825780"/>
                  <a:pt x="1942014" y="843911"/>
                  <a:pt x="1966357" y="811455"/>
                </a:cubicBezTo>
                <a:cubicBezTo>
                  <a:pt x="1968375" y="805399"/>
                  <a:pt x="1970864" y="799481"/>
                  <a:pt x="1972412" y="793288"/>
                </a:cubicBezTo>
                <a:cubicBezTo>
                  <a:pt x="1980331" y="761611"/>
                  <a:pt x="1977096" y="754329"/>
                  <a:pt x="1990579" y="720620"/>
                </a:cubicBezTo>
                <a:cubicBezTo>
                  <a:pt x="1993282" y="713863"/>
                  <a:pt x="1998653" y="708509"/>
                  <a:pt x="2002690" y="702453"/>
                </a:cubicBezTo>
                <a:cubicBezTo>
                  <a:pt x="2004709" y="694379"/>
                  <a:pt x="2007378" y="686440"/>
                  <a:pt x="2008746" y="678231"/>
                </a:cubicBezTo>
                <a:cubicBezTo>
                  <a:pt x="2022926" y="593159"/>
                  <a:pt x="2007229" y="660082"/>
                  <a:pt x="2020857" y="605563"/>
                </a:cubicBezTo>
                <a:cubicBezTo>
                  <a:pt x="2018839" y="502617"/>
                  <a:pt x="2018544" y="399623"/>
                  <a:pt x="2014802" y="296726"/>
                </a:cubicBezTo>
                <a:cubicBezTo>
                  <a:pt x="2014500" y="288409"/>
                  <a:pt x="2011137" y="280476"/>
                  <a:pt x="2008746" y="272504"/>
                </a:cubicBezTo>
                <a:cubicBezTo>
                  <a:pt x="1999374" y="241264"/>
                  <a:pt x="1992512" y="224209"/>
                  <a:pt x="1978468" y="193780"/>
                </a:cubicBezTo>
                <a:cubicBezTo>
                  <a:pt x="1972794" y="181486"/>
                  <a:pt x="1965509" y="169946"/>
                  <a:pt x="1960301" y="157447"/>
                </a:cubicBezTo>
                <a:cubicBezTo>
                  <a:pt x="1947099" y="125761"/>
                  <a:pt x="1954582" y="125149"/>
                  <a:pt x="1936079" y="102946"/>
                </a:cubicBezTo>
                <a:cubicBezTo>
                  <a:pt x="1930596" y="96367"/>
                  <a:pt x="1925038" y="89530"/>
                  <a:pt x="1917912" y="84779"/>
                </a:cubicBezTo>
                <a:cubicBezTo>
                  <a:pt x="1912601" y="81238"/>
                  <a:pt x="1905612" y="81237"/>
                  <a:pt x="1899745" y="78723"/>
                </a:cubicBezTo>
                <a:cubicBezTo>
                  <a:pt x="1891448" y="75167"/>
                  <a:pt x="1883360" y="71091"/>
                  <a:pt x="1875522" y="66612"/>
                </a:cubicBezTo>
                <a:cubicBezTo>
                  <a:pt x="1869203" y="63001"/>
                  <a:pt x="1864044" y="57368"/>
                  <a:pt x="1857355" y="54501"/>
                </a:cubicBezTo>
                <a:cubicBezTo>
                  <a:pt x="1849705" y="51223"/>
                  <a:pt x="1841135" y="50731"/>
                  <a:pt x="1833133" y="48445"/>
                </a:cubicBezTo>
                <a:cubicBezTo>
                  <a:pt x="1815886" y="43517"/>
                  <a:pt x="1809664" y="39037"/>
                  <a:pt x="1790743" y="36334"/>
                </a:cubicBezTo>
                <a:cubicBezTo>
                  <a:pt x="1756539" y="31448"/>
                  <a:pt x="1722270" y="26573"/>
                  <a:pt x="1687798" y="24223"/>
                </a:cubicBezTo>
                <a:cubicBezTo>
                  <a:pt x="1633386" y="20513"/>
                  <a:pt x="1578797" y="20186"/>
                  <a:pt x="1524296" y="18167"/>
                </a:cubicBezTo>
                <a:lnTo>
                  <a:pt x="1463739" y="12112"/>
                </a:lnTo>
                <a:cubicBezTo>
                  <a:pt x="1428532" y="8200"/>
                  <a:pt x="1407372" y="4924"/>
                  <a:pt x="1372905" y="0"/>
                </a:cubicBezTo>
                <a:lnTo>
                  <a:pt x="1148847" y="12112"/>
                </a:lnTo>
                <a:cubicBezTo>
                  <a:pt x="1118552" y="13860"/>
                  <a:pt x="1087612" y="11483"/>
                  <a:pt x="1058012" y="18167"/>
                </a:cubicBezTo>
                <a:cubicBezTo>
                  <a:pt x="901016" y="53617"/>
                  <a:pt x="1019255" y="47235"/>
                  <a:pt x="888455" y="90835"/>
                </a:cubicBezTo>
                <a:cubicBezTo>
                  <a:pt x="870288" y="96891"/>
                  <a:pt x="851734" y="101890"/>
                  <a:pt x="833954" y="109002"/>
                </a:cubicBezTo>
                <a:cubicBezTo>
                  <a:pt x="823861" y="113039"/>
                  <a:pt x="813892" y="117398"/>
                  <a:pt x="803676" y="121113"/>
                </a:cubicBezTo>
                <a:cubicBezTo>
                  <a:pt x="791678" y="125476"/>
                  <a:pt x="777964" y="126143"/>
                  <a:pt x="767342" y="133224"/>
                </a:cubicBezTo>
                <a:cubicBezTo>
                  <a:pt x="761286" y="137261"/>
                  <a:pt x="755826" y="142379"/>
                  <a:pt x="749175" y="145335"/>
                </a:cubicBezTo>
                <a:cubicBezTo>
                  <a:pt x="737509" y="150520"/>
                  <a:pt x="724952" y="153410"/>
                  <a:pt x="712841" y="157447"/>
                </a:cubicBezTo>
                <a:cubicBezTo>
                  <a:pt x="706786" y="159465"/>
                  <a:pt x="700867" y="161954"/>
                  <a:pt x="694675" y="163502"/>
                </a:cubicBezTo>
                <a:cubicBezTo>
                  <a:pt x="686601" y="165521"/>
                  <a:pt x="678577" y="167753"/>
                  <a:pt x="670452" y="169558"/>
                </a:cubicBezTo>
                <a:cubicBezTo>
                  <a:pt x="642345" y="175804"/>
                  <a:pt x="641804" y="174282"/>
                  <a:pt x="615951" y="181669"/>
                </a:cubicBezTo>
                <a:cubicBezTo>
                  <a:pt x="609813" y="183423"/>
                  <a:pt x="603977" y="186177"/>
                  <a:pt x="597784" y="187725"/>
                </a:cubicBezTo>
                <a:cubicBezTo>
                  <a:pt x="587799" y="190221"/>
                  <a:pt x="577436" y="191072"/>
                  <a:pt x="567506" y="193780"/>
                </a:cubicBezTo>
                <a:cubicBezTo>
                  <a:pt x="555190" y="197139"/>
                  <a:pt x="531173" y="205892"/>
                  <a:pt x="531173" y="205892"/>
                </a:cubicBezTo>
                <a:cubicBezTo>
                  <a:pt x="511031" y="226032"/>
                  <a:pt x="528408" y="212267"/>
                  <a:pt x="500894" y="224059"/>
                </a:cubicBezTo>
                <a:cubicBezTo>
                  <a:pt x="492597" y="227615"/>
                  <a:pt x="484921" y="232504"/>
                  <a:pt x="476672" y="236170"/>
                </a:cubicBezTo>
                <a:cubicBezTo>
                  <a:pt x="466739" y="240585"/>
                  <a:pt x="456572" y="244464"/>
                  <a:pt x="446394" y="248281"/>
                </a:cubicBezTo>
                <a:cubicBezTo>
                  <a:pt x="440417" y="250522"/>
                  <a:pt x="433936" y="251482"/>
                  <a:pt x="428227" y="254337"/>
                </a:cubicBezTo>
                <a:cubicBezTo>
                  <a:pt x="421717" y="257592"/>
                  <a:pt x="416116" y="262411"/>
                  <a:pt x="410060" y="266448"/>
                </a:cubicBezTo>
                <a:lnTo>
                  <a:pt x="410060" y="284615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 bwMode="auto">
          <a:xfrm>
            <a:off x="3657600" y="1295400"/>
            <a:ext cx="4808170" cy="2540609"/>
          </a:xfrm>
          <a:custGeom>
            <a:avLst/>
            <a:gdLst>
              <a:gd name="connsiteX0" fmla="*/ 0 w 4808170"/>
              <a:gd name="connsiteY0" fmla="*/ 938622 h 2540609"/>
              <a:gd name="connsiteX1" fmla="*/ 18167 w 4808170"/>
              <a:gd name="connsiteY1" fmla="*/ 865955 h 2540609"/>
              <a:gd name="connsiteX2" fmla="*/ 30278 w 4808170"/>
              <a:gd name="connsiteY2" fmla="*/ 829621 h 2540609"/>
              <a:gd name="connsiteX3" fmla="*/ 42389 w 4808170"/>
              <a:gd name="connsiteY3" fmla="*/ 799343 h 2540609"/>
              <a:gd name="connsiteX4" fmla="*/ 48445 w 4808170"/>
              <a:gd name="connsiteY4" fmla="*/ 775120 h 2540609"/>
              <a:gd name="connsiteX5" fmla="*/ 60556 w 4808170"/>
              <a:gd name="connsiteY5" fmla="*/ 756954 h 2540609"/>
              <a:gd name="connsiteX6" fmla="*/ 72668 w 4808170"/>
              <a:gd name="connsiteY6" fmla="*/ 720620 h 2540609"/>
              <a:gd name="connsiteX7" fmla="*/ 121113 w 4808170"/>
              <a:gd name="connsiteY7" fmla="*/ 641897 h 2540609"/>
              <a:gd name="connsiteX8" fmla="*/ 181669 w 4808170"/>
              <a:gd name="connsiteY8" fmla="*/ 563173 h 2540609"/>
              <a:gd name="connsiteX9" fmla="*/ 236170 w 4808170"/>
              <a:gd name="connsiteY9" fmla="*/ 496562 h 2540609"/>
              <a:gd name="connsiteX10" fmla="*/ 278559 w 4808170"/>
              <a:gd name="connsiteY10" fmla="*/ 448116 h 2540609"/>
              <a:gd name="connsiteX11" fmla="*/ 290670 w 4808170"/>
              <a:gd name="connsiteY11" fmla="*/ 417838 h 2540609"/>
              <a:gd name="connsiteX12" fmla="*/ 345171 w 4808170"/>
              <a:gd name="connsiteY12" fmla="*/ 345171 h 2540609"/>
              <a:gd name="connsiteX13" fmla="*/ 363338 w 4808170"/>
              <a:gd name="connsiteY13" fmla="*/ 320948 h 2540609"/>
              <a:gd name="connsiteX14" fmla="*/ 429950 w 4808170"/>
              <a:gd name="connsiteY14" fmla="*/ 266448 h 2540609"/>
              <a:gd name="connsiteX15" fmla="*/ 514728 w 4808170"/>
              <a:gd name="connsiteY15" fmla="*/ 218003 h 2540609"/>
              <a:gd name="connsiteX16" fmla="*/ 545007 w 4808170"/>
              <a:gd name="connsiteY16" fmla="*/ 211947 h 2540609"/>
              <a:gd name="connsiteX17" fmla="*/ 593452 w 4808170"/>
              <a:gd name="connsiteY17" fmla="*/ 181669 h 2540609"/>
              <a:gd name="connsiteX18" fmla="*/ 629785 w 4808170"/>
              <a:gd name="connsiteY18" fmla="*/ 175613 h 2540609"/>
              <a:gd name="connsiteX19" fmla="*/ 672175 w 4808170"/>
              <a:gd name="connsiteY19" fmla="*/ 163502 h 2540609"/>
              <a:gd name="connsiteX20" fmla="*/ 987068 w 4808170"/>
              <a:gd name="connsiteY20" fmla="*/ 139279 h 2540609"/>
              <a:gd name="connsiteX21" fmla="*/ 1199015 w 4808170"/>
              <a:gd name="connsiteY21" fmla="*/ 121113 h 2540609"/>
              <a:gd name="connsiteX22" fmla="*/ 1289849 w 4808170"/>
              <a:gd name="connsiteY22" fmla="*/ 109001 h 2540609"/>
              <a:gd name="connsiteX23" fmla="*/ 1338294 w 4808170"/>
              <a:gd name="connsiteY23" fmla="*/ 102946 h 2540609"/>
              <a:gd name="connsiteX24" fmla="*/ 1380683 w 4808170"/>
              <a:gd name="connsiteY24" fmla="*/ 54501 h 2540609"/>
              <a:gd name="connsiteX25" fmla="*/ 1447295 w 4808170"/>
              <a:gd name="connsiteY25" fmla="*/ 48445 h 2540609"/>
              <a:gd name="connsiteX26" fmla="*/ 1526019 w 4808170"/>
              <a:gd name="connsiteY26" fmla="*/ 42389 h 2540609"/>
              <a:gd name="connsiteX27" fmla="*/ 1744021 w 4808170"/>
              <a:gd name="connsiteY27" fmla="*/ 18167 h 2540609"/>
              <a:gd name="connsiteX28" fmla="*/ 2173971 w 4808170"/>
              <a:gd name="connsiteY28" fmla="*/ 0 h 2540609"/>
              <a:gd name="connsiteX29" fmla="*/ 2949091 w 4808170"/>
              <a:gd name="connsiteY29" fmla="*/ 12111 h 2540609"/>
              <a:gd name="connsiteX30" fmla="*/ 3064148 w 4808170"/>
              <a:gd name="connsiteY30" fmla="*/ 18167 h 2540609"/>
              <a:gd name="connsiteX31" fmla="*/ 3197372 w 4808170"/>
              <a:gd name="connsiteY31" fmla="*/ 24222 h 2540609"/>
              <a:gd name="connsiteX32" fmla="*/ 3584932 w 4808170"/>
              <a:gd name="connsiteY32" fmla="*/ 36334 h 2540609"/>
              <a:gd name="connsiteX33" fmla="*/ 3730268 w 4808170"/>
              <a:gd name="connsiteY33" fmla="*/ 42389 h 2540609"/>
              <a:gd name="connsiteX34" fmla="*/ 3815046 w 4808170"/>
              <a:gd name="connsiteY34" fmla="*/ 66612 h 2540609"/>
              <a:gd name="connsiteX35" fmla="*/ 3857436 w 4808170"/>
              <a:gd name="connsiteY35" fmla="*/ 90834 h 2540609"/>
              <a:gd name="connsiteX36" fmla="*/ 3917992 w 4808170"/>
              <a:gd name="connsiteY36" fmla="*/ 96890 h 2540609"/>
              <a:gd name="connsiteX37" fmla="*/ 3990660 w 4808170"/>
              <a:gd name="connsiteY37" fmla="*/ 121113 h 2540609"/>
              <a:gd name="connsiteX38" fmla="*/ 4051216 w 4808170"/>
              <a:gd name="connsiteY38" fmla="*/ 151391 h 2540609"/>
              <a:gd name="connsiteX39" fmla="*/ 4057272 w 4808170"/>
              <a:gd name="connsiteY39" fmla="*/ 133224 h 2540609"/>
              <a:gd name="connsiteX40" fmla="*/ 4160217 w 4808170"/>
              <a:gd name="connsiteY40" fmla="*/ 211947 h 2540609"/>
              <a:gd name="connsiteX41" fmla="*/ 4238940 w 4808170"/>
              <a:gd name="connsiteY41" fmla="*/ 260392 h 2540609"/>
              <a:gd name="connsiteX42" fmla="*/ 4335830 w 4808170"/>
              <a:gd name="connsiteY42" fmla="*/ 369393 h 2540609"/>
              <a:gd name="connsiteX43" fmla="*/ 4456943 w 4808170"/>
              <a:gd name="connsiteY43" fmla="*/ 460228 h 2540609"/>
              <a:gd name="connsiteX44" fmla="*/ 4499332 w 4808170"/>
              <a:gd name="connsiteY44" fmla="*/ 514728 h 2540609"/>
              <a:gd name="connsiteX45" fmla="*/ 4535666 w 4808170"/>
              <a:gd name="connsiteY45" fmla="*/ 563173 h 2540609"/>
              <a:gd name="connsiteX46" fmla="*/ 4565944 w 4808170"/>
              <a:gd name="connsiteY46" fmla="*/ 593452 h 2540609"/>
              <a:gd name="connsiteX47" fmla="*/ 4578056 w 4808170"/>
              <a:gd name="connsiteY47" fmla="*/ 611618 h 2540609"/>
              <a:gd name="connsiteX48" fmla="*/ 4614389 w 4808170"/>
              <a:gd name="connsiteY48" fmla="*/ 660064 h 2540609"/>
              <a:gd name="connsiteX49" fmla="*/ 4638612 w 4808170"/>
              <a:gd name="connsiteY49" fmla="*/ 708509 h 2540609"/>
              <a:gd name="connsiteX50" fmla="*/ 4681001 w 4808170"/>
              <a:gd name="connsiteY50" fmla="*/ 811454 h 2540609"/>
              <a:gd name="connsiteX51" fmla="*/ 4699168 w 4808170"/>
              <a:gd name="connsiteY51" fmla="*/ 853844 h 2540609"/>
              <a:gd name="connsiteX52" fmla="*/ 4711279 w 4808170"/>
              <a:gd name="connsiteY52" fmla="*/ 896233 h 2540609"/>
              <a:gd name="connsiteX53" fmla="*/ 4753669 w 4808170"/>
              <a:gd name="connsiteY53" fmla="*/ 1023401 h 2540609"/>
              <a:gd name="connsiteX54" fmla="*/ 4765780 w 4808170"/>
              <a:gd name="connsiteY54" fmla="*/ 1096069 h 2540609"/>
              <a:gd name="connsiteX55" fmla="*/ 4783947 w 4808170"/>
              <a:gd name="connsiteY55" fmla="*/ 1156625 h 2540609"/>
              <a:gd name="connsiteX56" fmla="*/ 4802114 w 4808170"/>
              <a:gd name="connsiteY56" fmla="*/ 1253515 h 2540609"/>
              <a:gd name="connsiteX57" fmla="*/ 4808170 w 4808170"/>
              <a:gd name="connsiteY57" fmla="*/ 1308016 h 2540609"/>
              <a:gd name="connsiteX58" fmla="*/ 4796058 w 4808170"/>
              <a:gd name="connsiteY58" fmla="*/ 1526018 h 2540609"/>
              <a:gd name="connsiteX59" fmla="*/ 4783947 w 4808170"/>
              <a:gd name="connsiteY59" fmla="*/ 1647131 h 2540609"/>
              <a:gd name="connsiteX60" fmla="*/ 4777891 w 4808170"/>
              <a:gd name="connsiteY60" fmla="*/ 1695576 h 2540609"/>
              <a:gd name="connsiteX61" fmla="*/ 4753669 w 4808170"/>
              <a:gd name="connsiteY61" fmla="*/ 1744021 h 2540609"/>
              <a:gd name="connsiteX62" fmla="*/ 4674946 w 4808170"/>
              <a:gd name="connsiteY62" fmla="*/ 1974135 h 2540609"/>
              <a:gd name="connsiteX63" fmla="*/ 4626501 w 4808170"/>
              <a:gd name="connsiteY63" fmla="*/ 2046803 h 2540609"/>
              <a:gd name="connsiteX64" fmla="*/ 4523555 w 4808170"/>
              <a:gd name="connsiteY64" fmla="*/ 2204249 h 2540609"/>
              <a:gd name="connsiteX65" fmla="*/ 4426665 w 4808170"/>
              <a:gd name="connsiteY65" fmla="*/ 2331417 h 2540609"/>
              <a:gd name="connsiteX66" fmla="*/ 4329775 w 4808170"/>
              <a:gd name="connsiteY66" fmla="*/ 2391973 h 2540609"/>
              <a:gd name="connsiteX67" fmla="*/ 4184440 w 4808170"/>
              <a:gd name="connsiteY67" fmla="*/ 2464641 h 2540609"/>
              <a:gd name="connsiteX68" fmla="*/ 4069383 w 4808170"/>
              <a:gd name="connsiteY68" fmla="*/ 2494919 h 2540609"/>
              <a:gd name="connsiteX69" fmla="*/ 3893770 w 4808170"/>
              <a:gd name="connsiteY69" fmla="*/ 2531253 h 2540609"/>
              <a:gd name="connsiteX70" fmla="*/ 1883301 w 4808170"/>
              <a:gd name="connsiteY70" fmla="*/ 2507030 h 2540609"/>
              <a:gd name="connsiteX71" fmla="*/ 1635020 w 4808170"/>
              <a:gd name="connsiteY71" fmla="*/ 2476752 h 2540609"/>
              <a:gd name="connsiteX72" fmla="*/ 1519963 w 4808170"/>
              <a:gd name="connsiteY72" fmla="*/ 2440418 h 2540609"/>
              <a:gd name="connsiteX73" fmla="*/ 1374628 w 4808170"/>
              <a:gd name="connsiteY73" fmla="*/ 2416196 h 2540609"/>
              <a:gd name="connsiteX74" fmla="*/ 1120291 w 4808170"/>
              <a:gd name="connsiteY74" fmla="*/ 2355640 h 2540609"/>
              <a:gd name="connsiteX75" fmla="*/ 896233 w 4808170"/>
              <a:gd name="connsiteY75" fmla="*/ 2264805 h 2540609"/>
              <a:gd name="connsiteX76" fmla="*/ 841732 w 4808170"/>
              <a:gd name="connsiteY76" fmla="*/ 2234527 h 2540609"/>
              <a:gd name="connsiteX77" fmla="*/ 793287 w 4808170"/>
              <a:gd name="connsiteY77" fmla="*/ 2210305 h 2540609"/>
              <a:gd name="connsiteX78" fmla="*/ 738787 w 4808170"/>
              <a:gd name="connsiteY78" fmla="*/ 2173971 h 2540609"/>
              <a:gd name="connsiteX79" fmla="*/ 617674 w 4808170"/>
              <a:gd name="connsiteY79" fmla="*/ 2089192 h 2540609"/>
              <a:gd name="connsiteX80" fmla="*/ 557118 w 4808170"/>
              <a:gd name="connsiteY80" fmla="*/ 2046803 h 2540609"/>
              <a:gd name="connsiteX81" fmla="*/ 466283 w 4808170"/>
              <a:gd name="connsiteY81" fmla="*/ 1925690 h 2540609"/>
              <a:gd name="connsiteX82" fmla="*/ 448117 w 4808170"/>
              <a:gd name="connsiteY82" fmla="*/ 1889356 h 2540609"/>
              <a:gd name="connsiteX83" fmla="*/ 375449 w 4808170"/>
              <a:gd name="connsiteY83" fmla="*/ 1774299 h 2540609"/>
              <a:gd name="connsiteX84" fmla="*/ 339115 w 4808170"/>
              <a:gd name="connsiteY84" fmla="*/ 1701632 h 2540609"/>
              <a:gd name="connsiteX85" fmla="*/ 320948 w 4808170"/>
              <a:gd name="connsiteY85" fmla="*/ 1665298 h 2540609"/>
              <a:gd name="connsiteX86" fmla="*/ 284615 w 4808170"/>
              <a:gd name="connsiteY86" fmla="*/ 1604742 h 2540609"/>
              <a:gd name="connsiteX87" fmla="*/ 266448 w 4808170"/>
              <a:gd name="connsiteY87" fmla="*/ 1556297 h 2540609"/>
              <a:gd name="connsiteX88" fmla="*/ 248281 w 4808170"/>
              <a:gd name="connsiteY88" fmla="*/ 1519963 h 2540609"/>
              <a:gd name="connsiteX89" fmla="*/ 236170 w 4808170"/>
              <a:gd name="connsiteY89" fmla="*/ 1501796 h 2540609"/>
              <a:gd name="connsiteX90" fmla="*/ 224058 w 4808170"/>
              <a:gd name="connsiteY90" fmla="*/ 1465462 h 2540609"/>
              <a:gd name="connsiteX91" fmla="*/ 205891 w 4808170"/>
              <a:gd name="connsiteY91" fmla="*/ 1441240 h 2540609"/>
              <a:gd name="connsiteX92" fmla="*/ 193780 w 4808170"/>
              <a:gd name="connsiteY92" fmla="*/ 1423073 h 2540609"/>
              <a:gd name="connsiteX93" fmla="*/ 181669 w 4808170"/>
              <a:gd name="connsiteY93" fmla="*/ 1392795 h 2540609"/>
              <a:gd name="connsiteX94" fmla="*/ 151391 w 4808170"/>
              <a:gd name="connsiteY94" fmla="*/ 1338294 h 2540609"/>
              <a:gd name="connsiteX95" fmla="*/ 127168 w 4808170"/>
              <a:gd name="connsiteY95" fmla="*/ 1289849 h 2540609"/>
              <a:gd name="connsiteX96" fmla="*/ 102946 w 4808170"/>
              <a:gd name="connsiteY96" fmla="*/ 1235348 h 2540609"/>
              <a:gd name="connsiteX97" fmla="*/ 72668 w 4808170"/>
              <a:gd name="connsiteY97" fmla="*/ 1174792 h 2540609"/>
              <a:gd name="connsiteX98" fmla="*/ 66612 w 4808170"/>
              <a:gd name="connsiteY98" fmla="*/ 1150569 h 2540609"/>
              <a:gd name="connsiteX99" fmla="*/ 48445 w 4808170"/>
              <a:gd name="connsiteY99" fmla="*/ 1126347 h 2540609"/>
              <a:gd name="connsiteX100" fmla="*/ 36334 w 4808170"/>
              <a:gd name="connsiteY100" fmla="*/ 1096069 h 2540609"/>
              <a:gd name="connsiteX101" fmla="*/ 18167 w 4808170"/>
              <a:gd name="connsiteY101" fmla="*/ 1029457 h 2540609"/>
              <a:gd name="connsiteX102" fmla="*/ 0 w 4808170"/>
              <a:gd name="connsiteY102" fmla="*/ 938622 h 2540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808170" h="2540609">
                <a:moveTo>
                  <a:pt x="0" y="938622"/>
                </a:moveTo>
                <a:cubicBezTo>
                  <a:pt x="0" y="911372"/>
                  <a:pt x="10272" y="889642"/>
                  <a:pt x="18167" y="865955"/>
                </a:cubicBezTo>
                <a:cubicBezTo>
                  <a:pt x="22204" y="853844"/>
                  <a:pt x="25915" y="841619"/>
                  <a:pt x="30278" y="829621"/>
                </a:cubicBezTo>
                <a:cubicBezTo>
                  <a:pt x="33993" y="819405"/>
                  <a:pt x="38952" y="809655"/>
                  <a:pt x="42389" y="799343"/>
                </a:cubicBezTo>
                <a:cubicBezTo>
                  <a:pt x="45021" y="791447"/>
                  <a:pt x="45166" y="782770"/>
                  <a:pt x="48445" y="775120"/>
                </a:cubicBezTo>
                <a:cubicBezTo>
                  <a:pt x="51312" y="768431"/>
                  <a:pt x="57600" y="763604"/>
                  <a:pt x="60556" y="756954"/>
                </a:cubicBezTo>
                <a:cubicBezTo>
                  <a:pt x="65741" y="745288"/>
                  <a:pt x="67318" y="732212"/>
                  <a:pt x="72668" y="720620"/>
                </a:cubicBezTo>
                <a:cubicBezTo>
                  <a:pt x="81372" y="701761"/>
                  <a:pt x="108201" y="659420"/>
                  <a:pt x="121113" y="641897"/>
                </a:cubicBezTo>
                <a:cubicBezTo>
                  <a:pt x="140752" y="615244"/>
                  <a:pt x="163305" y="590719"/>
                  <a:pt x="181669" y="563173"/>
                </a:cubicBezTo>
                <a:cubicBezTo>
                  <a:pt x="227604" y="494270"/>
                  <a:pt x="182070" y="557425"/>
                  <a:pt x="236170" y="496562"/>
                </a:cubicBezTo>
                <a:cubicBezTo>
                  <a:pt x="302896" y="421494"/>
                  <a:pt x="200010" y="526665"/>
                  <a:pt x="278559" y="448116"/>
                </a:cubicBezTo>
                <a:cubicBezTo>
                  <a:pt x="282596" y="438023"/>
                  <a:pt x="285465" y="427381"/>
                  <a:pt x="290670" y="417838"/>
                </a:cubicBezTo>
                <a:cubicBezTo>
                  <a:pt x="307930" y="386195"/>
                  <a:pt x="322588" y="373400"/>
                  <a:pt x="345171" y="345171"/>
                </a:cubicBezTo>
                <a:cubicBezTo>
                  <a:pt x="351476" y="337290"/>
                  <a:pt x="355942" y="327816"/>
                  <a:pt x="363338" y="320948"/>
                </a:cubicBezTo>
                <a:cubicBezTo>
                  <a:pt x="384361" y="301427"/>
                  <a:pt x="407548" y="284370"/>
                  <a:pt x="429950" y="266448"/>
                </a:cubicBezTo>
                <a:cubicBezTo>
                  <a:pt x="453146" y="247892"/>
                  <a:pt x="487810" y="223387"/>
                  <a:pt x="514728" y="218003"/>
                </a:cubicBezTo>
                <a:lnTo>
                  <a:pt x="545007" y="211947"/>
                </a:lnTo>
                <a:cubicBezTo>
                  <a:pt x="561155" y="201854"/>
                  <a:pt x="575949" y="189170"/>
                  <a:pt x="593452" y="181669"/>
                </a:cubicBezTo>
                <a:cubicBezTo>
                  <a:pt x="604737" y="176832"/>
                  <a:pt x="617821" y="178374"/>
                  <a:pt x="629785" y="175613"/>
                </a:cubicBezTo>
                <a:cubicBezTo>
                  <a:pt x="644104" y="172309"/>
                  <a:pt x="657555" y="164989"/>
                  <a:pt x="672175" y="163502"/>
                </a:cubicBezTo>
                <a:cubicBezTo>
                  <a:pt x="776909" y="152851"/>
                  <a:pt x="882178" y="148269"/>
                  <a:pt x="987068" y="139279"/>
                </a:cubicBezTo>
                <a:lnTo>
                  <a:pt x="1199015" y="121113"/>
                </a:lnTo>
                <a:cubicBezTo>
                  <a:pt x="1227722" y="118443"/>
                  <a:pt x="1261082" y="112836"/>
                  <a:pt x="1289849" y="109001"/>
                </a:cubicBezTo>
                <a:lnTo>
                  <a:pt x="1338294" y="102946"/>
                </a:lnTo>
                <a:cubicBezTo>
                  <a:pt x="1352424" y="86798"/>
                  <a:pt x="1361491" y="64097"/>
                  <a:pt x="1380683" y="54501"/>
                </a:cubicBezTo>
                <a:cubicBezTo>
                  <a:pt x="1400625" y="44530"/>
                  <a:pt x="1425076" y="50297"/>
                  <a:pt x="1447295" y="48445"/>
                </a:cubicBezTo>
                <a:cubicBezTo>
                  <a:pt x="1473523" y="46259"/>
                  <a:pt x="1499874" y="45406"/>
                  <a:pt x="1526019" y="42389"/>
                </a:cubicBezTo>
                <a:cubicBezTo>
                  <a:pt x="1676705" y="25002"/>
                  <a:pt x="1532825" y="29401"/>
                  <a:pt x="1744021" y="18167"/>
                </a:cubicBezTo>
                <a:cubicBezTo>
                  <a:pt x="1887263" y="10548"/>
                  <a:pt x="2173971" y="0"/>
                  <a:pt x="2173971" y="0"/>
                </a:cubicBezTo>
                <a:lnTo>
                  <a:pt x="2949091" y="12111"/>
                </a:lnTo>
                <a:cubicBezTo>
                  <a:pt x="2987480" y="13240"/>
                  <a:pt x="3025788" y="16296"/>
                  <a:pt x="3064148" y="18167"/>
                </a:cubicBezTo>
                <a:lnTo>
                  <a:pt x="3197372" y="24222"/>
                </a:lnTo>
                <a:lnTo>
                  <a:pt x="3584932" y="36334"/>
                </a:lnTo>
                <a:lnTo>
                  <a:pt x="3730268" y="42389"/>
                </a:lnTo>
                <a:cubicBezTo>
                  <a:pt x="3749906" y="47299"/>
                  <a:pt x="3794514" y="57136"/>
                  <a:pt x="3815046" y="66612"/>
                </a:cubicBezTo>
                <a:cubicBezTo>
                  <a:pt x="3829822" y="73432"/>
                  <a:pt x="3841823" y="86242"/>
                  <a:pt x="3857436" y="90834"/>
                </a:cubicBezTo>
                <a:cubicBezTo>
                  <a:pt x="3876898" y="96558"/>
                  <a:pt x="3897807" y="94871"/>
                  <a:pt x="3917992" y="96890"/>
                </a:cubicBezTo>
                <a:cubicBezTo>
                  <a:pt x="3942215" y="104964"/>
                  <a:pt x="3967028" y="111445"/>
                  <a:pt x="3990660" y="121113"/>
                </a:cubicBezTo>
                <a:cubicBezTo>
                  <a:pt x="4011548" y="129658"/>
                  <a:pt x="4029012" y="147354"/>
                  <a:pt x="4051216" y="151391"/>
                </a:cubicBezTo>
                <a:cubicBezTo>
                  <a:pt x="4057496" y="152533"/>
                  <a:pt x="4055253" y="139280"/>
                  <a:pt x="4057272" y="133224"/>
                </a:cubicBezTo>
                <a:cubicBezTo>
                  <a:pt x="4211421" y="229567"/>
                  <a:pt x="3982873" y="82968"/>
                  <a:pt x="4160217" y="211947"/>
                </a:cubicBezTo>
                <a:cubicBezTo>
                  <a:pt x="4185135" y="230070"/>
                  <a:pt x="4212699" y="244244"/>
                  <a:pt x="4238940" y="260392"/>
                </a:cubicBezTo>
                <a:cubicBezTo>
                  <a:pt x="4283233" y="317340"/>
                  <a:pt x="4280539" y="318525"/>
                  <a:pt x="4335830" y="369393"/>
                </a:cubicBezTo>
                <a:cubicBezTo>
                  <a:pt x="4432056" y="457920"/>
                  <a:pt x="4392431" y="444099"/>
                  <a:pt x="4456943" y="460228"/>
                </a:cubicBezTo>
                <a:cubicBezTo>
                  <a:pt x="4471073" y="478395"/>
                  <a:pt x="4486565" y="495579"/>
                  <a:pt x="4499332" y="514728"/>
                </a:cubicBezTo>
                <a:cubicBezTo>
                  <a:pt x="4512827" y="534969"/>
                  <a:pt x="4517174" y="542626"/>
                  <a:pt x="4535666" y="563173"/>
                </a:cubicBezTo>
                <a:cubicBezTo>
                  <a:pt x="4545214" y="573782"/>
                  <a:pt x="4556545" y="582710"/>
                  <a:pt x="4565944" y="593452"/>
                </a:cubicBezTo>
                <a:cubicBezTo>
                  <a:pt x="4570737" y="598929"/>
                  <a:pt x="4573775" y="605732"/>
                  <a:pt x="4578056" y="611618"/>
                </a:cubicBezTo>
                <a:cubicBezTo>
                  <a:pt x="4589929" y="627943"/>
                  <a:pt x="4603691" y="642947"/>
                  <a:pt x="4614389" y="660064"/>
                </a:cubicBezTo>
                <a:cubicBezTo>
                  <a:pt x="4623958" y="675374"/>
                  <a:pt x="4630924" y="692173"/>
                  <a:pt x="4638612" y="708509"/>
                </a:cubicBezTo>
                <a:cubicBezTo>
                  <a:pt x="4672309" y="780114"/>
                  <a:pt x="4653711" y="743228"/>
                  <a:pt x="4681001" y="811454"/>
                </a:cubicBezTo>
                <a:cubicBezTo>
                  <a:pt x="4686710" y="825727"/>
                  <a:pt x="4693998" y="839367"/>
                  <a:pt x="4699168" y="853844"/>
                </a:cubicBezTo>
                <a:cubicBezTo>
                  <a:pt x="4704110" y="867683"/>
                  <a:pt x="4706632" y="882292"/>
                  <a:pt x="4711279" y="896233"/>
                </a:cubicBezTo>
                <a:cubicBezTo>
                  <a:pt x="4726998" y="943391"/>
                  <a:pt x="4742722" y="975233"/>
                  <a:pt x="4753669" y="1023401"/>
                </a:cubicBezTo>
                <a:cubicBezTo>
                  <a:pt x="4759111" y="1047347"/>
                  <a:pt x="4760338" y="1072123"/>
                  <a:pt x="4765780" y="1096069"/>
                </a:cubicBezTo>
                <a:cubicBezTo>
                  <a:pt x="4770450" y="1116619"/>
                  <a:pt x="4778836" y="1136180"/>
                  <a:pt x="4783947" y="1156625"/>
                </a:cubicBezTo>
                <a:cubicBezTo>
                  <a:pt x="4787533" y="1170971"/>
                  <a:pt x="4799195" y="1231621"/>
                  <a:pt x="4802114" y="1253515"/>
                </a:cubicBezTo>
                <a:cubicBezTo>
                  <a:pt x="4804530" y="1271633"/>
                  <a:pt x="4806151" y="1289849"/>
                  <a:pt x="4808170" y="1308016"/>
                </a:cubicBezTo>
                <a:cubicBezTo>
                  <a:pt x="4804133" y="1380683"/>
                  <a:pt x="4800694" y="1453386"/>
                  <a:pt x="4796058" y="1526018"/>
                </a:cubicBezTo>
                <a:cubicBezTo>
                  <a:pt x="4794092" y="1556822"/>
                  <a:pt x="4787757" y="1614752"/>
                  <a:pt x="4783947" y="1647131"/>
                </a:cubicBezTo>
                <a:cubicBezTo>
                  <a:pt x="4782045" y="1663294"/>
                  <a:pt x="4781550" y="1679719"/>
                  <a:pt x="4777891" y="1695576"/>
                </a:cubicBezTo>
                <a:cubicBezTo>
                  <a:pt x="4772662" y="1718233"/>
                  <a:pt x="4765392" y="1726436"/>
                  <a:pt x="4753669" y="1744021"/>
                </a:cubicBezTo>
                <a:cubicBezTo>
                  <a:pt x="4731378" y="1822042"/>
                  <a:pt x="4711380" y="1901268"/>
                  <a:pt x="4674946" y="1974135"/>
                </a:cubicBezTo>
                <a:cubicBezTo>
                  <a:pt x="4641532" y="2040964"/>
                  <a:pt x="4663096" y="1993318"/>
                  <a:pt x="4626501" y="2046803"/>
                </a:cubicBezTo>
                <a:cubicBezTo>
                  <a:pt x="4482881" y="2256710"/>
                  <a:pt x="4654220" y="2016417"/>
                  <a:pt x="4523555" y="2204249"/>
                </a:cubicBezTo>
                <a:cubicBezTo>
                  <a:pt x="4516360" y="2214592"/>
                  <a:pt x="4439108" y="2322085"/>
                  <a:pt x="4426665" y="2331417"/>
                </a:cubicBezTo>
                <a:cubicBezTo>
                  <a:pt x="4342531" y="2394518"/>
                  <a:pt x="4415277" y="2344472"/>
                  <a:pt x="4329775" y="2391973"/>
                </a:cubicBezTo>
                <a:cubicBezTo>
                  <a:pt x="4260387" y="2430522"/>
                  <a:pt x="4267957" y="2436802"/>
                  <a:pt x="4184440" y="2464641"/>
                </a:cubicBezTo>
                <a:cubicBezTo>
                  <a:pt x="4146817" y="2477182"/>
                  <a:pt x="4107126" y="2482744"/>
                  <a:pt x="4069383" y="2494919"/>
                </a:cubicBezTo>
                <a:cubicBezTo>
                  <a:pt x="3927744" y="2540609"/>
                  <a:pt x="4071694" y="2520786"/>
                  <a:pt x="3893770" y="2531253"/>
                </a:cubicBezTo>
                <a:lnTo>
                  <a:pt x="1883301" y="2507030"/>
                </a:lnTo>
                <a:cubicBezTo>
                  <a:pt x="1827123" y="2502709"/>
                  <a:pt x="1683302" y="2483050"/>
                  <a:pt x="1635020" y="2476752"/>
                </a:cubicBezTo>
                <a:cubicBezTo>
                  <a:pt x="1596668" y="2464641"/>
                  <a:pt x="1559137" y="2449528"/>
                  <a:pt x="1519963" y="2440418"/>
                </a:cubicBezTo>
                <a:cubicBezTo>
                  <a:pt x="1472126" y="2429293"/>
                  <a:pt x="1422865" y="2425433"/>
                  <a:pt x="1374628" y="2416196"/>
                </a:cubicBezTo>
                <a:cubicBezTo>
                  <a:pt x="1324533" y="2406604"/>
                  <a:pt x="1174503" y="2373711"/>
                  <a:pt x="1120291" y="2355640"/>
                </a:cubicBezTo>
                <a:cubicBezTo>
                  <a:pt x="1027244" y="2324624"/>
                  <a:pt x="971997" y="2304916"/>
                  <a:pt x="896233" y="2264805"/>
                </a:cubicBezTo>
                <a:cubicBezTo>
                  <a:pt x="877866" y="2255081"/>
                  <a:pt x="860099" y="2244251"/>
                  <a:pt x="841732" y="2234527"/>
                </a:cubicBezTo>
                <a:cubicBezTo>
                  <a:pt x="825776" y="2226080"/>
                  <a:pt x="808849" y="2219459"/>
                  <a:pt x="793287" y="2210305"/>
                </a:cubicBezTo>
                <a:cubicBezTo>
                  <a:pt x="774468" y="2199235"/>
                  <a:pt x="757247" y="2185630"/>
                  <a:pt x="738787" y="2173971"/>
                </a:cubicBezTo>
                <a:cubicBezTo>
                  <a:pt x="603644" y="2088617"/>
                  <a:pt x="754174" y="2191567"/>
                  <a:pt x="617674" y="2089192"/>
                </a:cubicBezTo>
                <a:cubicBezTo>
                  <a:pt x="597963" y="2074408"/>
                  <a:pt x="574960" y="2063796"/>
                  <a:pt x="557118" y="2046803"/>
                </a:cubicBezTo>
                <a:cubicBezTo>
                  <a:pt x="509883" y="2001817"/>
                  <a:pt x="493411" y="1976070"/>
                  <a:pt x="466283" y="1925690"/>
                </a:cubicBezTo>
                <a:cubicBezTo>
                  <a:pt x="459863" y="1913768"/>
                  <a:pt x="455387" y="1900780"/>
                  <a:pt x="448117" y="1889356"/>
                </a:cubicBezTo>
                <a:cubicBezTo>
                  <a:pt x="382843" y="1786781"/>
                  <a:pt x="482480" y="1988357"/>
                  <a:pt x="375449" y="1774299"/>
                </a:cubicBezTo>
                <a:lnTo>
                  <a:pt x="339115" y="1701632"/>
                </a:lnTo>
                <a:cubicBezTo>
                  <a:pt x="333059" y="1689521"/>
                  <a:pt x="327915" y="1676909"/>
                  <a:pt x="320948" y="1665298"/>
                </a:cubicBezTo>
                <a:cubicBezTo>
                  <a:pt x="308837" y="1645113"/>
                  <a:pt x="295142" y="1625797"/>
                  <a:pt x="284615" y="1604742"/>
                </a:cubicBezTo>
                <a:cubicBezTo>
                  <a:pt x="276902" y="1589316"/>
                  <a:pt x="273242" y="1572149"/>
                  <a:pt x="266448" y="1556297"/>
                </a:cubicBezTo>
                <a:cubicBezTo>
                  <a:pt x="261114" y="1543851"/>
                  <a:pt x="254857" y="1531800"/>
                  <a:pt x="248281" y="1519963"/>
                </a:cubicBezTo>
                <a:cubicBezTo>
                  <a:pt x="244747" y="1513601"/>
                  <a:pt x="239126" y="1508447"/>
                  <a:pt x="236170" y="1501796"/>
                </a:cubicBezTo>
                <a:cubicBezTo>
                  <a:pt x="230985" y="1490130"/>
                  <a:pt x="229768" y="1476881"/>
                  <a:pt x="224058" y="1465462"/>
                </a:cubicBezTo>
                <a:cubicBezTo>
                  <a:pt x="219544" y="1456435"/>
                  <a:pt x="211757" y="1449453"/>
                  <a:pt x="205891" y="1441240"/>
                </a:cubicBezTo>
                <a:cubicBezTo>
                  <a:pt x="201661" y="1435318"/>
                  <a:pt x="197035" y="1429583"/>
                  <a:pt x="193780" y="1423073"/>
                </a:cubicBezTo>
                <a:cubicBezTo>
                  <a:pt x="188919" y="1413350"/>
                  <a:pt x="186084" y="1402728"/>
                  <a:pt x="181669" y="1392795"/>
                </a:cubicBezTo>
                <a:cubicBezTo>
                  <a:pt x="158344" y="1340312"/>
                  <a:pt x="181961" y="1399433"/>
                  <a:pt x="151391" y="1338294"/>
                </a:cubicBezTo>
                <a:cubicBezTo>
                  <a:pt x="112280" y="1260073"/>
                  <a:pt x="202706" y="1415744"/>
                  <a:pt x="127168" y="1289849"/>
                </a:cubicBezTo>
                <a:cubicBezTo>
                  <a:pt x="116703" y="1247983"/>
                  <a:pt x="127596" y="1281566"/>
                  <a:pt x="102946" y="1235348"/>
                </a:cubicBezTo>
                <a:cubicBezTo>
                  <a:pt x="92326" y="1215435"/>
                  <a:pt x="78142" y="1196686"/>
                  <a:pt x="72668" y="1174792"/>
                </a:cubicBezTo>
                <a:cubicBezTo>
                  <a:pt x="70649" y="1166718"/>
                  <a:pt x="70334" y="1158013"/>
                  <a:pt x="66612" y="1150569"/>
                </a:cubicBezTo>
                <a:cubicBezTo>
                  <a:pt x="62098" y="1141542"/>
                  <a:pt x="53346" y="1135170"/>
                  <a:pt x="48445" y="1126347"/>
                </a:cubicBezTo>
                <a:cubicBezTo>
                  <a:pt x="43166" y="1116845"/>
                  <a:pt x="40151" y="1106247"/>
                  <a:pt x="36334" y="1096069"/>
                </a:cubicBezTo>
                <a:cubicBezTo>
                  <a:pt x="29587" y="1078078"/>
                  <a:pt x="19900" y="1042458"/>
                  <a:pt x="18167" y="1029457"/>
                </a:cubicBezTo>
                <a:cubicBezTo>
                  <a:pt x="5459" y="934148"/>
                  <a:pt x="0" y="965872"/>
                  <a:pt x="0" y="938622"/>
                </a:cubicBezTo>
                <a:close/>
              </a:path>
            </a:pathLst>
          </a:custGeom>
          <a:solidFill>
            <a:srgbClr val="F1C7C7"/>
          </a:solidFill>
          <a:ln w="12700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562100" y="24384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36536" y="2743200"/>
            <a:ext cx="1369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Corporation 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2095500" y="248432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133600" y="208768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843624" y="25146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3048000" y="2057400"/>
            <a:ext cx="990600" cy="3048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Firewall</a:t>
            </a:r>
          </a:p>
        </p:txBody>
      </p:sp>
      <p:sp>
        <p:nvSpPr>
          <p:cNvPr id="41" name="Oval 40"/>
          <p:cNvSpPr/>
          <p:nvPr/>
        </p:nvSpPr>
        <p:spPr bwMode="auto">
          <a:xfrm>
            <a:off x="6211064" y="2552700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39957" y="342900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Internet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442175" y="2054423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10.2.2.2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2416154" y="2138068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H="1">
            <a:off x="2386424" y="2246136"/>
            <a:ext cx="571500" cy="1588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2549418" y="1902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555474" y="217654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4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>
            <a:off x="4111272" y="2165644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51" name="Straight Arrow Connector 50"/>
          <p:cNvCxnSpPr/>
          <p:nvPr/>
        </p:nvCxnSpPr>
        <p:spPr bwMode="auto">
          <a:xfrm>
            <a:off x="4080992" y="2278180"/>
            <a:ext cx="2057400" cy="413044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arrow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4981762" y="212411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876800" y="24111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82248" y="1794992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176.3.3.3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9664" y="25146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libri" pitchFamily="34" charset="0"/>
              </a:rPr>
              <a:t>216.99.99.99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10" y="524344"/>
            <a:ext cx="7886700" cy="6709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6709767" y="3142147"/>
            <a:ext cx="634603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7458075" y="2147380"/>
            <a:ext cx="634604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5931694" y="1834246"/>
            <a:ext cx="778669" cy="1445419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542" y="170684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4918472" y="2427178"/>
            <a:ext cx="690563" cy="230981"/>
            <a:chOff x="3251" y="608"/>
            <a:chExt cx="580" cy="19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223.1.1.2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23" y="31736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223.1.1.3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255" y="25640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223.1.1.4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062" y="2565118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223.1.2.9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156" y="3272351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710" y="2134793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908527"/>
            <a:ext cx="0" cy="6592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b="0" kern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10" y="4003565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4007136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6663926" y="3104647"/>
            <a:ext cx="729853" cy="230982"/>
            <a:chOff x="4550" y="1257"/>
            <a:chExt cx="613" cy="19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223.1.3.27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5337572" y="1891396"/>
            <a:ext cx="481013" cy="4191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340261"/>
            <a:ext cx="481013" cy="4191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5355431" y="2797461"/>
            <a:ext cx="481013" cy="4191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99822" y="2009267"/>
            <a:ext cx="481013" cy="4191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0537" y="2968911"/>
            <a:ext cx="481013" cy="4191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86625" y="4111911"/>
            <a:ext cx="481013" cy="4191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13897" y="4142867"/>
            <a:ext cx="481013" cy="4191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defTabSz="685800">
                <a:defRPr/>
              </a:pPr>
              <a:endParaRPr lang="en-US" sz="1350" b="0" kern="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5773043" y="2196704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5774118" y="2645867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5779484" y="3105746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7972426" y="2314066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7973446" y="3273397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6555659" y="3993741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7414752" y="3965474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358351" y="1752600"/>
            <a:ext cx="4453491" cy="18943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en-US" b="0" i="1" dirty="0">
                <a:solidFill>
                  <a:srgbClr val="000099"/>
                </a:solidFill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lang="en-US" altLang="ja-JP" b="0" i="1" dirty="0">
                <a:solidFill>
                  <a:srgbClr val="000099"/>
                </a:solidFill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en-US" b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device interfaces that can physically reach each other </a:t>
            </a:r>
            <a:r>
              <a:rPr lang="en-US" altLang="en-US" b="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without passing through an intervening router</a:t>
            </a:r>
            <a:endParaRPr lang="en-US" altLang="en-US" b="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b="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6273384" y="2791217"/>
            <a:ext cx="59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7160717" y="2795681"/>
            <a:ext cx="731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6790231" y="2686126"/>
            <a:ext cx="474743" cy="225704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350" b="0" dirty="0">
                  <a:solidFill>
                    <a:prstClr val="white"/>
                  </a:solidFill>
                  <a:latin typeface="Calibri" panose="020F0502020204030204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564" y="4711577"/>
            <a:ext cx="287129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500" b="0" dirty="0">
                <a:solidFill>
                  <a:prstClr val="black"/>
                </a:solidFill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358351" y="3645946"/>
            <a:ext cx="5051849" cy="200028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6213" indent="-176213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altLang="en-US" b="0" dirty="0">
                <a:solidFill>
                  <a:srgbClr val="000099"/>
                </a:solidFill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lang="en-US" altLang="en-US" b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en-US" b="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subnet part: </a:t>
            </a:r>
            <a:r>
              <a:rPr lang="en-US" altLang="en-US" b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devices in same subnet have common high order bits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r>
              <a:rPr lang="en-US" altLang="en-US" b="0" dirty="0">
                <a:solidFill>
                  <a:srgbClr val="C00000"/>
                </a:solidFill>
                <a:latin typeface="Calibri" panose="020F0502020204030204"/>
                <a:ea typeface="ＭＳ Ｐゴシック" panose="020B0600070205080204" pitchFamily="34" charset="-128"/>
              </a:rPr>
              <a:t>host part: remaining</a:t>
            </a:r>
            <a:r>
              <a:rPr lang="en-US" altLang="en-US" b="0" dirty="0">
                <a:solidFill>
                  <a:prstClr val="black"/>
                </a:solidFill>
                <a:latin typeface="Calibri" panose="020F0502020204030204"/>
                <a:ea typeface="ＭＳ Ｐゴシック" panose="020B0600070205080204" pitchFamily="34" charset="-128"/>
              </a:rPr>
              <a:t> low order bits 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b="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0029"/>
            <a:ext cx="7886700" cy="6709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6709767" y="3142147"/>
            <a:ext cx="634603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7458075" y="2147380"/>
            <a:ext cx="634604" cy="1195388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5931694" y="1834246"/>
            <a:ext cx="778669" cy="1445419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>
              <a:defRPr/>
            </a:pPr>
            <a:endParaRPr lang="en-US" sz="1350" b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542" y="170684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4918472" y="2427178"/>
            <a:ext cx="690563" cy="230981"/>
            <a:chOff x="3251" y="608"/>
            <a:chExt cx="580" cy="19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223.1.1.2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7123" y="31736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223.1.1.3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255" y="2564099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223.1.1.4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062" y="2565118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223.1.2.9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156" y="3272351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710" y="2134793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223.1.2.1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908527"/>
            <a:ext cx="0" cy="65926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>
              <a:defRPr/>
            </a:pPr>
            <a:endParaRPr lang="en-US" sz="1350" b="0" kern="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410" y="4003565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223.1.3.2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4007136"/>
            <a:ext cx="6655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>
              <a:defRPr/>
            </a:pPr>
            <a:r>
              <a:rPr lang="en-US" altLang="en-US" sz="900" b="0" kern="0" dirty="0">
                <a:solidFill>
                  <a:srgbClr val="000000"/>
                </a:solidFill>
              </a:rPr>
              <a:t>223.1.3.1</a:t>
            </a:r>
            <a:endParaRPr lang="en-US" altLang="en-US" sz="900" b="0" kern="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6663926" y="3104647"/>
            <a:ext cx="729853" cy="230982"/>
            <a:chOff x="4550" y="1257"/>
            <a:chExt cx="613" cy="19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endParaRPr lang="en-US" altLang="en-US" sz="900" b="0" kern="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>
                <a:defRPr/>
              </a:pPr>
              <a:r>
                <a:rPr lang="en-US" altLang="en-US" sz="900" b="0" kern="0" dirty="0">
                  <a:solidFill>
                    <a:srgbClr val="000000"/>
                  </a:solidFill>
                </a:rPr>
                <a:t>223.1.3.27</a:t>
              </a:r>
              <a:endParaRPr lang="en-US" altLang="en-US" sz="900" b="0" kern="0" dirty="0">
                <a:solidFill>
                  <a:srgbClr val="000000"/>
                </a:solidFill>
                <a:latin typeface="Comic Sans MS" panose="030F0902030302020204" pitchFamily="66" charset="0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5773043" y="2196704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5774118" y="2645867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5779484" y="3105746"/>
            <a:ext cx="2571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7972426" y="2314066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7973446" y="3273397"/>
            <a:ext cx="195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6555659" y="3993741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7414752" y="3965474"/>
            <a:ext cx="0" cy="1745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50720" y="1706849"/>
            <a:ext cx="4248677" cy="401845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4319" indent="-166688" defTabSz="685800" fontAlgn="auto">
              <a:spcBef>
                <a:spcPts val="750"/>
              </a:spcBef>
              <a:spcAft>
                <a:spcPts val="0"/>
              </a:spcAft>
              <a:buNone/>
              <a:defRPr/>
            </a:pPr>
            <a:r>
              <a:rPr lang="en-US" b="0" i="1" dirty="0">
                <a:solidFill>
                  <a:srgbClr val="CC0000"/>
                </a:solidFill>
                <a:latin typeface="Calibri" panose="020F0502020204030204"/>
              </a:rPr>
              <a:t>Recipe for defining subnets:</a:t>
            </a:r>
          </a:p>
          <a:p>
            <a:pPr marL="264319" indent="-166688" defTabSz="685800" fontAlgn="auto">
              <a:spcBef>
                <a:spcPts val="75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detach each interface from its host or router, creating “islands” of isolated networks</a:t>
            </a:r>
          </a:p>
          <a:p>
            <a:pPr marL="264319" indent="-166688" defTabSz="685800" fontAlgn="auto">
              <a:spcBef>
                <a:spcPts val="750"/>
              </a:spcBef>
              <a:spcAft>
                <a:spcPts val="0"/>
              </a:spcAft>
              <a:buFont typeface="Wingdings" charset="2"/>
              <a:buChar char="§"/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each isolated network is called a </a:t>
            </a:r>
            <a:r>
              <a:rPr lang="en-US" b="0" i="1" dirty="0">
                <a:solidFill>
                  <a:srgbClr val="CC0000"/>
                </a:solidFill>
                <a:latin typeface="Calibri" panose="020F0502020204030204"/>
              </a:rPr>
              <a:t>subnet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b="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6273384" y="2791217"/>
            <a:ext cx="5956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7160717" y="2795681"/>
            <a:ext cx="7316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5334000" y="1891396"/>
            <a:ext cx="3257550" cy="267057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>
                  <a:defRPr/>
                </a:pPr>
                <a:endParaRPr lang="en-US" sz="1350" b="0" kern="0" dirty="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456" y="4676346"/>
            <a:ext cx="445731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0" dirty="0">
                <a:solidFill>
                  <a:prstClr val="black"/>
                </a:solidFill>
                <a:latin typeface="Calibri" panose="020F0502020204030204"/>
              </a:rPr>
              <a:t>subnet mask: /24</a:t>
            </a:r>
          </a:p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b="0" dirty="0">
                <a:solidFill>
                  <a:prstClr val="black"/>
                </a:solidFill>
                <a:latin typeface="Calibri" panose="020F0502020204030204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4630205" y="3751942"/>
            <a:ext cx="1980458" cy="553998"/>
            <a:chOff x="6173606" y="3859589"/>
            <a:chExt cx="2640611" cy="738663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3606" y="3859589"/>
              <a:ext cx="1673964" cy="738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500" b="0" i="1" dirty="0">
                  <a:solidFill>
                    <a:srgbClr val="CC0000"/>
                  </a:solidFill>
                </a:rPr>
                <a:t>subnet</a:t>
              </a:r>
            </a:p>
            <a:p>
              <a:pPr algn="r"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500" b="0" i="1" dirty="0">
                  <a:solidFill>
                    <a:srgbClr val="CC0000"/>
                  </a:solidFill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5441617" y="1313131"/>
            <a:ext cx="1887055" cy="1106843"/>
            <a:chOff x="7255489" y="607842"/>
            <a:chExt cx="2516074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516074" cy="430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500" b="0" i="1" dirty="0">
                  <a:solidFill>
                    <a:srgbClr val="CC0000"/>
                  </a:solidFill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7148349" y="1607724"/>
            <a:ext cx="1887055" cy="1106432"/>
            <a:chOff x="9531133" y="1000631"/>
            <a:chExt cx="2516074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51607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500" b="0" i="1" dirty="0">
                  <a:solidFill>
                    <a:srgbClr val="CC0000"/>
                  </a:solidFill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619858"/>
            <a:ext cx="2732894" cy="670967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971400"/>
            <a:ext cx="2625355" cy="212026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806" indent="-257175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where are the subnets?</a:t>
            </a:r>
          </a:p>
          <a:p>
            <a:pPr marL="354806" indent="-257175" defTabSz="685800" fontAlgn="auto">
              <a:spcBef>
                <a:spcPts val="750"/>
              </a:spcBef>
              <a:spcAft>
                <a:spcPts val="0"/>
              </a:spcAft>
              <a:defRPr/>
            </a:pPr>
            <a:r>
              <a:rPr lang="en-US" b="0" dirty="0">
                <a:solidFill>
                  <a:prstClr val="black"/>
                </a:solidFill>
                <a:latin typeface="Calibri" panose="020F0502020204030204"/>
              </a:rPr>
              <a:t>what are the /24 subnet addresses?</a:t>
            </a:r>
          </a:p>
          <a:p>
            <a:pPr marL="436960" lvl="1" indent="-175022" defTabSz="685800" fontAlgn="auto">
              <a:spcBef>
                <a:spcPts val="375"/>
              </a:spcBef>
              <a:spcAft>
                <a:spcPts val="0"/>
              </a:spcAft>
              <a:defRPr/>
            </a:pPr>
            <a:endParaRPr lang="en-US" altLang="en-US" b="0" i="1" dirty="0">
              <a:solidFill>
                <a:srgbClr val="CC0000"/>
              </a:solidFill>
              <a:latin typeface="Calibri" panose="020F0502020204030204"/>
              <a:ea typeface="ＭＳ Ｐゴシック" panose="020B0600070205080204" pitchFamily="34" charset="-128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5923590" y="3096232"/>
            <a:ext cx="951310" cy="1097756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5024882" y="4229707"/>
            <a:ext cx="1573967" cy="270916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4759159" y="3039082"/>
            <a:ext cx="869156" cy="1160860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5501113" y="1506754"/>
            <a:ext cx="808679" cy="1621631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9518" y="2324707"/>
            <a:ext cx="2381" cy="4441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592" y="1910173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223.1.1.1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929" y="2521161"/>
            <a:ext cx="232172" cy="135731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85" y="2453010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223.1.1.3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194" y="1993095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223.1.1.4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4054309" y="4492957"/>
            <a:ext cx="1154906" cy="802699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1045" y="4482120"/>
            <a:ext cx="5954" cy="42148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2725" y="5028725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223.1.2.2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2436" y="4576180"/>
            <a:ext cx="96440" cy="135731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2958" y="451423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223.1.2.6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6317687" y="4501458"/>
            <a:ext cx="1154906" cy="847333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2758" y="4496407"/>
            <a:ext cx="1191" cy="390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335" y="517549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223.1.3.2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247" y="51017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223.1.3.1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06" y="4571417"/>
            <a:ext cx="96440" cy="135731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6416" y="4505549"/>
            <a:ext cx="8499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223.1.3.27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0924" y="1275925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0590" y="3053369"/>
            <a:ext cx="835819" cy="115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6445" y="3039082"/>
            <a:ext cx="957263" cy="1157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3464" y="4360676"/>
            <a:ext cx="1728788" cy="71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977" y="2973598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223.1.7.0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221" y="3938005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223.1.7.1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533" y="41308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223.1.8.0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702" y="4130886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223.1.8.1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458" y="3909430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223.1.9.1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1540" y="2980742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223.1.9.2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5930795" y="1857445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5308286" y="1900898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6560863" y="1869725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7290824" y="5241575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6641393" y="5231184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4895720" y="5145459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4300840" y="5174034"/>
            <a:ext cx="0" cy="16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3952457" y="1480830"/>
            <a:ext cx="3428812" cy="431027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350" b="0" dirty="0">
                    <a:solidFill>
                      <a:prstClr val="white"/>
                    </a:solidFill>
                    <a:latin typeface="Calibri" panose="020F0502020204030204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350" b="0" dirty="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350" b="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743" y="5013911"/>
            <a:ext cx="77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200" b="0" dirty="0">
                <a:solidFill>
                  <a:prstClr val="black"/>
                </a:solidFill>
                <a:latin typeface="Calibri" panose="020F0502020204030204"/>
              </a:rPr>
              <a:t>223.1.2.1</a:t>
            </a:r>
            <a:endParaRPr lang="en-US" altLang="en-US" sz="1350" b="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227653" y="1557230"/>
            <a:ext cx="6844533" cy="3527183"/>
            <a:chOff x="2970204" y="933306"/>
            <a:chExt cx="912604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313877" cy="864497"/>
              <a:chOff x="6090834" y="607842"/>
              <a:chExt cx="331387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14922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86930" cy="632023"/>
              <a:chOff x="6090835" y="840316"/>
              <a:chExt cx="2786930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14922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833425" cy="616526"/>
              <a:chOff x="6090835" y="855813"/>
              <a:chExt cx="283342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14922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149222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149221" cy="430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149221" cy="678860"/>
              <a:chOff x="1320582" y="5594888"/>
              <a:chExt cx="2149221" cy="678860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1"/>
                <a:ext cx="2149221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685800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1500" b="0" i="1" dirty="0">
                    <a:solidFill>
                      <a:srgbClr val="CC0000"/>
                    </a:solidFill>
                    <a:latin typeface="Calibri" panose="020F0502020204030204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 Structure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07388" cy="5224463"/>
          </a:xfrm>
        </p:spPr>
        <p:txBody>
          <a:bodyPr/>
          <a:lstStyle/>
          <a:p>
            <a:r>
              <a:rPr lang="en-US" dirty="0"/>
              <a:t>IP (V4) Address space divided into classes: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Network ID Written in form </a:t>
            </a:r>
            <a:r>
              <a:rPr lang="en-US" dirty="0" err="1"/>
              <a:t>w.x.y.z</a:t>
            </a:r>
            <a:r>
              <a:rPr lang="en-US" dirty="0"/>
              <a:t>/n</a:t>
            </a:r>
          </a:p>
          <a:p>
            <a:pPr lvl="1"/>
            <a:r>
              <a:rPr lang="en-US" dirty="0"/>
              <a:t>n = number of bits in host address</a:t>
            </a:r>
          </a:p>
          <a:p>
            <a:pPr lvl="1"/>
            <a:r>
              <a:rPr lang="en-US" dirty="0"/>
              <a:t>E.g., CMU written as 128.2.0.0/16</a:t>
            </a:r>
          </a:p>
          <a:p>
            <a:pPr lvl="2"/>
            <a:r>
              <a:rPr lang="en-US" dirty="0"/>
              <a:t>Class B address</a:t>
            </a:r>
          </a:p>
          <a:p>
            <a:r>
              <a:rPr lang="en-US" dirty="0" err="1"/>
              <a:t>Unrouted</a:t>
            </a:r>
            <a:r>
              <a:rPr lang="en-US" dirty="0"/>
              <a:t> (private) IP addresses:</a:t>
            </a:r>
          </a:p>
          <a:p>
            <a:pPr lvl="1">
              <a:buFont typeface="Wingdings" pitchFamily="2" charset="2"/>
              <a:buNone/>
            </a:pPr>
            <a:r>
              <a:rPr lang="en-US" dirty="0"/>
              <a:t>	10.0.0.0/8   172.16.0.0/12   192.168.0.0/16</a:t>
            </a:r>
          </a:p>
        </p:txBody>
      </p:sp>
      <p:sp>
        <p:nvSpPr>
          <p:cNvPr id="710695" name="Rectangle 39"/>
          <p:cNvSpPr>
            <a:spLocks noChangeArrowheads="1"/>
          </p:cNvSpPr>
          <p:nvPr/>
        </p:nvSpPr>
        <p:spPr bwMode="auto">
          <a:xfrm>
            <a:off x="1454150" y="1981200"/>
            <a:ext cx="65242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A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6" name="Rectangle 40"/>
          <p:cNvSpPr>
            <a:spLocks noChangeArrowheads="1"/>
          </p:cNvSpPr>
          <p:nvPr/>
        </p:nvSpPr>
        <p:spPr bwMode="auto">
          <a:xfrm>
            <a:off x="1454150" y="2362200"/>
            <a:ext cx="64440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B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7" name="Rectangle 41"/>
          <p:cNvSpPr>
            <a:spLocks noChangeArrowheads="1"/>
          </p:cNvSpPr>
          <p:nvPr/>
        </p:nvSpPr>
        <p:spPr bwMode="auto">
          <a:xfrm>
            <a:off x="1447800" y="2743200"/>
            <a:ext cx="6428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C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8" name="Rectangle 42"/>
          <p:cNvSpPr>
            <a:spLocks noChangeArrowheads="1"/>
          </p:cNvSpPr>
          <p:nvPr/>
        </p:nvSpPr>
        <p:spPr bwMode="auto">
          <a:xfrm>
            <a:off x="1447800" y="3124200"/>
            <a:ext cx="66204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9" name="Rectangle 43"/>
          <p:cNvSpPr>
            <a:spLocks noChangeArrowheads="1"/>
          </p:cNvSpPr>
          <p:nvPr/>
        </p:nvSpPr>
        <p:spPr bwMode="auto">
          <a:xfrm>
            <a:off x="1454150" y="3505200"/>
            <a:ext cx="6315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Class E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00" name="Rectangle 44"/>
          <p:cNvSpPr>
            <a:spLocks noChangeArrowheads="1"/>
          </p:cNvSpPr>
          <p:nvPr/>
        </p:nvSpPr>
        <p:spPr bwMode="auto">
          <a:xfrm>
            <a:off x="2331590" y="1727886"/>
            <a:ext cx="504304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0 1 2 3          8                   16                   24                    31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37" name="Rectangle 81"/>
          <p:cNvSpPr>
            <a:spLocks noChangeArrowheads="1"/>
          </p:cNvSpPr>
          <p:nvPr/>
        </p:nvSpPr>
        <p:spPr bwMode="auto">
          <a:xfrm>
            <a:off x="2292056" y="198120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710739" name="Rectangle 83"/>
          <p:cNvSpPr>
            <a:spLocks noChangeArrowheads="1"/>
          </p:cNvSpPr>
          <p:nvPr/>
        </p:nvSpPr>
        <p:spPr bwMode="auto">
          <a:xfrm>
            <a:off x="2484320" y="1981200"/>
            <a:ext cx="10668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40" name="Rectangle 84"/>
          <p:cNvSpPr>
            <a:spLocks noChangeArrowheads="1"/>
          </p:cNvSpPr>
          <p:nvPr/>
        </p:nvSpPr>
        <p:spPr bwMode="auto">
          <a:xfrm>
            <a:off x="3551120" y="1981200"/>
            <a:ext cx="3730272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2712920" y="2025477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65" name="Rectangle 9"/>
          <p:cNvSpPr>
            <a:spLocks noChangeArrowheads="1"/>
          </p:cNvSpPr>
          <p:nvPr/>
        </p:nvSpPr>
        <p:spPr bwMode="auto">
          <a:xfrm>
            <a:off x="4998920" y="2025477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0" name="Rectangle 94"/>
          <p:cNvSpPr>
            <a:spLocks noChangeArrowheads="1"/>
          </p:cNvSpPr>
          <p:nvPr/>
        </p:nvSpPr>
        <p:spPr bwMode="auto">
          <a:xfrm>
            <a:off x="2679112" y="2350088"/>
            <a:ext cx="21336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1" name="Rectangle 95"/>
          <p:cNvSpPr>
            <a:spLocks noChangeArrowheads="1"/>
          </p:cNvSpPr>
          <p:nvPr/>
        </p:nvSpPr>
        <p:spPr bwMode="auto">
          <a:xfrm>
            <a:off x="4812712" y="2350088"/>
            <a:ext cx="246868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2" name="Rectangle 96"/>
          <p:cNvSpPr>
            <a:spLocks noChangeArrowheads="1"/>
          </p:cNvSpPr>
          <p:nvPr/>
        </p:nvSpPr>
        <p:spPr bwMode="auto">
          <a:xfrm>
            <a:off x="2861792" y="2718976"/>
            <a:ext cx="3200400" cy="36933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3" name="Rectangle 97"/>
          <p:cNvSpPr>
            <a:spLocks noChangeArrowheads="1"/>
          </p:cNvSpPr>
          <p:nvPr/>
        </p:nvSpPr>
        <p:spPr bwMode="auto">
          <a:xfrm>
            <a:off x="6062192" y="2718976"/>
            <a:ext cx="1219200" cy="36933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0755" name="Rectangle 99"/>
          <p:cNvSpPr>
            <a:spLocks noChangeArrowheads="1"/>
          </p:cNvSpPr>
          <p:nvPr/>
        </p:nvSpPr>
        <p:spPr bwMode="auto">
          <a:xfrm>
            <a:off x="5727112" y="2394365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6" name="Rectangle 100"/>
          <p:cNvSpPr>
            <a:spLocks noChangeArrowheads="1"/>
          </p:cNvSpPr>
          <p:nvPr/>
        </p:nvSpPr>
        <p:spPr bwMode="auto">
          <a:xfrm>
            <a:off x="6366992" y="2760166"/>
            <a:ext cx="6835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Host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7" name="Rectangle 101"/>
          <p:cNvSpPr>
            <a:spLocks noChangeArrowheads="1"/>
          </p:cNvSpPr>
          <p:nvPr/>
        </p:nvSpPr>
        <p:spPr bwMode="auto">
          <a:xfrm>
            <a:off x="4004792" y="2760166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758" name="Rectangle 102"/>
          <p:cNvSpPr>
            <a:spLocks noChangeArrowheads="1"/>
          </p:cNvSpPr>
          <p:nvPr/>
        </p:nvSpPr>
        <p:spPr bwMode="auto">
          <a:xfrm>
            <a:off x="3288712" y="2394365"/>
            <a:ext cx="5934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Net ID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87" name="Rectangle 31"/>
          <p:cNvSpPr>
            <a:spLocks noChangeArrowheads="1"/>
          </p:cNvSpPr>
          <p:nvPr/>
        </p:nvSpPr>
        <p:spPr bwMode="auto">
          <a:xfrm>
            <a:off x="3276600" y="3149404"/>
            <a:ext cx="165160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Multicast address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710694" name="Rectangle 38"/>
          <p:cNvSpPr>
            <a:spLocks noChangeArrowheads="1"/>
          </p:cNvSpPr>
          <p:nvPr/>
        </p:nvSpPr>
        <p:spPr bwMode="auto">
          <a:xfrm>
            <a:off x="3276600" y="3517704"/>
            <a:ext cx="240431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="0" dirty="0">
                <a:solidFill>
                  <a:srgbClr val="000000"/>
                </a:solidFill>
                <a:latin typeface="Calibri" pitchFamily="34" charset="0"/>
              </a:rPr>
              <a:t>Reserved for experiments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2292056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5" name="Rectangle 81"/>
          <p:cNvSpPr>
            <a:spLocks noChangeArrowheads="1"/>
          </p:cNvSpPr>
          <p:nvPr/>
        </p:nvSpPr>
        <p:spPr bwMode="auto">
          <a:xfrm>
            <a:off x="2484320" y="2350088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6" name="Rectangle 81"/>
          <p:cNvSpPr>
            <a:spLocks noChangeArrowheads="1"/>
          </p:cNvSpPr>
          <p:nvPr/>
        </p:nvSpPr>
        <p:spPr bwMode="auto">
          <a:xfrm>
            <a:off x="2484320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7" name="Rectangle 81"/>
          <p:cNvSpPr>
            <a:spLocks noChangeArrowheads="1"/>
          </p:cNvSpPr>
          <p:nvPr/>
        </p:nvSpPr>
        <p:spPr bwMode="auto">
          <a:xfrm>
            <a:off x="2674434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58" name="Rectangle 81"/>
          <p:cNvSpPr>
            <a:spLocks noChangeArrowheads="1"/>
          </p:cNvSpPr>
          <p:nvPr/>
        </p:nvSpPr>
        <p:spPr bwMode="auto">
          <a:xfrm>
            <a:off x="2292056" y="2718532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59" name="Rectangle 81"/>
          <p:cNvSpPr>
            <a:spLocks noChangeArrowheads="1"/>
          </p:cNvSpPr>
          <p:nvPr/>
        </p:nvSpPr>
        <p:spPr bwMode="auto">
          <a:xfrm>
            <a:off x="2292056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0" name="Rectangle 81"/>
          <p:cNvSpPr>
            <a:spLocks noChangeArrowheads="1"/>
          </p:cNvSpPr>
          <p:nvPr/>
        </p:nvSpPr>
        <p:spPr bwMode="auto">
          <a:xfrm>
            <a:off x="2674434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2866698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0</a:t>
            </a:r>
          </a:p>
        </p:txBody>
      </p:sp>
      <p:sp>
        <p:nvSpPr>
          <p:cNvPr id="62" name="Rectangle 81"/>
          <p:cNvSpPr>
            <a:spLocks noChangeArrowheads="1"/>
          </p:cNvSpPr>
          <p:nvPr/>
        </p:nvSpPr>
        <p:spPr bwMode="auto">
          <a:xfrm>
            <a:off x="2484320" y="3087420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81"/>
          <p:cNvSpPr>
            <a:spLocks noChangeArrowheads="1"/>
          </p:cNvSpPr>
          <p:nvPr/>
        </p:nvSpPr>
        <p:spPr bwMode="auto">
          <a:xfrm>
            <a:off x="2292056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4" name="Rectangle 81"/>
          <p:cNvSpPr>
            <a:spLocks noChangeArrowheads="1"/>
          </p:cNvSpPr>
          <p:nvPr/>
        </p:nvSpPr>
        <p:spPr bwMode="auto">
          <a:xfrm>
            <a:off x="2674434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866698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  <p:sp>
        <p:nvSpPr>
          <p:cNvPr id="66" name="Rectangle 81"/>
          <p:cNvSpPr>
            <a:spLocks noChangeArrowheads="1"/>
          </p:cNvSpPr>
          <p:nvPr/>
        </p:nvSpPr>
        <p:spPr bwMode="auto">
          <a:xfrm>
            <a:off x="2484320" y="3458836"/>
            <a:ext cx="190886" cy="369332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36576" rIns="36576" anchor="ctr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2024865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5976938" cy="573087"/>
          </a:xfrm>
        </p:spPr>
        <p:txBody>
          <a:bodyPr/>
          <a:lstStyle/>
          <a:p>
            <a:r>
              <a:rPr lang="en-US" dirty="0"/>
              <a:t>IP Addresses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0099" y="1159476"/>
            <a:ext cx="8281987" cy="2133600"/>
          </a:xfrm>
        </p:spPr>
        <p:txBody>
          <a:bodyPr/>
          <a:lstStyle/>
          <a:p>
            <a:r>
              <a:rPr lang="en-US" altLang="zh-CN" dirty="0"/>
              <a:t>32-bit IP addresses are stored in an </a:t>
            </a:r>
            <a:r>
              <a:rPr lang="en-US" altLang="zh-CN" i="1" dirty="0">
                <a:solidFill>
                  <a:srgbClr val="FF0000"/>
                </a:solidFill>
              </a:rPr>
              <a:t>IP address struct</a:t>
            </a:r>
          </a:p>
          <a:p>
            <a:pPr lvl="1"/>
            <a:r>
              <a:rPr lang="en-US" altLang="zh-CN" dirty="0"/>
              <a:t>IP addresses are always stored in memory in </a:t>
            </a:r>
            <a:r>
              <a:rPr lang="en-US" altLang="zh-CN" i="1" dirty="0">
                <a:solidFill>
                  <a:srgbClr val="FF0000"/>
                </a:solidFill>
              </a:rPr>
              <a:t>network byte order </a:t>
            </a:r>
            <a:br>
              <a:rPr lang="en-US" altLang="zh-CN" dirty="0"/>
            </a:br>
            <a:r>
              <a:rPr lang="en-US" altLang="zh-CN" dirty="0"/>
              <a:t>(big-endian byte order)</a:t>
            </a:r>
          </a:p>
          <a:p>
            <a:pPr lvl="1"/>
            <a:r>
              <a:rPr lang="en-US" altLang="zh-CN" dirty="0"/>
              <a:t>True in general for any integer transferred in a packet header from one machine to another.</a:t>
            </a:r>
          </a:p>
          <a:p>
            <a:pPr lvl="2"/>
            <a:r>
              <a:rPr lang="en-US" altLang="zh-CN" dirty="0"/>
              <a:t>E.g., the port number used to identify an Internet connection.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altLang="zh-CN" dirty="0"/>
              <a:t>IP address: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en-US" altLang="zh-CN" b="1" dirty="0">
                <a:latin typeface="Courier New" pitchFamily="49" charset="0"/>
              </a:rPr>
              <a:t>0x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80</a:t>
            </a:r>
            <a:r>
              <a:rPr lang="en-US" altLang="zh-CN" b="1" dirty="0">
                <a:solidFill>
                  <a:srgbClr val="008000"/>
                </a:solidFill>
                <a:latin typeface="Courier New" pitchFamily="49" charset="0"/>
              </a:rPr>
              <a:t>02</a:t>
            </a:r>
            <a:r>
              <a:rPr lang="en-US" altLang="zh-CN" b="1" dirty="0">
                <a:solidFill>
                  <a:srgbClr val="D09E00"/>
                </a:solidFill>
                <a:latin typeface="Courier New" pitchFamily="49" charset="0"/>
              </a:rPr>
              <a:t>C2</a:t>
            </a:r>
            <a:r>
              <a:rPr lang="en-US" altLang="zh-CN" b="1" dirty="0">
                <a:solidFill>
                  <a:schemeClr val="accent6"/>
                </a:solidFill>
                <a:latin typeface="Courier New" pitchFamily="49" charset="0"/>
              </a:rPr>
              <a:t>F2</a:t>
            </a:r>
            <a:r>
              <a:rPr lang="en-US" altLang="zh-CN" b="1" dirty="0">
                <a:latin typeface="Courier New" pitchFamily="49" charset="0"/>
              </a:rPr>
              <a:t> = </a:t>
            </a:r>
            <a:r>
              <a:rPr lang="en-US" altLang="zh-CN" b="1" dirty="0">
                <a:solidFill>
                  <a:srgbClr val="C00000"/>
                </a:solidFill>
                <a:latin typeface="Courier New" pitchFamily="49" charset="0"/>
              </a:rPr>
              <a:t>128</a:t>
            </a:r>
            <a:r>
              <a:rPr lang="en-US" altLang="zh-CN" b="1" dirty="0">
                <a:latin typeface="Courier New" pitchFamily="49" charset="0"/>
              </a:rPr>
              <a:t>.</a:t>
            </a:r>
            <a:r>
              <a:rPr lang="en-US" altLang="zh-CN" b="1" dirty="0">
                <a:solidFill>
                  <a:srgbClr val="008000"/>
                </a:solidFill>
                <a:latin typeface="Courier New" pitchFamily="49" charset="0"/>
              </a:rPr>
              <a:t>2</a:t>
            </a:r>
            <a:r>
              <a:rPr lang="en-US" altLang="zh-CN" b="1" dirty="0">
                <a:latin typeface="Courier New" pitchFamily="49" charset="0"/>
              </a:rPr>
              <a:t>.</a:t>
            </a:r>
            <a:r>
              <a:rPr lang="en-US" altLang="zh-CN" b="1" dirty="0">
                <a:solidFill>
                  <a:srgbClr val="D09E00"/>
                </a:solidFill>
                <a:latin typeface="Courier New" pitchFamily="49" charset="0"/>
              </a:rPr>
              <a:t>194</a:t>
            </a:r>
            <a:r>
              <a:rPr lang="en-US" altLang="zh-CN" b="1" dirty="0">
                <a:latin typeface="Courier New" pitchFamily="49" charset="0"/>
              </a:rPr>
              <a:t>.</a:t>
            </a:r>
            <a:r>
              <a:rPr lang="en-US" altLang="zh-CN" b="1" dirty="0">
                <a:solidFill>
                  <a:srgbClr val="2D2DB9"/>
                </a:solidFill>
                <a:latin typeface="Courier New" pitchFamily="49" charset="0"/>
              </a:rPr>
              <a:t>242</a:t>
            </a:r>
            <a:endParaRPr lang="en-US" altLang="zh-CN" b="1" dirty="0">
              <a:solidFill>
                <a:srgbClr val="D09E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97348" name="Rectangle 4"/>
          <p:cNvSpPr>
            <a:spLocks noChangeArrowheads="1"/>
          </p:cNvSpPr>
          <p:nvPr/>
        </p:nvSpPr>
        <p:spPr bwMode="auto">
          <a:xfrm>
            <a:off x="796404" y="3565877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7081838" cy="573087"/>
          </a:xfrm>
        </p:spPr>
        <p:txBody>
          <a:bodyPr/>
          <a:lstStyle/>
          <a:p>
            <a:r>
              <a:rPr lang="en-US" dirty="0"/>
              <a:t>(2) Internet Domain Names</a:t>
            </a:r>
          </a:p>
        </p:txBody>
      </p:sp>
      <p:sp>
        <p:nvSpPr>
          <p:cNvPr id="699395" name="Text Box 3"/>
          <p:cNvSpPr txBox="1">
            <a:spLocks noChangeArrowheads="1"/>
          </p:cNvSpPr>
          <p:nvPr/>
        </p:nvSpPr>
        <p:spPr bwMode="auto">
          <a:xfrm>
            <a:off x="1327150" y="2055813"/>
            <a:ext cx="60771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.net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6" name="Line 4"/>
          <p:cNvSpPr>
            <a:spLocks noChangeShapeType="1"/>
          </p:cNvSpPr>
          <p:nvPr/>
        </p:nvSpPr>
        <p:spPr bwMode="auto">
          <a:xfrm flipV="1">
            <a:off x="1601788" y="1463675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397" name="Text Box 5"/>
          <p:cNvSpPr txBox="1">
            <a:spLocks noChangeArrowheads="1"/>
          </p:cNvSpPr>
          <p:nvPr/>
        </p:nvSpPr>
        <p:spPr bwMode="auto">
          <a:xfrm>
            <a:off x="2263775" y="2055813"/>
            <a:ext cx="659135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edu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3232150" y="2055813"/>
            <a:ext cx="63496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</a:t>
            </a:r>
            <a:r>
              <a:rPr lang="en-US" sz="2000" dirty="0" err="1">
                <a:latin typeface="Calibri" pitchFamily="34" charset="0"/>
              </a:rPr>
              <a:t>gov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4165600" y="2055813"/>
            <a:ext cx="705942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.com</a:t>
            </a:r>
          </a:p>
        </p:txBody>
      </p:sp>
      <p:sp>
        <p:nvSpPr>
          <p:cNvPr id="699400" name="Line 8"/>
          <p:cNvSpPr>
            <a:spLocks noChangeShapeType="1"/>
          </p:cNvSpPr>
          <p:nvPr/>
        </p:nvSpPr>
        <p:spPr bwMode="auto">
          <a:xfrm flipV="1">
            <a:off x="2667000" y="1463675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1" name="Line 9"/>
          <p:cNvSpPr>
            <a:spLocks noChangeShapeType="1"/>
          </p:cNvSpPr>
          <p:nvPr/>
        </p:nvSpPr>
        <p:spPr bwMode="auto">
          <a:xfrm flipH="1" flipV="1">
            <a:off x="3078163" y="1463675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2" name="Line 10"/>
          <p:cNvSpPr>
            <a:spLocks noChangeShapeType="1"/>
          </p:cNvSpPr>
          <p:nvPr/>
        </p:nvSpPr>
        <p:spPr bwMode="auto">
          <a:xfrm>
            <a:off x="3078163" y="1463675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3" name="Text Box 11"/>
          <p:cNvSpPr txBox="1">
            <a:spLocks noChangeArrowheads="1"/>
          </p:cNvSpPr>
          <p:nvPr/>
        </p:nvSpPr>
        <p:spPr bwMode="auto">
          <a:xfrm>
            <a:off x="2254250" y="2984500"/>
            <a:ext cx="638296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cmu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4" name="Text Box 12"/>
          <p:cNvSpPr txBox="1">
            <a:spLocks noChangeArrowheads="1"/>
          </p:cNvSpPr>
          <p:nvPr/>
        </p:nvSpPr>
        <p:spPr bwMode="auto">
          <a:xfrm>
            <a:off x="3106738" y="2984500"/>
            <a:ext cx="110182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berkeley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5" name="Text Box 13"/>
          <p:cNvSpPr txBox="1">
            <a:spLocks noChangeArrowheads="1"/>
          </p:cNvSpPr>
          <p:nvPr/>
        </p:nvSpPr>
        <p:spPr bwMode="auto">
          <a:xfrm>
            <a:off x="1458913" y="2984500"/>
            <a:ext cx="54371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mit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6" name="Line 14"/>
          <p:cNvSpPr>
            <a:spLocks noChangeShapeType="1"/>
          </p:cNvSpPr>
          <p:nvPr/>
        </p:nvSpPr>
        <p:spPr bwMode="auto">
          <a:xfrm>
            <a:off x="2590800" y="23923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07" name="Text Box 15"/>
          <p:cNvSpPr txBox="1">
            <a:spLocks noChangeArrowheads="1"/>
          </p:cNvSpPr>
          <p:nvPr/>
        </p:nvSpPr>
        <p:spPr bwMode="auto">
          <a:xfrm>
            <a:off x="1616075" y="3913188"/>
            <a:ext cx="394640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8" name="Text Box 16"/>
          <p:cNvSpPr txBox="1">
            <a:spLocks noChangeArrowheads="1"/>
          </p:cNvSpPr>
          <p:nvPr/>
        </p:nvSpPr>
        <p:spPr bwMode="auto">
          <a:xfrm>
            <a:off x="3116263" y="3913188"/>
            <a:ext cx="55173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ece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09" name="Line 17"/>
          <p:cNvSpPr>
            <a:spLocks noChangeShapeType="1"/>
          </p:cNvSpPr>
          <p:nvPr/>
        </p:nvSpPr>
        <p:spPr bwMode="auto">
          <a:xfrm>
            <a:off x="2590800" y="3321050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0" name="Line 18"/>
          <p:cNvSpPr>
            <a:spLocks noChangeShapeType="1"/>
          </p:cNvSpPr>
          <p:nvPr/>
        </p:nvSpPr>
        <p:spPr bwMode="auto">
          <a:xfrm flipH="1">
            <a:off x="1158875" y="4249738"/>
            <a:ext cx="658813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1" name="Text Box 19"/>
          <p:cNvSpPr txBox="1">
            <a:spLocks noChangeArrowheads="1"/>
          </p:cNvSpPr>
          <p:nvPr/>
        </p:nvSpPr>
        <p:spPr bwMode="auto">
          <a:xfrm>
            <a:off x="418745" y="5762625"/>
            <a:ext cx="141294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whaleshark</a:t>
            </a:r>
            <a:endParaRPr lang="en-US" sz="2000" dirty="0">
              <a:latin typeface="Calibri" pitchFamily="34" charset="0"/>
            </a:endParaRP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128.2.210.175</a:t>
            </a:r>
          </a:p>
        </p:txBody>
      </p:sp>
      <p:sp>
        <p:nvSpPr>
          <p:cNvPr id="699412" name="Line 20"/>
          <p:cNvSpPr>
            <a:spLocks noChangeShapeType="1"/>
          </p:cNvSpPr>
          <p:nvPr/>
        </p:nvSpPr>
        <p:spPr bwMode="auto">
          <a:xfrm flipV="1">
            <a:off x="1900238" y="2365375"/>
            <a:ext cx="693737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3" name="Line 21"/>
          <p:cNvSpPr>
            <a:spLocks noChangeShapeType="1"/>
          </p:cNvSpPr>
          <p:nvPr/>
        </p:nvSpPr>
        <p:spPr bwMode="auto">
          <a:xfrm>
            <a:off x="2593975" y="2365375"/>
            <a:ext cx="665163" cy="619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4" name="Line 22"/>
          <p:cNvSpPr>
            <a:spLocks noChangeShapeType="1"/>
          </p:cNvSpPr>
          <p:nvPr/>
        </p:nvSpPr>
        <p:spPr bwMode="auto">
          <a:xfrm flipV="1">
            <a:off x="1900238" y="3321050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5" name="Text Box 23"/>
          <p:cNvSpPr txBox="1">
            <a:spLocks noChangeArrowheads="1"/>
          </p:cNvSpPr>
          <p:nvPr/>
        </p:nvSpPr>
        <p:spPr bwMode="auto">
          <a:xfrm>
            <a:off x="771525" y="4841875"/>
            <a:ext cx="687388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ics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16" name="Line 24"/>
          <p:cNvSpPr>
            <a:spLocks noChangeShapeType="1"/>
          </p:cNvSpPr>
          <p:nvPr/>
        </p:nvSpPr>
        <p:spPr bwMode="auto">
          <a:xfrm>
            <a:off x="1074738" y="5178425"/>
            <a:ext cx="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7" name="Text Box 25"/>
          <p:cNvSpPr txBox="1">
            <a:spLocks noChangeArrowheads="1"/>
          </p:cNvSpPr>
          <p:nvPr/>
        </p:nvSpPr>
        <p:spPr bwMode="auto">
          <a:xfrm>
            <a:off x="2241409" y="1105731"/>
            <a:ext cx="1696277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i="1" dirty="0">
                <a:latin typeface="Calibri" pitchFamily="34" charset="0"/>
              </a:rPr>
              <a:t>unnamed root</a:t>
            </a:r>
          </a:p>
        </p:txBody>
      </p:sp>
      <p:sp>
        <p:nvSpPr>
          <p:cNvPr id="699418" name="Line 26"/>
          <p:cNvSpPr>
            <a:spLocks noChangeShapeType="1"/>
          </p:cNvSpPr>
          <p:nvPr/>
        </p:nvSpPr>
        <p:spPr bwMode="auto">
          <a:xfrm>
            <a:off x="1893888" y="4249738"/>
            <a:ext cx="592137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19" name="Text Box 27"/>
          <p:cNvSpPr txBox="1">
            <a:spLocks noChangeArrowheads="1"/>
          </p:cNvSpPr>
          <p:nvPr/>
        </p:nvSpPr>
        <p:spPr bwMode="auto">
          <a:xfrm>
            <a:off x="2306946" y="4841875"/>
            <a:ext cx="522904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pdl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0" name="Line 28"/>
          <p:cNvSpPr>
            <a:spLocks noChangeShapeType="1"/>
          </p:cNvSpPr>
          <p:nvPr/>
        </p:nvSpPr>
        <p:spPr bwMode="auto">
          <a:xfrm>
            <a:off x="2613025" y="5191125"/>
            <a:ext cx="12700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1" name="Text Box 29"/>
          <p:cNvSpPr txBox="1">
            <a:spLocks noChangeArrowheads="1"/>
          </p:cNvSpPr>
          <p:nvPr/>
        </p:nvSpPr>
        <p:spPr bwMode="auto">
          <a:xfrm>
            <a:off x="2009928" y="5775325"/>
            <a:ext cx="1275990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128.2.131.66</a:t>
            </a:r>
          </a:p>
        </p:txBody>
      </p:sp>
      <p:sp>
        <p:nvSpPr>
          <p:cNvPr id="699422" name="Text Box 30"/>
          <p:cNvSpPr txBox="1">
            <a:spLocks noChangeArrowheads="1"/>
          </p:cNvSpPr>
          <p:nvPr/>
        </p:nvSpPr>
        <p:spPr bwMode="auto">
          <a:xfrm>
            <a:off x="4562475" y="2997200"/>
            <a:ext cx="1020259" cy="4001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 err="1">
                <a:latin typeface="Calibri" pitchFamily="34" charset="0"/>
              </a:rPr>
              <a:t>amazon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699423" name="Line 31"/>
          <p:cNvSpPr>
            <a:spLocks noChangeShapeType="1"/>
          </p:cNvSpPr>
          <p:nvPr/>
        </p:nvSpPr>
        <p:spPr bwMode="auto">
          <a:xfrm>
            <a:off x="4584700" y="2366963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4" name="Line 32"/>
          <p:cNvSpPr>
            <a:spLocks noChangeShapeType="1"/>
          </p:cNvSpPr>
          <p:nvPr/>
        </p:nvSpPr>
        <p:spPr bwMode="auto">
          <a:xfrm>
            <a:off x="5054600" y="3357563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000" dirty="0">
              <a:latin typeface="Calibri" pitchFamily="34" charset="0"/>
            </a:endParaRPr>
          </a:p>
        </p:txBody>
      </p:sp>
      <p:sp>
        <p:nvSpPr>
          <p:cNvPr id="699425" name="Text Box 33"/>
          <p:cNvSpPr txBox="1">
            <a:spLocks noChangeArrowheads="1"/>
          </p:cNvSpPr>
          <p:nvPr/>
        </p:nvSpPr>
        <p:spPr bwMode="auto">
          <a:xfrm>
            <a:off x="4399392" y="3926576"/>
            <a:ext cx="1276291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000" dirty="0">
                <a:latin typeface="Calibri" pitchFamily="34" charset="0"/>
              </a:rPr>
              <a:t>www</a:t>
            </a:r>
          </a:p>
          <a:p>
            <a:pPr algn="ctr" defTabSz="912813"/>
            <a:r>
              <a:rPr lang="en-US" sz="1600" b="0" dirty="0">
                <a:latin typeface="Calibri" pitchFamily="34" charset="0"/>
              </a:rPr>
              <a:t>54.230.48.28</a:t>
            </a:r>
          </a:p>
        </p:txBody>
      </p:sp>
      <p:sp>
        <p:nvSpPr>
          <p:cNvPr id="699426" name="Text Box 34"/>
          <p:cNvSpPr txBox="1">
            <a:spLocks noChangeArrowheads="1"/>
          </p:cNvSpPr>
          <p:nvPr/>
        </p:nvSpPr>
        <p:spPr bwMode="auto">
          <a:xfrm>
            <a:off x="5992813" y="2057400"/>
            <a:ext cx="2584554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First-level domain names</a:t>
            </a:r>
          </a:p>
        </p:txBody>
      </p:sp>
      <p:sp>
        <p:nvSpPr>
          <p:cNvPr id="699427" name="Text Box 35"/>
          <p:cNvSpPr txBox="1">
            <a:spLocks noChangeArrowheads="1"/>
          </p:cNvSpPr>
          <p:nvPr/>
        </p:nvSpPr>
        <p:spPr bwMode="auto">
          <a:xfrm>
            <a:off x="6010275" y="2974975"/>
            <a:ext cx="285123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Second-level domain names</a:t>
            </a:r>
          </a:p>
        </p:txBody>
      </p:sp>
      <p:sp>
        <p:nvSpPr>
          <p:cNvPr id="699428" name="Text Box 36"/>
          <p:cNvSpPr txBox="1">
            <a:spLocks noChangeArrowheads="1"/>
          </p:cNvSpPr>
          <p:nvPr/>
        </p:nvSpPr>
        <p:spPr bwMode="auto">
          <a:xfrm>
            <a:off x="5992813" y="3889375"/>
            <a:ext cx="26673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rgbClr val="C00000"/>
                </a:solidFill>
                <a:latin typeface="Calibri" pitchFamily="34" charset="0"/>
              </a:rPr>
              <a:t>Third-level domain names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80576" y="441737"/>
            <a:ext cx="7589838" cy="573087"/>
          </a:xfrm>
        </p:spPr>
        <p:txBody>
          <a:bodyPr/>
          <a:lstStyle/>
          <a:p>
            <a:r>
              <a:rPr lang="en-US"/>
              <a:t>Domain Naming System (DNS)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99500" cy="5638800"/>
          </a:xfrm>
        </p:spPr>
        <p:txBody>
          <a:bodyPr/>
          <a:lstStyle/>
          <a:p>
            <a:pPr marL="288925" indent="-288925" defTabSz="895350"/>
            <a:r>
              <a:rPr lang="en-US" dirty="0"/>
              <a:t>The Internet maintains a mapping between IP addresses and domain names in a huge worldwide distributed database called </a:t>
            </a:r>
            <a:r>
              <a:rPr lang="en-US" i="1" dirty="0">
                <a:solidFill>
                  <a:srgbClr val="C00000"/>
                </a:solidFill>
              </a:rPr>
              <a:t>DNS</a:t>
            </a:r>
            <a:endParaRPr lang="en-US" dirty="0">
              <a:solidFill>
                <a:srgbClr val="C00000"/>
              </a:solidFill>
            </a:endParaRPr>
          </a:p>
          <a:p>
            <a:pPr marL="560388" lvl="1" indent="-222250" defTabSz="895350"/>
            <a:endParaRPr lang="en-US" dirty="0"/>
          </a:p>
          <a:p>
            <a:pPr marL="160338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i="1" dirty="0"/>
              <a:t>host entries.</a:t>
            </a:r>
          </a:p>
          <a:p>
            <a:pPr marL="560388" lvl="1" indent="-222250" defTabSz="895350"/>
            <a:r>
              <a:rPr lang="en-US" dirty="0"/>
              <a:t>Each host entry defines the mapping between a set of domain names and IP addresses.</a:t>
            </a:r>
          </a:p>
          <a:p>
            <a:pPr marL="560388" lvl="1" indent="-222250" defTabSz="895350"/>
            <a:r>
              <a:rPr lang="en-US" dirty="0"/>
              <a:t>In a mathematical sense, a host entry is an equivalence class of domain names and IP addresses.</a:t>
            </a:r>
          </a:p>
          <a:p>
            <a:pPr marL="0" indent="0" defTabSz="895350">
              <a:buNone/>
            </a:pPr>
            <a:endParaRPr lang="en-US" dirty="0"/>
          </a:p>
          <a:p>
            <a:pPr marL="223838" indent="-223838" defTabSz="895350"/>
            <a:endParaRPr lang="en-US" sz="1600" dirty="0">
              <a:latin typeface="Courier New" pitchFamily="49" charset="0"/>
            </a:endParaRPr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23838" indent="-223838" defTabSz="895350"/>
            <a:endParaRPr lang="en-US" dirty="0"/>
          </a:p>
          <a:p>
            <a:pPr marL="288925" indent="-288925" defTabSz="895350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explore properties of DNS mappings using </a:t>
            </a:r>
            <a:r>
              <a:rPr lang="en-US" dirty="0" err="1">
                <a:latin typeface="Courier New"/>
                <a:cs typeface="Courier New"/>
              </a:rPr>
              <a:t>nslookup</a:t>
            </a:r>
            <a:r>
              <a:rPr lang="en-US" dirty="0">
                <a:latin typeface="Courier New"/>
                <a:cs typeface="Courier New"/>
              </a:rPr>
              <a:t> </a:t>
            </a:r>
            <a:endParaRPr lang="en-US" dirty="0">
              <a:latin typeface="+mn-lt"/>
              <a:cs typeface="Courier New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latin typeface="+mn-lt"/>
                <a:cs typeface="Courier New"/>
              </a:rPr>
              <a:t>(Output edited for brevity)</a:t>
            </a: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Each host has a locally defined domain name </a:t>
            </a:r>
            <a:r>
              <a:rPr lang="en-US" dirty="0" err="1">
                <a:latin typeface="Courier New" pitchFamily="49" charset="0"/>
              </a:rPr>
              <a:t>localhost</a:t>
            </a:r>
            <a:r>
              <a:rPr lang="en-US" dirty="0"/>
              <a:t> which always maps to the </a:t>
            </a:r>
            <a:r>
              <a:rPr lang="en-US" i="1" dirty="0">
                <a:solidFill>
                  <a:srgbClr val="C00000"/>
                </a:solidFill>
              </a:rPr>
              <a:t>loopback address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latin typeface="Courier New" pitchFamily="49" charset="0"/>
              </a:rPr>
              <a:t>127.0.0.1</a:t>
            </a: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endParaRPr lang="en-US" dirty="0">
              <a:latin typeface="Courier New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+mn-lt"/>
              </a:rPr>
              <a:t>Use </a:t>
            </a:r>
            <a:r>
              <a:rPr lang="en-US" dirty="0">
                <a:latin typeface="Courier New"/>
                <a:cs typeface="Courier New"/>
              </a:rPr>
              <a:t>hostname </a:t>
            </a:r>
            <a:r>
              <a:rPr lang="en-US" dirty="0">
                <a:latin typeface="+mn-lt"/>
                <a:cs typeface="Courier New"/>
              </a:rPr>
              <a:t>to determine real domain name of local host: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spcBef>
                <a:spcPts val="1200"/>
              </a:spcBef>
              <a:buNone/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62000" y="3565469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localhost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127.0.0.1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762000" y="5181600"/>
            <a:ext cx="364771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hostname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r>
              <a:rPr lang="en-US" dirty="0"/>
              <a:t>Simple case: one-to-one mapping between domain name and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Multiple domain names mapped to the same IP address: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And backwards: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685800" y="2133600"/>
            <a:ext cx="5864068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whaleshark.ics.cs.cmu.edu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128.2.210.175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685800" y="3733800"/>
            <a:ext cx="4063282" cy="136652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18.25.0.23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eecs.mit.edu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Address: 18.25.0.23</a:t>
            </a:r>
          </a:p>
        </p:txBody>
      </p:sp>
      <p:sp>
        <p:nvSpPr>
          <p:cNvPr id="6" name="Text Box 1028">
            <a:extLst>
              <a:ext uri="{FF2B5EF4-FFF2-40B4-BE49-F238E27FC236}">
                <a16:creationId xmlns:a16="http://schemas.microsoft.com/office/drawing/2014/main" id="{7DEC97C2-CEB4-4C86-8591-FC220EFB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6526146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18.25.0.23</a:t>
            </a:r>
          </a:p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23.0.25.18.in-addr.apra   name = eecs.mit.edu.</a:t>
            </a:r>
          </a:p>
        </p:txBody>
      </p:sp>
    </p:spTree>
    <p:extLst>
      <p:ext uri="{BB962C8B-B14F-4D97-AF65-F5344CB8AC3E}">
        <p14:creationId xmlns:p14="http://schemas.microsoft.com/office/powerpoint/2010/main" val="37694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Notion of an internet Protocol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3429000"/>
            <a:ext cx="7908925" cy="2981325"/>
          </a:xfrm>
        </p:spPr>
        <p:txBody>
          <a:bodyPr/>
          <a:lstStyle/>
          <a:p>
            <a:r>
              <a:rPr lang="en-US" dirty="0"/>
              <a:t>How is it possible to send bits across incompatible LANs and WANs?</a:t>
            </a:r>
          </a:p>
          <a:p>
            <a:r>
              <a:rPr lang="en-US" dirty="0"/>
              <a:t>Solution:  </a:t>
            </a:r>
            <a:r>
              <a:rPr lang="en-US" i="1" dirty="0">
                <a:solidFill>
                  <a:srgbClr val="FF0000"/>
                </a:solidFill>
              </a:rPr>
              <a:t>protocol</a:t>
            </a:r>
            <a:r>
              <a:rPr lang="en-US" dirty="0"/>
              <a:t> software running on each host and router </a:t>
            </a:r>
          </a:p>
          <a:p>
            <a:pPr lvl="1"/>
            <a:r>
              <a:rPr lang="en-US" dirty="0"/>
              <a:t>Protocol is a set of rules that governs how hosts and routers should cooperate when they transfer data from network to network. </a:t>
            </a:r>
          </a:p>
          <a:p>
            <a:pPr lvl="1"/>
            <a:r>
              <a:rPr lang="en-US" dirty="0"/>
              <a:t>Smooths out the differences between the different networks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6E5658-AD06-5B45-9559-3CE607888606}"/>
              </a:ext>
            </a:extLst>
          </p:cNvPr>
          <p:cNvSpPr txBox="1">
            <a:spLocks noChangeArrowheads="1"/>
          </p:cNvSpPr>
          <p:nvPr/>
        </p:nvSpPr>
        <p:spPr>
          <a:xfrm>
            <a:off x="577874" y="1295400"/>
            <a:ext cx="33989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Human protocols:</a:t>
            </a:r>
          </a:p>
          <a:p>
            <a:pPr marL="471487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panose="020B0600070205080204" pitchFamily="34" charset="-128"/>
              </a:rPr>
              <a:t>“what’s the time?”</a:t>
            </a:r>
          </a:p>
          <a:p>
            <a:pPr marL="471487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ja-JP" sz="2000" dirty="0">
                <a:ea typeface="ＭＳ Ｐゴシック" panose="020B0600070205080204" pitchFamily="34" charset="-128"/>
              </a:rPr>
              <a:t>“I have a question”</a:t>
            </a:r>
          </a:p>
          <a:p>
            <a:pPr marL="471487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ea typeface="ＭＳ Ｐゴシック" panose="020B0600070205080204" pitchFamily="34" charset="-128"/>
              </a:rPr>
              <a:t>introductions</a:t>
            </a:r>
            <a:endParaRPr lang="en-US" altLang="en-US" sz="1600" dirty="0"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396FB4-4702-8A46-BFF5-B81AA58972AF}"/>
              </a:ext>
            </a:extLst>
          </p:cNvPr>
          <p:cNvSpPr txBox="1">
            <a:spLocks noChangeArrowheads="1"/>
          </p:cNvSpPr>
          <p:nvPr/>
        </p:nvSpPr>
        <p:spPr>
          <a:xfrm>
            <a:off x="4172114" y="1299098"/>
            <a:ext cx="4694031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Network protocols:</a:t>
            </a:r>
          </a:p>
          <a:p>
            <a:pPr marL="471487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computers (devices) rather than humans</a:t>
            </a:r>
          </a:p>
          <a:p>
            <a:pPr marL="471487" indent="-342900">
              <a:buSzPct val="75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all communication activity in Internet governed by protocols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7589838" cy="573087"/>
          </a:xfrm>
        </p:spPr>
        <p:txBody>
          <a:bodyPr/>
          <a:lstStyle/>
          <a:p>
            <a:r>
              <a:rPr lang="en-US" dirty="0"/>
              <a:t>Properties of DNS Mappings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47" y="1220788"/>
            <a:ext cx="8701087" cy="540861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Multiple domain names mapped to multiple IP addresses: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Some valid domain names don’t map to any IP address:</a:t>
            </a:r>
          </a:p>
        </p:txBody>
      </p:sp>
      <p:sp>
        <p:nvSpPr>
          <p:cNvPr id="5" name="Text Box 1028"/>
          <p:cNvSpPr txBox="1">
            <a:spLocks noChangeArrowheads="1"/>
          </p:cNvSpPr>
          <p:nvPr/>
        </p:nvSpPr>
        <p:spPr bwMode="auto">
          <a:xfrm>
            <a:off x="1371600" y="1713900"/>
            <a:ext cx="4458272" cy="36933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www.tencent.com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116.131.60.102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115.56.90.84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116.196.155.54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115.56.90.198</a:t>
            </a: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116.196.145.223</a:t>
            </a:r>
          </a:p>
          <a:p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linux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nslookup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www.tencent.com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116.196.155.54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116.196.145.223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/>
                <a:cs typeface="Courier New"/>
              </a:rPr>
              <a:t>Address: 115.56.90.84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/>
                <a:cs typeface="Courier New"/>
              </a:rPr>
              <a:t>Address: 116.131.60.102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Courier New"/>
                <a:cs typeface="Courier New"/>
              </a:rPr>
              <a:t>Address: 115.56.90.198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762000" y="5915570"/>
            <a:ext cx="6400800" cy="70173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nslookup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ics.cs.cmu.edu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ct val="20000"/>
              </a:spcBef>
              <a:buClr>
                <a:srgbClr val="990000"/>
              </a:buClr>
              <a:buSzPct val="60000"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(No Address given)</a:t>
            </a:r>
          </a:p>
        </p:txBody>
      </p:sp>
    </p:spTree>
    <p:extLst>
      <p:ext uri="{BB962C8B-B14F-4D97-AF65-F5344CB8AC3E}">
        <p14:creationId xmlns:p14="http://schemas.microsoft.com/office/powerpoint/2010/main" val="102305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651" y="417513"/>
            <a:ext cx="6777038" cy="573087"/>
          </a:xfrm>
        </p:spPr>
        <p:txBody>
          <a:bodyPr/>
          <a:lstStyle/>
          <a:p>
            <a:r>
              <a:rPr lang="en-US" dirty="0"/>
              <a:t>(3)</a:t>
            </a:r>
            <a:r>
              <a:rPr lang="zh-CN" altLang="en-US" dirty="0"/>
              <a:t> </a:t>
            </a:r>
            <a:r>
              <a:rPr lang="en-US" dirty="0"/>
              <a:t>Internet Connections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651" y="1116228"/>
            <a:ext cx="8307387" cy="5484812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Clients and servers </a:t>
            </a:r>
            <a:r>
              <a:rPr lang="en-US" altLang="zh-CN" dirty="0"/>
              <a:t>most often </a:t>
            </a:r>
            <a:r>
              <a:rPr lang="en-US" dirty="0"/>
              <a:t>communicate by sending streams of bytes over TCP </a:t>
            </a:r>
            <a:r>
              <a:rPr lang="en-US" i="1" dirty="0">
                <a:solidFill>
                  <a:srgbClr val="C00000"/>
                </a:solidFill>
              </a:rPr>
              <a:t>connections</a:t>
            </a:r>
            <a:r>
              <a:rPr lang="en-US" dirty="0"/>
              <a:t>. Each connection is: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i="1" dirty="0"/>
              <a:t>Point-to-point</a:t>
            </a:r>
            <a:r>
              <a:rPr lang="en-US" dirty="0"/>
              <a:t>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Full-duplex</a:t>
            </a:r>
            <a:r>
              <a:rPr lang="en-US" dirty="0"/>
              <a:t>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Reliable</a:t>
            </a:r>
            <a:r>
              <a:rPr lang="en-US" dirty="0"/>
              <a:t>: stream of bytes sent by the source is eventually received by the destination in the same order it was sent. </a:t>
            </a:r>
          </a:p>
          <a:p>
            <a:pPr marL="0" indent="0">
              <a:lnSpc>
                <a:spcPct val="85000"/>
              </a:lnSpc>
              <a:buNone/>
            </a:pPr>
            <a:endParaRPr lang="en-US" i="1" dirty="0"/>
          </a:p>
          <a:p>
            <a:pPr>
              <a:lnSpc>
                <a:spcPct val="85000"/>
              </a:lnSpc>
            </a:pPr>
            <a:r>
              <a:rPr lang="en-US" i="1" dirty="0"/>
              <a:t>A </a:t>
            </a:r>
            <a:r>
              <a:rPr lang="en-US" i="1" dirty="0">
                <a:solidFill>
                  <a:srgbClr val="C00000"/>
                </a:solidFill>
              </a:rPr>
              <a:t>socket</a:t>
            </a:r>
            <a:r>
              <a:rPr lang="en-US" dirty="0"/>
              <a:t>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Socket address </a:t>
            </a:r>
            <a:r>
              <a:rPr lang="en-US" dirty="0"/>
              <a:t>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 pair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 </a:t>
            </a:r>
            <a:r>
              <a:rPr lang="en-US" i="1" dirty="0">
                <a:solidFill>
                  <a:srgbClr val="C00000"/>
                </a:solidFill>
              </a:rPr>
              <a:t>port</a:t>
            </a:r>
            <a:r>
              <a:rPr lang="en-US" dirty="0"/>
              <a:t> is a 16-bit integer that identifies a process: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Ephemeral port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Assigned automatically by  client kernel when client makes a connection request.</a:t>
            </a:r>
          </a:p>
          <a:p>
            <a:pPr lvl="1">
              <a:lnSpc>
                <a:spcPct val="90000"/>
              </a:lnSpc>
            </a:pPr>
            <a:r>
              <a:rPr lang="en-US" b="1" i="1" dirty="0">
                <a:solidFill>
                  <a:srgbClr val="C00000"/>
                </a:solidFill>
              </a:rPr>
              <a:t>Well-known port: </a:t>
            </a:r>
            <a:r>
              <a:rPr lang="en-US" dirty="0"/>
              <a:t>Associated with some </a:t>
            </a:r>
            <a:r>
              <a:rPr lang="en-US" i="1" dirty="0">
                <a:solidFill>
                  <a:srgbClr val="FF0000"/>
                </a:solidFill>
              </a:rPr>
              <a:t>service</a:t>
            </a:r>
            <a:r>
              <a:rPr lang="en-US" dirty="0"/>
              <a:t> provided by a server (e.g., port 80 is associated with Web servers)</a:t>
            </a:r>
          </a:p>
          <a:p>
            <a:pPr marL="0" indent="0">
              <a:lnSpc>
                <a:spcPct val="85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4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Well-known Service Names and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services have permanently assigned </a:t>
            </a:r>
            <a:r>
              <a:rPr lang="en-US" i="1" dirty="0">
                <a:solidFill>
                  <a:srgbClr val="FF0000"/>
                </a:solidFill>
              </a:rPr>
              <a:t>well-known ports </a:t>
            </a:r>
            <a:r>
              <a:rPr lang="en-US" i="1" dirty="0"/>
              <a:t>and </a:t>
            </a:r>
            <a:r>
              <a:rPr lang="en-US" dirty="0"/>
              <a:t>corresponding </a:t>
            </a:r>
            <a:r>
              <a:rPr lang="en-US" i="1" dirty="0">
                <a:solidFill>
                  <a:srgbClr val="FF0000"/>
                </a:solidFill>
              </a:rPr>
              <a:t>well-known service names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echo servers:   echo  7</a:t>
            </a:r>
          </a:p>
          <a:p>
            <a:pPr lvl="1"/>
            <a:r>
              <a:rPr lang="en-US" dirty="0"/>
              <a:t>ftp servers:       ftp 21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servers:      </a:t>
            </a:r>
            <a:r>
              <a:rPr lang="en-US" dirty="0" err="1"/>
              <a:t>ssh</a:t>
            </a:r>
            <a:r>
              <a:rPr lang="en-US" dirty="0"/>
              <a:t> 22</a:t>
            </a:r>
          </a:p>
          <a:p>
            <a:pPr lvl="1"/>
            <a:r>
              <a:rPr lang="en-US" dirty="0"/>
              <a:t>email servers:  smtp 25</a:t>
            </a:r>
          </a:p>
          <a:p>
            <a:pPr lvl="1"/>
            <a:r>
              <a:rPr lang="en-US" dirty="0"/>
              <a:t>Unencrypted Web servers:   http 80</a:t>
            </a:r>
          </a:p>
          <a:p>
            <a:pPr lvl="1"/>
            <a:r>
              <a:rPr lang="en-US" dirty="0"/>
              <a:t>SSL/TLS encrypted Web: 	https 443</a:t>
            </a:r>
          </a:p>
          <a:p>
            <a:pPr lvl="1"/>
            <a:endParaRPr lang="en-US" dirty="0"/>
          </a:p>
          <a:p>
            <a:r>
              <a:rPr lang="en-US" dirty="0"/>
              <a:t>Mappings between well-known ports and service names is contained in the file 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etc</a:t>
            </a:r>
            <a:r>
              <a:rPr lang="en-US" dirty="0">
                <a:latin typeface="Courier New"/>
                <a:cs typeface="Courier New"/>
              </a:rPr>
              <a:t>/services </a:t>
            </a:r>
            <a:r>
              <a:rPr lang="en-US" dirty="0"/>
              <a:t>on each Linux machine.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54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11525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A connection is uniquely identified by the socket addresses of its endpoints (</a:t>
            </a:r>
            <a:r>
              <a:rPr lang="en-US" i="1" dirty="0">
                <a:solidFill>
                  <a:srgbClr val="C00000"/>
                </a:solidFill>
              </a:rPr>
              <a:t>socket pair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cliaddr:cliport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servaddr:servport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67405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796925" y="3762375"/>
            <a:ext cx="1465263" cy="103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503488" y="4241800"/>
            <a:ext cx="421140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Connection socket pair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800" dirty="0">
                <a:latin typeface="Calibri" pitchFamily="34" charset="0"/>
              </a:rPr>
              <a:t>, </a:t>
            </a:r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67881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(port 80)</a:t>
            </a:r>
          </a:p>
        </p:txBody>
      </p:sp>
      <p:sp>
        <p:nvSpPr>
          <p:cNvPr id="23" name="Oval 5"/>
          <p:cNvSpPr>
            <a:spLocks noChangeArrowheads="1"/>
          </p:cNvSpPr>
          <p:nvPr/>
        </p:nvSpPr>
        <p:spPr bwMode="auto">
          <a:xfrm>
            <a:off x="933450" y="3881438"/>
            <a:ext cx="1287463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278063" y="4279900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5" name="Oval 7"/>
          <p:cNvSpPr>
            <a:spLocks noChangeAspect="1" noChangeArrowheads="1"/>
          </p:cNvSpPr>
          <p:nvPr/>
        </p:nvSpPr>
        <p:spPr bwMode="auto">
          <a:xfrm>
            <a:off x="2149475" y="421560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6" name="Oval 8"/>
          <p:cNvSpPr>
            <a:spLocks noChangeAspect="1" noChangeArrowheads="1"/>
          </p:cNvSpPr>
          <p:nvPr/>
        </p:nvSpPr>
        <p:spPr bwMode="auto">
          <a:xfrm>
            <a:off x="6729413" y="421560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1473200" y="3000375"/>
            <a:ext cx="2186816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Client socket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00B050"/>
                </a:solidFill>
                <a:latin typeface="Calibri" pitchFamily="34" charset="0"/>
              </a:rPr>
              <a:t>51213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157788" y="3000375"/>
            <a:ext cx="2589212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Server socket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  <a:r>
              <a:rPr lang="en-US" sz="1800" dirty="0">
                <a:latin typeface="Calibri" pitchFamily="34" charset="0"/>
              </a:rPr>
              <a:t>:</a:t>
            </a:r>
            <a:r>
              <a:rPr lang="en-US" sz="1800" dirty="0">
                <a:solidFill>
                  <a:srgbClr val="7030A0"/>
                </a:solidFill>
                <a:latin typeface="Calibri" pitchFamily="34" charset="0"/>
              </a:rPr>
              <a:t>80</a:t>
            </a: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H="1">
            <a:off x="2278063" y="3581400"/>
            <a:ext cx="303212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45250" y="3581400"/>
            <a:ext cx="303213" cy="6270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593725" y="4905375"/>
            <a:ext cx="19952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Client host address</a:t>
            </a:r>
          </a:p>
          <a:p>
            <a:pPr algn="ctr"/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128.2.194.242 </a:t>
            </a:r>
            <a:endParaRPr lang="en-US" sz="1800" dirty="0">
              <a:solidFill>
                <a:srgbClr val="C00000"/>
              </a:solidFill>
              <a:latin typeface="Times" pitchFamily="18" charset="0"/>
            </a:endParaRP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6453188" y="4905375"/>
            <a:ext cx="2056589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Server host address</a:t>
            </a:r>
          </a:p>
          <a:p>
            <a:pPr algn="ctr"/>
            <a:r>
              <a:rPr lang="en-US" sz="1800" dirty="0">
                <a:solidFill>
                  <a:srgbClr val="D09E00"/>
                </a:solidFill>
                <a:latin typeface="Calibri" pitchFamily="34" charset="0"/>
              </a:rPr>
              <a:t>208.216.181.15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85800" y="6170069"/>
            <a:ext cx="256224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00B050"/>
                </a:solidFill>
                <a:latin typeface="Calibri" pitchFamily="34" charset="0"/>
              </a:rPr>
              <a:t>51213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an ephemeral port 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allocated by the kernel 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6363868" y="6170069"/>
            <a:ext cx="2551532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7030A0"/>
                </a:solidFill>
                <a:latin typeface="Calibri" pitchFamily="34" charset="0"/>
              </a:rPr>
              <a:t>80</a:t>
            </a:r>
            <a:r>
              <a:rPr lang="en-US" sz="1600" dirty="0">
                <a:latin typeface="+mn-lt"/>
              </a:rPr>
              <a:t> </a:t>
            </a:r>
            <a:r>
              <a:rPr lang="en-US" sz="1600" b="0" dirty="0">
                <a:latin typeface="+mn-lt"/>
              </a:rPr>
              <a:t>is a well-known port</a:t>
            </a:r>
          </a:p>
          <a:p>
            <a:pPr>
              <a:lnSpc>
                <a:spcPct val="90000"/>
              </a:lnSpc>
            </a:pPr>
            <a:r>
              <a:rPr lang="en-US" sz="1600" b="0" dirty="0">
                <a:latin typeface="+mn-lt"/>
              </a:rPr>
              <a:t>associated with Web servers</a:t>
            </a:r>
          </a:p>
        </p:txBody>
      </p:sp>
    </p:spTree>
    <p:extLst>
      <p:ext uri="{BB962C8B-B14F-4D97-AF65-F5344CB8AC3E}">
        <p14:creationId xmlns:p14="http://schemas.microsoft.com/office/powerpoint/2010/main" val="345995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3" name="Rectangle 5"/>
          <p:cNvSpPr>
            <a:spLocks noChangeArrowheads="1"/>
          </p:cNvSpPr>
          <p:nvPr/>
        </p:nvSpPr>
        <p:spPr bwMode="auto">
          <a:xfrm>
            <a:off x="381000" y="191399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35" name="Rectangle 7"/>
          <p:cNvSpPr>
            <a:spLocks noChangeArrowheads="1"/>
          </p:cNvSpPr>
          <p:nvPr/>
        </p:nvSpPr>
        <p:spPr bwMode="auto">
          <a:xfrm>
            <a:off x="4800600" y="14922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4" name="Rectangle 16"/>
          <p:cNvSpPr>
            <a:spLocks noChangeArrowheads="1"/>
          </p:cNvSpPr>
          <p:nvPr/>
        </p:nvSpPr>
        <p:spPr bwMode="auto">
          <a:xfrm>
            <a:off x="381000" y="483088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45" name="Rectangle 17"/>
          <p:cNvSpPr>
            <a:spLocks noChangeArrowheads="1"/>
          </p:cNvSpPr>
          <p:nvPr/>
        </p:nvSpPr>
        <p:spPr bwMode="auto">
          <a:xfrm>
            <a:off x="4800600" y="44196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137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Ports to Identify Services</a:t>
            </a:r>
          </a:p>
        </p:txBody>
      </p:sp>
      <p:sp>
        <p:nvSpPr>
          <p:cNvPr id="713732" name="Oval 4"/>
          <p:cNvSpPr>
            <a:spLocks noChangeArrowheads="1"/>
          </p:cNvSpPr>
          <p:nvPr/>
        </p:nvSpPr>
        <p:spPr bwMode="auto">
          <a:xfrm>
            <a:off x="6310313" y="16113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34" name="Text Box 6"/>
          <p:cNvSpPr txBox="1">
            <a:spLocks noChangeArrowheads="1"/>
          </p:cNvSpPr>
          <p:nvPr/>
        </p:nvSpPr>
        <p:spPr bwMode="auto">
          <a:xfrm>
            <a:off x="279057" y="161231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713736" name="Text Box 8"/>
          <p:cNvSpPr txBox="1">
            <a:spLocks noChangeArrowheads="1"/>
          </p:cNvSpPr>
          <p:nvPr/>
        </p:nvSpPr>
        <p:spPr bwMode="auto">
          <a:xfrm>
            <a:off x="4696323" y="119150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713737" name="Line 9"/>
          <p:cNvSpPr>
            <a:spLocks noChangeShapeType="1"/>
          </p:cNvSpPr>
          <p:nvPr/>
        </p:nvSpPr>
        <p:spPr bwMode="auto">
          <a:xfrm flipV="1">
            <a:off x="1524000" y="24828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9" name="Oval 11"/>
          <p:cNvSpPr>
            <a:spLocks noChangeArrowheads="1"/>
          </p:cNvSpPr>
          <p:nvPr/>
        </p:nvSpPr>
        <p:spPr bwMode="auto">
          <a:xfrm>
            <a:off x="6324600" y="25590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0" name="Text Box 12"/>
          <p:cNvSpPr txBox="1">
            <a:spLocks noChangeArrowheads="1"/>
          </p:cNvSpPr>
          <p:nvPr/>
        </p:nvSpPr>
        <p:spPr bwMode="auto">
          <a:xfrm>
            <a:off x="1841500" y="165735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713741" name="Line 13"/>
          <p:cNvSpPr>
            <a:spLocks noChangeShapeType="1"/>
          </p:cNvSpPr>
          <p:nvPr/>
        </p:nvSpPr>
        <p:spPr bwMode="auto">
          <a:xfrm flipV="1">
            <a:off x="5943600" y="21780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3" name="Oval 15"/>
          <p:cNvSpPr>
            <a:spLocks noChangeArrowheads="1"/>
          </p:cNvSpPr>
          <p:nvPr/>
        </p:nvSpPr>
        <p:spPr bwMode="auto">
          <a:xfrm>
            <a:off x="6310313" y="45386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713746" name="Line 18"/>
          <p:cNvSpPr>
            <a:spLocks noChangeShapeType="1"/>
          </p:cNvSpPr>
          <p:nvPr/>
        </p:nvSpPr>
        <p:spPr bwMode="auto">
          <a:xfrm flipV="1">
            <a:off x="1524000" y="54102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48" name="Oval 20"/>
          <p:cNvSpPr>
            <a:spLocks noChangeArrowheads="1"/>
          </p:cNvSpPr>
          <p:nvPr/>
        </p:nvSpPr>
        <p:spPr bwMode="auto">
          <a:xfrm>
            <a:off x="6324600" y="54864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713749" name="Text Box 21"/>
          <p:cNvSpPr txBox="1">
            <a:spLocks noChangeArrowheads="1"/>
          </p:cNvSpPr>
          <p:nvPr/>
        </p:nvSpPr>
        <p:spPr bwMode="auto">
          <a:xfrm>
            <a:off x="2155825" y="460375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713750" name="Line 22"/>
          <p:cNvSpPr>
            <a:spLocks noChangeShapeType="1"/>
          </p:cNvSpPr>
          <p:nvPr/>
        </p:nvSpPr>
        <p:spPr bwMode="auto">
          <a:xfrm>
            <a:off x="5943600" y="54864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3738" name="Oval 10"/>
          <p:cNvSpPr>
            <a:spLocks noChangeArrowheads="1"/>
          </p:cNvSpPr>
          <p:nvPr/>
        </p:nvSpPr>
        <p:spPr bwMode="auto">
          <a:xfrm>
            <a:off x="4953000" y="22542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47" name="Oval 19"/>
          <p:cNvSpPr>
            <a:spLocks noChangeArrowheads="1"/>
          </p:cNvSpPr>
          <p:nvPr/>
        </p:nvSpPr>
        <p:spPr bwMode="auto">
          <a:xfrm>
            <a:off x="4953000" y="51816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713731" name="Oval 3"/>
          <p:cNvSpPr>
            <a:spLocks noChangeArrowheads="1"/>
          </p:cNvSpPr>
          <p:nvPr/>
        </p:nvSpPr>
        <p:spPr bwMode="auto">
          <a:xfrm>
            <a:off x="575042" y="223943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13742" name="Oval 14"/>
          <p:cNvSpPr>
            <a:spLocks noChangeArrowheads="1"/>
          </p:cNvSpPr>
          <p:nvPr/>
        </p:nvSpPr>
        <p:spPr bwMode="auto">
          <a:xfrm>
            <a:off x="575042" y="516948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649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44" grpId="0" animBg="1"/>
      <p:bldP spid="713745" grpId="0" animBg="1"/>
      <p:bldP spid="713743" grpId="0" animBg="1"/>
      <p:bldP spid="713746" grpId="0" animBg="1"/>
      <p:bldP spid="713748" grpId="0" animBg="1"/>
      <p:bldP spid="713749" grpId="0"/>
      <p:bldP spid="713750" grpId="0" animBg="1"/>
      <p:bldP spid="713747" grpId="0" animBg="1"/>
      <p:bldP spid="7137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</a:t>
            </a:r>
          </a:p>
        </p:txBody>
      </p:sp>
      <p:sp>
        <p:nvSpPr>
          <p:cNvPr id="7198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9431" y="1362075"/>
            <a:ext cx="7896225" cy="4972050"/>
          </a:xfrm>
        </p:spPr>
        <p:txBody>
          <a:bodyPr/>
          <a:lstStyle/>
          <a:p>
            <a:r>
              <a:rPr lang="en-US" dirty="0"/>
              <a:t>Set of system-level functions used in conjunction with Unix I/O to build network applications. </a:t>
            </a:r>
          </a:p>
          <a:p>
            <a:endParaRPr lang="en-US" dirty="0"/>
          </a:p>
          <a:p>
            <a:r>
              <a:rPr lang="en-US" dirty="0"/>
              <a:t>Created in the early 80’s as part of the original Berkeley distribution of Unix that contained an early version of the Internet protocols.</a:t>
            </a:r>
          </a:p>
          <a:p>
            <a:endParaRPr lang="en-US" dirty="0"/>
          </a:p>
          <a:p>
            <a:r>
              <a:rPr lang="en-US" dirty="0"/>
              <a:t>Available on all modern systems	</a:t>
            </a:r>
          </a:p>
          <a:p>
            <a:pPr lvl="1"/>
            <a:r>
              <a:rPr lang="en-US" dirty="0"/>
              <a:t>Unix variants, Windows, OS X, IOS, Android, 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2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2251442" y="4800600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Oval 3"/>
          <p:cNvSpPr>
            <a:spLocks noChangeArrowheads="1"/>
          </p:cNvSpPr>
          <p:nvPr/>
        </p:nvSpPr>
        <p:spPr bwMode="auto">
          <a:xfrm>
            <a:off x="5014997" y="4800600"/>
            <a:ext cx="1028163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209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Sockets</a:t>
            </a:r>
          </a:p>
        </p:txBody>
      </p:sp>
      <p:sp>
        <p:nvSpPr>
          <p:cNvPr id="720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3375" y="1219200"/>
            <a:ext cx="7896225" cy="1524000"/>
          </a:xfrm>
        </p:spPr>
        <p:txBody>
          <a:bodyPr/>
          <a:lstStyle/>
          <a:p>
            <a:r>
              <a:rPr lang="en-US" dirty="0"/>
              <a:t>What is a socket?</a:t>
            </a:r>
          </a:p>
          <a:p>
            <a:pPr lvl="1"/>
            <a:r>
              <a:rPr lang="en-US" dirty="0"/>
              <a:t>To the kernel, a socket is an endpoint of communication</a:t>
            </a:r>
          </a:p>
          <a:p>
            <a:pPr lvl="1"/>
            <a:r>
              <a:rPr lang="en-US" dirty="0"/>
              <a:t>To an application, a socket is a file descriptor that lets the application read/write from/to the network</a:t>
            </a:r>
          </a:p>
          <a:p>
            <a:pPr lvl="1"/>
            <a:r>
              <a:rPr lang="en-US" dirty="0"/>
              <a:t>Using the FD abstraction lets you reuse code &amp; interfaces</a:t>
            </a:r>
          </a:p>
          <a:p>
            <a:pPr lvl="2"/>
            <a:r>
              <a:rPr lang="en-US" altLang="zh-CN" b="1" i="1" dirty="0">
                <a:solidFill>
                  <a:srgbClr val="C00000"/>
                </a:solidFill>
              </a:rPr>
              <a:t>Remember:</a:t>
            </a:r>
            <a:r>
              <a:rPr lang="en-US" altLang="zh-CN" dirty="0"/>
              <a:t> All Unix I/O devices, including networks, are modeled as files</a:t>
            </a:r>
            <a:endParaRPr lang="en-US" dirty="0"/>
          </a:p>
          <a:p>
            <a:r>
              <a:rPr lang="en-US" dirty="0"/>
              <a:t>Clients and servers communicate with each other by reading from and writing to socket descriptors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main distinction between regular file I/O and socket I/O is how the application “opens” the socket descriptors</a:t>
            </a:r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2692401" y="529053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8" name="Oval 26"/>
          <p:cNvSpPr>
            <a:spLocks noChangeAspect="1" noChangeArrowheads="1"/>
          </p:cNvSpPr>
          <p:nvPr/>
        </p:nvSpPr>
        <p:spPr bwMode="auto">
          <a:xfrm>
            <a:off x="4953000" y="497433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9" name="Text Box 27"/>
          <p:cNvSpPr txBox="1">
            <a:spLocks noChangeArrowheads="1"/>
          </p:cNvSpPr>
          <p:nvPr/>
        </p:nvSpPr>
        <p:spPr bwMode="auto">
          <a:xfrm>
            <a:off x="4619083" y="530323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serverfd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0" name="Line 28"/>
          <p:cNvSpPr>
            <a:spLocks noChangeShapeType="1"/>
          </p:cNvSpPr>
          <p:nvPr/>
        </p:nvSpPr>
        <p:spPr bwMode="auto">
          <a:xfrm>
            <a:off x="3276600" y="503863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Oval 20"/>
          <p:cNvSpPr>
            <a:spLocks noChangeAspect="1" noChangeArrowheads="1"/>
          </p:cNvSpPr>
          <p:nvPr/>
        </p:nvSpPr>
        <p:spPr bwMode="auto">
          <a:xfrm>
            <a:off x="3124200" y="4974336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716962" cy="2286000"/>
          </a:xfrm>
        </p:spPr>
        <p:txBody>
          <a:bodyPr/>
          <a:lstStyle/>
          <a:p>
            <a:r>
              <a:rPr lang="en-US" dirty="0"/>
              <a:t>Generic socket address:</a:t>
            </a:r>
          </a:p>
          <a:p>
            <a:pPr lvl="1"/>
            <a:r>
              <a:rPr lang="en-US" dirty="0"/>
              <a:t>For address arguments to </a:t>
            </a:r>
            <a:r>
              <a:rPr lang="en-US" b="1" dirty="0">
                <a:latin typeface="Courier New" pitchFamily="49" charset="0"/>
              </a:rPr>
              <a:t>connect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bind</a:t>
            </a:r>
            <a:r>
              <a:rPr lang="en-US" dirty="0"/>
              <a:t>, and </a:t>
            </a:r>
            <a:r>
              <a:rPr lang="en-US" b="1" dirty="0">
                <a:latin typeface="Courier New" pitchFamily="49" charset="0"/>
              </a:rPr>
              <a:t>accept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en-US" i="1" dirty="0">
                <a:cs typeface="Calibri" panose="020F0502020204030204" pitchFamily="34" charset="0"/>
              </a:rPr>
              <a:t>(next lecture)</a:t>
            </a:r>
          </a:p>
          <a:p>
            <a:pPr lvl="1"/>
            <a:r>
              <a:rPr lang="en-US" dirty="0"/>
              <a:t>Necessary only because C did not have generic (</a:t>
            </a:r>
            <a:r>
              <a:rPr lang="en-US" b="1" dirty="0">
                <a:latin typeface="Courier New" pitchFamily="49" charset="0"/>
              </a:rPr>
              <a:t>void *</a:t>
            </a:r>
            <a:r>
              <a:rPr lang="en-US" dirty="0"/>
              <a:t>) pointers when the sockets interface was designed</a:t>
            </a:r>
          </a:p>
          <a:p>
            <a:pPr lvl="1"/>
            <a:r>
              <a:rPr lang="en-US" dirty="0">
                <a:latin typeface="+mn-lt"/>
              </a:rPr>
              <a:t>For casting convenience, we adopt the Stevens convention: </a:t>
            </a:r>
          </a:p>
          <a:p>
            <a:pPr marL="457200" lvl="1" indent="0">
              <a:buNone/>
            </a:pPr>
            <a:r>
              <a:rPr lang="en-US" b="1" dirty="0">
                <a:latin typeface="+mn-lt"/>
              </a:rPr>
              <a:t>     </a:t>
            </a:r>
            <a:r>
              <a:rPr lang="en-US" b="1" dirty="0" err="1">
                <a:latin typeface="Courier New" pitchFamily="49" charset="0"/>
              </a:rPr>
              <a:t>typedef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sockaddr</a:t>
            </a:r>
            <a:r>
              <a:rPr lang="en-US" b="1" dirty="0">
                <a:latin typeface="Courier New" pitchFamily="49" charset="0"/>
              </a:rPr>
              <a:t> SA;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846549" y="3570982"/>
            <a:ext cx="610936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{ </a:t>
            </a:r>
          </a:p>
          <a:p>
            <a:r>
              <a:rPr lang="en-US" sz="1600" dirty="0">
                <a:latin typeface="Courier New" pitchFamily="49" charset="0"/>
              </a:rPr>
              <a:t>  uint16_t  </a:t>
            </a:r>
            <a:r>
              <a:rPr lang="en-US" sz="1600" dirty="0" err="1">
                <a:latin typeface="Courier New" pitchFamily="49" charset="0"/>
              </a:rPr>
              <a:t>sa_family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*/ </a:t>
            </a:r>
          </a:p>
          <a:p>
            <a:r>
              <a:rPr lang="en-US" sz="1600" dirty="0">
                <a:latin typeface="Courier New" pitchFamily="49" charset="0"/>
              </a:rPr>
              <a:t>  char      </a:t>
            </a:r>
            <a:r>
              <a:rPr lang="en-US" sz="1600" dirty="0" err="1">
                <a:latin typeface="Courier New" pitchFamily="49" charset="0"/>
              </a:rPr>
              <a:t>sa_data</a:t>
            </a:r>
            <a:r>
              <a:rPr lang="en-US" sz="1600" dirty="0">
                <a:latin typeface="Courier New" pitchFamily="49" charset="0"/>
              </a:rPr>
              <a:t>[14];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Address data  */ </a:t>
            </a:r>
          </a:p>
          <a:p>
            <a:r>
              <a:rPr lang="en-US" sz="1600" dirty="0">
                <a:latin typeface="Courier New" pitchFamily="49" charset="0"/>
              </a:rPr>
              <a:t>};       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752648" name="Rectangle 8"/>
            <p:cNvSpPr>
              <a:spLocks noChangeArrowheads="1"/>
            </p:cNvSpPr>
            <p:nvPr/>
          </p:nvSpPr>
          <p:spPr bwMode="auto"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49" name="Rectangle 9"/>
            <p:cNvSpPr>
              <a:spLocks noChangeArrowheads="1"/>
            </p:cNvSpPr>
            <p:nvPr/>
          </p:nvSpPr>
          <p:spPr bwMode="auto"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0" name="Rectangle 10"/>
            <p:cNvSpPr>
              <a:spLocks noChangeArrowheads="1"/>
            </p:cNvSpPr>
            <p:nvPr/>
          </p:nvSpPr>
          <p:spPr bwMode="auto">
            <a:xfrm>
              <a:off x="163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1" name="Rectangle 11"/>
            <p:cNvSpPr>
              <a:spLocks noChangeArrowheads="1"/>
            </p:cNvSpPr>
            <p:nvPr/>
          </p:nvSpPr>
          <p:spPr bwMode="auto">
            <a:xfrm>
              <a:off x="196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2" name="Rectangle 12"/>
            <p:cNvSpPr>
              <a:spLocks noChangeArrowheads="1"/>
            </p:cNvSpPr>
            <p:nvPr/>
          </p:nvSpPr>
          <p:spPr bwMode="auto">
            <a:xfrm>
              <a:off x="230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3" name="Rectangle 13"/>
            <p:cNvSpPr>
              <a:spLocks noChangeArrowheads="1"/>
            </p:cNvSpPr>
            <p:nvPr/>
          </p:nvSpPr>
          <p:spPr bwMode="auto">
            <a:xfrm>
              <a:off x="264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4" name="Rectangle 14"/>
            <p:cNvSpPr>
              <a:spLocks noChangeArrowheads="1"/>
            </p:cNvSpPr>
            <p:nvPr/>
          </p:nvSpPr>
          <p:spPr bwMode="auto">
            <a:xfrm>
              <a:off x="297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5" name="Rectangle 15"/>
            <p:cNvSpPr>
              <a:spLocks noChangeArrowheads="1"/>
            </p:cNvSpPr>
            <p:nvPr/>
          </p:nvSpPr>
          <p:spPr bwMode="auto">
            <a:xfrm>
              <a:off x="331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6" name="Rectangle 16"/>
            <p:cNvSpPr>
              <a:spLocks noChangeArrowheads="1"/>
            </p:cNvSpPr>
            <p:nvPr/>
          </p:nvSpPr>
          <p:spPr bwMode="auto">
            <a:xfrm>
              <a:off x="364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7" name="Rectangle 17"/>
            <p:cNvSpPr>
              <a:spLocks noChangeArrowheads="1"/>
            </p:cNvSpPr>
            <p:nvPr/>
          </p:nvSpPr>
          <p:spPr bwMode="auto">
            <a:xfrm>
              <a:off x="398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8" name="Rectangle 18"/>
            <p:cNvSpPr>
              <a:spLocks noChangeArrowheads="1"/>
            </p:cNvSpPr>
            <p:nvPr/>
          </p:nvSpPr>
          <p:spPr bwMode="auto">
            <a:xfrm>
              <a:off x="432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59" name="Rectangle 19"/>
            <p:cNvSpPr>
              <a:spLocks noChangeArrowheads="1"/>
            </p:cNvSpPr>
            <p:nvPr/>
          </p:nvSpPr>
          <p:spPr bwMode="auto">
            <a:xfrm>
              <a:off x="4656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0" name="Rectangle 20"/>
            <p:cNvSpPr>
              <a:spLocks noChangeArrowheads="1"/>
            </p:cNvSpPr>
            <p:nvPr/>
          </p:nvSpPr>
          <p:spPr bwMode="auto">
            <a:xfrm>
              <a:off x="4992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1" name="Rectangle 21"/>
            <p:cNvSpPr>
              <a:spLocks noChangeArrowheads="1"/>
            </p:cNvSpPr>
            <p:nvPr/>
          </p:nvSpPr>
          <p:spPr bwMode="auto">
            <a:xfrm>
              <a:off x="5328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2" name="Rectangle 22"/>
            <p:cNvSpPr>
              <a:spLocks noChangeArrowheads="1"/>
            </p:cNvSpPr>
            <p:nvPr/>
          </p:nvSpPr>
          <p:spPr bwMode="auto">
            <a:xfrm>
              <a:off x="5664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2663" name="Rectangle 23"/>
            <p:cNvSpPr>
              <a:spLocks noChangeArrowheads="1"/>
            </p:cNvSpPr>
            <p:nvPr/>
          </p:nvSpPr>
          <p:spPr bwMode="auto">
            <a:xfrm>
              <a:off x="6000" y="2784"/>
              <a:ext cx="336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194792" y="4828758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sa_family</a:t>
            </a: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38446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93507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763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61950"/>
            <a:ext cx="8716962" cy="781050"/>
          </a:xfrm>
        </p:spPr>
        <p:txBody>
          <a:bodyPr/>
          <a:lstStyle/>
          <a:p>
            <a:r>
              <a:rPr lang="en-US" dirty="0"/>
              <a:t>Socket Address Structures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07387" cy="1676400"/>
          </a:xfrm>
        </p:spPr>
        <p:txBody>
          <a:bodyPr/>
          <a:lstStyle/>
          <a:p>
            <a:r>
              <a:rPr lang="en-US" dirty="0"/>
              <a:t>Internet (IPv4) specific socket address:</a:t>
            </a:r>
          </a:p>
          <a:p>
            <a:pPr lvl="1"/>
            <a:r>
              <a:rPr lang="en-US" dirty="0"/>
              <a:t>Must cast (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 pitchFamily="49" charset="0"/>
              </a:rPr>
              <a:t>sockaddr_in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to (</a:t>
            </a:r>
            <a:r>
              <a:rPr lang="en-US" dirty="0" err="1">
                <a:latin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sockaddr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/>
              <a:t>) for functions that take socket address arguments. </a:t>
            </a:r>
          </a:p>
        </p:txBody>
      </p:sp>
      <p:sp>
        <p:nvSpPr>
          <p:cNvPr id="752648" name="Rectangle 8"/>
          <p:cNvSpPr>
            <a:spLocks noChangeArrowheads="1"/>
          </p:cNvSpPr>
          <p:nvPr/>
        </p:nvSpPr>
        <p:spPr bwMode="auto"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49" name="Rectangle 9"/>
          <p:cNvSpPr>
            <a:spLocks noChangeArrowheads="1"/>
          </p:cNvSpPr>
          <p:nvPr/>
        </p:nvSpPr>
        <p:spPr bwMode="auto"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0" name="Rectangle 10"/>
          <p:cNvSpPr>
            <a:spLocks noChangeArrowheads="1"/>
          </p:cNvSpPr>
          <p:nvPr/>
        </p:nvSpPr>
        <p:spPr bwMode="auto">
          <a:xfrm>
            <a:off x="13716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1" name="Rectangle 11"/>
          <p:cNvSpPr>
            <a:spLocks noChangeArrowheads="1"/>
          </p:cNvSpPr>
          <p:nvPr/>
        </p:nvSpPr>
        <p:spPr bwMode="auto">
          <a:xfrm>
            <a:off x="1905000" y="5151060"/>
            <a:ext cx="5334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2" name="Rectangle 12"/>
          <p:cNvSpPr>
            <a:spLocks noChangeArrowheads="1"/>
          </p:cNvSpPr>
          <p:nvPr/>
        </p:nvSpPr>
        <p:spPr bwMode="auto"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3" name="Rectangle 13"/>
          <p:cNvSpPr>
            <a:spLocks noChangeArrowheads="1"/>
          </p:cNvSpPr>
          <p:nvPr/>
        </p:nvSpPr>
        <p:spPr bwMode="auto"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5" name="Rectangle 15"/>
          <p:cNvSpPr>
            <a:spLocks noChangeArrowheads="1"/>
          </p:cNvSpPr>
          <p:nvPr/>
        </p:nvSpPr>
        <p:spPr bwMode="auto"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2656" name="Rectangle 16"/>
          <p:cNvSpPr>
            <a:spLocks noChangeArrowheads="1"/>
          </p:cNvSpPr>
          <p:nvPr/>
        </p:nvSpPr>
        <p:spPr bwMode="auto">
          <a:xfrm>
            <a:off x="4572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7" name="Rectangle 17"/>
          <p:cNvSpPr>
            <a:spLocks noChangeArrowheads="1"/>
          </p:cNvSpPr>
          <p:nvPr/>
        </p:nvSpPr>
        <p:spPr bwMode="auto">
          <a:xfrm>
            <a:off x="5105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8" name="Rectangle 18"/>
          <p:cNvSpPr>
            <a:spLocks noChangeArrowheads="1"/>
          </p:cNvSpPr>
          <p:nvPr/>
        </p:nvSpPr>
        <p:spPr bwMode="auto">
          <a:xfrm>
            <a:off x="5638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59" name="Rectangle 19"/>
          <p:cNvSpPr>
            <a:spLocks noChangeArrowheads="1"/>
          </p:cNvSpPr>
          <p:nvPr/>
        </p:nvSpPr>
        <p:spPr bwMode="auto">
          <a:xfrm>
            <a:off x="61722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0" name="Rectangle 20"/>
          <p:cNvSpPr>
            <a:spLocks noChangeArrowheads="1"/>
          </p:cNvSpPr>
          <p:nvPr/>
        </p:nvSpPr>
        <p:spPr bwMode="auto">
          <a:xfrm>
            <a:off x="67056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1" name="Rectangle 21"/>
          <p:cNvSpPr>
            <a:spLocks noChangeArrowheads="1"/>
          </p:cNvSpPr>
          <p:nvPr/>
        </p:nvSpPr>
        <p:spPr bwMode="auto">
          <a:xfrm>
            <a:off x="72390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2" name="Rectangle 22"/>
          <p:cNvSpPr>
            <a:spLocks noChangeArrowheads="1"/>
          </p:cNvSpPr>
          <p:nvPr/>
        </p:nvSpPr>
        <p:spPr bwMode="auto">
          <a:xfrm>
            <a:off x="77724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3" name="Rectangle 23"/>
          <p:cNvSpPr>
            <a:spLocks noChangeArrowheads="1"/>
          </p:cNvSpPr>
          <p:nvPr/>
        </p:nvSpPr>
        <p:spPr bwMode="auto">
          <a:xfrm>
            <a:off x="8305800" y="5151060"/>
            <a:ext cx="53340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0</a:t>
            </a: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87312" y="5608260"/>
            <a:ext cx="128428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sa_family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2670" name="Text Box 30"/>
          <p:cNvSpPr txBox="1">
            <a:spLocks noChangeArrowheads="1"/>
          </p:cNvSpPr>
          <p:nvPr/>
        </p:nvSpPr>
        <p:spPr bwMode="auto">
          <a:xfrm>
            <a:off x="4396890" y="6124198"/>
            <a:ext cx="14341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Family Specific</a:t>
            </a:r>
          </a:p>
        </p:txBody>
      </p:sp>
      <p:sp>
        <p:nvSpPr>
          <p:cNvPr id="27" name="AutoShape 50"/>
          <p:cNvSpPr>
            <a:spLocks/>
          </p:cNvSpPr>
          <p:nvPr/>
        </p:nvSpPr>
        <p:spPr bwMode="auto">
          <a:xfrm rot="5400000">
            <a:off x="4953000" y="2179259"/>
            <a:ext cx="304800" cy="7467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struct sockaddr_in  {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sin_family</a:t>
            </a:r>
            <a:r>
              <a:rPr lang="en-US" sz="1600" dirty="0">
                <a:latin typeface="Courier New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Protocol family (always AF_INET) */ </a:t>
            </a:r>
          </a:p>
          <a:p>
            <a:r>
              <a:rPr lang="en-US" sz="1600" dirty="0">
                <a:latin typeface="Courier New" pitchFamily="49" charset="0"/>
              </a:rPr>
              <a:t>  uint16_t        </a:t>
            </a:r>
            <a:r>
              <a:rPr lang="en-US" sz="1600" dirty="0" err="1">
                <a:latin typeface="Courier New" pitchFamily="49" charset="0"/>
              </a:rPr>
              <a:t>sin_port</a:t>
            </a:r>
            <a:r>
              <a:rPr lang="en-US" sz="1600" dirty="0">
                <a:latin typeface="Courier New" pitchFamily="49" charset="0"/>
              </a:rPr>
              <a:t>;   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Port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num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in network byte order */ </a:t>
            </a:r>
          </a:p>
          <a:p>
            <a:r>
              <a:rPr lang="en-US" sz="1600" dirty="0" err="1">
                <a:latin typeface="Courier New" pitchFamily="49" charset="0"/>
              </a:rPr>
              <a:t>  struct in_addr  sin_addr;   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/* IP addr in network byte order */ </a:t>
            </a:r>
          </a:p>
          <a:p>
            <a:r>
              <a:rPr lang="en-US" sz="1600" dirty="0">
                <a:latin typeface="Courier New" pitchFamily="49" charset="0"/>
              </a:rPr>
              <a:t>  unsigned char   </a:t>
            </a:r>
            <a:r>
              <a:rPr lang="en-US" sz="1600" dirty="0" err="1">
                <a:latin typeface="Courier New" pitchFamily="49" charset="0"/>
              </a:rPr>
              <a:t>sin_zero</a:t>
            </a:r>
            <a:r>
              <a:rPr lang="en-US" sz="1600" dirty="0">
                <a:latin typeface="Courier New" pitchFamily="49" charset="0"/>
              </a:rPr>
              <a:t>[8];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/* Pad to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sizeof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struct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sockaddr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</a:rPr>
              <a:t>) */ </a:t>
            </a:r>
          </a:p>
          <a:p>
            <a:r>
              <a:rPr lang="en-US" sz="1600" dirty="0" err="1">
                <a:latin typeface="Courier New" pitchFamily="49" charset="0"/>
              </a:rPr>
              <a:t>}; 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1330371" y="4814510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sin_port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313857" y="5215202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ourier New" pitchFamily="49" charset="0"/>
              </a:rPr>
              <a:t>AF_INET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2918459" y="481250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sin_addr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6200" y="5957510"/>
            <a:ext cx="141897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sin_family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8251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442325" cy="5267325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/>
              <a:t> is the modern way to convert string representations of hostnames, host addresses, ports, and service names to socket address structures.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gethostbyname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getservbyname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  <a:endParaRPr lang="en-US" dirty="0">
              <a:latin typeface="+mn-lt"/>
            </a:endParaRP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Reentrant (can be safely used by threaded programs).</a:t>
            </a:r>
          </a:p>
          <a:p>
            <a:pPr lvl="1"/>
            <a:r>
              <a:rPr lang="en-US" dirty="0"/>
              <a:t>Allows us to write portable protocol-independent code</a:t>
            </a:r>
          </a:p>
          <a:p>
            <a:pPr lvl="2"/>
            <a:r>
              <a:rPr lang="en-US" dirty="0"/>
              <a:t>Works with both IPv4 and IPv6</a:t>
            </a:r>
          </a:p>
          <a:p>
            <a:pPr lvl="2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Somewhat complex</a:t>
            </a:r>
          </a:p>
          <a:p>
            <a:pPr lvl="1"/>
            <a:r>
              <a:rPr lang="en-US" dirty="0"/>
              <a:t>Fortunately, a small number of usage patterns suffice in most cases.</a:t>
            </a:r>
          </a:p>
        </p:txBody>
      </p:sp>
    </p:spTree>
    <p:extLst>
      <p:ext uri="{BB962C8B-B14F-4D97-AF65-F5344CB8AC3E}">
        <p14:creationId xmlns:p14="http://schemas.microsoft.com/office/powerpoint/2010/main" val="176942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48048" y="528723"/>
            <a:ext cx="8458200" cy="573087"/>
          </a:xfrm>
        </p:spPr>
        <p:txBody>
          <a:bodyPr/>
          <a:lstStyle/>
          <a:p>
            <a:r>
              <a:rPr lang="en-US" dirty="0"/>
              <a:t>What Does an internet Protocol Do?</a:t>
            </a: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295400"/>
            <a:ext cx="8307387" cy="4494212"/>
          </a:xfrm>
        </p:spPr>
        <p:txBody>
          <a:bodyPr/>
          <a:lstStyle/>
          <a:p>
            <a:r>
              <a:rPr lang="en-US" dirty="0"/>
              <a:t>Provides a </a:t>
            </a:r>
            <a:r>
              <a:rPr lang="en-US" i="1" dirty="0"/>
              <a:t>naming scheme</a:t>
            </a:r>
          </a:p>
          <a:p>
            <a:pPr lvl="1"/>
            <a:r>
              <a:rPr lang="en-US" dirty="0"/>
              <a:t>An internet protocol defines a uniform format for </a:t>
            </a:r>
            <a:r>
              <a:rPr lang="en-US" b="1" i="1" dirty="0">
                <a:solidFill>
                  <a:srgbClr val="C00000"/>
                </a:solidFill>
              </a:rPr>
              <a:t>host addresses</a:t>
            </a:r>
          </a:p>
          <a:p>
            <a:pPr lvl="1"/>
            <a:r>
              <a:rPr lang="en-US" dirty="0"/>
              <a:t>Each host (and router) is assigned at least one of these internet addresses that uniquely identifies it</a:t>
            </a:r>
          </a:p>
          <a:p>
            <a:endParaRPr lang="en-US" dirty="0"/>
          </a:p>
          <a:p>
            <a:r>
              <a:rPr lang="en-US" dirty="0"/>
              <a:t>Provides a </a:t>
            </a:r>
            <a:r>
              <a:rPr lang="en-US" i="1" dirty="0"/>
              <a:t>delivery mechanism</a:t>
            </a:r>
          </a:p>
          <a:p>
            <a:pPr lvl="1"/>
            <a:r>
              <a:rPr lang="en-US" dirty="0"/>
              <a:t>An internet protocol defines a standard transfer unit (</a:t>
            </a:r>
            <a:r>
              <a:rPr lang="en-US" b="1" i="1" dirty="0">
                <a:solidFill>
                  <a:srgbClr val="C00000"/>
                </a:solidFill>
              </a:rPr>
              <a:t>packet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 consists of </a:t>
            </a:r>
            <a:r>
              <a:rPr lang="en-US" b="1" i="1" dirty="0">
                <a:solidFill>
                  <a:srgbClr val="C00000"/>
                </a:solidFill>
              </a:rPr>
              <a:t>header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solidFill>
                  <a:srgbClr val="C00000"/>
                </a:solidFill>
              </a:rPr>
              <a:t>payload</a:t>
            </a:r>
          </a:p>
          <a:p>
            <a:pPr lvl="2"/>
            <a:r>
              <a:rPr lang="en-US" dirty="0"/>
              <a:t>Header: contains info such as packet size, source and destination addresses</a:t>
            </a:r>
          </a:p>
          <a:p>
            <a:pPr lvl="2"/>
            <a:r>
              <a:rPr lang="en-US" dirty="0"/>
              <a:t>Payload: contains data bits sent from source host</a:t>
            </a:r>
            <a:endParaRPr lang="en-US" i="1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91600" cy="762000"/>
          </a:xfrm>
        </p:spPr>
        <p:txBody>
          <a:bodyPr/>
          <a:lstStyle/>
          <a:p>
            <a:r>
              <a:rPr lang="en-US" dirty="0">
                <a:latin typeface="+mn-lt"/>
                <a:cs typeface="Courier New"/>
              </a:rPr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230194"/>
            <a:ext cx="8442325" cy="5419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</a:t>
            </a:r>
            <a:r>
              <a:rPr lang="en-US" dirty="0">
                <a:latin typeface="Courier New"/>
                <a:cs typeface="Courier New"/>
              </a:rPr>
              <a:t>host</a:t>
            </a:r>
            <a:r>
              <a:rPr lang="en-US" dirty="0"/>
              <a:t> and </a:t>
            </a:r>
            <a:r>
              <a:rPr lang="en-US" dirty="0">
                <a:latin typeface="Courier New"/>
                <a:cs typeface="Courier New"/>
              </a:rPr>
              <a:t>service</a:t>
            </a:r>
            <a:r>
              <a:rPr lang="en-US" dirty="0"/>
              <a:t>,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returns </a:t>
            </a:r>
            <a:r>
              <a:rPr lang="en-US" dirty="0">
                <a:latin typeface="Courier New"/>
                <a:cs typeface="Courier New"/>
              </a:rPr>
              <a:t>result</a:t>
            </a:r>
            <a:r>
              <a:rPr lang="en-US" dirty="0"/>
              <a:t> that points to a linked list of </a:t>
            </a:r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each of which points to a corresponding socket address </a:t>
            </a:r>
            <a:r>
              <a:rPr lang="en-US" dirty="0" err="1"/>
              <a:t>struct</a:t>
            </a:r>
            <a:r>
              <a:rPr lang="en-US" dirty="0"/>
              <a:t>, and which contains arguments for the sockets interface functions.</a:t>
            </a:r>
          </a:p>
          <a:p>
            <a:r>
              <a:rPr lang="en-US" dirty="0"/>
              <a:t>Helper functions: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freeadderinfo</a:t>
            </a:r>
            <a:r>
              <a:rPr lang="en-US" dirty="0"/>
              <a:t> frees the entire linked list.</a:t>
            </a:r>
          </a:p>
          <a:p>
            <a:pPr lvl="1"/>
            <a:r>
              <a:rPr lang="en-US" dirty="0" err="1">
                <a:latin typeface="Courier New"/>
                <a:cs typeface="Courier New"/>
              </a:rPr>
              <a:t>gai_strerror</a:t>
            </a:r>
            <a:r>
              <a:rPr lang="en-US" dirty="0"/>
              <a:t> converts error code to an error message.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1595497"/>
            <a:ext cx="8915400" cy="22145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*host,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Hostname or address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*service,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Port or service name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*hints,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Input parameters */</a:t>
            </a: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**result);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Output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freeaddrinfo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addrinfo</a:t>
            </a:r>
            <a:r>
              <a:rPr lang="en-US" sz="1600" dirty="0">
                <a:latin typeface="Courier New" pitchFamily="49" charset="0"/>
              </a:rPr>
              <a:t> *result);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Free linked list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char *</a:t>
            </a:r>
            <a:r>
              <a:rPr lang="en-US" sz="1600" dirty="0" err="1">
                <a:latin typeface="Courier New" pitchFamily="49" charset="0"/>
              </a:rPr>
              <a:t>gai_strerror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errcode</a:t>
            </a:r>
            <a:r>
              <a:rPr lang="en-US" sz="1600" dirty="0">
                <a:latin typeface="Courier New" pitchFamily="49" charset="0"/>
              </a:rPr>
              <a:t>);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Return error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msg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48932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Linked List Returned by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472274" y="186815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381016" y="13611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2472274" y="21216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2472274" y="237512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2472274" y="1487929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3803074" y="224838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4563532" y="1994900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1711816" y="1487929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2343743" y="1143000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46674" y="1678043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711816" y="1994900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381016" y="1868157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092045" y="2501872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092045" y="2501872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2472274" y="313558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2472274" y="3389072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2472274" y="364255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2472274" y="2755358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3803074" y="3515815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4563532" y="3262329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092045" y="2755358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092045" y="3769301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092045" y="3769301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092045" y="4022787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2472274" y="440301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2472274" y="4656501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2472274" y="4909987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2472274" y="4022787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3803074" y="4783244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4563532" y="4529758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1450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23" y="4038600"/>
            <a:ext cx="8188077" cy="1752600"/>
          </a:xfrm>
        </p:spPr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addrinfo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returned by </a:t>
            </a:r>
            <a:r>
              <a:rPr lang="en-US" dirty="0" err="1"/>
              <a:t>getaddrinfo</a:t>
            </a:r>
            <a:r>
              <a:rPr lang="en-US" dirty="0"/>
              <a:t> contains arguments that can be passed directly to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function.</a:t>
            </a:r>
          </a:p>
          <a:p>
            <a:r>
              <a:rPr lang="en-US" dirty="0"/>
              <a:t>Also points to a socket address struct that can be passed directly to </a:t>
            </a:r>
            <a:r>
              <a:rPr lang="en-US" dirty="0">
                <a:latin typeface="Courier New"/>
                <a:cs typeface="Courier New"/>
              </a:rPr>
              <a:t>connect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>
                <a:latin typeface="+mn-lt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b="0" dirty="0">
                <a:cs typeface="Calibri" panose="020F0502020204030204" pitchFamily="34" charset="0"/>
              </a:rPr>
              <a:t> </a:t>
            </a:r>
            <a:r>
              <a:rPr lang="en-US" dirty="0">
                <a:latin typeface="+mn-lt"/>
                <a:cs typeface="Courier New"/>
              </a:rPr>
              <a:t>functions</a:t>
            </a:r>
            <a:r>
              <a:rPr lang="en-US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04800" y="1333143"/>
            <a:ext cx="8458200" cy="2400657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{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ai_flags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Hints argument flags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ai_family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First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ai_socktype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Second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ai_protocol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Third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arg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function 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ai_canonname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Canonical host name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ai_addrlen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Size of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sockaddr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ai_addr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socket address structure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5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500" dirty="0" err="1">
                <a:solidFill>
                  <a:srgbClr val="C1651C"/>
                </a:solidFill>
                <a:latin typeface="Courier New"/>
                <a:cs typeface="Courier New"/>
              </a:rPr>
              <a:t>ai_next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;      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en-US" sz="1500" dirty="0" err="1">
                <a:solidFill>
                  <a:srgbClr val="CB2418"/>
                </a:solidFill>
                <a:latin typeface="Courier New"/>
                <a:cs typeface="Courier New"/>
              </a:rPr>
              <a:t>Ptr</a:t>
            </a:r>
            <a:r>
              <a:rPr lang="en-US" sz="1500" dirty="0">
                <a:solidFill>
                  <a:srgbClr val="CB2418"/>
                </a:solidFill>
                <a:latin typeface="Courier New"/>
                <a:cs typeface="Courier New"/>
              </a:rPr>
              <a:t> to next item in linked list */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};</a:t>
            </a:r>
            <a:endParaRPr lang="is-IS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15639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35678"/>
            <a:ext cx="8915400" cy="762000"/>
          </a:xfrm>
        </p:spPr>
        <p:txBody>
          <a:bodyPr/>
          <a:lstStyle/>
          <a:p>
            <a:r>
              <a:rPr lang="en-US" dirty="0"/>
              <a:t>Host and Service Conversion: </a:t>
            </a:r>
            <a:r>
              <a:rPr lang="en-US" dirty="0" err="1">
                <a:latin typeface="Courier New"/>
                <a:cs typeface="Courier New"/>
              </a:rPr>
              <a:t>getnameinfo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442325" cy="1835868"/>
          </a:xfrm>
        </p:spPr>
        <p:txBody>
          <a:bodyPr/>
          <a:lstStyle/>
          <a:p>
            <a:r>
              <a:rPr lang="en-US" dirty="0" err="1">
                <a:latin typeface="Courier New"/>
                <a:cs typeface="Courier New"/>
              </a:rPr>
              <a:t>getnameinfo</a:t>
            </a:r>
            <a:r>
              <a:rPr lang="en-US" dirty="0"/>
              <a:t> is the inverse of </a:t>
            </a:r>
            <a:r>
              <a:rPr lang="en-US" dirty="0" err="1"/>
              <a:t>getaddrinfo</a:t>
            </a:r>
            <a:r>
              <a:rPr lang="en-US" dirty="0"/>
              <a:t>, converting a socket address to the corresponding host and service. </a:t>
            </a:r>
          </a:p>
          <a:p>
            <a:pPr lvl="1"/>
            <a:r>
              <a:rPr lang="en-US" dirty="0"/>
              <a:t>Replaces obsolete </a:t>
            </a:r>
            <a:r>
              <a:rPr lang="en-US" dirty="0" err="1">
                <a:latin typeface="Courier New"/>
                <a:cs typeface="Courier New"/>
              </a:rPr>
              <a:t>gethostbyaddr</a:t>
            </a:r>
            <a:r>
              <a:rPr lang="en-US" dirty="0"/>
              <a:t> and </a:t>
            </a:r>
            <a:r>
              <a:rPr lang="en-US" dirty="0" err="1">
                <a:latin typeface="Courier New"/>
                <a:cs typeface="Courier New"/>
              </a:rPr>
              <a:t>getservbyport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funcs</a:t>
            </a:r>
            <a:r>
              <a:rPr lang="en-US" dirty="0">
                <a:latin typeface="+mn-lt"/>
                <a:cs typeface="Courier New"/>
              </a:rPr>
              <a:t>.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Reentrant and protocol independent. </a:t>
            </a:r>
            <a:endParaRPr lang="en-US" dirty="0">
              <a:latin typeface="+mn-lt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8600" y="3570982"/>
            <a:ext cx="8610600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getnameinfo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</a:rPr>
              <a:t> SA *</a:t>
            </a:r>
            <a:r>
              <a:rPr lang="en-US" sz="1600" dirty="0" err="1">
                <a:latin typeface="Courier New" pitchFamily="49" charset="0"/>
              </a:rPr>
              <a:t>sa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salen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In: socket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</a:rPr>
              <a:t>addr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char *host,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hostlen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host */</a:t>
            </a:r>
          </a:p>
          <a:p>
            <a:r>
              <a:rPr lang="en-US" sz="1600" dirty="0">
                <a:latin typeface="Courier New" pitchFamily="49" charset="0"/>
              </a:rPr>
              <a:t>                char *</a:t>
            </a:r>
            <a:r>
              <a:rPr lang="en-US" sz="1600" dirty="0" err="1">
                <a:latin typeface="Courier New" pitchFamily="49" charset="0"/>
              </a:rPr>
              <a:t>serv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servlen</a:t>
            </a:r>
            <a:r>
              <a:rPr lang="en-US" sz="1600" dirty="0">
                <a:latin typeface="Courier New" pitchFamily="49" charset="0"/>
              </a:rPr>
              <a:t>,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Out: service */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flags);                    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optional flags */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7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07066" y="1817906"/>
            <a:ext cx="8708334" cy="42780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records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r>
              <a:rPr lang="en-US" sz="1600" dirty="0">
                <a:solidFill>
                  <a:srgbClr val="FF0000"/>
                </a:solidFill>
                <a:latin typeface="Courier New"/>
                <a:cs typeface="Courier New"/>
              </a:rPr>
              <a:t>//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hints.ai_family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AF_INET;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IPv4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Connections only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[1],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 !=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error: %s\n"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gai_strerror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76296" y="5721188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53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6392" y="2133600"/>
            <a:ext cx="8214208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and display each IP address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flags = NI_NUMERICHOST;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Display address instead of name */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da-DK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0, flags);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    printf(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"%s\n"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, buf);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0749" y="5057477"/>
            <a:ext cx="113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hostinfo.c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051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hostinfo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75882" y="1542634"/>
            <a:ext cx="6686918" cy="427809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localhost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127.0.0.1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128.2.210.175</a:t>
            </a:r>
          </a:p>
          <a:p>
            <a:endParaRPr lang="en-US" sz="1600" dirty="0">
              <a:solidFill>
                <a:srgbClr val="3913A8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twitter.com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199.16.156.230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199.16.156.38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199.16.156.102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199.16.156.198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3913A8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3913A8"/>
                </a:solidFill>
                <a:latin typeface="Courier New"/>
                <a:cs typeface="Courier New"/>
              </a:rPr>
              <a:t>&gt; 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hostinfo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google.com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172.217.15.110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2607:f8b0:4004:802::200e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3108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Echo server and client</a:t>
            </a:r>
          </a:p>
          <a:p>
            <a:r>
              <a:rPr lang="en-US" dirty="0"/>
              <a:t>Server</a:t>
            </a:r>
          </a:p>
          <a:p>
            <a:pPr lvl="1"/>
            <a:r>
              <a:rPr lang="en-US" dirty="0"/>
              <a:t>Accepts connection request</a:t>
            </a:r>
          </a:p>
          <a:p>
            <a:pPr lvl="1"/>
            <a:r>
              <a:rPr lang="en-US" dirty="0"/>
              <a:t>Repeats back lines as they are typed</a:t>
            </a:r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Requests connection to server</a:t>
            </a:r>
          </a:p>
          <a:p>
            <a:pPr lvl="1"/>
            <a:r>
              <a:rPr lang="en-US" dirty="0"/>
              <a:t>Repeatedly:</a:t>
            </a:r>
          </a:p>
          <a:p>
            <a:pPr lvl="2"/>
            <a:r>
              <a:rPr lang="en-US" dirty="0"/>
              <a:t>Read line from terminal</a:t>
            </a:r>
          </a:p>
          <a:p>
            <a:pPr lvl="2"/>
            <a:r>
              <a:rPr lang="en-US" dirty="0"/>
              <a:t>Send to server</a:t>
            </a:r>
          </a:p>
          <a:p>
            <a:pPr lvl="2"/>
            <a:r>
              <a:rPr lang="en-US" dirty="0"/>
              <a:t>Read reply from server</a:t>
            </a:r>
          </a:p>
          <a:p>
            <a:pPr lvl="2"/>
            <a:r>
              <a:rPr lang="en-US" dirty="0"/>
              <a:t>Print line to terminal</a:t>
            </a:r>
          </a:p>
        </p:txBody>
      </p:sp>
    </p:spTree>
    <p:extLst>
      <p:ext uri="{BB962C8B-B14F-4D97-AF65-F5344CB8AC3E}">
        <p14:creationId xmlns:p14="http://schemas.microsoft.com/office/powerpoint/2010/main" val="1040429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 Server/Client Session Example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67979" y="4876800"/>
            <a:ext cx="762000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6796088" algn="l"/>
              </a:tabLst>
            </a:pPr>
            <a:r>
              <a:rPr lang="en-US" sz="1600" dirty="0" err="1">
                <a:latin typeface="Courier New" pitchFamily="49" charset="0"/>
              </a:rPr>
              <a:t>whaleshark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echoserveri</a:t>
            </a:r>
            <a:r>
              <a:rPr lang="en-US" sz="1600" i="1" dirty="0">
                <a:latin typeface="Courier New" pitchFamily="49" charset="0"/>
              </a:rPr>
              <a:t> 6616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33707)	(A)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26 bytes	(B)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17 bytes	(C)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Connected to (BAMBOOSHARK.ICS.CS.CMU.EDU, 33708)	(D)</a:t>
            </a:r>
          </a:p>
          <a:p>
            <a:pPr>
              <a:tabLst>
                <a:tab pos="6796088" algn="l"/>
              </a:tabLst>
            </a:pPr>
            <a:r>
              <a:rPr lang="en-US" sz="1600" dirty="0">
                <a:latin typeface="Courier New" pitchFamily="49" charset="0"/>
              </a:rPr>
              <a:t>server received 29 bytes	(E)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752600"/>
            <a:ext cx="8458200" cy="2554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(A)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line is being echoed	(B)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line is being echoed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is, too	(C)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is, too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  <a:p>
            <a:pPr>
              <a:tabLst>
                <a:tab pos="7716838" algn="l"/>
              </a:tabLst>
            </a:pPr>
            <a:r>
              <a:rPr lang="en-US" sz="1600" dirty="0" err="1">
                <a:latin typeface="Courier New" pitchFamily="49" charset="0"/>
              </a:rPr>
              <a:t>bambooshark</a:t>
            </a:r>
            <a:r>
              <a:rPr lang="en-US" sz="1600" dirty="0">
                <a:latin typeface="Courier New" pitchFamily="49" charset="0"/>
              </a:rPr>
              <a:t>: </a:t>
            </a:r>
            <a:r>
              <a:rPr lang="en-US" sz="1600" i="1" dirty="0">
                <a:latin typeface="Courier New" pitchFamily="49" charset="0"/>
              </a:rPr>
              <a:t>./</a:t>
            </a:r>
            <a:r>
              <a:rPr lang="en-US" sz="1600" i="1" dirty="0" err="1">
                <a:latin typeface="Courier New" pitchFamily="49" charset="0"/>
              </a:rPr>
              <a:t>echoclient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en-US" sz="1600" i="1" dirty="0" err="1">
                <a:latin typeface="Courier New" pitchFamily="49" charset="0"/>
              </a:rPr>
              <a:t>whaleshark.ics.cs.cmu.edu</a:t>
            </a:r>
            <a:r>
              <a:rPr lang="en-US" sz="1600" i="1" dirty="0">
                <a:latin typeface="Courier New" pitchFamily="49" charset="0"/>
              </a:rPr>
              <a:t> 6616	(D)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This one is a new connection	(E)</a:t>
            </a:r>
          </a:p>
          <a:p>
            <a:pPr>
              <a:tabLst>
                <a:tab pos="7716838" algn="l"/>
              </a:tabLst>
            </a:pPr>
            <a:r>
              <a:rPr lang="en-US" sz="1600" dirty="0">
                <a:latin typeface="Courier New" pitchFamily="49" charset="0"/>
              </a:rPr>
              <a:t>This one is a new connection</a:t>
            </a:r>
          </a:p>
          <a:p>
            <a:pPr>
              <a:tabLst>
                <a:tab pos="7716838" algn="l"/>
              </a:tabLst>
            </a:pPr>
            <a:r>
              <a:rPr lang="en-US" sz="1600" i="1" dirty="0">
                <a:latin typeface="Courier New" pitchFamily="49" charset="0"/>
              </a:rPr>
              <a:t>^D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17" y="1232752"/>
            <a:ext cx="802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65611" y="4476690"/>
            <a:ext cx="867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3257754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158054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64524" y="493713"/>
            <a:ext cx="7158038" cy="573087"/>
          </a:xfrm>
        </p:spPr>
        <p:txBody>
          <a:bodyPr/>
          <a:lstStyle/>
          <a:p>
            <a:r>
              <a:rPr lang="en-US" dirty="0"/>
              <a:t>A Client-Server Transaction</a:t>
            </a:r>
          </a:p>
        </p:txBody>
      </p:sp>
      <p:sp>
        <p:nvSpPr>
          <p:cNvPr id="678925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56286" y="1219200"/>
            <a:ext cx="8701087" cy="2055812"/>
          </a:xfrm>
        </p:spPr>
        <p:txBody>
          <a:bodyPr/>
          <a:lstStyle/>
          <a:p>
            <a:r>
              <a:rPr lang="en-US" dirty="0"/>
              <a:t>Most network applications are based on the client-server model:</a:t>
            </a:r>
          </a:p>
          <a:p>
            <a:pPr lvl="1"/>
            <a:r>
              <a:rPr lang="en-US" dirty="0"/>
              <a:t>A </a:t>
            </a:r>
            <a:r>
              <a:rPr lang="en-US" b="1" i="1" dirty="0">
                <a:solidFill>
                  <a:srgbClr val="C00000"/>
                </a:solidFill>
              </a:rPr>
              <a:t>server</a:t>
            </a:r>
            <a:r>
              <a:rPr lang="en-US" dirty="0"/>
              <a:t> process and one or more </a:t>
            </a:r>
            <a:r>
              <a:rPr lang="en-US" b="1" i="1" dirty="0">
                <a:solidFill>
                  <a:srgbClr val="C00000"/>
                </a:solidFill>
              </a:rPr>
              <a:t>client</a:t>
            </a:r>
            <a:r>
              <a:rPr lang="en-US" i="1" dirty="0"/>
              <a:t> </a:t>
            </a:r>
            <a:r>
              <a:rPr lang="en-US" dirty="0"/>
              <a:t>processes</a:t>
            </a:r>
          </a:p>
          <a:p>
            <a:pPr lvl="1"/>
            <a:r>
              <a:rPr lang="en-US" dirty="0"/>
              <a:t>Server manages some </a:t>
            </a:r>
            <a:r>
              <a:rPr lang="en-US" b="1" i="1" dirty="0">
                <a:solidFill>
                  <a:srgbClr val="C00000"/>
                </a:solidFill>
              </a:rPr>
              <a:t>resource</a:t>
            </a:r>
            <a:endParaRPr lang="en-US" dirty="0"/>
          </a:p>
          <a:p>
            <a:pPr lvl="1"/>
            <a:r>
              <a:rPr lang="en-US" dirty="0"/>
              <a:t>Server provides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service</a:t>
            </a:r>
            <a:r>
              <a:rPr lang="en-US" dirty="0"/>
              <a:t> by manipulating resource for clients</a:t>
            </a:r>
          </a:p>
          <a:p>
            <a:pPr lvl="1"/>
            <a:r>
              <a:rPr lang="en-US" dirty="0"/>
              <a:t>Server activated by request from client (vending machine analogy)</a:t>
            </a:r>
          </a:p>
        </p:txBody>
      </p:sp>
      <p:sp>
        <p:nvSpPr>
          <p:cNvPr id="678915" name="Oval 3"/>
          <p:cNvSpPr>
            <a:spLocks noChangeArrowheads="1"/>
          </p:cNvSpPr>
          <p:nvPr/>
        </p:nvSpPr>
        <p:spPr bwMode="auto">
          <a:xfrm>
            <a:off x="15922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Client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sp>
        <p:nvSpPr>
          <p:cNvPr id="678917" name="Oval 5"/>
          <p:cNvSpPr>
            <a:spLocks noChangeArrowheads="1"/>
          </p:cNvSpPr>
          <p:nvPr/>
        </p:nvSpPr>
        <p:spPr bwMode="auto">
          <a:xfrm>
            <a:off x="5173662" y="4162802"/>
            <a:ext cx="1203325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Server</a:t>
            </a:r>
          </a:p>
          <a:p>
            <a:pPr algn="ctr" defTabSz="912813"/>
            <a:r>
              <a:rPr lang="en-US" sz="1800" dirty="0">
                <a:latin typeface="Calibri" pitchFamily="34" charset="0"/>
              </a:rPr>
              <a:t>process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689225" y="3994527"/>
            <a:ext cx="2560637" cy="369332"/>
            <a:chOff x="2689225" y="3994527"/>
            <a:chExt cx="2560637" cy="369332"/>
          </a:xfrm>
        </p:grpSpPr>
        <p:sp>
          <p:nvSpPr>
            <p:cNvPr id="678916" name="Line 4"/>
            <p:cNvSpPr>
              <a:spLocks noChangeShapeType="1"/>
            </p:cNvSpPr>
            <p:nvPr/>
          </p:nvSpPr>
          <p:spPr bwMode="auto">
            <a:xfrm flipH="1">
              <a:off x="2689225" y="43485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18" name="Text Box 6"/>
            <p:cNvSpPr txBox="1">
              <a:spLocks noChangeArrowheads="1"/>
            </p:cNvSpPr>
            <p:nvPr/>
          </p:nvSpPr>
          <p:spPr bwMode="auto">
            <a:xfrm>
              <a:off x="2811645" y="3994527"/>
              <a:ext cx="2329484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1. Client sends request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701925" y="4793039"/>
            <a:ext cx="2632075" cy="382032"/>
            <a:chOff x="2701925" y="4793039"/>
            <a:chExt cx="2632075" cy="382032"/>
          </a:xfrm>
        </p:grpSpPr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2701925" y="4793039"/>
              <a:ext cx="25606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1577" tIns="45789" rIns="91577" bIns="45789" anchor="ctr">
              <a:spAutoFit/>
            </a:bodyPr>
            <a:lstStyle/>
            <a:p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678921" name="Text Box 9"/>
            <p:cNvSpPr txBox="1">
              <a:spLocks noChangeArrowheads="1"/>
            </p:cNvSpPr>
            <p:nvPr/>
          </p:nvSpPr>
          <p:spPr bwMode="auto">
            <a:xfrm>
              <a:off x="2805295" y="4805739"/>
              <a:ext cx="2528705" cy="3693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3. Server sends response</a:t>
              </a:r>
            </a:p>
          </p:txBody>
        </p:sp>
      </p:grpSp>
      <p:sp>
        <p:nvSpPr>
          <p:cNvPr id="678922" name="Text Box 10"/>
          <p:cNvSpPr txBox="1">
            <a:spLocks noChangeArrowheads="1"/>
          </p:cNvSpPr>
          <p:nvPr/>
        </p:nvSpPr>
        <p:spPr bwMode="auto">
          <a:xfrm>
            <a:off x="609600" y="4745414"/>
            <a:ext cx="1042273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latin typeface="Calibri" pitchFamily="34" charset="0"/>
              </a:rPr>
              <a:t>4. Client 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handles</a:t>
            </a:r>
          </a:p>
          <a:p>
            <a:pPr algn="ctr"/>
            <a:r>
              <a:rPr lang="en-US" sz="1800" i="1" dirty="0">
                <a:latin typeface="Calibri" pitchFamily="34" charset="0"/>
              </a:rPr>
              <a:t>response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19825" y="4567614"/>
            <a:ext cx="1077987" cy="1110655"/>
            <a:chOff x="6219825" y="4567614"/>
            <a:chExt cx="1077987" cy="1110655"/>
          </a:xfrm>
        </p:grpSpPr>
        <p:sp>
          <p:nvSpPr>
            <p:cNvPr id="678919" name="Text Box 7"/>
            <p:cNvSpPr txBox="1">
              <a:spLocks noChangeArrowheads="1"/>
            </p:cNvSpPr>
            <p:nvPr/>
          </p:nvSpPr>
          <p:spPr bwMode="auto">
            <a:xfrm>
              <a:off x="6219825" y="4754939"/>
              <a:ext cx="1077987" cy="9233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800" i="1" dirty="0">
                  <a:latin typeface="Calibri" pitchFamily="34" charset="0"/>
                </a:rPr>
                <a:t>2. Server 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handles</a:t>
              </a:r>
            </a:p>
            <a:p>
              <a:pPr algn="ctr"/>
              <a:r>
                <a:rPr lang="en-US" sz="1800" i="1" dirty="0">
                  <a:latin typeface="Calibri" pitchFamily="34" charset="0"/>
                </a:rPr>
                <a:t>request</a:t>
              </a:r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>
              <a:off x="6380162" y="4567614"/>
              <a:ext cx="8366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800" dirty="0">
                <a:latin typeface="Calibri" pitchFamily="34" charset="0"/>
              </a:endParaRPr>
            </a:p>
          </p:txBody>
        </p:sp>
      </p:grpSp>
      <p:sp>
        <p:nvSpPr>
          <p:cNvPr id="678924" name="AutoShape 12"/>
          <p:cNvSpPr>
            <a:spLocks noChangeArrowheads="1"/>
          </p:cNvSpPr>
          <p:nvPr/>
        </p:nvSpPr>
        <p:spPr bwMode="auto">
          <a:xfrm>
            <a:off x="7216775" y="4264402"/>
            <a:ext cx="1089025" cy="569912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Calibri" pitchFamily="34" charset="0"/>
              </a:rPr>
              <a:t>Resource</a:t>
            </a:r>
          </a:p>
        </p:txBody>
      </p:sp>
      <p:sp>
        <p:nvSpPr>
          <p:cNvPr id="678926" name="Text Box 14"/>
          <p:cNvSpPr txBox="1">
            <a:spLocks noChangeArrowheads="1"/>
          </p:cNvSpPr>
          <p:nvPr/>
        </p:nvSpPr>
        <p:spPr bwMode="auto">
          <a:xfrm>
            <a:off x="1806281" y="5906869"/>
            <a:ext cx="5585119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Note: clients and servers are processes running on hosts </a:t>
            </a:r>
          </a:p>
          <a:p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(can be the same or different hosts)</a:t>
            </a:r>
          </a:p>
        </p:txBody>
      </p:sp>
    </p:spTree>
    <p:extLst>
      <p:ext uri="{BB962C8B-B14F-4D97-AF65-F5344CB8AC3E}">
        <p14:creationId xmlns:p14="http://schemas.microsoft.com/office/powerpoint/2010/main" val="3121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026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Unbuffered RIO </a:t>
            </a:r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220788"/>
            <a:ext cx="8701087" cy="5180012"/>
          </a:xfrm>
        </p:spPr>
        <p:txBody>
          <a:bodyPr/>
          <a:lstStyle/>
          <a:p>
            <a:r>
              <a:rPr lang="en-US" dirty="0"/>
              <a:t>Same interface as Unix </a:t>
            </a:r>
            <a:r>
              <a:rPr lang="en-US" dirty="0">
                <a:latin typeface="Courier New" pitchFamily="49" charset="0"/>
              </a:rPr>
              <a:t>read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write</a:t>
            </a:r>
          </a:p>
          <a:p>
            <a:r>
              <a:rPr lang="en-US" dirty="0"/>
              <a:t>Especially useful for transferring data on network sockets</a:t>
            </a: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 lvl="1"/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returns short count only if it encounters EOF</a:t>
            </a:r>
          </a:p>
          <a:p>
            <a:pPr lvl="2"/>
            <a:r>
              <a:rPr lang="en-US" dirty="0"/>
              <a:t>Only use it when you know how many bytes to read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never returns a short count</a:t>
            </a:r>
          </a:p>
          <a:p>
            <a:pPr lvl="1"/>
            <a:r>
              <a:rPr lang="en-US" dirty="0"/>
              <a:t>Calls to </a:t>
            </a:r>
            <a:r>
              <a:rPr lang="en-US" b="1" dirty="0" err="1">
                <a:latin typeface="Courier New" pitchFamily="49" charset="0"/>
              </a:rPr>
              <a:t>rio_readn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>
                <a:latin typeface="Courier New" pitchFamily="49" charset="0"/>
              </a:rPr>
              <a:t>rio_writen</a:t>
            </a:r>
            <a:r>
              <a:rPr lang="en-US" b="1" dirty="0"/>
              <a:t> </a:t>
            </a:r>
            <a:r>
              <a:rPr lang="en-US" dirty="0"/>
              <a:t>can be interleaved arbitrarily on the same descriptor</a:t>
            </a:r>
          </a:p>
        </p:txBody>
      </p:sp>
      <p:sp>
        <p:nvSpPr>
          <p:cNvPr id="758788" name="Text Box 4"/>
          <p:cNvSpPr txBox="1">
            <a:spLocks noChangeArrowheads="1"/>
          </p:cNvSpPr>
          <p:nvPr/>
        </p:nvSpPr>
        <p:spPr bwMode="auto">
          <a:xfrm>
            <a:off x="818592" y="2316540"/>
            <a:ext cx="7478970" cy="15696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rio_writen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transferred if OK,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0 on EOF (</a:t>
            </a:r>
            <a:r>
              <a:rPr lang="en-US" sz="1600" dirty="0" err="1">
                <a:solidFill>
                  <a:srgbClr val="990000"/>
                </a:solidFill>
                <a:latin typeface="Courier New" pitchFamily="49" charset="0"/>
              </a:rPr>
              <a:t>rio_readn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 only), -1 on error</a:t>
            </a:r>
            <a:r>
              <a:rPr lang="en-US" sz="1600" i="1" dirty="0">
                <a:solidFill>
                  <a:srgbClr val="990000"/>
                </a:solidFill>
                <a:latin typeface="Calibri" pitchFamily="34" charset="0"/>
              </a:rPr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214542453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Buffered RIO Input Functions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936" y="1219200"/>
            <a:ext cx="8307388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Efficiently read text lines and binary data from a file partially cached in an internal memory buffer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pPr lvl="1">
              <a:spcBef>
                <a:spcPct val="0"/>
              </a:spcBef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</a:rPr>
              <a:t>rio_readlineb</a:t>
            </a:r>
            <a:r>
              <a:rPr lang="en-US" dirty="0"/>
              <a:t> reads a </a:t>
            </a:r>
            <a:r>
              <a:rPr lang="en-US" b="1" i="1" dirty="0">
                <a:solidFill>
                  <a:srgbClr val="0070C0"/>
                </a:solidFill>
              </a:rPr>
              <a:t>text line</a:t>
            </a:r>
            <a:r>
              <a:rPr lang="en-US" dirty="0"/>
              <a:t> of up to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from file </a:t>
            </a:r>
            <a:r>
              <a:rPr lang="en-US" b="1" dirty="0" err="1">
                <a:latin typeface="Courier New" pitchFamily="49" charset="0"/>
              </a:rPr>
              <a:t>fd</a:t>
            </a:r>
            <a:r>
              <a:rPr lang="en-US" dirty="0"/>
              <a:t> and stores the line in </a:t>
            </a:r>
            <a:r>
              <a:rPr lang="en-US" b="1" dirty="0" err="1">
                <a:latin typeface="Courier New" pitchFamily="49" charset="0"/>
              </a:rPr>
              <a:t>usrbuf</a:t>
            </a:r>
            <a:endParaRPr lang="en-US" b="1" dirty="0"/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Especially useful for reading text lines from network sockets</a:t>
            </a:r>
          </a:p>
          <a:p>
            <a:pPr lvl="1">
              <a:spcBef>
                <a:spcPct val="0"/>
              </a:spcBef>
            </a:pPr>
            <a:r>
              <a:rPr lang="en-US" dirty="0"/>
              <a:t>Stopping conditions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 </a:t>
            </a:r>
            <a:r>
              <a:rPr lang="en-US" b="1" dirty="0" err="1">
                <a:latin typeface="Courier New" pitchFamily="49" charset="0"/>
              </a:rPr>
              <a:t>maxlen</a:t>
            </a:r>
            <a:r>
              <a:rPr lang="en-US" dirty="0"/>
              <a:t> bytes read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EOF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Newline (‘</a:t>
            </a:r>
            <a:r>
              <a:rPr lang="en-US" b="1" dirty="0">
                <a:latin typeface="Courier New" pitchFamily="49" charset="0"/>
              </a:rPr>
              <a:t>\n</a:t>
            </a:r>
            <a:r>
              <a:rPr lang="en-US" dirty="0"/>
              <a:t>’) encountered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dirty="0"/>
          </a:p>
        </p:txBody>
      </p:sp>
      <p:sp>
        <p:nvSpPr>
          <p:cNvPr id="766980" name="Text Box 4"/>
          <p:cNvSpPr txBox="1">
            <a:spLocks noChangeArrowheads="1"/>
          </p:cNvSpPr>
          <p:nvPr/>
        </p:nvSpPr>
        <p:spPr bwMode="auto">
          <a:xfrm>
            <a:off x="106363" y="4132263"/>
            <a:ext cx="92075" cy="42068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endParaRPr lang="en-US" sz="2400"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81914" y="2057400"/>
            <a:ext cx="7745069" cy="206210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>
                <a:latin typeface="Courier New" pitchFamily="49" charset="0"/>
              </a:rPr>
              <a:t>#include "</a:t>
            </a:r>
            <a:r>
              <a:rPr lang="en-US" sz="1600" dirty="0" err="1">
                <a:latin typeface="Courier New" pitchFamily="49" charset="0"/>
              </a:rPr>
              <a:t>csapp.h</a:t>
            </a:r>
            <a:r>
              <a:rPr lang="en-US" sz="1600" dirty="0">
                <a:latin typeface="Courier New" pitchFamily="49" charset="0"/>
              </a:rPr>
              <a:t>"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rio_readinitb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fd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rio_readlineb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/>
            <a:r>
              <a:rPr lang="en-US" sz="1600" dirty="0" err="1">
                <a:latin typeface="Courier New" pitchFamily="49" charset="0"/>
              </a:rPr>
              <a:t>ssize_t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rio_readnb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rio_t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rp</a:t>
            </a:r>
            <a:r>
              <a:rPr lang="en-US" sz="1600" dirty="0">
                <a:latin typeface="Courier New" pitchFamily="49" charset="0"/>
              </a:rPr>
              <a:t>, void *</a:t>
            </a:r>
            <a:r>
              <a:rPr lang="en-US" sz="1600" dirty="0" err="1">
                <a:latin typeface="Courier New" pitchFamily="49" charset="0"/>
              </a:rPr>
              <a:t>usrbuf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</a:rPr>
              <a:t> n);</a:t>
            </a:r>
          </a:p>
          <a:p>
            <a:pPr algn="l"/>
            <a:endParaRPr lang="en-US" sz="1600" dirty="0">
              <a:latin typeface="Courier New" pitchFamily="49" charset="0"/>
            </a:endParaRPr>
          </a:p>
          <a:p>
            <a:pPr algn="l"/>
            <a:r>
              <a:rPr lang="en-US" sz="1600" dirty="0">
                <a:latin typeface="Courier New" pitchFamily="49" charset="0"/>
              </a:rPr>
              <a:t>                          </a:t>
            </a:r>
            <a:r>
              <a:rPr lang="en-US" sz="1600" dirty="0">
                <a:solidFill>
                  <a:srgbClr val="990000"/>
                </a:solidFill>
                <a:latin typeface="Calibri" pitchFamily="34" charset="0"/>
              </a:rPr>
              <a:t>Return: num. bytes read if OK, 0 on EOF, -1 on error</a:t>
            </a:r>
            <a:endParaRPr lang="en-US" sz="1600" i="1" dirty="0">
              <a:solidFill>
                <a:srgbClr val="99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87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Echo Client: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host = argv[1];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[2];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(host,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port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s-ES_tradnl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s-ES_tradnl" sz="1600" dirty="0" err="1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Fgets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stdin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!= </a:t>
            </a:r>
            <a:r>
              <a:rPr lang="es-ES_tradn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MAXLINE);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Fputs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s-ES_tradnl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s-ES_tradn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echoclient.c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63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152400"/>
            <a:ext cx="2057400" cy="40279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48366" y="95031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fputs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fgets</a:t>
              </a:r>
              <a:endParaRPr lang="en-US" sz="1400" dirty="0">
                <a:latin typeface="Courier New" pitchFamily="49" charset="0"/>
              </a:endParaRPr>
            </a:p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rio_readlineb</a:t>
              </a:r>
              <a:endParaRPr lang="en-US" sz="1400" dirty="0">
                <a:latin typeface="Courier New" pitchFamily="49" charset="0"/>
              </a:endParaRP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6702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573088"/>
          </a:xfrm>
        </p:spPr>
        <p:txBody>
          <a:bodyPr/>
          <a:lstStyle/>
          <a:p>
            <a:r>
              <a:rPr lang="en-US" dirty="0"/>
              <a:t>Iterative Echo Server: Main Routine</a:t>
            </a:r>
          </a:p>
        </p:txBody>
      </p:sp>
      <p:sp>
        <p:nvSpPr>
          <p:cNvPr id="724995" name="Rectangle 3"/>
          <p:cNvSpPr>
            <a:spLocks noChangeArrowheads="1"/>
          </p:cNvSpPr>
          <p:nvPr/>
        </p:nvSpPr>
        <p:spPr bwMode="auto"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Courier New"/>
                <a:cs typeface="Courier New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csapp.h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”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socklen_t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Enough room for any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                                                                                                            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[1]);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sockaddr_storage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Important! */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Accept(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Getnameinfo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SA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*)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"Connected to (%s, %s)\n"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client_port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echo(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echoserveri.c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534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546850" cy="573087"/>
          </a:xfrm>
        </p:spPr>
        <p:txBody>
          <a:bodyPr/>
          <a:lstStyle/>
          <a:p>
            <a:r>
              <a:rPr lang="en-US" dirty="0"/>
              <a:t>Echo Server: </a:t>
            </a:r>
            <a:r>
              <a:rPr lang="en-US" dirty="0">
                <a:latin typeface="Courier New" pitchFamily="49" charset="0"/>
              </a:rPr>
              <a:t>echo</a:t>
            </a:r>
            <a:r>
              <a:rPr lang="en-US" dirty="0">
                <a:latin typeface="+mn-lt"/>
              </a:rPr>
              <a:t> function</a:t>
            </a:r>
            <a:endParaRPr lang="en-US" dirty="0"/>
          </a:p>
        </p:txBody>
      </p:sp>
      <p:sp>
        <p:nvSpPr>
          <p:cNvPr id="742403" name="Rectangle 3"/>
          <p:cNvSpPr>
            <a:spLocks noChangeArrowheads="1"/>
          </p:cNvSpPr>
          <p:nvPr/>
        </p:nvSpPr>
        <p:spPr bwMode="auto"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Courier New"/>
                <a:cs typeface="Courier New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size_t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n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it-IT" sz="1600" dirty="0" err="1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it-IT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it-IT" sz="1600" dirty="0">
                <a:solidFill>
                  <a:srgbClr val="000000"/>
                </a:solidFill>
                <a:latin typeface="Courier New"/>
                <a:cs typeface="Courier New"/>
              </a:rPr>
              <a:t>[MAXLINE];</a:t>
            </a: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2D961E"/>
                </a:solidFill>
                <a:latin typeface="Courier New"/>
                <a:cs typeface="Courier New"/>
              </a:rPr>
              <a:t>rio_t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pt-BR" sz="1600" dirty="0">
                <a:solidFill>
                  <a:srgbClr val="C1651C"/>
                </a:solidFill>
                <a:latin typeface="Courier New"/>
                <a:cs typeface="Courier New"/>
              </a:rPr>
              <a:t>rio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pt-BR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Rio_readinitb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(&amp;rio, </a:t>
            </a:r>
            <a:r>
              <a:rPr lang="pt-BR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pt-BR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((n =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Rio_readlineb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MAXLINE)) != 0) {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"server received %d bytes\n"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connfd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n);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424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9153" y="1220788"/>
            <a:ext cx="8307387" cy="1293812"/>
          </a:xfrm>
          <a:noFill/>
          <a:ln/>
        </p:spPr>
        <p:txBody>
          <a:bodyPr lIns="90487" tIns="44450" rIns="90487" bIns="44450"/>
          <a:lstStyle/>
          <a:p>
            <a:r>
              <a:rPr lang="en-US" dirty="0"/>
              <a:t>The server uses RIO to read and echo text lines until EOF (end-of-file) condition is encountered.</a:t>
            </a:r>
          </a:p>
          <a:p>
            <a:pPr lvl="1"/>
            <a:r>
              <a:rPr lang="en-US" dirty="0"/>
              <a:t>EOF condition caused by client calling  </a:t>
            </a:r>
            <a:r>
              <a:rPr lang="en-US" b="1" dirty="0">
                <a:latin typeface="Courier New" pitchFamily="49" charset="0"/>
              </a:rPr>
              <a:t>close(</a:t>
            </a:r>
            <a:r>
              <a:rPr lang="en-US" b="1" dirty="0" err="1">
                <a:latin typeface="Courier New" pitchFamily="49" charset="0"/>
              </a:rPr>
              <a:t>clientfd</a:t>
            </a:r>
            <a:r>
              <a:rPr lang="en-US" b="1" dirty="0">
                <a:latin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echo.c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6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 bwMode="auto">
          <a:xfrm>
            <a:off x="4761308" y="5678952"/>
            <a:ext cx="4001692" cy="117904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ctr" anchorCtr="0"/>
          <a:lstStyle/>
          <a:p>
            <a:pPr algn="r"/>
            <a:r>
              <a:rPr lang="en-US" sz="1800" dirty="0"/>
              <a:t>5</a:t>
            </a:r>
            <a:r>
              <a:rPr lang="en-US" sz="1800" i="1" dirty="0"/>
              <a:t>. Drop client</a:t>
            </a:r>
          </a:p>
        </p:txBody>
      </p:sp>
      <p:sp>
        <p:nvSpPr>
          <p:cNvPr id="65" name="Rounded Rectangle 64"/>
          <p:cNvSpPr/>
          <p:nvPr/>
        </p:nvSpPr>
        <p:spPr bwMode="auto">
          <a:xfrm>
            <a:off x="1676400" y="5662094"/>
            <a:ext cx="2308256" cy="9514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bIns="0" rtlCol="0" anchor="b" anchorCtr="0"/>
          <a:lstStyle/>
          <a:p>
            <a:pPr algn="ctr"/>
            <a:r>
              <a:rPr lang="en-US" sz="1800" dirty="0"/>
              <a:t>4</a:t>
            </a:r>
            <a:r>
              <a:rPr lang="en-US" sz="1800" i="1" dirty="0"/>
              <a:t>. Disconnect 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1249104" y="4068494"/>
            <a:ext cx="7153533" cy="158618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r"/>
            <a:r>
              <a:rPr lang="en-US" sz="1800" dirty="0"/>
              <a:t>3</a:t>
            </a:r>
            <a:r>
              <a:rPr lang="en-US" sz="1800" i="1" dirty="0"/>
              <a:t>. Exchange</a:t>
            </a:r>
          </a:p>
          <a:p>
            <a:pPr algn="r"/>
            <a:r>
              <a:rPr lang="en-US" sz="1800" i="1" dirty="0"/>
              <a:t>data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17526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2</a:t>
            </a:r>
            <a:r>
              <a:rPr lang="en-US" sz="1800" i="1" dirty="0"/>
              <a:t>. Start client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4572000" y="228600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dirty="0"/>
              <a:t>1</a:t>
            </a:r>
            <a:r>
              <a:rPr lang="en-US" sz="1800" i="1" dirty="0"/>
              <a:t>.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858000" y="1129723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Review: Echo</a:t>
            </a:r>
            <a:br>
              <a:rPr lang="en-US" dirty="0"/>
            </a:br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+ Client</a:t>
            </a:r>
            <a:br>
              <a:rPr lang="en-US" dirty="0"/>
            </a:br>
            <a:r>
              <a:rPr lang="en-US" dirty="0"/>
              <a:t>Structure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terminal write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terminal read</a:t>
              </a:r>
            </a:p>
            <a:p>
              <a:pPr algn="ctr"/>
              <a:r>
                <a:rPr lang="en-US" sz="1400" dirty="0">
                  <a:latin typeface="Courier New" pitchFamily="49" charset="0"/>
                </a:rPr>
                <a:t>socket write</a:t>
              </a: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ourier New" pitchFamily="49" charset="0"/>
                </a:rPr>
                <a:t>socket read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499"/>
            <a:ext cx="1447800" cy="2387331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open_listenfd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07313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open_clientfd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7" name="Text Box 49"/>
          <p:cNvSpPr txBox="1">
            <a:spLocks noChangeArrowheads="1"/>
          </p:cNvSpPr>
          <p:nvPr/>
        </p:nvSpPr>
        <p:spPr bwMode="auto">
          <a:xfrm>
            <a:off x="6705600" y="3247754"/>
            <a:ext cx="1829247" cy="5847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 client</a:t>
            </a:r>
          </a:p>
        </p:txBody>
      </p:sp>
    </p:spTree>
    <p:extLst>
      <p:ext uri="{BB962C8B-B14F-4D97-AF65-F5344CB8AC3E}">
        <p14:creationId xmlns:p14="http://schemas.microsoft.com/office/powerpoint/2010/main" val="2026907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5" grpId="0" animBg="1"/>
      <p:bldP spid="64" grpId="0" animBg="1"/>
      <p:bldP spid="63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335EB8A7-1F85-4E96-BBD9-79E3A0FD852B}"/>
              </a:ext>
            </a:extLst>
          </p:cNvPr>
          <p:cNvSpPr/>
          <p:nvPr/>
        </p:nvSpPr>
        <p:spPr bwMode="auto">
          <a:xfrm>
            <a:off x="1752600" y="161572"/>
            <a:ext cx="2057400" cy="395172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F00DBD4-55A6-474E-A4AB-7A46CDFF18F7}"/>
              </a:ext>
            </a:extLst>
          </p:cNvPr>
          <p:cNvSpPr/>
          <p:nvPr/>
        </p:nvSpPr>
        <p:spPr bwMode="auto">
          <a:xfrm>
            <a:off x="4572000" y="161572"/>
            <a:ext cx="2057400" cy="401875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3026" y="459730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9439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253582" cy="762000"/>
          </a:xfrm>
        </p:spPr>
        <p:txBody>
          <a:bodyPr/>
          <a:lstStyle/>
          <a:p>
            <a:r>
              <a:rPr lang="en-US" dirty="0"/>
              <a:t>Review: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3308584" y="302928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ai_canonname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5" name="Rectangle 379"/>
          <p:cNvSpPr>
            <a:spLocks noChangeArrowheads="1"/>
          </p:cNvSpPr>
          <p:nvPr/>
        </p:nvSpPr>
        <p:spPr bwMode="auto">
          <a:xfrm>
            <a:off x="1217326" y="25223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result</a:t>
            </a:r>
          </a:p>
        </p:txBody>
      </p:sp>
      <p:sp>
        <p:nvSpPr>
          <p:cNvPr id="6" name="Rectangle 379"/>
          <p:cNvSpPr>
            <a:spLocks noChangeArrowheads="1"/>
          </p:cNvSpPr>
          <p:nvPr/>
        </p:nvSpPr>
        <p:spPr bwMode="auto">
          <a:xfrm>
            <a:off x="3308584" y="3282770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7" name="Rectangle 379"/>
          <p:cNvSpPr>
            <a:spLocks noChangeArrowheads="1"/>
          </p:cNvSpPr>
          <p:nvPr/>
        </p:nvSpPr>
        <p:spPr bwMode="auto">
          <a:xfrm>
            <a:off x="3308584" y="3536256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8" name="Rectangle 379"/>
          <p:cNvSpPr>
            <a:spLocks noChangeArrowheads="1"/>
          </p:cNvSpPr>
          <p:nvPr/>
        </p:nvSpPr>
        <p:spPr bwMode="auto">
          <a:xfrm>
            <a:off x="3308584" y="2649056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4639384" y="3409513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379"/>
          <p:cNvSpPr>
            <a:spLocks noChangeArrowheads="1"/>
          </p:cNvSpPr>
          <p:nvPr/>
        </p:nvSpPr>
        <p:spPr bwMode="auto">
          <a:xfrm>
            <a:off x="5399842" y="3156027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548126" y="2649056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180053" y="2304127"/>
            <a:ext cx="1536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+mn-lt"/>
                <a:cs typeface="Courier New"/>
              </a:rPr>
              <a:t>addrinfo</a:t>
            </a:r>
            <a:r>
              <a:rPr lang="en-US" sz="1600" dirty="0">
                <a:latin typeface="+mn-lt"/>
                <a:cs typeface="Courier New"/>
              </a:rPr>
              <a:t>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2984" y="2839170"/>
            <a:ext cx="2079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  <a:cs typeface="Courier New"/>
              </a:rPr>
              <a:t>Socket address </a:t>
            </a:r>
            <a:r>
              <a:rPr lang="en-US" sz="1600" dirty="0" err="1">
                <a:latin typeface="+mn-lt"/>
                <a:cs typeface="Courier New"/>
              </a:rPr>
              <a:t>structs</a:t>
            </a:r>
            <a:endParaRPr lang="en-US" sz="1600" dirty="0">
              <a:latin typeface="+mn-lt"/>
              <a:cs typeface="Courier New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2548126" y="3156027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379"/>
          <p:cNvSpPr>
            <a:spLocks noChangeArrowheads="1"/>
          </p:cNvSpPr>
          <p:nvPr/>
        </p:nvSpPr>
        <p:spPr bwMode="auto">
          <a:xfrm>
            <a:off x="1217326" y="3029284"/>
            <a:ext cx="1330800" cy="253486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16" name="Straight Connector 15"/>
          <p:cNvCxnSpPr>
            <a:stCxn id="7" idx="1"/>
          </p:cNvCxnSpPr>
          <p:nvPr/>
        </p:nvCxnSpPr>
        <p:spPr bwMode="auto">
          <a:xfrm flipH="1">
            <a:off x="2928355" y="3662999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>
            <a:off x="2928355" y="3662999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ectangle 379"/>
          <p:cNvSpPr>
            <a:spLocks noChangeArrowheads="1"/>
          </p:cNvSpPr>
          <p:nvPr/>
        </p:nvSpPr>
        <p:spPr bwMode="auto">
          <a:xfrm>
            <a:off x="3308584" y="429671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19" name="Rectangle 379"/>
          <p:cNvSpPr>
            <a:spLocks noChangeArrowheads="1"/>
          </p:cNvSpPr>
          <p:nvPr/>
        </p:nvSpPr>
        <p:spPr bwMode="auto">
          <a:xfrm>
            <a:off x="3308584" y="4550199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0" name="Rectangle 379"/>
          <p:cNvSpPr>
            <a:spLocks noChangeArrowheads="1"/>
          </p:cNvSpPr>
          <p:nvPr/>
        </p:nvSpPr>
        <p:spPr bwMode="auto">
          <a:xfrm>
            <a:off x="3308584" y="4803685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ai_next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1" name="Rectangle 379"/>
          <p:cNvSpPr>
            <a:spLocks noChangeArrowheads="1"/>
          </p:cNvSpPr>
          <p:nvPr/>
        </p:nvSpPr>
        <p:spPr bwMode="auto">
          <a:xfrm>
            <a:off x="3308584" y="3916485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2" name="Straight Arrow Connector 21"/>
          <p:cNvCxnSpPr>
            <a:stCxn id="19" idx="3"/>
          </p:cNvCxnSpPr>
          <p:nvPr/>
        </p:nvCxnSpPr>
        <p:spPr bwMode="auto">
          <a:xfrm>
            <a:off x="4639384" y="4676942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379"/>
          <p:cNvSpPr>
            <a:spLocks noChangeArrowheads="1"/>
          </p:cNvSpPr>
          <p:nvPr/>
        </p:nvSpPr>
        <p:spPr bwMode="auto">
          <a:xfrm>
            <a:off x="5399842" y="4423456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2928355" y="3916485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/>
          <p:nvPr/>
        </p:nvCxnSpPr>
        <p:spPr bwMode="auto">
          <a:xfrm flipH="1">
            <a:off x="2928355" y="4930428"/>
            <a:ext cx="380229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/>
          <p:cNvCxnSpPr/>
          <p:nvPr/>
        </p:nvCxnSpPr>
        <p:spPr bwMode="auto">
          <a:xfrm>
            <a:off x="2928355" y="4930428"/>
            <a:ext cx="0" cy="25348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2928355" y="5183914"/>
            <a:ext cx="380229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Rectangle 379"/>
          <p:cNvSpPr>
            <a:spLocks noChangeArrowheads="1"/>
          </p:cNvSpPr>
          <p:nvPr/>
        </p:nvSpPr>
        <p:spPr bwMode="auto">
          <a:xfrm>
            <a:off x="3308584" y="5564143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>
                <a:latin typeface="Courier New"/>
                <a:cs typeface="Courier New"/>
              </a:rPr>
              <a:t>NULL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29" name="Rectangle 379"/>
          <p:cNvSpPr>
            <a:spLocks noChangeArrowheads="1"/>
          </p:cNvSpPr>
          <p:nvPr/>
        </p:nvSpPr>
        <p:spPr bwMode="auto">
          <a:xfrm>
            <a:off x="3308584" y="5817628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 err="1">
                <a:latin typeface="Courier New"/>
                <a:cs typeface="Courier New"/>
              </a:rPr>
              <a:t>ai_addr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0" name="Rectangle 379"/>
          <p:cNvSpPr>
            <a:spLocks noChangeArrowheads="1"/>
          </p:cNvSpPr>
          <p:nvPr/>
        </p:nvSpPr>
        <p:spPr bwMode="auto">
          <a:xfrm>
            <a:off x="3308584" y="6071114"/>
            <a:ext cx="1330800" cy="2534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dirty="0">
                <a:latin typeface="Courier New"/>
                <a:cs typeface="Courier New"/>
              </a:rPr>
              <a:t>NULL</a:t>
            </a:r>
          </a:p>
        </p:txBody>
      </p:sp>
      <p:sp>
        <p:nvSpPr>
          <p:cNvPr id="31" name="Rectangle 379"/>
          <p:cNvSpPr>
            <a:spLocks noChangeArrowheads="1"/>
          </p:cNvSpPr>
          <p:nvPr/>
        </p:nvSpPr>
        <p:spPr bwMode="auto">
          <a:xfrm>
            <a:off x="3308584" y="5183914"/>
            <a:ext cx="1330800" cy="380229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4639384" y="5944371"/>
            <a:ext cx="76045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ectangle 379"/>
          <p:cNvSpPr>
            <a:spLocks noChangeArrowheads="1"/>
          </p:cNvSpPr>
          <p:nvPr/>
        </p:nvSpPr>
        <p:spPr bwMode="auto">
          <a:xfrm>
            <a:off x="5399842" y="5690885"/>
            <a:ext cx="1330800" cy="443600"/>
          </a:xfrm>
          <a:prstGeom prst="rect">
            <a:avLst/>
          </a:prstGeom>
          <a:solidFill>
            <a:srgbClr val="D5F2D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6E166EFD-5FCA-4EEC-9C90-BD02D2B09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36209"/>
            <a:ext cx="8716962" cy="1120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400050"/>
            <a:r>
              <a:rPr lang="en-US" sz="2000" kern="0" dirty="0" err="1">
                <a:latin typeface="Courier New"/>
                <a:cs typeface="Courier New"/>
              </a:rPr>
              <a:t>getaddrinfo</a:t>
            </a:r>
            <a:r>
              <a:rPr lang="en-US" sz="2000" kern="0" dirty="0">
                <a:latin typeface="Courier New"/>
                <a:cs typeface="Courier New"/>
              </a:rPr>
              <a:t> </a:t>
            </a:r>
            <a:r>
              <a:rPr lang="en-US" b="0" kern="0" dirty="0">
                <a:cs typeface="Calibri" panose="020F0502020204030204" pitchFamily="34" charset="0"/>
              </a:rPr>
              <a:t>converts string representations of hostnames, host addresses, ports, service names to socket address structures</a:t>
            </a:r>
            <a:endParaRPr lang="en-US" sz="2000" b="0" kern="0" dirty="0">
              <a:cs typeface="Calibri" panose="020F0502020204030204" pitchFamily="34" charset="0"/>
            </a:endParaRPr>
          </a:p>
          <a:p>
            <a:pPr marL="400050"/>
            <a:endParaRPr lang="en-US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  <a:p>
            <a:endParaRPr lang="en-US" kern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AE155-0848-4AA4-9B1F-907ACF3CD880}"/>
              </a:ext>
            </a:extLst>
          </p:cNvPr>
          <p:cNvSpPr txBox="1"/>
          <p:nvPr/>
        </p:nvSpPr>
        <p:spPr>
          <a:xfrm>
            <a:off x="336361" y="2476314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349880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 bwMode="auto">
          <a:xfrm>
            <a:off x="59139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8201634" y="990600"/>
            <a:ext cx="85792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LAN2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28600" y="1040028"/>
            <a:ext cx="3124200" cy="3657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85119" name="Rectangle 63"/>
          <p:cNvSpPr>
            <a:spLocks noChangeArrowheads="1"/>
          </p:cNvSpPr>
          <p:nvPr/>
        </p:nvSpPr>
        <p:spPr bwMode="auto">
          <a:xfrm>
            <a:off x="3581400" y="40633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2" name="Line 46"/>
          <p:cNvSpPr>
            <a:spLocks noChangeShapeType="1"/>
          </p:cNvSpPr>
          <p:nvPr/>
        </p:nvSpPr>
        <p:spPr bwMode="auto">
          <a:xfrm>
            <a:off x="42560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41313"/>
            <a:ext cx="8839200" cy="573087"/>
          </a:xfrm>
        </p:spPr>
        <p:txBody>
          <a:bodyPr/>
          <a:lstStyle/>
          <a:p>
            <a:r>
              <a:rPr lang="en-US" dirty="0"/>
              <a:t>Transferring internet Data Via Encapsulation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376488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060" name="Rectangle 4"/>
          <p:cNvSpPr>
            <a:spLocks noChangeArrowheads="1"/>
          </p:cNvSpPr>
          <p:nvPr/>
        </p:nvSpPr>
        <p:spPr bwMode="auto">
          <a:xfrm>
            <a:off x="2376488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685061" name="Rectangle 5"/>
          <p:cNvSpPr>
            <a:spLocks noChangeArrowheads="1"/>
          </p:cNvSpPr>
          <p:nvPr/>
        </p:nvSpPr>
        <p:spPr bwMode="auto">
          <a:xfrm>
            <a:off x="2376488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062" name="Line 6"/>
          <p:cNvSpPr>
            <a:spLocks noChangeShapeType="1"/>
          </p:cNvSpPr>
          <p:nvPr/>
        </p:nvSpPr>
        <p:spPr bwMode="auto">
          <a:xfrm>
            <a:off x="28082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2368636" y="10784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685064" name="Line 8"/>
          <p:cNvSpPr>
            <a:spLocks noChangeShapeType="1"/>
          </p:cNvSpPr>
          <p:nvPr/>
        </p:nvSpPr>
        <p:spPr bwMode="auto">
          <a:xfrm>
            <a:off x="1033463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4" name="Text Box 18"/>
          <p:cNvSpPr txBox="1">
            <a:spLocks noChangeArrowheads="1"/>
          </p:cNvSpPr>
          <p:nvPr/>
        </p:nvSpPr>
        <p:spPr bwMode="auto">
          <a:xfrm>
            <a:off x="208872" y="990600"/>
            <a:ext cx="85792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LAN1</a:t>
            </a:r>
          </a:p>
        </p:txBody>
      </p:sp>
      <p:sp>
        <p:nvSpPr>
          <p:cNvPr id="685075" name="Line 19"/>
          <p:cNvSpPr>
            <a:spLocks noChangeShapeType="1"/>
          </p:cNvSpPr>
          <p:nvPr/>
        </p:nvSpPr>
        <p:spPr bwMode="auto">
          <a:xfrm>
            <a:off x="5703888" y="48253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7" name="Line 21"/>
          <p:cNvSpPr>
            <a:spLocks noChangeShapeType="1"/>
          </p:cNvSpPr>
          <p:nvPr/>
        </p:nvSpPr>
        <p:spPr bwMode="auto">
          <a:xfrm>
            <a:off x="6389688" y="42792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79" name="Line 23"/>
          <p:cNvSpPr>
            <a:spLocks noChangeShapeType="1"/>
          </p:cNvSpPr>
          <p:nvPr/>
        </p:nvSpPr>
        <p:spPr bwMode="auto">
          <a:xfrm>
            <a:off x="2808288" y="47491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080" name="Line 24"/>
          <p:cNvSpPr>
            <a:spLocks noChangeShapeType="1"/>
          </p:cNvSpPr>
          <p:nvPr/>
        </p:nvSpPr>
        <p:spPr bwMode="auto">
          <a:xfrm>
            <a:off x="5703888" y="47491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228600" y="2094814"/>
            <a:ext cx="1158875" cy="304800"/>
            <a:chOff x="228600" y="2070100"/>
            <a:chExt cx="1158875" cy="304800"/>
          </a:xfrm>
        </p:grpSpPr>
        <p:sp>
          <p:nvSpPr>
            <p:cNvPr id="685065" name="Rectangle 9"/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038350" y="5434914"/>
            <a:ext cx="2076450" cy="304800"/>
            <a:chOff x="1970088" y="5257800"/>
            <a:chExt cx="2076450" cy="304800"/>
          </a:xfrm>
        </p:grpSpPr>
        <p:sp>
          <p:nvSpPr>
            <p:cNvPr id="685066" name="Rectangle 10"/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67" name="Rectangle 11"/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68" name="Rectangle 12"/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90" name="Text Box 34"/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6751638" y="4368114"/>
            <a:ext cx="2076450" cy="304800"/>
            <a:chOff x="6751638" y="4343400"/>
            <a:chExt cx="2076450" cy="304800"/>
          </a:xfrm>
        </p:grpSpPr>
        <p:sp>
          <p:nvSpPr>
            <p:cNvPr id="685084" name="Rectangle 28"/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5" name="Rectangle 29"/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6" name="Rectangle 30"/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2" name="Text Box 36"/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6751638" y="2115066"/>
            <a:ext cx="1143000" cy="304800"/>
            <a:chOff x="6770688" y="2057400"/>
            <a:chExt cx="1143000" cy="304800"/>
          </a:xfrm>
        </p:grpSpPr>
        <p:sp>
          <p:nvSpPr>
            <p:cNvPr id="685078" name="Rectangle 22"/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94" name="Text Box 38"/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685103" name="Line 47"/>
          <p:cNvSpPr>
            <a:spLocks noChangeShapeType="1"/>
          </p:cNvSpPr>
          <p:nvPr/>
        </p:nvSpPr>
        <p:spPr bwMode="auto">
          <a:xfrm>
            <a:off x="5322888" y="51301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5603274" y="5017186"/>
            <a:ext cx="2076450" cy="722528"/>
            <a:chOff x="5603274" y="4965700"/>
            <a:chExt cx="2076450" cy="722528"/>
          </a:xfrm>
        </p:grpSpPr>
        <p:sp>
          <p:nvSpPr>
            <p:cNvPr id="685071" name="Rectangle 15"/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2" name="Rectangle 16"/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73" name="Rectangle 17"/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685091" name="Text Box 35"/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685097" name="AutoShape 41"/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8" name="Text Box 42"/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685099" name="Rectangle 43"/>
          <p:cNvSpPr>
            <a:spLocks noChangeArrowheads="1"/>
          </p:cNvSpPr>
          <p:nvPr/>
        </p:nvSpPr>
        <p:spPr bwMode="auto">
          <a:xfrm>
            <a:off x="3798888" y="59683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00" name="Rectangle 44"/>
          <p:cNvSpPr>
            <a:spLocks noChangeArrowheads="1"/>
          </p:cNvSpPr>
          <p:nvPr/>
        </p:nvSpPr>
        <p:spPr bwMode="auto">
          <a:xfrm>
            <a:off x="37988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1" name="Rectangle 45"/>
          <p:cNvSpPr>
            <a:spLocks noChangeArrowheads="1"/>
          </p:cNvSpPr>
          <p:nvPr/>
        </p:nvSpPr>
        <p:spPr bwMode="auto">
          <a:xfrm>
            <a:off x="4891088" y="45205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04" name="Text Box 48"/>
          <p:cNvSpPr txBox="1">
            <a:spLocks noChangeArrowheads="1"/>
          </p:cNvSpPr>
          <p:nvPr/>
        </p:nvSpPr>
        <p:spPr bwMode="auto">
          <a:xfrm>
            <a:off x="3581400" y="40468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28600" y="4368114"/>
            <a:ext cx="2068512" cy="304800"/>
            <a:chOff x="230188" y="4343400"/>
            <a:chExt cx="2068512" cy="304800"/>
          </a:xfrm>
        </p:grpSpPr>
        <p:sp>
          <p:nvSpPr>
            <p:cNvPr id="685081" name="Rectangle 25"/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82" name="Rectangle 26"/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9" name="Text Box 33"/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685105" name="Rectangle 49"/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685106" name="Line 50"/>
          <p:cNvSpPr>
            <a:spLocks noChangeShapeType="1"/>
          </p:cNvSpPr>
          <p:nvPr/>
        </p:nvSpPr>
        <p:spPr bwMode="auto">
          <a:xfrm flipH="1">
            <a:off x="2808288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07" name="Line 51"/>
          <p:cNvSpPr>
            <a:spLocks noChangeShapeType="1"/>
          </p:cNvSpPr>
          <p:nvPr/>
        </p:nvSpPr>
        <p:spPr bwMode="auto">
          <a:xfrm flipH="1">
            <a:off x="2808288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28600" y="2818714"/>
            <a:ext cx="2073275" cy="1031677"/>
            <a:chOff x="228600" y="2794000"/>
            <a:chExt cx="2073275" cy="1031677"/>
          </a:xfrm>
        </p:grpSpPr>
        <p:sp>
          <p:nvSpPr>
            <p:cNvPr id="685069" name="Rectangle 13"/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070" name="Rectangle 14"/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083" name="Rectangle 27"/>
            <p:cNvSpPr>
              <a:spLocks noChangeArrowheads="1"/>
            </p:cNvSpPr>
            <p:nvPr/>
          </p:nvSpPr>
          <p:spPr bwMode="auto">
            <a:xfrm>
              <a:off x="1844675" y="3224428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685088" name="Text Box 32"/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85095" name="AutoShape 39"/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096" name="Text Box 40"/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  <p:sp>
          <p:nvSpPr>
            <p:cNvPr id="685108" name="AutoShape 52"/>
            <p:cNvSpPr>
              <a:spLocks/>
            </p:cNvSpPr>
            <p:nvPr/>
          </p:nvSpPr>
          <p:spPr bwMode="auto">
            <a:xfrm rot="5400000" flipH="1" flipV="1">
              <a:off x="1409700" y="2717800"/>
              <a:ext cx="76200" cy="1676400"/>
            </a:xfrm>
            <a:prstGeom prst="leftBrace">
              <a:avLst>
                <a:gd name="adj1" fmla="val 18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85109" name="Text Box 53"/>
            <p:cNvSpPr txBox="1">
              <a:spLocks noChangeArrowheads="1"/>
            </p:cNvSpPr>
            <p:nvPr/>
          </p:nvSpPr>
          <p:spPr bwMode="auto">
            <a:xfrm>
              <a:off x="644525" y="35179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LAN1 frame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751638" y="3225114"/>
            <a:ext cx="2057400" cy="304800"/>
            <a:chOff x="6770688" y="3143250"/>
            <a:chExt cx="2057400" cy="304800"/>
          </a:xfrm>
        </p:grpSpPr>
        <p:sp>
          <p:nvSpPr>
            <p:cNvPr id="685093" name="Text Box 37"/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5110" name="Rectangle 54"/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85111" name="Rectangle 55"/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85112" name="Rectangle 56"/>
            <p:cNvSpPr>
              <a:spLocks noChangeArrowheads="1"/>
            </p:cNvSpPr>
            <p:nvPr/>
          </p:nvSpPr>
          <p:spPr bwMode="auto">
            <a:xfrm>
              <a:off x="8370888" y="3181350"/>
              <a:ext cx="457200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</p:grpSp>
      <p:sp>
        <p:nvSpPr>
          <p:cNvPr id="685113" name="Rectangle 57"/>
          <p:cNvSpPr>
            <a:spLocks noChangeArrowheads="1"/>
          </p:cNvSpPr>
          <p:nvPr/>
        </p:nvSpPr>
        <p:spPr bwMode="auto">
          <a:xfrm>
            <a:off x="5980113" y="25520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685114" name="Rectangle 58"/>
          <p:cNvSpPr>
            <a:spLocks noChangeArrowheads="1"/>
          </p:cNvSpPr>
          <p:nvPr/>
        </p:nvSpPr>
        <p:spPr bwMode="auto">
          <a:xfrm>
            <a:off x="5980113" y="1396314"/>
            <a:ext cx="8128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685115" name="Rectangle 59"/>
          <p:cNvSpPr>
            <a:spLocks noChangeArrowheads="1"/>
          </p:cNvSpPr>
          <p:nvPr/>
        </p:nvSpPr>
        <p:spPr bwMode="auto">
          <a:xfrm>
            <a:off x="5980113" y="36696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685116" name="Text Box 60"/>
          <p:cNvSpPr txBox="1">
            <a:spLocks noChangeArrowheads="1"/>
          </p:cNvSpPr>
          <p:nvPr/>
        </p:nvSpPr>
        <p:spPr bwMode="auto">
          <a:xfrm>
            <a:off x="5976131" y="10784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685117" name="Line 61"/>
          <p:cNvSpPr>
            <a:spLocks noChangeShapeType="1"/>
          </p:cNvSpPr>
          <p:nvPr/>
        </p:nvSpPr>
        <p:spPr bwMode="auto">
          <a:xfrm flipH="1" flipV="1">
            <a:off x="6411913" y="31616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85118" name="Line 62"/>
          <p:cNvSpPr>
            <a:spLocks noChangeShapeType="1"/>
          </p:cNvSpPr>
          <p:nvPr/>
        </p:nvSpPr>
        <p:spPr bwMode="auto">
          <a:xfrm flipH="1" flipV="1">
            <a:off x="6411913" y="20186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8317" y="6030154"/>
            <a:ext cx="2422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62">
            <a:extLst>
              <a:ext uri="{FF2B5EF4-FFF2-40B4-BE49-F238E27FC236}">
                <a16:creationId xmlns:a16="http://schemas.microsoft.com/office/drawing/2014/main" id="{DA2DA967-D7F5-4812-A187-F122A658AC5A}"/>
              </a:ext>
            </a:extLst>
          </p:cNvPr>
          <p:cNvSpPr/>
          <p:nvPr/>
        </p:nvSpPr>
        <p:spPr bwMode="auto">
          <a:xfrm>
            <a:off x="1752599" y="152408"/>
            <a:ext cx="2283265" cy="402791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Start client</a:t>
            </a:r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5BE92BD4-5BD9-469E-B457-C12699BD92E0}"/>
              </a:ext>
            </a:extLst>
          </p:cNvPr>
          <p:cNvSpPr/>
          <p:nvPr/>
        </p:nvSpPr>
        <p:spPr bwMode="auto">
          <a:xfrm>
            <a:off x="4496158" y="152408"/>
            <a:ext cx="2133242" cy="402791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28D1CE-A1A1-4868-9D04-1CF8EE627A4B}"/>
              </a:ext>
            </a:extLst>
          </p:cNvPr>
          <p:cNvSpPr txBox="1"/>
          <p:nvPr/>
        </p:nvSpPr>
        <p:spPr>
          <a:xfrm>
            <a:off x="4496158" y="1287135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6D8D91-374B-48E5-9D80-B9CDAF8B4B61}"/>
              </a:ext>
            </a:extLst>
          </p:cNvPr>
          <p:cNvSpPr txBox="1"/>
          <p:nvPr/>
        </p:nvSpPr>
        <p:spPr>
          <a:xfrm>
            <a:off x="3271492" y="1274501"/>
            <a:ext cx="76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288590352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771525"/>
          </a:xfrm>
        </p:spPr>
        <p:txBody>
          <a:bodyPr/>
          <a:lstStyle/>
          <a:p>
            <a:r>
              <a:rPr lang="en-US" dirty="0"/>
              <a:t>Clients and servers use the </a:t>
            </a:r>
            <a:r>
              <a:rPr lang="en-US" dirty="0">
                <a:latin typeface="Courier New"/>
                <a:cs typeface="Courier New"/>
              </a:rPr>
              <a:t>socket</a:t>
            </a:r>
            <a:r>
              <a:rPr lang="en-US" dirty="0"/>
              <a:t> function to create a </a:t>
            </a:r>
            <a:r>
              <a:rPr lang="en-US" i="1" dirty="0"/>
              <a:t>socket descriptor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socket(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domain,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type,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protocol)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socket(AF_INET, SOCK_STREAM, 0);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we are using 32-bit IPV4 addresses</a:t>
            </a:r>
          </a:p>
        </p:txBody>
      </p:sp>
      <p:cxnSp>
        <p:nvCxnSpPr>
          <p:cNvPr id="10" name="Straight Arrow Connector 9"/>
          <p:cNvCxnSpPr>
            <a:stCxn id="8" idx="0"/>
            <a:endCxn id="7" idx="2"/>
          </p:cNvCxnSpPr>
          <p:nvPr/>
        </p:nvCxnSpPr>
        <p:spPr bwMode="auto">
          <a:xfrm flipV="1">
            <a:off x="2400301" y="3462754"/>
            <a:ext cx="1213926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Indicates that the socket will be the end point of a reliable (TCP) connection</a:t>
            </a: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5257800" y="3462754"/>
            <a:ext cx="876300" cy="423446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E3F3BBA8-67A7-49DA-82C7-BF98539E4F97}"/>
              </a:ext>
            </a:extLst>
          </p:cNvPr>
          <p:cNvSpPr txBox="1"/>
          <p:nvPr/>
        </p:nvSpPr>
        <p:spPr>
          <a:xfrm>
            <a:off x="6781801" y="3062644"/>
            <a:ext cx="2209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dirty="0">
                <a:solidFill>
                  <a:srgbClr val="C00000"/>
                </a:solidFill>
              </a:rPr>
              <a:t>Protocol specific!</a:t>
            </a:r>
            <a:endParaRPr lang="zh-CN" altLang="en-US" sz="2000" i="1" dirty="0">
              <a:solidFill>
                <a:srgbClr val="C00000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40A45A4-ED48-4C6C-A4E3-A371097F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22" y="5300246"/>
            <a:ext cx="6726521" cy="5847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 = socket(ai-&gt;</a:t>
            </a:r>
            <a:r>
              <a:rPr lang="en-US" sz="1600" dirty="0" err="1">
                <a:latin typeface="Courier New" pitchFamily="49" charset="0"/>
              </a:rPr>
              <a:t>ai_family</a:t>
            </a:r>
            <a:r>
              <a:rPr lang="en-US" sz="1600" dirty="0">
                <a:latin typeface="Courier New" pitchFamily="49" charset="0"/>
              </a:rPr>
              <a:t>, ai-&gt;</a:t>
            </a:r>
            <a:r>
              <a:rPr lang="en-US" sz="1600" dirty="0" err="1">
                <a:latin typeface="Courier New" pitchFamily="49" charset="0"/>
              </a:rPr>
              <a:t>ai_socktype</a:t>
            </a:r>
            <a:r>
              <a:rPr lang="en-US" sz="1600" dirty="0">
                <a:latin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</a:rPr>
              <a:t>                      ai-&gt;</a:t>
            </a:r>
            <a:r>
              <a:rPr lang="en-US" sz="1600" dirty="0" err="1">
                <a:latin typeface="Courier New" pitchFamily="49" charset="0"/>
              </a:rPr>
              <a:t>ai_protocol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F23A23-605E-4111-B144-CAD06E91F818}"/>
              </a:ext>
            </a:extLst>
          </p:cNvPr>
          <p:cNvSpPr txBox="1"/>
          <p:nvPr/>
        </p:nvSpPr>
        <p:spPr>
          <a:xfrm>
            <a:off x="2971800" y="6016080"/>
            <a:ext cx="59969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i="1" dirty="0">
                <a:solidFill>
                  <a:srgbClr val="C00000"/>
                </a:solidFill>
              </a:rPr>
              <a:t>Use </a:t>
            </a:r>
            <a:r>
              <a:rPr lang="en-US" altLang="zh-CN" sz="2000" i="1" dirty="0" err="1">
                <a:solidFill>
                  <a:srgbClr val="C00000"/>
                </a:solidFill>
              </a:rPr>
              <a:t>getaddrinfo</a:t>
            </a:r>
            <a:r>
              <a:rPr lang="en-US" altLang="zh-CN" sz="2000" i="1" dirty="0">
                <a:solidFill>
                  <a:srgbClr val="C00000"/>
                </a:solidFill>
              </a:rPr>
              <a:t> to generate the parameters automatically, so that code is protocol independent.</a:t>
            </a:r>
          </a:p>
        </p:txBody>
      </p:sp>
    </p:spTree>
    <p:extLst>
      <p:ext uri="{BB962C8B-B14F-4D97-AF65-F5344CB8AC3E}">
        <p14:creationId xmlns:p14="http://schemas.microsoft.com/office/powerpoint/2010/main" val="6646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18667032-8B5B-4D47-BEBA-68675874C80B}"/>
              </a:ext>
            </a:extLst>
          </p:cNvPr>
          <p:cNvSpPr/>
          <p:nvPr/>
        </p:nvSpPr>
        <p:spPr bwMode="auto">
          <a:xfrm>
            <a:off x="4435475" y="152414"/>
            <a:ext cx="2193925" cy="402791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tIns="0" rtlCol="0" anchor="t" anchorCtr="0"/>
          <a:lstStyle/>
          <a:p>
            <a:pPr algn="ctr"/>
            <a:r>
              <a:rPr lang="en-US" sz="1800" i="1" dirty="0"/>
              <a:t>  Start server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829FDF-FA01-4A00-8E6F-70300793A766}"/>
              </a:ext>
            </a:extLst>
          </p:cNvPr>
          <p:cNvSpPr txBox="1"/>
          <p:nvPr/>
        </p:nvSpPr>
        <p:spPr>
          <a:xfrm>
            <a:off x="4402853" y="1966300"/>
            <a:ext cx="893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3531E52-A675-4E20-87E6-1287B78241B2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0DB4F-39CD-4117-A979-B03818B83DA9}"/>
              </a:ext>
            </a:extLst>
          </p:cNvPr>
          <p:cNvSpPr txBox="1"/>
          <p:nvPr/>
        </p:nvSpPr>
        <p:spPr>
          <a:xfrm>
            <a:off x="3325703" y="126931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D58F0-1EA6-4CA5-B9F1-88775A92F96D}"/>
              </a:ext>
            </a:extLst>
          </p:cNvPr>
          <p:cNvSpPr txBox="1"/>
          <p:nvPr/>
        </p:nvSpPr>
        <p:spPr>
          <a:xfrm>
            <a:off x="4481317" y="1290846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</p:spTree>
    <p:extLst>
      <p:ext uri="{BB962C8B-B14F-4D97-AF65-F5344CB8AC3E}">
        <p14:creationId xmlns:p14="http://schemas.microsoft.com/office/powerpoint/2010/main" val="1962779765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213725" cy="771525"/>
          </a:xfrm>
        </p:spPr>
        <p:txBody>
          <a:bodyPr/>
          <a:lstStyle/>
          <a:p>
            <a:r>
              <a:rPr lang="en-US" dirty="0"/>
              <a:t>A server uses  </a:t>
            </a:r>
            <a:r>
              <a:rPr lang="en-US" dirty="0">
                <a:latin typeface="Courier New"/>
                <a:cs typeface="Courier New"/>
              </a:rPr>
              <a:t>bind</a:t>
            </a:r>
            <a:r>
              <a:rPr lang="en-US" dirty="0"/>
              <a:t> to ask the kernel to associate the server’s socket address with a socket descriptor: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sz="2000" dirty="0">
                <a:latin typeface="+mn-lt"/>
                <a:cs typeface="Calibri" panose="020F0502020204030204" pitchFamily="34" charset="0"/>
              </a:rPr>
              <a:t>Our convention:</a:t>
            </a:r>
            <a:r>
              <a:rPr lang="en-US" dirty="0">
                <a:latin typeface="+mn-lt"/>
              </a:rPr>
              <a:t> </a:t>
            </a:r>
            <a:r>
              <a:rPr lang="en-US" sz="1600" dirty="0">
                <a:latin typeface="Courier New" pitchFamily="49" charset="0"/>
              </a:rPr>
              <a:t>typedef struct </a:t>
            </a:r>
            <a:r>
              <a:rPr lang="en-US" sz="1600" dirty="0" err="1">
                <a:latin typeface="Courier New" pitchFamily="49" charset="0"/>
              </a:rPr>
              <a:t>sockaddr</a:t>
            </a:r>
            <a:r>
              <a:rPr lang="en-US" sz="1600" dirty="0">
                <a:latin typeface="Courier New" pitchFamily="49" charset="0"/>
              </a:rPr>
              <a:t> SA;</a:t>
            </a:r>
            <a:endParaRPr lang="en-US" dirty="0"/>
          </a:p>
          <a:p>
            <a:r>
              <a:rPr lang="en-US" dirty="0"/>
              <a:t>Process can read bytes that arrive on the connection whose endpoint is 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by reading from descriptor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endParaRPr lang="en-US" dirty="0"/>
          </a:p>
          <a:p>
            <a:r>
              <a:rPr lang="en-US" dirty="0"/>
              <a:t>Similarly, writes to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are transferred along connection whose endpoint is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altLang="zh-CN" dirty="0"/>
              <a:t>Best practice is to use </a:t>
            </a:r>
            <a:r>
              <a:rPr lang="en-US" altLang="zh-CN" dirty="0" err="1">
                <a:latin typeface="Courier New"/>
                <a:cs typeface="Courier New"/>
              </a:rPr>
              <a:t>getaddrinfo</a:t>
            </a:r>
            <a:r>
              <a:rPr lang="en-US" altLang="zh-CN" dirty="0"/>
              <a:t> to supply the arguments </a:t>
            </a:r>
            <a:r>
              <a:rPr lang="en-US" altLang="zh-CN" dirty="0" err="1">
                <a:latin typeface="Courier New"/>
                <a:cs typeface="Courier New"/>
              </a:rPr>
              <a:t>addr</a:t>
            </a:r>
            <a:r>
              <a:rPr lang="en-US" altLang="zh-CN" dirty="0"/>
              <a:t> and </a:t>
            </a:r>
            <a:r>
              <a:rPr lang="en-US" altLang="zh-CN" dirty="0" err="1">
                <a:latin typeface="Courier New"/>
                <a:cs typeface="Courier New"/>
              </a:rPr>
              <a:t>addrlen</a:t>
            </a:r>
            <a:r>
              <a:rPr lang="en-US" altLang="zh-CN" dirty="0"/>
              <a:t>.</a:t>
            </a: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48972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197095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847101-99D4-422E-8723-0C2D8262221A}"/>
              </a:ext>
            </a:extLst>
          </p:cNvPr>
          <p:cNvSpPr/>
          <p:nvPr/>
        </p:nvSpPr>
        <p:spPr>
          <a:xfrm>
            <a:off x="110030" y="1759327"/>
            <a:ext cx="8839200" cy="403187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From `man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` Error checking code omitted 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[1], &amp;hints, &amp;result);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getaddrinfo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returns a list of address structures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Try each address until we successfully bind()*/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result;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ai_next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socket(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ai_family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ai_socktype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ai_protocol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-1)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continue;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(bind(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sfd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ai_addrlen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== 0)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 /* Success */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AD47-8C83-46AA-A80A-9BA5075FC714}"/>
              </a:ext>
            </a:extLst>
          </p:cNvPr>
          <p:cNvSpPr/>
          <p:nvPr/>
        </p:nvSpPr>
        <p:spPr>
          <a:xfrm>
            <a:off x="223622" y="5791200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cs typeface="Courier New"/>
              </a:rPr>
              <a:t>Best practice is to use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cs typeface="Courier New"/>
              </a:rPr>
              <a:t>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cs typeface="Courier New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CA9AFC-E95A-4C9F-B2C7-9C2DACD76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0" y="435678"/>
            <a:ext cx="7592093" cy="762000"/>
          </a:xfrm>
        </p:spPr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bind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DCABB6-99A5-4210-BAE2-35B1888CF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34783"/>
            <a:ext cx="634119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bind(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68003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1B7502-79D7-473E-B60E-F03C706E6664}"/>
              </a:ext>
            </a:extLst>
          </p:cNvPr>
          <p:cNvSpPr txBox="1"/>
          <p:nvPr/>
        </p:nvSpPr>
        <p:spPr>
          <a:xfrm>
            <a:off x="4460147" y="129821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DE22D8-D0F5-4C7A-A275-9E7DC29C114E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EC9257-6CC8-4F3E-AC34-4A1EEF2AAC69}"/>
              </a:ext>
            </a:extLst>
          </p:cNvPr>
          <p:cNvSpPr txBox="1"/>
          <p:nvPr/>
        </p:nvSpPr>
        <p:spPr>
          <a:xfrm>
            <a:off x="3998367" y="2639652"/>
            <a:ext cx="154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dirty="0"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&lt;-&gt; SA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B6828D-518C-4A69-B891-1C673125AB3F}"/>
              </a:ext>
            </a:extLst>
          </p:cNvPr>
          <p:cNvSpPr txBox="1"/>
          <p:nvPr/>
        </p:nvSpPr>
        <p:spPr>
          <a:xfrm>
            <a:off x="3253362" y="1291127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E760A8-A3B3-4E14-969C-811AB2330F73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91913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listen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Kernel assumes that descriptor from socket function is an </a:t>
            </a:r>
            <a:r>
              <a:rPr lang="en-US" i="1" dirty="0">
                <a:solidFill>
                  <a:srgbClr val="FF0000"/>
                </a:solidFill>
              </a:rPr>
              <a:t>active socket </a:t>
            </a:r>
            <a:r>
              <a:rPr lang="en-US" dirty="0"/>
              <a:t>that will be on the client end</a:t>
            </a:r>
          </a:p>
          <a:p>
            <a:r>
              <a:rPr lang="en-US" dirty="0"/>
              <a:t>A server calls the listen function to tell the kernel that a descriptor will be used by a server rather than a client: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Converts </a:t>
            </a:r>
            <a:r>
              <a:rPr lang="en-US" dirty="0" err="1">
                <a:latin typeface="Courier New"/>
                <a:cs typeface="Courier New"/>
              </a:rPr>
              <a:t>sockfd</a:t>
            </a:r>
            <a:r>
              <a:rPr lang="en-US" dirty="0"/>
              <a:t> from an active socket to a </a:t>
            </a:r>
            <a:r>
              <a:rPr lang="en-US" i="1" dirty="0">
                <a:solidFill>
                  <a:srgbClr val="FF0000"/>
                </a:solidFill>
              </a:rPr>
              <a:t>listening socket</a:t>
            </a:r>
            <a:r>
              <a:rPr lang="en-US" dirty="0"/>
              <a:t> that can accept connection requests from clients. </a:t>
            </a:r>
          </a:p>
          <a:p>
            <a:pPr lvl="1"/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backlog </a:t>
            </a:r>
            <a:r>
              <a:rPr lang="en-US" dirty="0">
                <a:latin typeface="+mn-lt"/>
                <a:cs typeface="Courier New"/>
              </a:rPr>
              <a:t>is a hint about the number of outstanding connection requests that the kernel should queue up before starting to refuse requests (128-ish by default)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905000" y="3200725"/>
            <a:ext cx="4617370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listen(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sockfd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backlog);</a:t>
            </a:r>
          </a:p>
        </p:txBody>
      </p:sp>
    </p:spTree>
    <p:extLst>
      <p:ext uri="{BB962C8B-B14F-4D97-AF65-F5344CB8AC3E}">
        <p14:creationId xmlns:p14="http://schemas.microsoft.com/office/powerpoint/2010/main" val="1311311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9A24AF-089D-40D3-879F-BA334380BCBA}"/>
              </a:ext>
            </a:extLst>
          </p:cNvPr>
          <p:cNvSpPr txBox="1"/>
          <p:nvPr/>
        </p:nvSpPr>
        <p:spPr>
          <a:xfrm>
            <a:off x="3159894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369183C-E367-420F-B022-6CF7DF735CB1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798754-7918-4205-8102-650AE86D983E}"/>
              </a:ext>
            </a:extLst>
          </p:cNvPr>
          <p:cNvSpPr txBox="1"/>
          <p:nvPr/>
        </p:nvSpPr>
        <p:spPr>
          <a:xfrm>
            <a:off x="4435475" y="1287135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114D17-B209-4772-94B1-A64BF5A69909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01BA6D-FB28-4AA5-B7C5-5CD1C8E2488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4828761-455A-402B-905C-C00320E7B7FE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2097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accept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5267325"/>
          </a:xfrm>
        </p:spPr>
        <p:txBody>
          <a:bodyPr/>
          <a:lstStyle/>
          <a:p>
            <a:r>
              <a:rPr lang="en-US" dirty="0"/>
              <a:t>Servers wait for connection requests from clients by calling </a:t>
            </a:r>
            <a:r>
              <a:rPr lang="en-US" dirty="0">
                <a:latin typeface="Courier New"/>
                <a:cs typeface="Courier New"/>
              </a:rPr>
              <a:t>accept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Waits for connection request to arrive on the connection bound to </a:t>
            </a:r>
            <a:r>
              <a:rPr lang="en-US" dirty="0" err="1">
                <a:latin typeface="Courier New"/>
                <a:cs typeface="Courier New"/>
              </a:rPr>
              <a:t>listenfd</a:t>
            </a:r>
            <a:r>
              <a:rPr lang="en-US" dirty="0"/>
              <a:t>, then fills in client’s socket address in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/>
              <a:t> and size of the socket address in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Returns a </a:t>
            </a:r>
            <a:r>
              <a:rPr lang="en-US" i="1" dirty="0">
                <a:solidFill>
                  <a:srgbClr val="FF0000"/>
                </a:solidFill>
              </a:rPr>
              <a:t>connected descriptor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connfd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that can be used to communicate with the client via Unix I/O routines. </a:t>
            </a:r>
            <a:endParaRPr lang="en-US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143000" y="2266604"/>
            <a:ext cx="6218069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accept(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listenfd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27587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7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198747" y="1270858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35475" y="1292810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0808924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8" name="Rectangle 4"/>
          <p:cNvSpPr>
            <a:spLocks noGrp="1" noChangeArrowheads="1"/>
          </p:cNvSpPr>
          <p:nvPr>
            <p:ph type="title"/>
          </p:nvPr>
        </p:nvSpPr>
        <p:spPr>
          <a:xfrm>
            <a:off x="392431" y="419202"/>
            <a:ext cx="7592093" cy="762000"/>
          </a:xfrm>
        </p:spPr>
        <p:txBody>
          <a:bodyPr/>
          <a:lstStyle/>
          <a:p>
            <a:r>
              <a:rPr lang="en-US" dirty="0"/>
              <a:t>Global IP Internet (upper case)</a:t>
            </a:r>
          </a:p>
        </p:txBody>
      </p:sp>
      <p:sp>
        <p:nvSpPr>
          <p:cNvPr id="687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6875" y="1295400"/>
            <a:ext cx="8289925" cy="497205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Most famous example of an internet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Based on the TCP/IP protocol family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IP (Internet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Provides </a:t>
            </a:r>
            <a:r>
              <a:rPr lang="en-US" i="1" dirty="0">
                <a:solidFill>
                  <a:srgbClr val="FF0000"/>
                </a:solidFill>
              </a:rPr>
              <a:t>basic naming scheme </a:t>
            </a:r>
            <a:r>
              <a:rPr lang="en-US" dirty="0"/>
              <a:t>and unreliable </a:t>
            </a:r>
            <a:r>
              <a:rPr lang="en-US" i="1" dirty="0">
                <a:solidFill>
                  <a:srgbClr val="FF0000"/>
                </a:solidFill>
              </a:rPr>
              <a:t>delivery capability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/>
            </a:br>
            <a:r>
              <a:rPr lang="en-US" dirty="0"/>
              <a:t>of packets (</a:t>
            </a:r>
            <a:r>
              <a:rPr lang="en-US" dirty="0" err="1"/>
              <a:t>datagrams</a:t>
            </a:r>
            <a:r>
              <a:rPr lang="en-US" dirty="0"/>
              <a:t>) from </a:t>
            </a:r>
            <a:r>
              <a:rPr lang="en-US" i="1" dirty="0">
                <a:solidFill>
                  <a:srgbClr val="FF0000"/>
                </a:solidFill>
              </a:rPr>
              <a:t>host-to-host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UDP (Unreliable Datagram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unreliable</a:t>
            </a:r>
            <a:r>
              <a:rPr lang="en-US" dirty="0"/>
              <a:t> datagram delivery from </a:t>
            </a:r>
            <a:br>
              <a:rPr lang="en-US" dirty="0"/>
            </a:br>
            <a:r>
              <a:rPr lang="en-US" i="1" dirty="0">
                <a:solidFill>
                  <a:srgbClr val="FF0000"/>
                </a:solidFill>
              </a:rPr>
              <a:t>process-to-process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TCP (Transmission Control Protocol)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Uses IP to provide </a:t>
            </a:r>
            <a:r>
              <a:rPr lang="en-US" i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byte streams from </a:t>
            </a:r>
            <a:r>
              <a:rPr lang="en-US" i="1" dirty="0">
                <a:solidFill>
                  <a:srgbClr val="FF0000"/>
                </a:solidFill>
              </a:rPr>
              <a:t>process-to-process </a:t>
            </a:r>
            <a:r>
              <a:rPr lang="en-US" dirty="0"/>
              <a:t>over </a:t>
            </a:r>
            <a:r>
              <a:rPr lang="en-US" i="1" dirty="0">
                <a:solidFill>
                  <a:srgbClr val="FF0000"/>
                </a:solidFill>
              </a:rPr>
              <a:t>connections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Accessed via a mix of Unix file I/O and functions from the </a:t>
            </a:r>
            <a:r>
              <a:rPr lang="en-US" i="1" dirty="0">
                <a:solidFill>
                  <a:srgbClr val="FF0000"/>
                </a:solidFill>
              </a:rPr>
              <a:t>sockets interface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Interface: </a:t>
            </a:r>
            <a:r>
              <a:rPr lang="en-US" dirty="0">
                <a:latin typeface="Courier New"/>
                <a:cs typeface="Courier New"/>
              </a:rPr>
              <a:t>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061325" cy="771525"/>
          </a:xfrm>
        </p:spPr>
        <p:txBody>
          <a:bodyPr/>
          <a:lstStyle/>
          <a:p>
            <a:r>
              <a:rPr lang="en-US" dirty="0"/>
              <a:t>A client establishes a connection with a server by calling connect:</a:t>
            </a:r>
          </a:p>
          <a:p>
            <a:endParaRPr lang="en-US" dirty="0"/>
          </a:p>
          <a:p>
            <a:r>
              <a:rPr lang="en-US" dirty="0"/>
              <a:t>Attempts to establish a connection with server at socket address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dirty="0">
                <a:latin typeface="+mn-lt"/>
                <a:cs typeface="Courier New"/>
              </a:rPr>
              <a:t>If successful, then </a:t>
            </a:r>
            <a:r>
              <a:rPr lang="en-US" b="1" dirty="0" err="1">
                <a:latin typeface="Courier New"/>
                <a:cs typeface="Courier New"/>
              </a:rPr>
              <a:t>clientfd</a:t>
            </a:r>
            <a:r>
              <a:rPr lang="en-US" dirty="0">
                <a:latin typeface="+mn-lt"/>
                <a:cs typeface="Courier New"/>
              </a:rPr>
              <a:t> is now ready for reading and writing. </a:t>
            </a:r>
          </a:p>
          <a:p>
            <a:pPr lvl="1"/>
            <a:r>
              <a:rPr lang="en-US" dirty="0">
                <a:latin typeface="+mn-lt"/>
                <a:cs typeface="Courier New"/>
              </a:rPr>
              <a:t>Resulting connection is  characterized by socket pair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x:y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addr.sin_addr:addr.sin_port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x</a:t>
            </a:r>
            <a:r>
              <a:rPr lang="en-US" dirty="0">
                <a:latin typeface="+mn-lt"/>
                <a:cs typeface="Courier New"/>
              </a:rPr>
              <a:t> is client address</a:t>
            </a:r>
          </a:p>
          <a:p>
            <a:pPr lvl="2"/>
            <a:r>
              <a:rPr lang="en-US" b="1" dirty="0">
                <a:latin typeface="Courier New"/>
                <a:cs typeface="Courier New"/>
              </a:rPr>
              <a:t>y</a:t>
            </a:r>
            <a:r>
              <a:rPr lang="en-US" dirty="0">
                <a:latin typeface="+mn-lt"/>
                <a:cs typeface="Courier New"/>
              </a:rPr>
              <a:t> is ephemeral port that uniquely identifies client process on client host</a:t>
            </a:r>
          </a:p>
          <a:p>
            <a:pPr marL="0" indent="0">
              <a:buNone/>
            </a:pPr>
            <a:r>
              <a:rPr lang="en-US" dirty="0">
                <a:latin typeface="+mn-lt"/>
                <a:cs typeface="Courier New"/>
              </a:rPr>
              <a:t>Best practice is to use  </a:t>
            </a:r>
            <a:r>
              <a:rPr lang="en-US" dirty="0" err="1">
                <a:latin typeface="Courier New"/>
                <a:cs typeface="Courier New"/>
              </a:rPr>
              <a:t>getaddrinfo</a:t>
            </a:r>
            <a:r>
              <a:rPr lang="en-US" dirty="0">
                <a:latin typeface="+mn-lt"/>
                <a:cs typeface="Courier New"/>
              </a:rPr>
              <a:t>  to supply the arguments </a:t>
            </a:r>
            <a:r>
              <a:rPr lang="en-US" dirty="0" err="1">
                <a:latin typeface="Courier New"/>
                <a:cs typeface="Courier New"/>
              </a:rPr>
              <a:t>addr</a:t>
            </a:r>
            <a:r>
              <a:rPr lang="en-US" dirty="0">
                <a:latin typeface="+mn-lt"/>
                <a:cs typeface="Courier New"/>
              </a:rPr>
              <a:t> and </a:t>
            </a:r>
            <a:r>
              <a:rPr lang="en-US" dirty="0" err="1">
                <a:latin typeface="Courier New"/>
                <a:cs typeface="Courier New"/>
              </a:rPr>
              <a:t>addrlen</a:t>
            </a:r>
            <a:r>
              <a:rPr lang="en-US" dirty="0">
                <a:latin typeface="+mn-lt"/>
                <a:cs typeface="Courier New"/>
              </a:rPr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6956852" cy="33855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connect(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clientfd</a:t>
            </a:r>
            <a:r>
              <a:rPr lang="en-US" sz="1600" dirty="0">
                <a:latin typeface="Courier New" pitchFamily="49" charset="0"/>
              </a:rPr>
              <a:t>, SA *</a:t>
            </a:r>
            <a:r>
              <a:rPr lang="en-US" sz="1600" dirty="0" err="1">
                <a:latin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socklen_t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addrlen</a:t>
            </a:r>
            <a:r>
              <a:rPr lang="en-US" sz="1600" dirty="0"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03628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9120" y="476655"/>
            <a:ext cx="8382000" cy="573087"/>
          </a:xfrm>
        </p:spPr>
        <p:txBody>
          <a:bodyPr/>
          <a:lstStyle/>
          <a:p>
            <a:r>
              <a:rPr lang="en-US" dirty="0">
                <a:latin typeface="Courier New" pitchFamily="49" charset="0"/>
              </a:rPr>
              <a:t>connect/accept</a:t>
            </a:r>
            <a:r>
              <a:rPr lang="en-US" dirty="0"/>
              <a:t> Illustrated</a:t>
            </a:r>
          </a:p>
        </p:txBody>
      </p:sp>
      <p:sp>
        <p:nvSpPr>
          <p:cNvPr id="740356" name="Text Box 4"/>
          <p:cNvSpPr txBox="1">
            <a:spLocks noChangeArrowheads="1"/>
          </p:cNvSpPr>
          <p:nvPr/>
        </p:nvSpPr>
        <p:spPr bwMode="auto">
          <a:xfrm>
            <a:off x="3145359" y="1238836"/>
            <a:ext cx="11721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58" name="Rectangle 6"/>
          <p:cNvSpPr>
            <a:spLocks noChangeArrowheads="1"/>
          </p:cNvSpPr>
          <p:nvPr/>
        </p:nvSpPr>
        <p:spPr bwMode="auto"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5011738" y="1456920"/>
            <a:ext cx="3294062" cy="1190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1. Server blocks in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, waiting for connection request on listening descriptor </a:t>
            </a:r>
            <a:r>
              <a:rPr lang="en-US" sz="1800" i="1" dirty="0" err="1">
                <a:latin typeface="Courier New" pitchFamily="49" charset="0"/>
              </a:rPr>
              <a:t>listenfd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60" name="Text Box 8"/>
          <p:cNvSpPr txBox="1">
            <a:spLocks noChangeArrowheads="1"/>
          </p:cNvSpPr>
          <p:nvPr/>
        </p:nvSpPr>
        <p:spPr bwMode="auto">
          <a:xfrm>
            <a:off x="1003300" y="2106613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1" name="Rectangle 9"/>
          <p:cNvSpPr>
            <a:spLocks noChangeArrowheads="1"/>
          </p:cNvSpPr>
          <p:nvPr/>
        </p:nvSpPr>
        <p:spPr bwMode="auto"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3" name="Text Box 11"/>
          <p:cNvSpPr txBox="1">
            <a:spLocks noChangeArrowheads="1"/>
          </p:cNvSpPr>
          <p:nvPr/>
        </p:nvSpPr>
        <p:spPr bwMode="auto">
          <a:xfrm>
            <a:off x="3145360" y="3107323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65" name="Rectangle 13"/>
          <p:cNvSpPr>
            <a:spLocks noChangeArrowheads="1"/>
          </p:cNvSpPr>
          <p:nvPr/>
        </p:nvSpPr>
        <p:spPr bwMode="auto"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66" name="Text Box 14"/>
          <p:cNvSpPr txBox="1">
            <a:spLocks noChangeArrowheads="1"/>
          </p:cNvSpPr>
          <p:nvPr/>
        </p:nvSpPr>
        <p:spPr bwMode="auto">
          <a:xfrm>
            <a:off x="1003300" y="3975100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67" name="Rectangle 15"/>
          <p:cNvSpPr>
            <a:spLocks noChangeArrowheads="1"/>
          </p:cNvSpPr>
          <p:nvPr/>
        </p:nvSpPr>
        <p:spPr bwMode="auto"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68" name="Line 16"/>
          <p:cNvSpPr>
            <a:spLocks noChangeShapeType="1"/>
          </p:cNvSpPr>
          <p:nvPr/>
        </p:nvSpPr>
        <p:spPr bwMode="auto">
          <a:xfrm>
            <a:off x="1536700" y="357505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9" name="Text Box 17"/>
          <p:cNvSpPr txBox="1">
            <a:spLocks noChangeArrowheads="1"/>
          </p:cNvSpPr>
          <p:nvPr/>
        </p:nvSpPr>
        <p:spPr bwMode="auto">
          <a:xfrm>
            <a:off x="5048250" y="3308350"/>
            <a:ext cx="386715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2. Client makes connection request by calling and blocking in </a:t>
            </a:r>
            <a:r>
              <a:rPr lang="en-US" sz="1800" i="1" dirty="0">
                <a:latin typeface="Courier New" pitchFamily="49" charset="0"/>
              </a:rPr>
              <a:t>connect</a:t>
            </a:r>
          </a:p>
        </p:txBody>
      </p:sp>
      <p:sp>
        <p:nvSpPr>
          <p:cNvPr id="740377" name="Text Box 25"/>
          <p:cNvSpPr txBox="1">
            <a:spLocks noChangeArrowheads="1"/>
          </p:cNvSpPr>
          <p:nvPr/>
        </p:nvSpPr>
        <p:spPr bwMode="auto">
          <a:xfrm>
            <a:off x="1358514" y="2990850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sp>
        <p:nvSpPr>
          <p:cNvPr id="740371" name="Text Box 19"/>
          <p:cNvSpPr txBox="1">
            <a:spLocks noChangeArrowheads="1"/>
          </p:cNvSpPr>
          <p:nvPr/>
        </p:nvSpPr>
        <p:spPr bwMode="auto">
          <a:xfrm>
            <a:off x="3132660" y="4937711"/>
            <a:ext cx="11721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73" name="Rectangle 21"/>
          <p:cNvSpPr>
            <a:spLocks noChangeArrowheads="1"/>
          </p:cNvSpPr>
          <p:nvPr/>
        </p:nvSpPr>
        <p:spPr bwMode="auto"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740374" name="Text Box 22"/>
          <p:cNvSpPr txBox="1">
            <a:spLocks noChangeArrowheads="1"/>
          </p:cNvSpPr>
          <p:nvPr/>
        </p:nvSpPr>
        <p:spPr bwMode="auto">
          <a:xfrm>
            <a:off x="990600" y="5805488"/>
            <a:ext cx="11620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Courier New" pitchFamily="49" charset="0"/>
              </a:rPr>
              <a:t>clientfd</a:t>
            </a:r>
          </a:p>
        </p:txBody>
      </p:sp>
      <p:sp>
        <p:nvSpPr>
          <p:cNvPr id="740375" name="Rectangle 23"/>
          <p:cNvSpPr>
            <a:spLocks noChangeArrowheads="1"/>
          </p:cNvSpPr>
          <p:nvPr/>
        </p:nvSpPr>
        <p:spPr bwMode="auto"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40376" name="Text Box 24"/>
          <p:cNvSpPr txBox="1">
            <a:spLocks noChangeArrowheads="1"/>
          </p:cNvSpPr>
          <p:nvPr/>
        </p:nvSpPr>
        <p:spPr bwMode="auto">
          <a:xfrm>
            <a:off x="5057775" y="5137241"/>
            <a:ext cx="4010025" cy="120032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3. Server returns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r>
              <a:rPr lang="en-US" sz="1800" i="1" dirty="0">
                <a:latin typeface="Calibri" pitchFamily="34" charset="0"/>
              </a:rPr>
              <a:t> from </a:t>
            </a:r>
            <a:r>
              <a:rPr lang="en-US" sz="1800" i="1" dirty="0">
                <a:latin typeface="Courier New" pitchFamily="49" charset="0"/>
              </a:rPr>
              <a:t>accept</a:t>
            </a:r>
            <a:r>
              <a:rPr lang="en-US" sz="1800" i="1" dirty="0">
                <a:latin typeface="Calibri" pitchFamily="34" charset="0"/>
              </a:rPr>
              <a:t>. Client returns from </a:t>
            </a:r>
            <a:r>
              <a:rPr lang="en-US" sz="1800" i="1" dirty="0">
                <a:latin typeface="Courier New" pitchFamily="49" charset="0"/>
              </a:rPr>
              <a:t>connect</a:t>
            </a:r>
            <a:r>
              <a:rPr lang="en-US" sz="1800" i="1" dirty="0">
                <a:latin typeface="Calibri" pitchFamily="34" charset="0"/>
              </a:rPr>
              <a:t>. Connection is now established between </a:t>
            </a:r>
            <a:r>
              <a:rPr lang="en-US" sz="1800" i="1" dirty="0" err="1">
                <a:latin typeface="Courier New" pitchFamily="49" charset="0"/>
              </a:rPr>
              <a:t>clientfd</a:t>
            </a:r>
            <a:r>
              <a:rPr lang="en-US" sz="1800" i="1" dirty="0">
                <a:latin typeface="Calibri" pitchFamily="34" charset="0"/>
              </a:rPr>
              <a:t>  and  </a:t>
            </a:r>
            <a:r>
              <a:rPr lang="en-US" sz="1800" i="1" dirty="0" err="1">
                <a:latin typeface="Courier New" pitchFamily="49" charset="0"/>
              </a:rPr>
              <a:t>connfd</a:t>
            </a:r>
            <a:endParaRPr lang="en-US" sz="1800" i="1" dirty="0">
              <a:latin typeface="Calibri" pitchFamily="34" charset="0"/>
            </a:endParaRPr>
          </a:p>
        </p:txBody>
      </p:sp>
      <p:sp>
        <p:nvSpPr>
          <p:cNvPr id="740378" name="Oval 26"/>
          <p:cNvSpPr>
            <a:spLocks noChangeAspect="1" noChangeArrowheads="1"/>
          </p:cNvSpPr>
          <p:nvPr/>
        </p:nvSpPr>
        <p:spPr bwMode="auto"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9" name="Text Box 27"/>
          <p:cNvSpPr txBox="1">
            <a:spLocks noChangeArrowheads="1"/>
          </p:cNvSpPr>
          <p:nvPr/>
        </p:nvSpPr>
        <p:spPr bwMode="auto">
          <a:xfrm>
            <a:off x="3246567" y="5817186"/>
            <a:ext cx="92525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connfd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40380" name="Line 28"/>
          <p:cNvSpPr>
            <a:spLocks noChangeShapeType="1"/>
          </p:cNvSpPr>
          <p:nvPr/>
        </p:nvSpPr>
        <p:spPr bwMode="auto">
          <a:xfrm>
            <a:off x="1651000" y="57229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57" name="Oval 5"/>
          <p:cNvSpPr>
            <a:spLocks noChangeAspect="1" noChangeArrowheads="1"/>
          </p:cNvSpPr>
          <p:nvPr/>
        </p:nvSpPr>
        <p:spPr bwMode="auto"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64" name="Oval 12"/>
          <p:cNvSpPr>
            <a:spLocks noChangeAspect="1" noChangeArrowheads="1"/>
          </p:cNvSpPr>
          <p:nvPr/>
        </p:nvSpPr>
        <p:spPr bwMode="auto"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72" name="Oval 20"/>
          <p:cNvSpPr>
            <a:spLocks noChangeAspect="1" noChangeArrowheads="1"/>
          </p:cNvSpPr>
          <p:nvPr/>
        </p:nvSpPr>
        <p:spPr bwMode="auto"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740355" name="Oval 3"/>
          <p:cNvSpPr>
            <a:spLocks noChangeAspect="1" noChangeArrowheads="1"/>
          </p:cNvSpPr>
          <p:nvPr/>
        </p:nvSpPr>
        <p:spPr bwMode="auto">
          <a:xfrm>
            <a:off x="3388805" y="1635125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62" name="Oval 10"/>
          <p:cNvSpPr>
            <a:spLocks noChangeAspect="1" noChangeArrowheads="1"/>
          </p:cNvSpPr>
          <p:nvPr/>
        </p:nvSpPr>
        <p:spPr bwMode="auto">
          <a:xfrm>
            <a:off x="3388805" y="3503613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40370" name="Oval 18"/>
          <p:cNvSpPr>
            <a:spLocks noChangeAspect="1" noChangeArrowheads="1"/>
          </p:cNvSpPr>
          <p:nvPr/>
        </p:nvSpPr>
        <p:spPr bwMode="auto">
          <a:xfrm>
            <a:off x="3388805" y="5334000"/>
            <a:ext cx="128587" cy="128588"/>
          </a:xfrm>
          <a:prstGeom prst="ellipse">
            <a:avLst/>
          </a:prstGeom>
          <a:solidFill>
            <a:schemeClr val="tx1"/>
          </a:solidFill>
          <a:ln w="127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0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0363" grpId="0"/>
      <p:bldP spid="740365" grpId="0" animBg="1"/>
      <p:bldP spid="740366" grpId="0"/>
      <p:bldP spid="740367" grpId="0" animBg="1"/>
      <p:bldP spid="740368" grpId="0" animBg="1"/>
      <p:bldP spid="740369" grpId="0"/>
      <p:bldP spid="740377" grpId="0"/>
      <p:bldP spid="740371" grpId="0"/>
      <p:bldP spid="740373" grpId="0" animBg="1"/>
      <p:bldP spid="740374" grpId="0"/>
      <p:bldP spid="740375" grpId="0" animBg="1"/>
      <p:bldP spid="740376" grpId="0"/>
      <p:bldP spid="740378" grpId="0" animBg="1"/>
      <p:bldP spid="740379" grpId="0"/>
      <p:bldP spid="740380" grpId="0" animBg="1"/>
      <p:bldP spid="740364" grpId="0" animBg="1"/>
      <p:bldP spid="740372" grpId="0" animBg="1"/>
      <p:bldP spid="740362" grpId="0" animBg="1"/>
      <p:bldP spid="74037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vs. Listening Descriptors</a:t>
            </a:r>
          </a:p>
        </p:txBody>
      </p:sp>
      <p:sp>
        <p:nvSpPr>
          <p:cNvPr id="7536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64450" y="1362074"/>
            <a:ext cx="7896225" cy="51911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Listening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for client connection </a:t>
            </a:r>
            <a:r>
              <a:rPr lang="en-US" u="sng" dirty="0"/>
              <a:t>requests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Created once and exists for lifetime of the server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Connected descriptor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End point of the </a:t>
            </a:r>
            <a:r>
              <a:rPr lang="en-US" u="sng" dirty="0"/>
              <a:t>connection</a:t>
            </a:r>
            <a:r>
              <a:rPr lang="en-US" dirty="0"/>
              <a:t> between client and server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new descriptor is created each time the server accepts a connection request from a client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Exists only as long as it takes to service client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Why the distinction?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Allows for concurrent servers that can communicate over many client connections simultaneously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E.g., Each time we receive a new request, we fork a child to handle the request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470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268787"/>
            <a:ext cx="6400800" cy="1283136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CD9B02-6C3E-4CA9-8657-D84D796BDEED}"/>
              </a:ext>
            </a:extLst>
          </p:cNvPr>
          <p:cNvSpPr txBox="1"/>
          <p:nvPr/>
        </p:nvSpPr>
        <p:spPr>
          <a:xfrm>
            <a:off x="5789068" y="3300452"/>
            <a:ext cx="175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listening </a:t>
            </a:r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8C37F7-3721-4CC0-9720-EDE45DAFC591}"/>
              </a:ext>
            </a:extLst>
          </p:cNvPr>
          <p:cNvSpPr txBox="1"/>
          <p:nvPr/>
        </p:nvSpPr>
        <p:spPr>
          <a:xfrm>
            <a:off x="6052653" y="3970303"/>
            <a:ext cx="195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connfd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C974AF-B15D-46DA-9D4A-9632368BD0E9}"/>
              </a:ext>
            </a:extLst>
          </p:cNvPr>
          <p:cNvSpPr txBox="1"/>
          <p:nvPr/>
        </p:nvSpPr>
        <p:spPr>
          <a:xfrm>
            <a:off x="2770111" y="3970303"/>
            <a:ext cx="266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itchFamily="34" charset="0"/>
              </a:rPr>
              <a:t>connected (to SA) </a:t>
            </a:r>
            <a:r>
              <a:rPr lang="en-US" sz="180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FA895E-FAA6-495C-8610-1ADD6904498F}"/>
              </a:ext>
            </a:extLst>
          </p:cNvPr>
          <p:cNvSpPr txBox="1"/>
          <p:nvPr/>
        </p:nvSpPr>
        <p:spPr>
          <a:xfrm>
            <a:off x="3266503" y="1296384"/>
            <a:ext cx="74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E19494-E2E2-4155-B76C-7E37C79303E7}"/>
              </a:ext>
            </a:extLst>
          </p:cNvPr>
          <p:cNvSpPr txBox="1"/>
          <p:nvPr/>
        </p:nvSpPr>
        <p:spPr>
          <a:xfrm>
            <a:off x="4485141" y="1302276"/>
            <a:ext cx="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SA list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33EF733-DA29-4B07-9856-A35CBAF0656B}"/>
              </a:ext>
            </a:extLst>
          </p:cNvPr>
          <p:cNvSpPr txBox="1"/>
          <p:nvPr/>
        </p:nvSpPr>
        <p:spPr>
          <a:xfrm>
            <a:off x="3174239" y="1968230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clientfd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66432F-8D31-4E0E-818D-B56FF61DD59D}"/>
              </a:ext>
            </a:extLst>
          </p:cNvPr>
          <p:cNvSpPr txBox="1"/>
          <p:nvPr/>
        </p:nvSpPr>
        <p:spPr>
          <a:xfrm>
            <a:off x="4402853" y="1966300"/>
            <a:ext cx="87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endParaRPr lang="en-US" sz="1800" b="0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EE6385-EE1B-4A6F-9D17-2A97C6F7996D}"/>
              </a:ext>
            </a:extLst>
          </p:cNvPr>
          <p:cNvSpPr txBox="1"/>
          <p:nvPr/>
        </p:nvSpPr>
        <p:spPr>
          <a:xfrm>
            <a:off x="3998367" y="2639652"/>
            <a:ext cx="151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C00000"/>
                </a:solidFill>
                <a:latin typeface="Calibri" pitchFamily="34" charset="0"/>
              </a:rPr>
              <a:t>listenfd</a:t>
            </a:r>
            <a:r>
              <a:rPr lang="en-US" sz="1800" b="0" dirty="0">
                <a:solidFill>
                  <a:srgbClr val="C00000"/>
                </a:solidFill>
                <a:latin typeface="Calibri" pitchFamily="34" charset="0"/>
              </a:rPr>
              <a:t> &lt;-&gt; SA</a:t>
            </a:r>
          </a:p>
        </p:txBody>
      </p:sp>
    </p:spTree>
    <p:extLst>
      <p:ext uri="{BB962C8B-B14F-4D97-AF65-F5344CB8AC3E}">
        <p14:creationId xmlns:p14="http://schemas.microsoft.com/office/powerpoint/2010/main" val="210184552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29773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hostname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Open a connection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AI_NUMERICSERV;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numeric port arg.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AI_ADDRCONFIG;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Recommended for connections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(hostname,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66725"/>
          </a:xfrm>
        </p:spPr>
        <p:txBody>
          <a:bodyPr/>
          <a:lstStyle/>
          <a:p>
            <a:r>
              <a:rPr lang="en-US" dirty="0"/>
              <a:t>Establish a connection with a server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92EAA-5181-4872-9ACE-60F78C0CBF06}"/>
              </a:ext>
            </a:extLst>
          </p:cNvPr>
          <p:cNvSpPr/>
          <p:nvPr/>
        </p:nvSpPr>
        <p:spPr>
          <a:xfrm>
            <a:off x="304801" y="52578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AI_ADDRCONFIG</a:t>
            </a:r>
            <a:r>
              <a:rPr lang="en-US" dirty="0"/>
              <a:t> means “use whichever of IPv4 and IPv6 works on this computer”. Good practice for clients, not for servers.</a:t>
            </a:r>
          </a:p>
        </p:txBody>
      </p:sp>
    </p:spTree>
    <p:extLst>
      <p:ext uri="{BB962C8B-B14F-4D97-AF65-F5344CB8AC3E}">
        <p14:creationId xmlns:p14="http://schemas.microsoft.com/office/powerpoint/2010/main" val="42175202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+mn-lt"/>
                <a:cs typeface="Courier New"/>
              </a:rPr>
              <a:t> (</a:t>
            </a:r>
            <a:r>
              <a:rPr lang="en-US" dirty="0" err="1">
                <a:latin typeface="+mn-lt"/>
                <a:cs typeface="Courier New"/>
              </a:rPr>
              <a:t>cont</a:t>
            </a:r>
            <a:r>
              <a:rPr lang="en-US" dirty="0">
                <a:latin typeface="+mn-lt"/>
                <a:cs typeface="Courier New"/>
              </a:rPr>
              <a:t>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successfully connect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to the server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(connect(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 != -1)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Connect failed, try another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All connects failed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The last connect succeeded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clientfd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17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324600" y="4507795"/>
              <a:ext cx="381000" cy="685800"/>
              <a:chOff x="3984" y="3264"/>
              <a:chExt cx="240" cy="432"/>
            </a:xfrm>
          </p:grpSpPr>
          <p:sp>
            <p:nvSpPr>
              <p:cNvPr id="759813" name="Line 5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4" name="Line 6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5" name="Line 7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 rot="10800000" flipV="1">
              <a:off x="1676400" y="4507795"/>
              <a:ext cx="381000" cy="685800"/>
              <a:chOff x="3984" y="3264"/>
              <a:chExt cx="240" cy="432"/>
            </a:xfrm>
          </p:grpSpPr>
          <p:sp>
            <p:nvSpPr>
              <p:cNvPr id="759817" name="Line 9"/>
              <p:cNvSpPr>
                <a:spLocks noChangeShapeType="1"/>
              </p:cNvSpPr>
              <p:nvPr/>
            </p:nvSpPr>
            <p:spPr bwMode="auto">
              <a:xfrm>
                <a:off x="3984" y="369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8" name="Line 10"/>
              <p:cNvSpPr>
                <a:spLocks noChangeShapeType="1"/>
              </p:cNvSpPr>
              <p:nvPr/>
            </p:nvSpPr>
            <p:spPr bwMode="auto">
              <a:xfrm flipV="1">
                <a:off x="4224" y="3264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59819" name="Line 11"/>
              <p:cNvSpPr>
                <a:spLocks noChangeShapeType="1"/>
              </p:cNvSpPr>
              <p:nvPr/>
            </p:nvSpPr>
            <p:spPr bwMode="auto">
              <a:xfrm flipH="1">
                <a:off x="3984" y="326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59820" name="Text Box 12"/>
            <p:cNvSpPr txBox="1">
              <a:spLocks noChangeArrowheads="1"/>
            </p:cNvSpPr>
            <p:nvPr/>
          </p:nvSpPr>
          <p:spPr bwMode="auto">
            <a:xfrm>
              <a:off x="457200" y="4401432"/>
              <a:ext cx="838200" cy="8255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Client / Server</a:t>
              </a:r>
            </a:p>
            <a:p>
              <a:r>
                <a:rPr lang="en-US" sz="1600" dirty="0">
                  <a:solidFill>
                    <a:srgbClr val="C00000"/>
                  </a:solidFill>
                  <a:latin typeface="Calibri" pitchFamily="34" charset="0"/>
                </a:rPr>
                <a:t>Session</a:t>
              </a:r>
            </a:p>
          </p:txBody>
        </p:sp>
      </p:grpSp>
      <p:sp>
        <p:nvSpPr>
          <p:cNvPr id="759821" name="Rectangle 13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133600" cy="1194820"/>
          </a:xfrm>
        </p:spPr>
        <p:txBody>
          <a:bodyPr/>
          <a:lstStyle/>
          <a:p>
            <a:pPr algn="ctr"/>
            <a:r>
              <a:rPr lang="en-US" dirty="0"/>
              <a:t>Sockets Interface</a:t>
            </a:r>
          </a:p>
        </p:txBody>
      </p:sp>
      <p:sp>
        <p:nvSpPr>
          <p:cNvPr id="759822" name="Text Box 14"/>
          <p:cNvSpPr txBox="1">
            <a:spLocks noChangeArrowheads="1"/>
          </p:cNvSpPr>
          <p:nvPr/>
        </p:nvSpPr>
        <p:spPr bwMode="auto">
          <a:xfrm>
            <a:off x="2362200" y="452735"/>
            <a:ext cx="91275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Client</a:t>
            </a:r>
          </a:p>
        </p:txBody>
      </p:sp>
      <p:sp>
        <p:nvSpPr>
          <p:cNvPr id="759823" name="Text Box 15"/>
          <p:cNvSpPr txBox="1">
            <a:spLocks noChangeArrowheads="1"/>
          </p:cNvSpPr>
          <p:nvPr/>
        </p:nvSpPr>
        <p:spPr bwMode="auto">
          <a:xfrm>
            <a:off x="5136138" y="452735"/>
            <a:ext cx="99367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Server</a:t>
            </a:r>
          </a:p>
        </p:txBody>
      </p:sp>
      <p:sp>
        <p:nvSpPr>
          <p:cNvPr id="759824" name="Line 16"/>
          <p:cNvSpPr>
            <a:spLocks noChangeShapeType="1"/>
          </p:cNvSpPr>
          <p:nvPr/>
        </p:nvSpPr>
        <p:spPr bwMode="auto">
          <a:xfrm>
            <a:off x="2819400" y="2028555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5" name="Line 17"/>
          <p:cNvSpPr>
            <a:spLocks noChangeShapeType="1"/>
          </p:cNvSpPr>
          <p:nvPr/>
        </p:nvSpPr>
        <p:spPr bwMode="auto">
          <a:xfrm>
            <a:off x="5638800" y="19682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6" name="Line 18"/>
          <p:cNvSpPr>
            <a:spLocks noChangeShapeType="1"/>
          </p:cNvSpPr>
          <p:nvPr/>
        </p:nvSpPr>
        <p:spPr bwMode="auto">
          <a:xfrm>
            <a:off x="5638800" y="26540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7" name="Line 19"/>
          <p:cNvSpPr>
            <a:spLocks noChangeShapeType="1"/>
          </p:cNvSpPr>
          <p:nvPr/>
        </p:nvSpPr>
        <p:spPr bwMode="auto">
          <a:xfrm>
            <a:off x="5638800" y="333983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8" name="Line 20"/>
          <p:cNvSpPr>
            <a:spLocks noChangeShapeType="1"/>
          </p:cNvSpPr>
          <p:nvPr/>
        </p:nvSpPr>
        <p:spPr bwMode="auto">
          <a:xfrm>
            <a:off x="3048000" y="3857355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29" name="Rectangle 21"/>
          <p:cNvSpPr>
            <a:spLocks noChangeArrowheads="1"/>
          </p:cNvSpPr>
          <p:nvPr/>
        </p:nvSpPr>
        <p:spPr bwMode="auto"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Courier New" pitchFamily="49" charset="0"/>
              </a:rPr>
              <a:t>socket</a:t>
            </a:r>
          </a:p>
        </p:txBody>
      </p:sp>
      <p:sp>
        <p:nvSpPr>
          <p:cNvPr id="759830" name="Rectangle 22"/>
          <p:cNvSpPr>
            <a:spLocks noChangeArrowheads="1"/>
          </p:cNvSpPr>
          <p:nvPr/>
        </p:nvSpPr>
        <p:spPr bwMode="auto"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socket</a:t>
            </a:r>
          </a:p>
        </p:txBody>
      </p:sp>
      <p:sp>
        <p:nvSpPr>
          <p:cNvPr id="759831" name="Rectangle 23"/>
          <p:cNvSpPr>
            <a:spLocks noChangeArrowheads="1"/>
          </p:cNvSpPr>
          <p:nvPr/>
        </p:nvSpPr>
        <p:spPr bwMode="auto"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bind</a:t>
            </a:r>
          </a:p>
        </p:txBody>
      </p:sp>
      <p:sp>
        <p:nvSpPr>
          <p:cNvPr id="759832" name="Rectangle 24"/>
          <p:cNvSpPr>
            <a:spLocks noChangeArrowheads="1"/>
          </p:cNvSpPr>
          <p:nvPr/>
        </p:nvSpPr>
        <p:spPr bwMode="auto"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listen</a:t>
            </a:r>
          </a:p>
        </p:txBody>
      </p: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2057400" y="4025630"/>
            <a:ext cx="4267200" cy="1392238"/>
            <a:chOff x="1296" y="2506"/>
            <a:chExt cx="2688" cy="877"/>
          </a:xfrm>
        </p:grpSpPr>
        <p:sp>
          <p:nvSpPr>
            <p:cNvPr id="759834" name="Line 26"/>
            <p:cNvSpPr>
              <a:spLocks noChangeShapeType="1"/>
            </p:cNvSpPr>
            <p:nvPr/>
          </p:nvSpPr>
          <p:spPr bwMode="auto">
            <a:xfrm>
              <a:off x="1776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5" name="Line 27"/>
            <p:cNvSpPr>
              <a:spLocks noChangeShapeType="1"/>
            </p:cNvSpPr>
            <p:nvPr/>
          </p:nvSpPr>
          <p:spPr bwMode="auto">
            <a:xfrm>
              <a:off x="1776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6" name="Line 28"/>
            <p:cNvSpPr>
              <a:spLocks noChangeShapeType="1"/>
            </p:cNvSpPr>
            <p:nvPr/>
          </p:nvSpPr>
          <p:spPr bwMode="auto">
            <a:xfrm>
              <a:off x="3552" y="250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7" name="Line 29"/>
            <p:cNvSpPr>
              <a:spLocks noChangeShapeType="1"/>
            </p:cNvSpPr>
            <p:nvPr/>
          </p:nvSpPr>
          <p:spPr bwMode="auto">
            <a:xfrm>
              <a:off x="3552" y="293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8" name="Line 30"/>
            <p:cNvSpPr>
              <a:spLocks noChangeShapeType="1"/>
            </p:cNvSpPr>
            <p:nvPr/>
          </p:nvSpPr>
          <p:spPr bwMode="auto">
            <a:xfrm flipV="1">
              <a:off x="2256" y="283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39" name="Line 31"/>
            <p:cNvSpPr>
              <a:spLocks noChangeShapeType="1"/>
            </p:cNvSpPr>
            <p:nvPr/>
          </p:nvSpPr>
          <p:spPr bwMode="auto">
            <a:xfrm flipH="1">
              <a:off x="2256" y="3264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0" name="Rectangle 32"/>
            <p:cNvSpPr>
              <a:spLocks noChangeArrowheads="1"/>
            </p:cNvSpPr>
            <p:nvPr/>
          </p:nvSpPr>
          <p:spPr bwMode="auto"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1" name="Rectangle 33"/>
            <p:cNvSpPr>
              <a:spLocks noChangeArrowheads="1"/>
            </p:cNvSpPr>
            <p:nvPr/>
          </p:nvSpPr>
          <p:spPr bwMode="auto"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rio_writen</a:t>
              </a:r>
            </a:p>
          </p:txBody>
        </p:sp>
        <p:sp>
          <p:nvSpPr>
            <p:cNvPr id="759842" name="Rectangle 34"/>
            <p:cNvSpPr>
              <a:spLocks noChangeArrowheads="1"/>
            </p:cNvSpPr>
            <p:nvPr/>
          </p:nvSpPr>
          <p:spPr bwMode="auto"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43" name="Rectangle 35"/>
            <p:cNvSpPr>
              <a:spLocks noChangeArrowheads="1"/>
            </p:cNvSpPr>
            <p:nvPr/>
          </p:nvSpPr>
          <p:spPr bwMode="auto"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 err="1">
                  <a:latin typeface="Courier New" pitchFamily="49" charset="0"/>
                </a:rPr>
                <a:t>rio_writen</a:t>
              </a:r>
              <a:endParaRPr lang="en-US" sz="1400" dirty="0">
                <a:latin typeface="Courier New" pitchFamily="49" charset="0"/>
              </a:endParaRPr>
            </a:p>
          </p:txBody>
        </p:sp>
      </p:grpSp>
      <p:sp>
        <p:nvSpPr>
          <p:cNvPr id="759844" name="Text Box 36"/>
          <p:cNvSpPr txBox="1">
            <a:spLocks noChangeArrowheads="1"/>
          </p:cNvSpPr>
          <p:nvPr/>
        </p:nvSpPr>
        <p:spPr bwMode="auto">
          <a:xfrm>
            <a:off x="3632402" y="3247755"/>
            <a:ext cx="1156086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Connection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request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057400" y="3870325"/>
            <a:ext cx="5105400" cy="2911475"/>
            <a:chOff x="1296" y="2400"/>
            <a:chExt cx="3216" cy="1834"/>
          </a:xfrm>
        </p:grpSpPr>
        <p:sp>
          <p:nvSpPr>
            <p:cNvPr id="759846" name="Line 38"/>
            <p:cNvSpPr>
              <a:spLocks noChangeShapeType="1"/>
            </p:cNvSpPr>
            <p:nvPr/>
          </p:nvSpPr>
          <p:spPr bwMode="auto">
            <a:xfrm>
              <a:off x="1776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7" name="Line 39"/>
            <p:cNvSpPr>
              <a:spLocks noChangeShapeType="1"/>
            </p:cNvSpPr>
            <p:nvPr/>
          </p:nvSpPr>
          <p:spPr bwMode="auto">
            <a:xfrm>
              <a:off x="3552" y="337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8" name="Line 40"/>
            <p:cNvSpPr>
              <a:spLocks noChangeShapeType="1"/>
            </p:cNvSpPr>
            <p:nvPr/>
          </p:nvSpPr>
          <p:spPr bwMode="auto">
            <a:xfrm>
              <a:off x="3552" y="380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49" name="Line 41"/>
            <p:cNvSpPr>
              <a:spLocks noChangeShapeType="1"/>
            </p:cNvSpPr>
            <p:nvPr/>
          </p:nvSpPr>
          <p:spPr bwMode="auto">
            <a:xfrm flipV="1">
              <a:off x="1920" y="369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0" name="Rectangle 42"/>
            <p:cNvSpPr>
              <a:spLocks noChangeArrowheads="1"/>
            </p:cNvSpPr>
            <p:nvPr/>
          </p:nvSpPr>
          <p:spPr bwMode="auto"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rio_readlineb</a:t>
              </a:r>
            </a:p>
          </p:txBody>
        </p:sp>
        <p:sp>
          <p:nvSpPr>
            <p:cNvPr id="759851" name="Rectangle 43"/>
            <p:cNvSpPr>
              <a:spLocks noChangeArrowheads="1"/>
            </p:cNvSpPr>
            <p:nvPr/>
          </p:nvSpPr>
          <p:spPr bwMode="auto"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2" name="Rectangle 44"/>
            <p:cNvSpPr>
              <a:spLocks noChangeArrowheads="1"/>
            </p:cNvSpPr>
            <p:nvPr/>
          </p:nvSpPr>
          <p:spPr bwMode="auto"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>
                  <a:latin typeface="Courier New" pitchFamily="49" charset="0"/>
                </a:rPr>
                <a:t>close</a:t>
              </a:r>
            </a:p>
          </p:txBody>
        </p:sp>
        <p:sp>
          <p:nvSpPr>
            <p:cNvPr id="759853" name="Text Box 45"/>
            <p:cNvSpPr txBox="1">
              <a:spLocks noChangeArrowheads="1"/>
            </p:cNvSpPr>
            <p:nvPr/>
          </p:nvSpPr>
          <p:spPr bwMode="auto">
            <a:xfrm>
              <a:off x="2496" y="3524"/>
              <a:ext cx="298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EOF</a:t>
              </a:r>
            </a:p>
          </p:txBody>
        </p:sp>
        <p:sp>
          <p:nvSpPr>
            <p:cNvPr id="759854" name="Line 46"/>
            <p:cNvSpPr>
              <a:spLocks noChangeShapeType="1"/>
            </p:cNvSpPr>
            <p:nvPr/>
          </p:nvSpPr>
          <p:spPr bwMode="auto">
            <a:xfrm>
              <a:off x="3984" y="4128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5" name="Line 47"/>
            <p:cNvSpPr>
              <a:spLocks noChangeShapeType="1"/>
            </p:cNvSpPr>
            <p:nvPr/>
          </p:nvSpPr>
          <p:spPr bwMode="auto">
            <a:xfrm flipV="1">
              <a:off x="4512" y="240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759856" name="Line 48"/>
            <p:cNvSpPr>
              <a:spLocks noChangeShapeType="1"/>
            </p:cNvSpPr>
            <p:nvPr/>
          </p:nvSpPr>
          <p:spPr bwMode="auto">
            <a:xfrm flipH="1">
              <a:off x="3984" y="2400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759857" name="Text Box 49"/>
          <p:cNvSpPr txBox="1">
            <a:spLocks noChangeArrowheads="1"/>
          </p:cNvSpPr>
          <p:nvPr/>
        </p:nvSpPr>
        <p:spPr bwMode="auto">
          <a:xfrm>
            <a:off x="7239941" y="4847955"/>
            <a:ext cx="1675459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Await connection</a:t>
            </a:r>
          </a:p>
          <a:p>
            <a:r>
              <a:rPr lang="en-US" sz="1600" dirty="0">
                <a:latin typeface="Calibri" pitchFamily="34" charset="0"/>
              </a:rPr>
              <a:t>request from</a:t>
            </a:r>
          </a:p>
          <a:p>
            <a:r>
              <a:rPr lang="en-US" sz="1600" dirty="0">
                <a:latin typeface="Calibri" pitchFamily="34" charset="0"/>
              </a:rPr>
              <a:t>next client</a:t>
            </a:r>
          </a:p>
        </p:txBody>
      </p:sp>
      <p:sp>
        <p:nvSpPr>
          <p:cNvPr id="759858" name="AutoShape 50"/>
          <p:cNvSpPr>
            <a:spLocks/>
          </p:cNvSpPr>
          <p:nvPr/>
        </p:nvSpPr>
        <p:spPr bwMode="auto">
          <a:xfrm>
            <a:off x="6477000" y="952500"/>
            <a:ext cx="152400" cy="2447655"/>
          </a:xfrm>
          <a:prstGeom prst="rightBrace">
            <a:avLst>
              <a:gd name="adj1" fmla="val 958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59" name="Text Box 51"/>
          <p:cNvSpPr txBox="1">
            <a:spLocks noChangeArrowheads="1"/>
          </p:cNvSpPr>
          <p:nvPr/>
        </p:nvSpPr>
        <p:spPr bwMode="auto">
          <a:xfrm>
            <a:off x="6629400" y="194945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open_listenfd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0" name="AutoShape 52"/>
          <p:cNvSpPr>
            <a:spLocks/>
          </p:cNvSpPr>
          <p:nvPr/>
        </p:nvSpPr>
        <p:spPr bwMode="auto">
          <a:xfrm>
            <a:off x="1752600" y="952500"/>
            <a:ext cx="152400" cy="3133455"/>
          </a:xfrm>
          <a:prstGeom prst="leftBrace">
            <a:avLst>
              <a:gd name="adj1" fmla="val 13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9861" name="Text Box 53"/>
          <p:cNvSpPr txBox="1">
            <a:spLocks noChangeArrowheads="1"/>
          </p:cNvSpPr>
          <p:nvPr/>
        </p:nvSpPr>
        <p:spPr bwMode="auto">
          <a:xfrm>
            <a:off x="0" y="2286000"/>
            <a:ext cx="17732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 dirty="0" err="1">
                <a:latin typeface="Courier New" pitchFamily="49" charset="0"/>
              </a:rPr>
              <a:t>open_clientfd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59862" name="Rectangle 54"/>
          <p:cNvSpPr>
            <a:spLocks noChangeArrowheads="1"/>
          </p:cNvSpPr>
          <p:nvPr/>
        </p:nvSpPr>
        <p:spPr bwMode="auto"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accept</a:t>
            </a:r>
          </a:p>
        </p:txBody>
      </p:sp>
      <p:sp>
        <p:nvSpPr>
          <p:cNvPr id="759863" name="Rectangle 55"/>
          <p:cNvSpPr>
            <a:spLocks noChangeArrowheads="1"/>
          </p:cNvSpPr>
          <p:nvPr/>
        </p:nvSpPr>
        <p:spPr bwMode="auto"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urier New" pitchFamily="49" charset="0"/>
              </a:rPr>
              <a:t>connect</a:t>
            </a:r>
          </a:p>
        </p:txBody>
      </p:sp>
      <p:sp>
        <p:nvSpPr>
          <p:cNvPr id="58" name="Line 17"/>
          <p:cNvSpPr>
            <a:spLocks noChangeShapeType="1"/>
          </p:cNvSpPr>
          <p:nvPr/>
        </p:nvSpPr>
        <p:spPr bwMode="auto">
          <a:xfrm>
            <a:off x="5638800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9" name="Rectangle 22"/>
          <p:cNvSpPr>
            <a:spLocks noChangeArrowheads="1"/>
          </p:cNvSpPr>
          <p:nvPr/>
        </p:nvSpPr>
        <p:spPr bwMode="auto"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2819401" y="1290637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Rectangle 22"/>
          <p:cNvSpPr>
            <a:spLocks noChangeArrowheads="1"/>
          </p:cNvSpPr>
          <p:nvPr/>
        </p:nvSpPr>
        <p:spPr bwMode="auto">
          <a:xfrm>
            <a:off x="2057400" y="952500"/>
            <a:ext cx="1523999" cy="381000"/>
          </a:xfrm>
          <a:prstGeom prst="rect">
            <a:avLst/>
          </a:prstGeom>
          <a:solidFill>
            <a:srgbClr val="D5F1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 err="1">
                <a:latin typeface="Courier New" pitchFamily="49" charset="0"/>
              </a:rPr>
              <a:t>getaddrinfo</a:t>
            </a:r>
            <a:endParaRPr lang="en-US" sz="1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84647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35678"/>
            <a:ext cx="8915400" cy="762000"/>
          </a:xfrm>
        </p:spPr>
        <p:txBody>
          <a:bodyPr/>
          <a:lstStyle/>
          <a:p>
            <a:r>
              <a:rPr lang="en-US" dirty="0"/>
              <a:t>Sockets </a:t>
            </a:r>
            <a:r>
              <a:rPr lang="en-US" dirty="0">
                <a:latin typeface="+mn-lt"/>
              </a:rPr>
              <a:t>Helper</a:t>
            </a:r>
            <a:r>
              <a:rPr lang="en-US" dirty="0">
                <a:latin typeface="+mn-lt"/>
                <a:cs typeface="Courier New"/>
              </a:rPr>
              <a:t>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open_listenfd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port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hints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optval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=1;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Get a list of potential server addresses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memset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(&amp;hints, 0, 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C200FF"/>
                </a:solidFill>
                <a:latin typeface="Courier New"/>
                <a:cs typeface="Courier New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hints.ai_socktype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SOCK_STREAM; 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Accept connect.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= AI_PASSIVE | AI_ADDRCONFIG;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…on any IP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addr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hints.ai_flags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|= AI_NUMERICSERV;    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…using port no.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Getaddrinfo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port, &amp;hints, &amp;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Create a listening descriptor that can be used to accept connection requests from clients.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3D5F1B-400D-45DD-9B8E-A3151FE54561}"/>
              </a:ext>
            </a:extLst>
          </p:cNvPr>
          <p:cNvSpPr txBox="1"/>
          <p:nvPr/>
        </p:nvSpPr>
        <p:spPr>
          <a:xfrm>
            <a:off x="480060" y="5802124"/>
            <a:ext cx="8496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AI_PASSIVE </a:t>
            </a:r>
            <a:r>
              <a:rPr lang="en-US" altLang="zh-CN" sz="2000" dirty="0"/>
              <a:t>means “I plan to listen on this socket.” </a:t>
            </a:r>
          </a:p>
          <a:p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AI_ADDRCONFIG </a:t>
            </a:r>
            <a:r>
              <a:rPr lang="en-US" altLang="zh-CN" sz="2000" dirty="0"/>
              <a:t>normally not used for servers, but we use it for convenience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64392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Walk the list for one that we can bind to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da-DK" sz="1600" dirty="0">
                <a:solidFill>
                  <a:srgbClr val="C200FF"/>
                </a:solidFill>
                <a:latin typeface="Courier New"/>
                <a:cs typeface="Courier New"/>
              </a:rPr>
              <a:t>for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(p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p; p =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ai_next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Create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a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ai_family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ai_socktype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      p-&gt;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ai_protocol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)) &lt; 0)</a:t>
            </a: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da-DK" sz="1600" dirty="0" err="1">
                <a:solidFill>
                  <a:srgbClr val="C200FF"/>
                </a:solidFill>
                <a:latin typeface="Courier New"/>
                <a:cs typeface="Courier New"/>
              </a:rPr>
              <a:t>continue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;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Socket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failed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,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try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next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Eliminates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"Address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already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in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use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" </a:t>
            </a:r>
            <a:r>
              <a:rPr lang="da-DK" sz="1600" dirty="0" err="1">
                <a:solidFill>
                  <a:srgbClr val="CB2418"/>
                </a:solidFill>
                <a:latin typeface="Courier New"/>
                <a:cs typeface="Courier New"/>
              </a:rPr>
              <a:t>error</a:t>
            </a:r>
            <a:r>
              <a:rPr lang="da-DK" sz="1600" dirty="0">
                <a:solidFill>
                  <a:srgbClr val="CB2418"/>
                </a:solidFill>
                <a:latin typeface="Courier New"/>
                <a:cs typeface="Courier New"/>
              </a:rPr>
              <a:t> from bind */</a:t>
            </a:r>
            <a:endParaRPr lang="da-DK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Setsockopt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da-DK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da-DK" sz="1600" dirty="0">
                <a:solidFill>
                  <a:srgbClr val="000000"/>
                </a:solidFill>
                <a:latin typeface="Courier New"/>
                <a:cs typeface="Courier New"/>
              </a:rPr>
              <a:t>, SOL_SOCKET, SO_REUSEADDR, </a:t>
            </a: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           (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const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*)&amp;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optval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,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sizeof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i-FI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));</a:t>
            </a:r>
          </a:p>
          <a:p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Bind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descriptor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to the </a:t>
            </a:r>
            <a:r>
              <a:rPr lang="fi-FI" sz="1600" dirty="0" err="1">
                <a:solidFill>
                  <a:srgbClr val="CB2418"/>
                </a:solidFill>
                <a:latin typeface="Courier New"/>
                <a:cs typeface="Courier New"/>
              </a:rPr>
              <a:t>address</a:t>
            </a:r>
            <a:r>
              <a:rPr lang="fi-FI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endParaRPr lang="fi-FI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fi-FI" sz="1600" dirty="0" err="1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 (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bind(listenfd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, p-&gt;</a:t>
            </a:r>
            <a:r>
              <a:rPr lang="fi-FI" sz="1600" dirty="0" err="1">
                <a:solidFill>
                  <a:srgbClr val="000000"/>
                </a:solidFill>
                <a:latin typeface="Courier New"/>
                <a:cs typeface="Courier New"/>
              </a:rPr>
              <a:t>ai_addrlen</a:t>
            </a:r>
            <a:r>
              <a:rPr lang="fi-FI" sz="1600" dirty="0">
                <a:solidFill>
                  <a:srgbClr val="000000"/>
                </a:solidFill>
                <a:latin typeface="Courier New"/>
                <a:cs typeface="Courier New"/>
              </a:rPr>
              <a:t>) == 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break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Success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Bind failed, try the next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8F5F28-7E2E-4508-AC9E-F83049D33298}"/>
              </a:ext>
            </a:extLst>
          </p:cNvPr>
          <p:cNvSpPr txBox="1"/>
          <p:nvPr/>
        </p:nvSpPr>
        <p:spPr>
          <a:xfrm>
            <a:off x="571139" y="5744142"/>
            <a:ext cx="739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A production server would not break out of the loop on the first success. We do that for simplicity only.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31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2" name="Rectangle 24"/>
          <p:cNvSpPr>
            <a:spLocks noChangeArrowheads="1"/>
          </p:cNvSpPr>
          <p:nvPr/>
        </p:nvSpPr>
        <p:spPr bwMode="auto">
          <a:xfrm>
            <a:off x="27366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3" name="Rectangle 25"/>
          <p:cNvSpPr>
            <a:spLocks noChangeArrowheads="1"/>
          </p:cNvSpPr>
          <p:nvPr/>
        </p:nvSpPr>
        <p:spPr bwMode="auto">
          <a:xfrm>
            <a:off x="6635558" y="26416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04825"/>
            <a:ext cx="8128000" cy="1095375"/>
          </a:xfrm>
        </p:spPr>
        <p:txBody>
          <a:bodyPr/>
          <a:lstStyle/>
          <a:p>
            <a:pPr marL="0" indent="0"/>
            <a:r>
              <a:rPr lang="en-US" dirty="0"/>
              <a:t>Hardware and Software Organization </a:t>
            </a:r>
            <a:br>
              <a:rPr lang="en-US" dirty="0"/>
            </a:br>
            <a:r>
              <a:rPr lang="en-US" dirty="0"/>
              <a:t>of an Internet Application</a:t>
            </a:r>
          </a:p>
        </p:txBody>
      </p:sp>
      <p:sp>
        <p:nvSpPr>
          <p:cNvPr id="688131" name="Rectangle 3"/>
          <p:cNvSpPr>
            <a:spLocks noChangeArrowheads="1"/>
          </p:cNvSpPr>
          <p:nvPr/>
        </p:nvSpPr>
        <p:spPr bwMode="auto">
          <a:xfrm>
            <a:off x="28255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2" name="Line 4"/>
          <p:cNvSpPr>
            <a:spLocks noChangeShapeType="1"/>
          </p:cNvSpPr>
          <p:nvPr/>
        </p:nvSpPr>
        <p:spPr bwMode="auto">
          <a:xfrm>
            <a:off x="3473258" y="3327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3" name="Line 5"/>
          <p:cNvSpPr>
            <a:spLocks noChangeShapeType="1"/>
          </p:cNvSpPr>
          <p:nvPr/>
        </p:nvSpPr>
        <p:spPr bwMode="auto">
          <a:xfrm>
            <a:off x="3473258" y="43180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4" name="Rectangle 6"/>
          <p:cNvSpPr>
            <a:spLocks noChangeArrowheads="1"/>
          </p:cNvSpPr>
          <p:nvPr/>
        </p:nvSpPr>
        <p:spPr bwMode="auto">
          <a:xfrm>
            <a:off x="28255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688135" name="Rectangle 7"/>
          <p:cNvSpPr>
            <a:spLocks noChangeArrowheads="1"/>
          </p:cNvSpPr>
          <p:nvPr/>
        </p:nvSpPr>
        <p:spPr bwMode="auto">
          <a:xfrm>
            <a:off x="28255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36" name="Line 8"/>
          <p:cNvSpPr>
            <a:spLocks noChangeShapeType="1"/>
          </p:cNvSpPr>
          <p:nvPr/>
        </p:nvSpPr>
        <p:spPr bwMode="auto">
          <a:xfrm>
            <a:off x="3473258" y="53086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37" name="AutoShape 9"/>
          <p:cNvSpPr>
            <a:spLocks noChangeArrowheads="1"/>
          </p:cNvSpPr>
          <p:nvPr/>
        </p:nvSpPr>
        <p:spPr bwMode="auto">
          <a:xfrm>
            <a:off x="2711258" y="57404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688138" name="Rectangle 10"/>
          <p:cNvSpPr>
            <a:spLocks noChangeArrowheads="1"/>
          </p:cNvSpPr>
          <p:nvPr/>
        </p:nvSpPr>
        <p:spPr bwMode="auto">
          <a:xfrm>
            <a:off x="6711758" y="37084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688139" name="Line 11"/>
          <p:cNvSpPr>
            <a:spLocks noChangeShapeType="1"/>
          </p:cNvSpPr>
          <p:nvPr/>
        </p:nvSpPr>
        <p:spPr bwMode="auto">
          <a:xfrm>
            <a:off x="7397558" y="33274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0" name="Line 12"/>
          <p:cNvSpPr>
            <a:spLocks noChangeShapeType="1"/>
          </p:cNvSpPr>
          <p:nvPr/>
        </p:nvSpPr>
        <p:spPr bwMode="auto">
          <a:xfrm>
            <a:off x="7397558" y="43180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1" name="Rectangle 13"/>
          <p:cNvSpPr>
            <a:spLocks noChangeArrowheads="1"/>
          </p:cNvSpPr>
          <p:nvPr/>
        </p:nvSpPr>
        <p:spPr bwMode="auto">
          <a:xfrm>
            <a:off x="6711758" y="27178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688142" name="Rectangle 14"/>
          <p:cNvSpPr>
            <a:spLocks noChangeArrowheads="1"/>
          </p:cNvSpPr>
          <p:nvPr/>
        </p:nvSpPr>
        <p:spPr bwMode="auto">
          <a:xfrm>
            <a:off x="6711758" y="46990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688143" name="Line 15"/>
          <p:cNvSpPr>
            <a:spLocks noChangeShapeType="1"/>
          </p:cNvSpPr>
          <p:nvPr/>
        </p:nvSpPr>
        <p:spPr bwMode="auto">
          <a:xfrm>
            <a:off x="7397558" y="53086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44" name="Text Box 16"/>
          <p:cNvSpPr txBox="1">
            <a:spLocks noChangeArrowheads="1"/>
          </p:cNvSpPr>
          <p:nvPr/>
        </p:nvSpPr>
        <p:spPr bwMode="auto">
          <a:xfrm>
            <a:off x="2454083" y="2298700"/>
            <a:ext cx="2005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client host</a:t>
            </a:r>
          </a:p>
        </p:txBody>
      </p:sp>
      <p:sp>
        <p:nvSpPr>
          <p:cNvPr id="688145" name="Text Box 17"/>
          <p:cNvSpPr txBox="1">
            <a:spLocks noChangeArrowheads="1"/>
          </p:cNvSpPr>
          <p:nvPr/>
        </p:nvSpPr>
        <p:spPr bwMode="auto">
          <a:xfrm>
            <a:off x="6306945" y="2298700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Internet server host</a:t>
            </a:r>
          </a:p>
        </p:txBody>
      </p:sp>
      <p:sp>
        <p:nvSpPr>
          <p:cNvPr id="688146" name="Text Box 18"/>
          <p:cNvSpPr txBox="1">
            <a:spLocks noChangeArrowheads="1"/>
          </p:cNvSpPr>
          <p:nvPr/>
        </p:nvSpPr>
        <p:spPr bwMode="auto">
          <a:xfrm>
            <a:off x="639570" y="3188687"/>
            <a:ext cx="179927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(system calls)</a:t>
            </a:r>
          </a:p>
        </p:txBody>
      </p:sp>
      <p:sp>
        <p:nvSpPr>
          <p:cNvPr id="688147" name="Text Box 19"/>
          <p:cNvSpPr txBox="1">
            <a:spLocks noChangeArrowheads="1"/>
          </p:cNvSpPr>
          <p:nvPr/>
        </p:nvSpPr>
        <p:spPr bwMode="auto">
          <a:xfrm>
            <a:off x="453833" y="4177699"/>
            <a:ext cx="204786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1800" i="1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1800" i="1" dirty="0">
                <a:latin typeface="Calibri" pitchFamily="34" charset="0"/>
              </a:rPr>
              <a:t>(interrupts)</a:t>
            </a:r>
          </a:p>
        </p:txBody>
      </p:sp>
      <p:sp>
        <p:nvSpPr>
          <p:cNvPr id="688148" name="Text Box 20"/>
          <p:cNvSpPr txBox="1">
            <a:spLocks noChangeArrowheads="1"/>
          </p:cNvSpPr>
          <p:nvPr/>
        </p:nvSpPr>
        <p:spPr bwMode="auto">
          <a:xfrm>
            <a:off x="4143784" y="2840038"/>
            <a:ext cx="112511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User code</a:t>
            </a:r>
          </a:p>
        </p:txBody>
      </p:sp>
      <p:sp>
        <p:nvSpPr>
          <p:cNvPr id="688149" name="Text Box 21"/>
          <p:cNvSpPr txBox="1">
            <a:spLocks noChangeArrowheads="1"/>
          </p:cNvSpPr>
          <p:nvPr/>
        </p:nvSpPr>
        <p:spPr bwMode="auto">
          <a:xfrm>
            <a:off x="4143784" y="3829050"/>
            <a:ext cx="129670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Kernel code</a:t>
            </a:r>
          </a:p>
        </p:txBody>
      </p:sp>
      <p:sp>
        <p:nvSpPr>
          <p:cNvPr id="688150" name="Text Box 22"/>
          <p:cNvSpPr txBox="1">
            <a:spLocks noChangeArrowheads="1"/>
          </p:cNvSpPr>
          <p:nvPr/>
        </p:nvSpPr>
        <p:spPr bwMode="auto">
          <a:xfrm>
            <a:off x="4143784" y="4697413"/>
            <a:ext cx="148726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1800" i="1" dirty="0">
                <a:latin typeface="Calibri" pitchFamily="34" charset="0"/>
              </a:rPr>
              <a:t>Hardware</a:t>
            </a:r>
          </a:p>
          <a:p>
            <a:r>
              <a:rPr lang="en-US" sz="1800" i="1" dirty="0">
                <a:latin typeface="Calibri" pitchFamily="34" charset="0"/>
              </a:rPr>
              <a:t>and firmware</a:t>
            </a:r>
          </a:p>
        </p:txBody>
      </p:sp>
      <p:sp>
        <p:nvSpPr>
          <p:cNvPr id="688151" name="Line 23"/>
          <p:cNvSpPr>
            <a:spLocks noChangeShapeType="1"/>
          </p:cNvSpPr>
          <p:nvPr/>
        </p:nvSpPr>
        <p:spPr bwMode="auto">
          <a:xfrm>
            <a:off x="2520758" y="34925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88154" name="Line 26"/>
          <p:cNvSpPr>
            <a:spLocks noChangeShapeType="1"/>
          </p:cNvSpPr>
          <p:nvPr/>
        </p:nvSpPr>
        <p:spPr bwMode="auto">
          <a:xfrm>
            <a:off x="2508058" y="44958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177382" cy="762000"/>
          </a:xfrm>
        </p:spPr>
        <p:txBody>
          <a:bodyPr/>
          <a:lstStyle/>
          <a:p>
            <a:r>
              <a:rPr lang="en-US" dirty="0"/>
              <a:t>Sockets Helper: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Clean up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Freeaddrinfo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(!p)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No address worked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endParaRPr lang="is-I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it a listening socket ready to accept conn. requests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(listen(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LISTENQ) &lt; 0) 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-1;</a:t>
            </a:r>
          </a:p>
          <a:p>
            <a:r>
              <a:rPr lang="is-IS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listenfd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csapp.c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329153" y="5684972"/>
            <a:ext cx="8307387" cy="86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Key point: </a:t>
            </a:r>
            <a:r>
              <a:rPr lang="en-US" dirty="0" err="1">
                <a:latin typeface="Courier New"/>
                <a:cs typeface="Courier New"/>
              </a:rPr>
              <a:t>open_clientfd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Courier New"/>
                <a:cs typeface="Courier New"/>
              </a:rPr>
              <a:t>open_listenfd</a:t>
            </a:r>
            <a:r>
              <a:rPr lang="en-US" dirty="0"/>
              <a:t> are both independent of any particular version of IP.</a:t>
            </a:r>
            <a:endParaRPr lang="en-US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3"/>
            <a:ext cx="7524750" cy="573087"/>
          </a:xfrm>
        </p:spPr>
        <p:txBody>
          <a:bodyPr/>
          <a:lstStyle/>
          <a:p>
            <a:r>
              <a:rPr lang="en-US"/>
              <a:t>Testing Servers Using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telnet </a:t>
            </a:r>
            <a:r>
              <a:rPr lang="en-US" dirty="0"/>
              <a:t>program is invaluable for testing servers that transmit ASCII strings over Internet connections</a:t>
            </a:r>
          </a:p>
          <a:p>
            <a:pPr lvl="1"/>
            <a:r>
              <a:rPr lang="en-US" dirty="0"/>
              <a:t>Our simple echo server</a:t>
            </a:r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Mail servers</a:t>
            </a:r>
          </a:p>
          <a:p>
            <a:endParaRPr lang="en-US" dirty="0"/>
          </a:p>
          <a:p>
            <a:r>
              <a:rPr lang="en-US" dirty="0"/>
              <a:t>Usage: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i="1" dirty="0">
                <a:latin typeface="Courier New" pitchFamily="49" charset="0"/>
              </a:rPr>
              <a:t>telnet &lt;host&gt; 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</a:p>
          <a:p>
            <a:pPr lvl="1"/>
            <a:r>
              <a:rPr lang="en-US" dirty="0"/>
              <a:t>Creates a connection with a server running on </a:t>
            </a:r>
            <a:r>
              <a:rPr lang="en-US" b="1" i="1" dirty="0">
                <a:latin typeface="Courier New" pitchFamily="49" charset="0"/>
              </a:rPr>
              <a:t>&lt;host&gt;</a:t>
            </a:r>
            <a:r>
              <a:rPr lang="en-US" b="1" dirty="0"/>
              <a:t> </a:t>
            </a:r>
            <a:r>
              <a:rPr lang="en-US" dirty="0"/>
              <a:t>and  listening on port </a:t>
            </a:r>
            <a:r>
              <a:rPr lang="en-US" b="1" i="1" dirty="0">
                <a:latin typeface="Courier New" pitchFamily="49" charset="0"/>
              </a:rPr>
              <a:t>&lt;</a:t>
            </a:r>
            <a:r>
              <a:rPr lang="en-US" b="1" i="1" dirty="0" err="1">
                <a:latin typeface="Courier New" pitchFamily="49" charset="0"/>
              </a:rPr>
              <a:t>portnumber</a:t>
            </a:r>
            <a:r>
              <a:rPr lang="en-US" b="1" i="1" dirty="0">
                <a:latin typeface="Courier New" pitchFamily="49" charset="0"/>
              </a:rPr>
              <a:t>&gt;</a:t>
            </a:r>
            <a:endParaRPr lang="en-US" b="1" dirty="0">
              <a:latin typeface="Courier New" pitchFamily="49" charset="0"/>
            </a:endParaRPr>
          </a:p>
          <a:p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8575" y="436967"/>
            <a:ext cx="8588375" cy="573088"/>
          </a:xfrm>
        </p:spPr>
        <p:txBody>
          <a:bodyPr/>
          <a:lstStyle/>
          <a:p>
            <a:r>
              <a:rPr lang="en-US"/>
              <a:t>Testing the Echo Server With </a:t>
            </a:r>
            <a:r>
              <a:rPr lang="en-US">
                <a:latin typeface="Courier New" pitchFamily="49" charset="0"/>
              </a:rPr>
              <a:t>telnet</a:t>
            </a:r>
            <a:endParaRPr lang="en-US"/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./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echoserveri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(MAKOSHARK.ICS.CS.CMU.EDU, 50280)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11 bytes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server received 8 bytes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Hi there!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Howdy!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^]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telnet&gt; quit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47662" y="493713"/>
            <a:ext cx="6053138" cy="573087"/>
          </a:xfrm>
        </p:spPr>
        <p:txBody>
          <a:bodyPr/>
          <a:lstStyle/>
          <a:p>
            <a:r>
              <a:rPr lang="en-US"/>
              <a:t>For More Information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860" y="1276350"/>
            <a:ext cx="7896225" cy="4972050"/>
          </a:xfrm>
        </p:spPr>
        <p:txBody>
          <a:bodyPr/>
          <a:lstStyle/>
          <a:p>
            <a:r>
              <a:rPr lang="en-US" dirty="0"/>
              <a:t>W. Richard Stevens et. al. “Unix Network Programming: The Sockets Networking API”, Volume 1, Third Edition, Prentice Hall, 2003</a:t>
            </a:r>
          </a:p>
          <a:p>
            <a:pPr lvl="1"/>
            <a:r>
              <a:rPr lang="en-US" dirty="0"/>
              <a:t>THE network programming bible.</a:t>
            </a:r>
          </a:p>
          <a:p>
            <a:r>
              <a:rPr lang="en-US" dirty="0"/>
              <a:t>Michael </a:t>
            </a:r>
            <a:r>
              <a:rPr lang="en-US" dirty="0" err="1"/>
              <a:t>Kerrisk</a:t>
            </a:r>
            <a:r>
              <a:rPr lang="en-US" dirty="0"/>
              <a:t>, “The Linux Programming Interface”, No Starch Press, 2010</a:t>
            </a:r>
          </a:p>
          <a:p>
            <a:pPr lvl="1"/>
            <a:r>
              <a:rPr lang="en-US" dirty="0"/>
              <a:t>THE Linux programming bible. </a:t>
            </a:r>
          </a:p>
          <a:p>
            <a:r>
              <a:rPr lang="en-US" dirty="0"/>
              <a:t>Complete versions of all code in this lecture is available from the 213 schedule page. 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http://</a:t>
            </a:r>
            <a:r>
              <a:rPr lang="en-US" b="1" dirty="0" err="1">
                <a:latin typeface="Courier New"/>
                <a:cs typeface="Courier New"/>
              </a:rPr>
              <a:t>www.cs.cmu.edu</a:t>
            </a:r>
            <a:r>
              <a:rPr lang="en-US" b="1" dirty="0">
                <a:latin typeface="Courier New"/>
                <a:cs typeface="Courier New"/>
              </a:rPr>
              <a:t>/~213/</a:t>
            </a:r>
            <a:r>
              <a:rPr lang="en-US" b="1" dirty="0" err="1">
                <a:latin typeface="Courier New"/>
                <a:cs typeface="Courier New"/>
              </a:rPr>
              <a:t>schedule.html</a:t>
            </a:r>
            <a:endParaRPr lang="en-US" b="1" dirty="0">
              <a:latin typeface="Courier New"/>
              <a:cs typeface="Courier New"/>
            </a:endParaRPr>
          </a:p>
          <a:p>
            <a:pPr lvl="1"/>
            <a:r>
              <a:rPr lang="en-US" dirty="0" err="1"/>
              <a:t>csapp</a:t>
            </a:r>
            <a:r>
              <a:rPr lang="en-US" dirty="0"/>
              <a:t>.{.</a:t>
            </a:r>
            <a:r>
              <a:rPr lang="en-US" dirty="0" err="1"/>
              <a:t>c,h</a:t>
            </a:r>
            <a:r>
              <a:rPr lang="en-US" dirty="0"/>
              <a:t>}, </a:t>
            </a:r>
            <a:r>
              <a:rPr lang="en-US" dirty="0" err="1"/>
              <a:t>hostinfo.c</a:t>
            </a:r>
            <a:r>
              <a:rPr lang="en-US" dirty="0"/>
              <a:t>, </a:t>
            </a:r>
            <a:r>
              <a:rPr lang="en-US" dirty="0" err="1"/>
              <a:t>echoclient.c</a:t>
            </a:r>
            <a:r>
              <a:rPr lang="en-US" dirty="0"/>
              <a:t>, </a:t>
            </a:r>
            <a:r>
              <a:rPr lang="en-US" dirty="0" err="1"/>
              <a:t>echoserveri.c</a:t>
            </a:r>
            <a:r>
              <a:rPr lang="en-US" dirty="0"/>
              <a:t>, </a:t>
            </a:r>
            <a:r>
              <a:rPr lang="en-US" dirty="0" err="1"/>
              <a:t>tiny.c</a:t>
            </a:r>
            <a:r>
              <a:rPr lang="en-US" dirty="0"/>
              <a:t>, </a:t>
            </a:r>
            <a:r>
              <a:rPr lang="en-US" dirty="0" err="1"/>
              <a:t>adder.c</a:t>
            </a:r>
            <a:endParaRPr lang="en-US" dirty="0"/>
          </a:p>
          <a:p>
            <a:pPr lvl="1"/>
            <a:r>
              <a:rPr lang="en-US" dirty="0"/>
              <a:t>You can use any of this code in your assignments. </a:t>
            </a:r>
          </a:p>
        </p:txBody>
      </p:sp>
    </p:spTree>
    <p:extLst>
      <p:ext uri="{BB962C8B-B14F-4D97-AF65-F5344CB8AC3E}">
        <p14:creationId xmlns:p14="http://schemas.microsoft.com/office/powerpoint/2010/main" val="2271533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16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3BEA-D39D-4E79-B911-7469A04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Layers of the Internet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A1C45CF-3D09-4931-845E-4D6CC2466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79" y="1276350"/>
            <a:ext cx="7108417" cy="49720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ABDA416-8058-44C0-A490-7AE5ED4EE377}"/>
              </a:ext>
            </a:extLst>
          </p:cNvPr>
          <p:cNvSpPr txBox="1"/>
          <p:nvPr/>
        </p:nvSpPr>
        <p:spPr>
          <a:xfrm>
            <a:off x="4335843" y="6449754"/>
            <a:ext cx="419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0" dirty="0"/>
              <a:t>https://en.wikipedia.org/wiki/World_Wide_Web</a:t>
            </a:r>
          </a:p>
        </p:txBody>
      </p:sp>
    </p:spTree>
    <p:extLst>
      <p:ext uri="{BB962C8B-B14F-4D97-AF65-F5344CB8AC3E}">
        <p14:creationId xmlns:p14="http://schemas.microsoft.com/office/powerpoint/2010/main" val="5863260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3733800" cy="573087"/>
          </a:xfrm>
        </p:spPr>
        <p:txBody>
          <a:bodyPr lIns="91294" tIns="45647" rIns="91294" bIns="45647" anchor="t"/>
          <a:lstStyle/>
          <a:p>
            <a:r>
              <a:rPr lang="en-US" dirty="0"/>
              <a:t>Web Server Basics</a:t>
            </a:r>
          </a:p>
        </p:txBody>
      </p:sp>
      <p:sp>
        <p:nvSpPr>
          <p:cNvPr id="758787" name="Oval 3"/>
          <p:cNvSpPr>
            <a:spLocks noChangeArrowheads="1"/>
          </p:cNvSpPr>
          <p:nvPr/>
        </p:nvSpPr>
        <p:spPr bwMode="auto"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+mn-lt"/>
              </a:rPr>
              <a:t>Web</a:t>
            </a:r>
          </a:p>
          <a:p>
            <a:pPr algn="ctr"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58788" name="Line 4"/>
          <p:cNvSpPr>
            <a:spLocks noChangeShapeType="1"/>
          </p:cNvSpPr>
          <p:nvPr/>
        </p:nvSpPr>
        <p:spPr bwMode="auto">
          <a:xfrm>
            <a:off x="5859463" y="1976438"/>
            <a:ext cx="174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5781675" y="1594132"/>
            <a:ext cx="1611569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request</a:t>
            </a:r>
          </a:p>
        </p:txBody>
      </p:sp>
      <p:sp>
        <p:nvSpPr>
          <p:cNvPr id="758790" name="Line 6"/>
          <p:cNvSpPr>
            <a:spLocks noChangeShapeType="1"/>
          </p:cNvSpPr>
          <p:nvPr/>
        </p:nvSpPr>
        <p:spPr bwMode="auto">
          <a:xfrm>
            <a:off x="6011863" y="2584450"/>
            <a:ext cx="14462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789613" y="2708964"/>
            <a:ext cx="1749177" cy="646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HTTP </a:t>
            </a:r>
            <a:r>
              <a:rPr lang="en-US" sz="1800" dirty="0">
                <a:latin typeface="+mn-lt"/>
              </a:rPr>
              <a:t>response</a:t>
            </a:r>
          </a:p>
          <a:p>
            <a:pPr defTabSz="912813"/>
            <a:r>
              <a:rPr lang="en-US" sz="1800" dirty="0">
                <a:latin typeface="+mn-lt"/>
              </a:rPr>
              <a:t>(content)</a:t>
            </a:r>
          </a:p>
        </p:txBody>
      </p:sp>
      <p:sp>
        <p:nvSpPr>
          <p:cNvPr id="75879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3212" y="1598613"/>
            <a:ext cx="4186238" cy="4687887"/>
          </a:xfrm>
          <a:noFill/>
          <a:ln/>
        </p:spPr>
        <p:txBody>
          <a:bodyPr lIns="90343" tIns="44379" rIns="90343" bIns="44379"/>
          <a:lstStyle/>
          <a:p>
            <a:r>
              <a:rPr lang="en-US" sz="2000" dirty="0"/>
              <a:t>Clients and servers communicate using  the </a:t>
            </a:r>
            <a:r>
              <a:rPr lang="en-US" sz="2000" dirty="0" err="1"/>
              <a:t>HyperText</a:t>
            </a:r>
            <a:r>
              <a:rPr lang="en-US" sz="2000" dirty="0"/>
              <a:t> Transfer Protocol (HTTP)</a:t>
            </a:r>
          </a:p>
          <a:p>
            <a:pPr lvl="1"/>
            <a:r>
              <a:rPr lang="en-US" sz="1800" dirty="0"/>
              <a:t>Client and server establish TCP connection</a:t>
            </a:r>
          </a:p>
          <a:p>
            <a:pPr lvl="1"/>
            <a:r>
              <a:rPr lang="en-US" sz="1800" dirty="0"/>
              <a:t>Client requests content</a:t>
            </a:r>
          </a:p>
          <a:p>
            <a:pPr lvl="1"/>
            <a:r>
              <a:rPr lang="en-US" sz="1800" dirty="0"/>
              <a:t>Server responds with requested content</a:t>
            </a:r>
          </a:p>
          <a:p>
            <a:pPr lvl="1"/>
            <a:r>
              <a:rPr lang="en-US" sz="1800" dirty="0"/>
              <a:t>Client and server close connection (eventually)</a:t>
            </a:r>
          </a:p>
          <a:p>
            <a:r>
              <a:rPr lang="en-US" sz="2000" dirty="0"/>
              <a:t>Current version is HTTP/1.1</a:t>
            </a:r>
          </a:p>
          <a:p>
            <a:pPr lvl="1"/>
            <a:r>
              <a:rPr lang="en-US" sz="1800" dirty="0"/>
              <a:t>RFC 2616, June, 1999. </a:t>
            </a:r>
          </a:p>
        </p:txBody>
      </p:sp>
      <p:sp>
        <p:nvSpPr>
          <p:cNvPr id="758793" name="Oval 9"/>
          <p:cNvSpPr>
            <a:spLocks noChangeArrowheads="1"/>
          </p:cNvSpPr>
          <p:nvPr/>
        </p:nvSpPr>
        <p:spPr bwMode="auto"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 dirty="0">
                <a:latin typeface="+mn-lt"/>
              </a:rPr>
              <a:t>Web</a:t>
            </a:r>
          </a:p>
          <a:p>
            <a:pPr algn="ctr" defTabSz="912813"/>
            <a:r>
              <a:rPr lang="en-US" sz="1800" dirty="0">
                <a:latin typeface="+mn-lt"/>
              </a:rPr>
              <a:t>client</a:t>
            </a:r>
          </a:p>
          <a:p>
            <a:pPr algn="ctr" defTabSz="912813"/>
            <a:r>
              <a:rPr lang="en-US" sz="1800" dirty="0">
                <a:latin typeface="+mn-lt"/>
              </a:rPr>
              <a:t>(browser) </a:t>
            </a:r>
          </a:p>
        </p:txBody>
      </p:sp>
      <p:sp>
        <p:nvSpPr>
          <p:cNvPr id="763908" name="Text Box 1028"/>
          <p:cNvSpPr txBox="1">
            <a:spLocks noChangeArrowheads="1"/>
          </p:cNvSpPr>
          <p:nvPr/>
        </p:nvSpPr>
        <p:spPr bwMode="auto">
          <a:xfrm>
            <a:off x="303213" y="5949950"/>
            <a:ext cx="757130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</a:rPr>
              <a:t>http://www.w3.org/Protocols/rfc2616/rfc2616.html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IP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TCP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C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HTTP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bri" pitchFamily="34" charset="0"/>
              </a:rPr>
              <a:t>Datagrams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Streams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Web content</a:t>
            </a:r>
          </a:p>
        </p:txBody>
      </p:sp>
    </p:spTree>
    <p:extLst>
      <p:ext uri="{BB962C8B-B14F-4D97-AF65-F5344CB8AC3E}">
        <p14:creationId xmlns:p14="http://schemas.microsoft.com/office/powerpoint/2010/main" val="26290389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5646738" cy="573087"/>
          </a:xfrm>
        </p:spPr>
        <p:txBody>
          <a:bodyPr/>
          <a:lstStyle/>
          <a:p>
            <a:r>
              <a:rPr lang="en-US"/>
              <a:t>Web Content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/>
          <a:lstStyle/>
          <a:p>
            <a:pPr>
              <a:tabLst>
                <a:tab pos="4403725" algn="l"/>
              </a:tabLst>
            </a:pPr>
            <a:r>
              <a:rPr lang="en-US" dirty="0"/>
              <a:t>Web servers return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 to clients</a:t>
            </a:r>
          </a:p>
          <a:p>
            <a:pPr lvl="1">
              <a:tabLst>
                <a:tab pos="4403725" algn="l"/>
              </a:tabLst>
            </a:pPr>
            <a:r>
              <a:rPr lang="en-US" i="1" dirty="0"/>
              <a:t>content: </a:t>
            </a:r>
            <a:r>
              <a:rPr lang="en-US" dirty="0"/>
              <a:t>a sequence of bytes with an associated MIME (Multipurpose Internet Mail Extensions) type</a:t>
            </a:r>
          </a:p>
          <a:p>
            <a:pPr>
              <a:tabLst>
                <a:tab pos="4403725" algn="l"/>
              </a:tabLst>
            </a:pPr>
            <a:endParaRPr lang="en-US" dirty="0"/>
          </a:p>
          <a:p>
            <a:pPr>
              <a:tabLst>
                <a:tab pos="4403725" algn="l"/>
              </a:tabLst>
            </a:pPr>
            <a:r>
              <a:rPr lang="en-US" dirty="0"/>
              <a:t>Example MIME types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text/html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/>
              <a:t>HTML</a:t>
            </a:r>
            <a:r>
              <a:rPr lang="en-US" dirty="0"/>
              <a:t> document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text/plain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Unformatted text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image/gif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/>
              <a:t>Binary image encoded in GIF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/>
                <a:cs typeface="Courier New"/>
              </a:rPr>
              <a:t>image/</a:t>
            </a:r>
            <a:r>
              <a:rPr lang="en-US" b="1" dirty="0" err="1">
                <a:latin typeface="Courier New"/>
                <a:cs typeface="Courier New"/>
              </a:rPr>
              <a:t>png</a:t>
            </a:r>
            <a:r>
              <a:rPr lang="en-US" dirty="0"/>
              <a:t>	Binary image encoded in PNG format</a:t>
            </a:r>
          </a:p>
          <a:p>
            <a:pPr lvl="1">
              <a:tabLst>
                <a:tab pos="4403725" algn="l"/>
              </a:tabLst>
            </a:pPr>
            <a:r>
              <a:rPr lang="en-US" b="1" dirty="0">
                <a:latin typeface="Courier New" pitchFamily="49" charset="0"/>
              </a:rPr>
              <a:t>image/jpeg</a:t>
            </a:r>
            <a:r>
              <a:rPr lang="en-US" dirty="0"/>
              <a:t>	Binary image encoded in JPEG format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  <a:cs typeface="Courier New"/>
              </a:rPr>
              <a:t>You can find the complete list of MIME types at:</a:t>
            </a:r>
          </a:p>
          <a:p>
            <a:r>
              <a:rPr lang="en-US" sz="1800" dirty="0">
                <a:latin typeface="Courier New"/>
                <a:cs typeface="Courier New"/>
              </a:rPr>
              <a:t>http://</a:t>
            </a:r>
            <a:r>
              <a:rPr lang="en-US" sz="1800" dirty="0" err="1">
                <a:latin typeface="Courier New"/>
                <a:cs typeface="Courier New"/>
              </a:rPr>
              <a:t>www.iana.org</a:t>
            </a:r>
            <a:r>
              <a:rPr lang="en-US" sz="1800" dirty="0">
                <a:latin typeface="Courier New"/>
                <a:cs typeface="Courier New"/>
              </a:rPr>
              <a:t>/assignments/media-types/media-</a:t>
            </a:r>
            <a:r>
              <a:rPr lang="en-US" sz="1800" dirty="0" err="1">
                <a:latin typeface="Courier New"/>
                <a:cs typeface="Courier New"/>
              </a:rPr>
              <a:t>types.xhtml</a:t>
            </a:r>
            <a:endParaRPr lang="en-US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80424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077200" cy="573087"/>
          </a:xfrm>
        </p:spPr>
        <p:txBody>
          <a:bodyPr lIns="91294" tIns="45647" rIns="91294" bIns="45647" anchor="t"/>
          <a:lstStyle/>
          <a:p>
            <a:r>
              <a:rPr lang="en-US"/>
              <a:t>Static and Dynamic Content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" y="1362075"/>
            <a:ext cx="8823325" cy="4972050"/>
          </a:xfrm>
        </p:spPr>
        <p:txBody>
          <a:bodyPr lIns="91294" tIns="45647" rIns="91294" bIns="45647"/>
          <a:lstStyle/>
          <a:p>
            <a:r>
              <a:rPr lang="en-US" dirty="0"/>
              <a:t>The content returned in HTTP responses can be either </a:t>
            </a:r>
            <a:r>
              <a:rPr lang="en-US" i="1" dirty="0">
                <a:solidFill>
                  <a:srgbClr val="FF0000"/>
                </a:solidFill>
              </a:rPr>
              <a:t>static</a:t>
            </a:r>
            <a:r>
              <a:rPr lang="en-US" dirty="0"/>
              <a:t> or </a:t>
            </a:r>
            <a:r>
              <a:rPr lang="en-US" i="1" dirty="0">
                <a:solidFill>
                  <a:srgbClr val="FF0000"/>
                </a:solidFill>
              </a:rPr>
              <a:t>dynamic</a:t>
            </a:r>
            <a:endParaRPr lang="en-US" dirty="0"/>
          </a:p>
          <a:p>
            <a:pPr lvl="1"/>
            <a:r>
              <a:rPr lang="en-US" i="1" dirty="0"/>
              <a:t>Static content</a:t>
            </a:r>
            <a:r>
              <a:rPr lang="en-US" dirty="0"/>
              <a:t>: content stored in files and retrieved in response to an HTTP request</a:t>
            </a:r>
          </a:p>
          <a:p>
            <a:pPr lvl="2"/>
            <a:r>
              <a:rPr lang="en-US" dirty="0"/>
              <a:t>Examples: HTML files, images, audio clips, </a:t>
            </a:r>
            <a:r>
              <a:rPr lang="en-US" dirty="0" err="1"/>
              <a:t>Javascript</a:t>
            </a:r>
            <a:r>
              <a:rPr lang="en-US" dirty="0"/>
              <a:t> programs</a:t>
            </a:r>
          </a:p>
          <a:p>
            <a:pPr lvl="2"/>
            <a:r>
              <a:rPr lang="en-US" dirty="0"/>
              <a:t>Request identifies which content file</a:t>
            </a:r>
          </a:p>
          <a:p>
            <a:pPr lvl="1"/>
            <a:r>
              <a:rPr lang="en-US" i="1" dirty="0"/>
              <a:t>Dynamic content</a:t>
            </a:r>
            <a:r>
              <a:rPr lang="en-US" dirty="0"/>
              <a:t>: content produced on-the-fly in response to an HTTP request</a:t>
            </a:r>
          </a:p>
          <a:p>
            <a:pPr lvl="2"/>
            <a:r>
              <a:rPr lang="en-US" dirty="0"/>
              <a:t>Example: content produced by a program executed by the server on behalf of the client</a:t>
            </a:r>
          </a:p>
          <a:p>
            <a:pPr lvl="2"/>
            <a:r>
              <a:rPr lang="en-US" dirty="0"/>
              <a:t>Request identifies file containing executable code</a:t>
            </a:r>
          </a:p>
          <a:p>
            <a:r>
              <a:rPr lang="en-US" i="1" dirty="0"/>
              <a:t>Web content associated with a file that is managed by the server</a:t>
            </a:r>
          </a:p>
        </p:txBody>
      </p:sp>
    </p:spTree>
    <p:extLst>
      <p:ext uri="{BB962C8B-B14F-4D97-AF65-F5344CB8AC3E}">
        <p14:creationId xmlns:p14="http://schemas.microsoft.com/office/powerpoint/2010/main" val="37636586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382000" cy="573087"/>
          </a:xfrm>
        </p:spPr>
        <p:txBody>
          <a:bodyPr/>
          <a:lstStyle/>
          <a:p>
            <a:r>
              <a:rPr lang="en-US" dirty="0"/>
              <a:t>URLs and how clients and servers use them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dirty="0"/>
              <a:t>Unique name for a file: URL (Universal Resource Locator)</a:t>
            </a:r>
          </a:p>
          <a:p>
            <a:r>
              <a:rPr lang="en-US" dirty="0"/>
              <a:t>Example URL: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</a:p>
          <a:p>
            <a:r>
              <a:rPr lang="en-US" dirty="0"/>
              <a:t>Clients use </a:t>
            </a:r>
            <a:r>
              <a:rPr lang="en-US" i="1" dirty="0">
                <a:solidFill>
                  <a:srgbClr val="000000"/>
                </a:solidFill>
              </a:rPr>
              <a:t>prefix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http://www.cmu.edu:80</a:t>
            </a:r>
            <a:r>
              <a:rPr lang="en-US" dirty="0"/>
              <a:t>) to infer:</a:t>
            </a:r>
          </a:p>
          <a:p>
            <a:pPr lvl="1"/>
            <a:r>
              <a:rPr lang="en-US" dirty="0"/>
              <a:t>What kind (protocol) of server to contact (HTTP)</a:t>
            </a:r>
          </a:p>
          <a:p>
            <a:pPr lvl="1"/>
            <a:r>
              <a:rPr lang="en-US" dirty="0"/>
              <a:t>Where the server is (</a:t>
            </a:r>
            <a:r>
              <a:rPr lang="en-US" b="1" dirty="0">
                <a:latin typeface="Courier New" pitchFamily="49" charset="0"/>
              </a:rPr>
              <a:t>www.cmu.edu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port it is listening on (80)</a:t>
            </a:r>
          </a:p>
          <a:p>
            <a:r>
              <a:rPr lang="en-US" dirty="0"/>
              <a:t>Servers use </a:t>
            </a:r>
            <a:r>
              <a:rPr lang="en-US" i="1" dirty="0">
                <a:solidFill>
                  <a:srgbClr val="000000"/>
                </a:solidFill>
              </a:rPr>
              <a:t>suffix</a:t>
            </a:r>
            <a:r>
              <a:rPr lang="en-US" dirty="0"/>
              <a:t> (</a:t>
            </a:r>
            <a:r>
              <a:rPr lang="en-US" dirty="0">
                <a:solidFill>
                  <a:srgbClr val="00CC66"/>
                </a:solidFill>
                <a:latin typeface="Courier New" pitchFamily="49" charset="0"/>
              </a:rPr>
              <a:t>/index.html</a:t>
            </a:r>
            <a:r>
              <a:rPr lang="en-US" dirty="0"/>
              <a:t>) to:</a:t>
            </a:r>
          </a:p>
          <a:p>
            <a:pPr lvl="1"/>
            <a:r>
              <a:rPr lang="en-US" dirty="0"/>
              <a:t>Determine if request is for static or dynamic content.</a:t>
            </a:r>
          </a:p>
          <a:p>
            <a:pPr lvl="2"/>
            <a:r>
              <a:rPr lang="en-US" dirty="0"/>
              <a:t>No hard and fast rules for this</a:t>
            </a:r>
          </a:p>
          <a:p>
            <a:pPr lvl="2"/>
            <a:r>
              <a:rPr lang="en-US" dirty="0"/>
              <a:t>One convention: executables reside in </a:t>
            </a:r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directory</a:t>
            </a:r>
          </a:p>
          <a:p>
            <a:pPr lvl="1"/>
            <a:r>
              <a:rPr lang="en-US" dirty="0"/>
              <a:t>Find file on file system</a:t>
            </a:r>
          </a:p>
          <a:p>
            <a:pPr lvl="2"/>
            <a:r>
              <a:rPr lang="en-US" dirty="0"/>
              <a:t>Initial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 in suffix denotes home directory for requested content.</a:t>
            </a:r>
          </a:p>
          <a:p>
            <a:pPr lvl="2"/>
            <a:r>
              <a:rPr lang="en-US" dirty="0"/>
              <a:t>Minimal suffix is “</a:t>
            </a:r>
            <a:r>
              <a:rPr lang="en-US" b="1" dirty="0">
                <a:latin typeface="Courier New" pitchFamily="49" charset="0"/>
              </a:rPr>
              <a:t>/</a:t>
            </a:r>
            <a:r>
              <a:rPr lang="en-US" dirty="0"/>
              <a:t>”, which server expands to configured default filename (usually, </a:t>
            </a:r>
            <a:r>
              <a:rPr lang="en-US" b="1" dirty="0" err="1">
                <a:latin typeface="Courier New" pitchFamily="49" charset="0"/>
              </a:rPr>
              <a:t>index.html</a:t>
            </a:r>
            <a:r>
              <a:rPr lang="en-US" dirty="0"/>
              <a:t>)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3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573087"/>
          </a:xfrm>
        </p:spPr>
        <p:txBody>
          <a:bodyPr/>
          <a:lstStyle/>
          <a:p>
            <a:r>
              <a:rPr lang="en-US"/>
              <a:t>A Programmer’s View of the Internet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i="1" dirty="0">
                <a:solidFill>
                  <a:srgbClr val="C00000"/>
                </a:solidFill>
              </a:rPr>
              <a:t>IP addresses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128.2.203.179</a:t>
            </a:r>
          </a:p>
          <a:p>
            <a:pPr lvl="1"/>
            <a:r>
              <a:rPr lang="en-US" dirty="0"/>
              <a:t>127.0.0.1 (always </a:t>
            </a:r>
            <a:r>
              <a:rPr lang="en-US" i="1" dirty="0"/>
              <a:t>localhost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altLang="zh-CN" dirty="0"/>
              <a:t>As a convenience for humans, the Domain Name System maps a</a:t>
            </a:r>
            <a:r>
              <a:rPr lang="en-US" dirty="0"/>
              <a:t> set of identifiers called Internet </a:t>
            </a:r>
            <a:r>
              <a:rPr lang="en-US" i="1" dirty="0">
                <a:solidFill>
                  <a:srgbClr val="C00000"/>
                </a:solidFill>
              </a:rPr>
              <a:t>domain names </a:t>
            </a:r>
            <a:r>
              <a:rPr lang="en-US" dirty="0"/>
              <a:t>to IP addresses:</a:t>
            </a:r>
          </a:p>
          <a:p>
            <a:pPr lvl="1"/>
            <a:r>
              <a:rPr lang="en-US" dirty="0"/>
              <a:t>128.2.217.3 is mapped to  </a:t>
            </a:r>
            <a:r>
              <a:rPr lang="en-US" dirty="0">
                <a:hlinkClick r:id="rId3"/>
              </a:rPr>
              <a:t>www.cs.cmu.edu</a:t>
            </a:r>
            <a:endParaRPr lang="en-US" dirty="0"/>
          </a:p>
          <a:p>
            <a:pPr lvl="1"/>
            <a:r>
              <a:rPr lang="en-US" altLang="zh-CN" dirty="0">
                <a:hlinkClick r:id="rId3"/>
              </a:rPr>
              <a:t>www.cs.cmu.edu</a:t>
            </a:r>
            <a:r>
              <a:rPr lang="en-US" altLang="zh-CN" dirty="0"/>
              <a:t> “resolves to” 128.2.217.3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i="1" dirty="0">
                <a:solidFill>
                  <a:srgbClr val="C00000"/>
                </a:solidFill>
              </a:rPr>
              <a:t>connection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5888038" cy="573088"/>
          </a:xfrm>
        </p:spPr>
        <p:txBody>
          <a:bodyPr/>
          <a:lstStyle/>
          <a:p>
            <a:r>
              <a:rPr lang="en-US"/>
              <a:t>HTTP Requests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62074"/>
            <a:ext cx="8289925" cy="5191125"/>
          </a:xfrm>
          <a:ln/>
        </p:spPr>
        <p:txBody>
          <a:bodyPr/>
          <a:lstStyle/>
          <a:p>
            <a:r>
              <a:rPr lang="en-US" dirty="0"/>
              <a:t>HTTP request is a </a:t>
            </a:r>
            <a:r>
              <a:rPr lang="en-US" i="1" dirty="0">
                <a:solidFill>
                  <a:srgbClr val="FF0000"/>
                </a:solidFill>
              </a:rPr>
              <a:t>request line</a:t>
            </a:r>
            <a:r>
              <a:rPr lang="en-US" dirty="0"/>
              <a:t>, followed by zero or more </a:t>
            </a:r>
            <a:r>
              <a:rPr lang="en-US" i="1" dirty="0">
                <a:solidFill>
                  <a:srgbClr val="FF0000"/>
                </a:solidFill>
              </a:rPr>
              <a:t>request headers</a:t>
            </a:r>
          </a:p>
          <a:p>
            <a:endParaRPr lang="en-US" dirty="0"/>
          </a:p>
          <a:p>
            <a:r>
              <a:rPr lang="en-US" dirty="0"/>
              <a:t>Request line: </a:t>
            </a:r>
            <a:r>
              <a:rPr lang="en-US" dirty="0">
                <a:latin typeface="Courier New" pitchFamily="49" charset="0"/>
              </a:rPr>
              <a:t>&lt;method&gt; &lt;</a:t>
            </a:r>
            <a:r>
              <a:rPr lang="en-US" dirty="0" err="1">
                <a:latin typeface="Courier New" pitchFamily="49" charset="0"/>
              </a:rPr>
              <a:t>uri</a:t>
            </a:r>
            <a:r>
              <a:rPr lang="en-US" dirty="0">
                <a:latin typeface="Courier New" pitchFamily="49" charset="0"/>
              </a:rPr>
              <a:t>&gt; &lt;version&gt;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&lt;method&gt; </a:t>
            </a:r>
            <a:r>
              <a:rPr lang="en-US" dirty="0"/>
              <a:t>is one of  </a:t>
            </a:r>
            <a:r>
              <a:rPr lang="en-US" b="1" dirty="0">
                <a:latin typeface="Courier New" pitchFamily="49" charset="0"/>
              </a:rPr>
              <a:t>GET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POST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OPTIONS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HEAD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PUT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b="1" dirty="0">
                <a:latin typeface="Courier New" pitchFamily="49" charset="0"/>
              </a:rPr>
              <a:t>DELETE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/>
              <a:t>or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TRACE</a:t>
            </a:r>
          </a:p>
          <a:p>
            <a:pPr lvl="1"/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</a:rPr>
              <a:t>uri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is typically URL for proxies, URL suffix for servers</a:t>
            </a:r>
          </a:p>
          <a:p>
            <a:pPr lvl="2"/>
            <a:r>
              <a:rPr lang="en-US" dirty="0"/>
              <a:t>A URL is a type of URI (Uniform Resource Identifier)</a:t>
            </a:r>
          </a:p>
          <a:p>
            <a:pPr lvl="2"/>
            <a:r>
              <a:rPr lang="en-US" dirty="0"/>
              <a:t>See </a:t>
            </a:r>
            <a:r>
              <a:rPr lang="en-US" dirty="0">
                <a:hlinkClick r:id="rId3"/>
              </a:rPr>
              <a:t>http://www.ietf.org/rfc/rfc2396.txt</a:t>
            </a:r>
            <a:endParaRPr lang="en-US" dirty="0"/>
          </a:p>
          <a:p>
            <a:pPr lvl="1"/>
            <a:r>
              <a:rPr lang="en-US" b="1" dirty="0">
                <a:latin typeface="Courier New" pitchFamily="49" charset="0"/>
              </a:rPr>
              <a:t>&lt;version&gt;</a:t>
            </a:r>
            <a:r>
              <a:rPr lang="en-US" b="1" dirty="0"/>
              <a:t> </a:t>
            </a:r>
            <a:r>
              <a:rPr lang="en-US" dirty="0"/>
              <a:t>is HTTP version of request (</a:t>
            </a:r>
            <a:r>
              <a:rPr lang="en-US" b="1" dirty="0">
                <a:latin typeface="Courier New" pitchFamily="49" charset="0"/>
              </a:rPr>
              <a:t>HTTP/1.0</a:t>
            </a:r>
            <a:r>
              <a:rPr lang="en-US" dirty="0"/>
              <a:t> or </a:t>
            </a:r>
            <a:r>
              <a:rPr lang="en-US" b="1" dirty="0">
                <a:latin typeface="Courier New" pitchFamily="49" charset="0"/>
              </a:rPr>
              <a:t>HTTP/1.1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Request headers: </a:t>
            </a:r>
            <a:r>
              <a:rPr lang="en-US" dirty="0">
                <a:latin typeface="Courier New" pitchFamily="49" charset="0"/>
              </a:rPr>
              <a:t>&lt;header name&gt;: &lt;header data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Provide additional information to the server</a:t>
            </a:r>
          </a:p>
          <a:p>
            <a:pPr lvl="1"/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95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154738" cy="573087"/>
          </a:xfrm>
        </p:spPr>
        <p:txBody>
          <a:bodyPr/>
          <a:lstStyle/>
          <a:p>
            <a:r>
              <a:rPr lang="en-US"/>
              <a:t>HTTP Responses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066800"/>
            <a:ext cx="8699500" cy="557033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HTTP response is a </a:t>
            </a:r>
            <a:r>
              <a:rPr lang="en-US" i="1" dirty="0">
                <a:solidFill>
                  <a:srgbClr val="FF0000"/>
                </a:solidFill>
              </a:rPr>
              <a:t>response line</a:t>
            </a:r>
            <a:r>
              <a:rPr lang="en-US" dirty="0"/>
              <a:t> followed by zero or more </a:t>
            </a:r>
            <a:r>
              <a:rPr lang="en-US" i="1" dirty="0">
                <a:solidFill>
                  <a:srgbClr val="FF0000"/>
                </a:solidFill>
              </a:rPr>
              <a:t>response headers</a:t>
            </a:r>
            <a:r>
              <a:rPr lang="en-US" dirty="0"/>
              <a:t>, possibly followed by </a:t>
            </a:r>
            <a:r>
              <a:rPr lang="en-US" i="1" dirty="0">
                <a:solidFill>
                  <a:srgbClr val="FF0000"/>
                </a:solidFill>
              </a:rPr>
              <a:t>content</a:t>
            </a:r>
            <a:r>
              <a:rPr lang="en-US" dirty="0"/>
              <a:t>, with blank line (“</a:t>
            </a:r>
            <a:r>
              <a:rPr lang="en-US" dirty="0">
                <a:latin typeface="Courier New"/>
                <a:cs typeface="Courier New"/>
              </a:rPr>
              <a:t>\r\n</a:t>
            </a:r>
            <a:r>
              <a:rPr lang="en-US" dirty="0"/>
              <a:t>”) separating headers from content. 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Response line: </a:t>
            </a:r>
          </a:p>
          <a:p>
            <a:pPr>
              <a:lnSpc>
                <a:spcPct val="85000"/>
              </a:lnSpc>
              <a:buNone/>
            </a:pPr>
            <a:r>
              <a:rPr lang="en-US" dirty="0"/>
              <a:t>		</a:t>
            </a:r>
            <a:r>
              <a:rPr lang="en-US" dirty="0">
                <a:latin typeface="Courier New" pitchFamily="49" charset="0"/>
              </a:rPr>
              <a:t>&lt;version&gt; &lt;status code&gt; &lt;status </a:t>
            </a:r>
            <a:r>
              <a:rPr lang="en-US" dirty="0" err="1">
                <a:latin typeface="Courier New" pitchFamily="49" charset="0"/>
              </a:rPr>
              <a:t>msg</a:t>
            </a:r>
            <a:r>
              <a:rPr lang="en-US" dirty="0">
                <a:latin typeface="Courier New" pitchFamily="49" charset="0"/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&lt;version&gt; is HTTP version of the response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code&gt; is numeric status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&lt;status </a:t>
            </a:r>
            <a:r>
              <a:rPr lang="en-US" dirty="0" err="1"/>
              <a:t>msg</a:t>
            </a:r>
            <a:r>
              <a:rPr lang="en-US" dirty="0"/>
              <a:t>&gt; is corresponding English text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 	OK</a:t>
            </a:r>
            <a:r>
              <a:rPr lang="en-US" dirty="0"/>
              <a:t>		Request was handled without error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301	Moved</a:t>
            </a:r>
            <a:r>
              <a:rPr lang="en-US" dirty="0"/>
              <a:t>		Provide alternate URL</a:t>
            </a:r>
          </a:p>
          <a:p>
            <a:pPr lvl="2">
              <a:lnSpc>
                <a:spcPct val="97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404	Not found</a:t>
            </a:r>
            <a:r>
              <a:rPr lang="en-US" dirty="0"/>
              <a:t>	Server couldn’t find the file</a:t>
            </a:r>
          </a:p>
          <a:p>
            <a:pPr>
              <a:lnSpc>
                <a:spcPct val="85000"/>
              </a:lnSpc>
            </a:pPr>
            <a:r>
              <a:rPr lang="en-US" dirty="0"/>
              <a:t>Response headers: </a:t>
            </a:r>
            <a:r>
              <a:rPr lang="en-US" dirty="0">
                <a:latin typeface="Courier New" pitchFamily="49" charset="0"/>
              </a:rPr>
              <a:t>&lt;header name&gt;: &lt;header data&gt;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 additional information about response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Content-Type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MIME type of content in response body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pitchFamily="49" charset="0"/>
              </a:rPr>
              <a:t>Content-Length</a:t>
            </a:r>
            <a:r>
              <a:rPr lang="en-US" dirty="0">
                <a:latin typeface="Courier New" pitchFamily="49" charset="0"/>
              </a:rPr>
              <a:t>: </a:t>
            </a:r>
            <a:r>
              <a:rPr lang="en-US" dirty="0"/>
              <a:t>Length of content in response body</a:t>
            </a:r>
          </a:p>
          <a:p>
            <a:pPr>
              <a:lnSpc>
                <a:spcPct val="8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47501" cy="914401"/>
          </a:xfrm>
        </p:spPr>
        <p:txBody>
          <a:bodyPr/>
          <a:lstStyle/>
          <a:p>
            <a:r>
              <a:rPr lang="en-US" dirty="0"/>
              <a:t>Example HTTP Transaction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HTTP/1.1   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301 Moved Permanently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17:05:11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5 response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this is an Apache server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Location: </a:t>
            </a:r>
            <a:r>
              <a:rPr lang="sk-SK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http://www.cmu.edu/index.shtml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page has moved here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body will be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expect HTML in response body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15c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&lt;HTML&gt;&lt;HEAD&gt;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start of HTML content</a:t>
            </a:r>
          </a:p>
          <a:p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&lt;/BODY&gt;&lt;/HTML&gt;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end of HTML content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last line in response body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closes connection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5867400"/>
            <a:ext cx="8839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HTTP standard requires that each text line end with </a:t>
            </a:r>
            <a:r>
              <a:rPr lang="en-US" dirty="0">
                <a:latin typeface="Courier New"/>
                <a:cs typeface="Courier New"/>
              </a:rPr>
              <a:t>“\r\n”</a:t>
            </a:r>
          </a:p>
          <a:p>
            <a:r>
              <a:rPr lang="en-US" dirty="0"/>
              <a:t>Blank line (</a:t>
            </a:r>
            <a:r>
              <a:rPr lang="en-US" dirty="0">
                <a:latin typeface="Courier New"/>
                <a:cs typeface="Courier New"/>
              </a:rPr>
              <a:t>“\r\n”</a:t>
            </a:r>
            <a:r>
              <a:rPr lang="en-US" dirty="0"/>
              <a:t>) terminates request and response headers</a:t>
            </a:r>
          </a:p>
        </p:txBody>
      </p:sp>
    </p:spTree>
    <p:extLst>
      <p:ext uri="{BB962C8B-B14F-4D97-AF65-F5344CB8AC3E}">
        <p14:creationId xmlns:p14="http://schemas.microsoft.com/office/powerpoint/2010/main" val="111603238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8477630" cy="573087"/>
          </a:xfrm>
        </p:spPr>
        <p:txBody>
          <a:bodyPr/>
          <a:lstStyle/>
          <a:p>
            <a:r>
              <a:rPr lang="en-US" dirty="0"/>
              <a:t>Example HTTP Transaction, Take 2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www.cmu.edu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80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open connection to server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Trying 128.2.42.52...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Telnet prints 3 lines to terminal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Connected to WWW-CMU-PROD-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VIP.ANDREW.cmu.edu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GET /</a:t>
            </a:r>
            <a:r>
              <a:rPr lang="en-US" sz="1500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index.shtml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request line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Host: www.cmu.edu                       </a:t>
            </a:r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Client: required HTTP/1.1 header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FF0000"/>
                </a:solidFill>
                <a:latin typeface="Courier New"/>
                <a:cs typeface="Courier New"/>
              </a:rPr>
              <a:t>                                        Client: blank line terminates headers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HTTP/1.1 </a:t>
            </a:r>
            <a:r>
              <a:rPr lang="en-US" sz="1500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cs typeface="Courier New"/>
              </a:rPr>
              <a:t>200 OK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                        </a:t>
            </a:r>
            <a:r>
              <a:rPr lang="en-US" sz="1500" dirty="0">
                <a:solidFill>
                  <a:srgbClr val="0000FF"/>
                </a:solidFill>
                <a:latin typeface="Courier New"/>
                <a:cs typeface="Courier New"/>
              </a:rPr>
              <a:t>Server: response line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Wed, 05 Nov 2014 17:37:26 GMT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followed by 4 response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Apache/1.3.42 (Unix)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Transfer-Encoding: chunked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Content-Type: text/html; charset=... </a:t>
            </a:r>
          </a:p>
          <a:p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                                        Server: empty line terminates headers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1000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begin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&lt;html ..&gt;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first line of HTML content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&lt;/html&gt;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0                                 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end response body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      </a:t>
            </a:r>
            <a:r>
              <a:rPr lang="sk-SK" sz="1500" dirty="0">
                <a:solidFill>
                  <a:srgbClr val="0000FF"/>
                </a:solidFill>
                <a:latin typeface="Courier New"/>
                <a:cs typeface="Courier New"/>
              </a:rPr>
              <a:t>Server: close connection</a:t>
            </a:r>
            <a:endParaRPr lang="sk-SK" sz="1500" dirty="0">
              <a:solidFill>
                <a:srgbClr val="00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6836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85" y="152400"/>
            <a:ext cx="8477630" cy="573087"/>
          </a:xfrm>
        </p:spPr>
        <p:txBody>
          <a:bodyPr/>
          <a:lstStyle/>
          <a:p>
            <a:r>
              <a:rPr lang="en-US" dirty="0"/>
              <a:t>Example HTTP(S) Transaction, Take 3</a:t>
            </a:r>
          </a:p>
        </p:txBody>
      </p:sp>
      <p:sp>
        <p:nvSpPr>
          <p:cNvPr id="763907" name="Rectangle 3"/>
          <p:cNvSpPr>
            <a:spLocks noChangeArrowheads="1"/>
          </p:cNvSpPr>
          <p:nvPr/>
        </p:nvSpPr>
        <p:spPr bwMode="auto">
          <a:xfrm>
            <a:off x="0" y="685800"/>
            <a:ext cx="9144000" cy="6555641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whaleshark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openssl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/>
                <a:cs typeface="Courier New"/>
              </a:rPr>
              <a:t>s_client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  <a:hlinkClick r:id="rId3"/>
              </a:rPr>
              <a:t>www.cs.cmu.edu:443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CONNECTED(00000005)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Certificate chain                                                              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                                                                            Server certificate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-----BEGIN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MIIGDjCCBPagAwIBAgIRAMiF7LBPDoySilnNoU+mp+gwDQYJKoZIhvcNAQELBQAw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djELMAkGA1UEBhMCVVMxCzAJBgNVBAgTAk1JMRIwEAYDVQQHEwlBbm4gQXJib3Ix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EjAQBgNVBAoTCUludGVybmV0MjERMA8GA1UECxMISW5Db21tb24xHzAdBgNVBAMT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wkWkvDVBBCwKXrShVxQNsj6J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-----END CERTIFICATE-----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subject=/C=US/postalCode=15213/ST=PA/L=Pittsburgh/street=5000 Forbes Ave/O=Carnegie Mellon University/OU=School of Computer Science/CN=www.cs.cmu.edu         issuer=/C=US/ST=MI/L=Ann Arbor/O=Internet2/OU=InCommon/CN=InCommon RSA Server CA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SSL handshake has read 6274 bytes and written 483 bytes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…</a:t>
            </a: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&gt;</a:t>
            </a: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GET / HTTP/1.0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HTTP/1.1 200 OK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Date: Tue, 12 Nov 2019 04:22:15 GMT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Server: Apache/2.4.10 (Ubuntu)        </a:t>
            </a:r>
            <a:b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sk-SK" sz="1500" dirty="0">
                <a:solidFill>
                  <a:srgbClr val="000000"/>
                </a:solidFill>
                <a:latin typeface="Courier New"/>
                <a:cs typeface="Courier New"/>
              </a:rPr>
              <a:t>Set-Cookie: SHIBLOCATION=scsweb; path=/; domain=.cs.cmu.edu </a:t>
            </a:r>
            <a:endParaRPr lang="en-US" sz="15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/>
                <a:cs typeface="Courier New"/>
              </a:rPr>
              <a:t>... HTML Content Continues Below ...</a:t>
            </a:r>
          </a:p>
        </p:txBody>
      </p:sp>
    </p:spTree>
    <p:extLst>
      <p:ext uri="{BB962C8B-B14F-4D97-AF65-F5344CB8AC3E}">
        <p14:creationId xmlns:p14="http://schemas.microsoft.com/office/powerpoint/2010/main" val="293115806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Tiny Web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Tiny Web server described in text</a:t>
            </a:r>
          </a:p>
          <a:p>
            <a:pPr lvl="1"/>
            <a:r>
              <a:rPr lang="en-US" sz="2200" dirty="0"/>
              <a:t>Tiny is a sequential Web server</a:t>
            </a:r>
          </a:p>
          <a:p>
            <a:pPr lvl="1"/>
            <a:r>
              <a:rPr lang="en-US" sz="2200" dirty="0"/>
              <a:t>Serves static and dynamic content to real browsers</a:t>
            </a:r>
          </a:p>
          <a:p>
            <a:pPr lvl="2"/>
            <a:r>
              <a:rPr lang="en-US" dirty="0"/>
              <a:t>text files, HTML files, GIF, PNG, and JPEG images</a:t>
            </a:r>
          </a:p>
          <a:p>
            <a:pPr lvl="1"/>
            <a:r>
              <a:rPr lang="en-US" sz="2200" dirty="0"/>
              <a:t>239 lines of commented C code</a:t>
            </a:r>
          </a:p>
          <a:p>
            <a:pPr lvl="1"/>
            <a:r>
              <a:rPr lang="en-US" sz="2200" dirty="0"/>
              <a:t>Not as complete or robust as a real Web server</a:t>
            </a:r>
          </a:p>
          <a:p>
            <a:pPr lvl="2"/>
            <a:r>
              <a:rPr lang="en-US" sz="2200" dirty="0"/>
              <a:t>You can break it with poorly-formed HTTP requests (e.g., terminate lines with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sz="2200" dirty="0"/>
              <a:t>” instead of “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\r\n</a:t>
            </a:r>
            <a:r>
              <a:rPr lang="en-US" sz="2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968978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Tiny Operation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connection from client</a:t>
            </a:r>
          </a:p>
          <a:p>
            <a:r>
              <a:rPr lang="en-US" dirty="0"/>
              <a:t>Read request from client (via connected socket)</a:t>
            </a:r>
          </a:p>
          <a:p>
            <a:r>
              <a:rPr lang="en-US" dirty="0"/>
              <a:t>Split into &lt;method&gt;  &lt;</a:t>
            </a:r>
            <a:r>
              <a:rPr lang="en-US" dirty="0" err="1"/>
              <a:t>uri</a:t>
            </a:r>
            <a:r>
              <a:rPr lang="en-US" dirty="0"/>
              <a:t>&gt; &lt;version&gt;</a:t>
            </a:r>
          </a:p>
          <a:p>
            <a:pPr lvl="1"/>
            <a:r>
              <a:rPr lang="en-US" dirty="0"/>
              <a:t>If method not GET, then return error</a:t>
            </a:r>
          </a:p>
          <a:p>
            <a:r>
              <a:rPr lang="en-US" dirty="0"/>
              <a:t>If URI contains “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-bin</a:t>
            </a:r>
            <a:r>
              <a:rPr lang="en-US" dirty="0"/>
              <a:t>” then serve dynamic content</a:t>
            </a:r>
          </a:p>
          <a:p>
            <a:pPr lvl="1"/>
            <a:r>
              <a:rPr lang="en-US" dirty="0"/>
              <a:t>(Would do wrong thing if had file “</a:t>
            </a:r>
            <a:r>
              <a:rPr lang="en-US" b="1" dirty="0">
                <a:latin typeface="Courier New" panose="02070309020205020404" pitchFamily="49" charset="0"/>
                <a:cs typeface="Courier New" pitchFamily="49" charset="0"/>
              </a:rPr>
              <a:t>abcgi-bingo.html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Fork process to execute program</a:t>
            </a:r>
          </a:p>
          <a:p>
            <a:r>
              <a:rPr lang="en-US" dirty="0"/>
              <a:t>Otherwise serve static content</a:t>
            </a:r>
          </a:p>
          <a:p>
            <a:pPr lvl="1"/>
            <a:r>
              <a:rPr lang="en-US" dirty="0"/>
              <a:t>Copy file to output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342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018" y="304800"/>
            <a:ext cx="7592093" cy="762000"/>
          </a:xfrm>
        </p:spPr>
        <p:txBody>
          <a:bodyPr lIns="91294" tIns="45647" rIns="91294" bIns="45647" anchor="t"/>
          <a:lstStyle/>
          <a:p>
            <a:r>
              <a:rPr lang="en-US" dirty="0"/>
              <a:t>Tiny Serving Static Content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serve_static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[MAXBUF];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headers to client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get_filetype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sServer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Tiny Web Server\r\n"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sConnection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close\r\n"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sContent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-type: %s\r\n\r\n"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filetype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));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ro-RO" sz="1600" dirty="0">
                <a:solidFill>
                  <a:srgbClr val="CB2418"/>
                </a:solidFill>
                <a:latin typeface="Courier New"/>
                <a:cs typeface="Courier New"/>
              </a:rPr>
              <a:t>/* Send response body to client */</a:t>
            </a:r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Open(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O_RDONLY, 0);    </a:t>
            </a:r>
          </a:p>
          <a:p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Mmap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(0,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PROT_READ, MAP_PRIVATE, </a:t>
            </a:r>
            <a:r>
              <a:rPr lang="nl-NL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nl-NL" sz="1600" dirty="0">
                <a:solidFill>
                  <a:srgbClr val="000000"/>
                </a:solidFill>
                <a:latin typeface="Courier New"/>
                <a:cs typeface="Courier New"/>
              </a:rPr>
              <a:t>, 0);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Close(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Rio_writen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filesize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Munmap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tr-TR" sz="1600" dirty="0" err="1">
                <a:solidFill>
                  <a:srgbClr val="000000"/>
                </a:solidFill>
                <a:latin typeface="Courier New"/>
                <a:cs typeface="Courier New"/>
              </a:rPr>
              <a:t>srcp</a:t>
            </a:r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, filesize);                 </a:t>
            </a:r>
          </a:p>
          <a:p>
            <a:r>
              <a:rPr lang="tr-TR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2816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0960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</a:t>
            </a:r>
          </a:p>
        </p:txBody>
      </p:sp>
      <p:sp>
        <p:nvSpPr>
          <p:cNvPr id="771075" name="Oval 3"/>
          <p:cNvSpPr>
            <a:spLocks noChangeArrowheads="1"/>
          </p:cNvSpPr>
          <p:nvPr/>
        </p:nvSpPr>
        <p:spPr bwMode="auto"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 dirty="0">
                <a:latin typeface="+mn-lt"/>
              </a:rPr>
              <a:t>Client</a:t>
            </a:r>
          </a:p>
        </p:txBody>
      </p:sp>
      <p:sp>
        <p:nvSpPr>
          <p:cNvPr id="771076" name="Oval 4"/>
          <p:cNvSpPr>
            <a:spLocks noChangeArrowheads="1"/>
          </p:cNvSpPr>
          <p:nvPr/>
        </p:nvSpPr>
        <p:spPr bwMode="auto"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1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42118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Client sends request to server</a:t>
            </a:r>
          </a:p>
          <a:p>
            <a:endParaRPr lang="en-US" dirty="0"/>
          </a:p>
          <a:p>
            <a:r>
              <a:rPr lang="en-US" dirty="0"/>
              <a:t>If request URI contains the string “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dirty="0" err="1">
                <a:latin typeface="Courier New" pitchFamily="49" charset="0"/>
              </a:rPr>
              <a:t>cgi</a:t>
            </a:r>
            <a:r>
              <a:rPr lang="en-US" dirty="0">
                <a:latin typeface="Courier New" pitchFamily="49" charset="0"/>
              </a:rPr>
              <a:t>-bin</a:t>
            </a:r>
            <a:r>
              <a:rPr lang="en-US" dirty="0"/>
              <a:t>”, the Tiny server assumes that the request is for dynamic content </a:t>
            </a:r>
          </a:p>
        </p:txBody>
      </p:sp>
      <p:sp>
        <p:nvSpPr>
          <p:cNvPr id="771078" name="Line 6"/>
          <p:cNvSpPr>
            <a:spLocks noChangeShapeType="1"/>
          </p:cNvSpPr>
          <p:nvPr/>
        </p:nvSpPr>
        <p:spPr bwMode="auto">
          <a:xfrm>
            <a:off x="6613525" y="3117850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1079" name="Text Box 7"/>
          <p:cNvSpPr txBox="1">
            <a:spLocks noChangeArrowheads="1"/>
          </p:cNvSpPr>
          <p:nvPr/>
        </p:nvSpPr>
        <p:spPr bwMode="auto">
          <a:xfrm>
            <a:off x="5000625" y="2130425"/>
            <a:ext cx="40068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 dirty="0">
                <a:latin typeface="Courier New" pitchFamily="49" charset="0"/>
              </a:rPr>
              <a:t>GET /</a:t>
            </a:r>
            <a:r>
              <a:rPr lang="en-US" sz="1800" dirty="0" err="1">
                <a:latin typeface="Courier New" pitchFamily="49" charset="0"/>
              </a:rPr>
              <a:t>cgi</a:t>
            </a:r>
            <a:r>
              <a:rPr lang="en-US" sz="1800" dirty="0">
                <a:latin typeface="Courier New" pitchFamily="49" charset="0"/>
              </a:rPr>
              <a:t>-bin/env.pl HTTP/1.1</a:t>
            </a:r>
          </a:p>
        </p:txBody>
      </p:sp>
    </p:spTree>
    <p:extLst>
      <p:ext uri="{BB962C8B-B14F-4D97-AF65-F5344CB8AC3E}">
        <p14:creationId xmlns:p14="http://schemas.microsoft.com/office/powerpoint/2010/main" val="14067675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77724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2099" name="Oval 3"/>
          <p:cNvSpPr>
            <a:spLocks noChangeArrowheads="1"/>
          </p:cNvSpPr>
          <p:nvPr/>
        </p:nvSpPr>
        <p:spPr bwMode="auto"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2100" name="Oval 4"/>
          <p:cNvSpPr>
            <a:spLocks noChangeArrowheads="1"/>
          </p:cNvSpPr>
          <p:nvPr/>
        </p:nvSpPr>
        <p:spPr bwMode="auto"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2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18907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server creates a child process and runs the program identified by the URI in that process</a:t>
            </a:r>
          </a:p>
        </p:txBody>
      </p:sp>
      <p:sp>
        <p:nvSpPr>
          <p:cNvPr id="772102" name="Oval 6"/>
          <p:cNvSpPr>
            <a:spLocks noChangeArrowheads="1"/>
          </p:cNvSpPr>
          <p:nvPr/>
        </p:nvSpPr>
        <p:spPr bwMode="auto"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2103" name="Line 7"/>
          <p:cNvSpPr>
            <a:spLocks noChangeShapeType="1"/>
          </p:cNvSpPr>
          <p:nvPr/>
        </p:nvSpPr>
        <p:spPr bwMode="auto">
          <a:xfrm flipV="1">
            <a:off x="7685088" y="28908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2104" name="Text Box 8"/>
          <p:cNvSpPr txBox="1">
            <a:spLocks noChangeArrowheads="1"/>
          </p:cNvSpPr>
          <p:nvPr/>
        </p:nvSpPr>
        <p:spPr bwMode="auto">
          <a:xfrm>
            <a:off x="7654925" y="3011488"/>
            <a:ext cx="14128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Courier New" pitchFamily="49" charset="0"/>
              </a:rPr>
              <a:t>fork/exec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9572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IPv4 and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98" y="1205030"/>
            <a:ext cx="7727801" cy="5495926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IPv4 </a:t>
            </a:r>
            <a:r>
              <a:rPr lang="en-US" altLang="zh-CN" dirty="0"/>
              <a:t>(</a:t>
            </a:r>
            <a:r>
              <a:rPr lang="en-US" altLang="zh-CN" i="1" dirty="0"/>
              <a:t>Internet Protocol Version 4</a:t>
            </a:r>
            <a:r>
              <a:rPr lang="en-US" altLang="zh-CN" dirty="0"/>
              <a:t>) specified 1981</a:t>
            </a:r>
          </a:p>
          <a:p>
            <a:pPr lvl="1"/>
            <a:r>
              <a:rPr lang="en-US" altLang="zh-CN" dirty="0"/>
              <a:t>32-bit host addresses </a:t>
            </a:r>
          </a:p>
          <a:p>
            <a:pPr lvl="1"/>
            <a:r>
              <a:rPr lang="en-US" dirty="0"/>
              <a:t>Known to not be enough for everyone since ~1990</a:t>
            </a:r>
          </a:p>
          <a:p>
            <a:pPr lvl="1"/>
            <a:r>
              <a:rPr lang="en-US" altLang="zh-CN" dirty="0"/>
              <a:t>Majority of Internet traffic still carried by IPv4</a:t>
            </a:r>
            <a:endParaRPr lang="en-US" dirty="0"/>
          </a:p>
          <a:p>
            <a:r>
              <a:rPr lang="en-US" altLang="zh-CN" dirty="0">
                <a:solidFill>
                  <a:srgbClr val="FF0000"/>
                </a:solidFill>
              </a:rPr>
              <a:t>IPv6 </a:t>
            </a:r>
            <a:r>
              <a:rPr lang="en-US" altLang="zh-CN" dirty="0"/>
              <a:t>(</a:t>
            </a:r>
            <a:r>
              <a:rPr lang="en-US" altLang="zh-CN" i="1" dirty="0"/>
              <a:t>Internet Protocol Version 6</a:t>
            </a:r>
            <a:r>
              <a:rPr lang="en-US" altLang="zh-CN" dirty="0"/>
              <a:t>) specified </a:t>
            </a:r>
            <a:r>
              <a:rPr lang="en-US" dirty="0"/>
              <a:t>1996</a:t>
            </a:r>
          </a:p>
          <a:p>
            <a:pPr lvl="1"/>
            <a:r>
              <a:rPr lang="en-US" altLang="zh-CN" dirty="0"/>
              <a:t>128-bit addresses (2001:0db8:0:0:0:0:cafe:1a7e)</a:t>
            </a:r>
            <a:endParaRPr lang="en-US" dirty="0"/>
          </a:p>
          <a:p>
            <a:pPr lvl="1"/>
            <a:r>
              <a:rPr lang="en-US" dirty="0"/>
              <a:t>Intended to replace IPv4</a:t>
            </a:r>
          </a:p>
          <a:p>
            <a:pPr lvl="1"/>
            <a:r>
              <a:rPr lang="en-US" dirty="0"/>
              <a:t>Very slow adoption due to need to replace routers</a:t>
            </a:r>
          </a:p>
          <a:p>
            <a:r>
              <a:rPr lang="en-US" dirty="0"/>
              <a:t>Application programmers mostly don’t have to care</a:t>
            </a:r>
          </a:p>
          <a:p>
            <a:pPr lvl="1"/>
            <a:r>
              <a:rPr lang="en-US" altLang="zh-CN" dirty="0"/>
              <a:t>Sockets API makes it easy to write code that seamlessly uses either, as necessary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7220" y="5560548"/>
            <a:ext cx="416748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IPv6 traffic to Google</a:t>
            </a:r>
          </a:p>
          <a:p>
            <a:r>
              <a:rPr lang="en-US" altLang="zh-CN" sz="1400" dirty="0">
                <a:latin typeface="Calibri" pitchFamily="34" charset="0"/>
                <a:hlinkClick r:id="rId2"/>
              </a:rPr>
              <a:t>https://www.google.com/intl/en/ipv6/statistics.html</a:t>
            </a:r>
            <a:endParaRPr lang="en-US" altLang="zh-CN" sz="1400" dirty="0">
              <a:latin typeface="Calibri" pitchFamily="34" charset="0"/>
            </a:endParaRPr>
          </a:p>
          <a:p>
            <a:endParaRPr lang="en-US" altLang="zh-CN" sz="1800" dirty="0">
              <a:latin typeface="Calibri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68F79-F792-46BA-8997-39EDAA0DA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169" y="5176428"/>
            <a:ext cx="3390852" cy="163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768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229600" cy="573087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(cont)</a:t>
            </a:r>
          </a:p>
        </p:txBody>
      </p:sp>
      <p:sp>
        <p:nvSpPr>
          <p:cNvPr id="773123" name="Oval 3"/>
          <p:cNvSpPr>
            <a:spLocks noChangeArrowheads="1"/>
          </p:cNvSpPr>
          <p:nvPr/>
        </p:nvSpPr>
        <p:spPr bwMode="auto"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3124" name="Oval 4"/>
          <p:cNvSpPr>
            <a:spLocks noChangeArrowheads="1"/>
          </p:cNvSpPr>
          <p:nvPr/>
        </p:nvSpPr>
        <p:spPr bwMode="auto"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3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3213" y="1970088"/>
            <a:ext cx="4287837" cy="4456112"/>
          </a:xfrm>
          <a:noFill/>
          <a:ln/>
        </p:spPr>
        <p:txBody>
          <a:bodyPr lIns="90343" tIns="44379" rIns="90343" bIns="44379"/>
          <a:lstStyle/>
          <a:p>
            <a:r>
              <a:rPr lang="en-US" dirty="0"/>
              <a:t>The child runs and generates the dynamic content</a:t>
            </a:r>
          </a:p>
          <a:p>
            <a:endParaRPr lang="en-US" dirty="0"/>
          </a:p>
          <a:p>
            <a:r>
              <a:rPr lang="en-US" dirty="0"/>
              <a:t>The server captures the content of the child and forwards it without modification to the client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73126" name="Oval 6"/>
          <p:cNvSpPr>
            <a:spLocks noChangeArrowheads="1"/>
          </p:cNvSpPr>
          <p:nvPr/>
        </p:nvSpPr>
        <p:spPr bwMode="auto"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  <p:sp>
        <p:nvSpPr>
          <p:cNvPr id="773127" name="Line 7"/>
          <p:cNvSpPr>
            <a:spLocks noChangeShapeType="1"/>
          </p:cNvSpPr>
          <p:nvPr/>
        </p:nvSpPr>
        <p:spPr bwMode="auto">
          <a:xfrm flipV="1">
            <a:off x="7685088" y="2814638"/>
            <a:ext cx="0" cy="608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/>
          </a:p>
        </p:txBody>
      </p:sp>
      <p:sp>
        <p:nvSpPr>
          <p:cNvPr id="773128" name="Text Box 8"/>
          <p:cNvSpPr txBox="1">
            <a:spLocks noChangeArrowheads="1"/>
          </p:cNvSpPr>
          <p:nvPr/>
        </p:nvSpPr>
        <p:spPr bwMode="auto">
          <a:xfrm>
            <a:off x="7616825" y="2967038"/>
            <a:ext cx="10477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/>
              <a:t>Content</a:t>
            </a:r>
          </a:p>
        </p:txBody>
      </p:sp>
      <p:sp>
        <p:nvSpPr>
          <p:cNvPr id="773129" name="Text Box 9"/>
          <p:cNvSpPr txBox="1">
            <a:spLocks noChangeArrowheads="1"/>
          </p:cNvSpPr>
          <p:nvPr/>
        </p:nvSpPr>
        <p:spPr bwMode="auto">
          <a:xfrm>
            <a:off x="6202363" y="2265645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3130" name="Line 10"/>
          <p:cNvSpPr>
            <a:spLocks noChangeShapeType="1"/>
          </p:cNvSpPr>
          <p:nvPr/>
        </p:nvSpPr>
        <p:spPr bwMode="auto">
          <a:xfrm flipH="1">
            <a:off x="6240463" y="2281238"/>
            <a:ext cx="912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0630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41313"/>
            <a:ext cx="8305800" cy="573087"/>
          </a:xfrm>
        </p:spPr>
        <p:txBody>
          <a:bodyPr lIns="91294" tIns="45647" rIns="91294" bIns="45647" anchor="t"/>
          <a:lstStyle/>
          <a:p>
            <a:r>
              <a:rPr lang="en-US"/>
              <a:t>Issues in Serving Dynamic Content</a:t>
            </a:r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595438"/>
            <a:ext cx="5360987" cy="4830762"/>
          </a:xfrm>
        </p:spPr>
        <p:txBody>
          <a:bodyPr lIns="91294" tIns="45647" rIns="91294" bIns="45647"/>
          <a:lstStyle/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client pass program arguments to the server?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these arguments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pass other info relevant to the request to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How does the server capture the content produced by the child?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dirty="0"/>
              <a:t>These issues are addressed by the </a:t>
            </a:r>
            <a:r>
              <a:rPr lang="en-US" dirty="0">
                <a:solidFill>
                  <a:srgbClr val="FF0000"/>
                </a:solidFill>
              </a:rPr>
              <a:t>Common Gateway Interface (CGI) </a:t>
            </a:r>
            <a:r>
              <a:rPr lang="en-US" dirty="0"/>
              <a:t>specification.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endParaRPr lang="en-US" dirty="0"/>
          </a:p>
        </p:txBody>
      </p:sp>
      <p:sp>
        <p:nvSpPr>
          <p:cNvPr id="775172" name="Oval 4"/>
          <p:cNvSpPr>
            <a:spLocks noChangeArrowheads="1"/>
          </p:cNvSpPr>
          <p:nvPr/>
        </p:nvSpPr>
        <p:spPr bwMode="auto"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Client</a:t>
            </a:r>
          </a:p>
        </p:txBody>
      </p:sp>
      <p:sp>
        <p:nvSpPr>
          <p:cNvPr id="775173" name="Oval 5"/>
          <p:cNvSpPr>
            <a:spLocks noChangeArrowheads="1"/>
          </p:cNvSpPr>
          <p:nvPr/>
        </p:nvSpPr>
        <p:spPr bwMode="auto"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defTabSz="912813"/>
            <a:r>
              <a:rPr lang="en-US" sz="1800">
                <a:latin typeface="+mn-lt"/>
              </a:rPr>
              <a:t>Server</a:t>
            </a:r>
          </a:p>
        </p:txBody>
      </p:sp>
      <p:sp>
        <p:nvSpPr>
          <p:cNvPr id="775174" name="Line 6"/>
          <p:cNvSpPr>
            <a:spLocks noChangeShapeType="1"/>
          </p:cNvSpPr>
          <p:nvPr/>
        </p:nvSpPr>
        <p:spPr bwMode="auto">
          <a:xfrm flipH="1" flipV="1">
            <a:off x="7761288" y="28146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75" name="Text Box 7"/>
          <p:cNvSpPr txBox="1">
            <a:spLocks noChangeArrowheads="1"/>
          </p:cNvSpPr>
          <p:nvPr/>
        </p:nvSpPr>
        <p:spPr bwMode="auto">
          <a:xfrm>
            <a:off x="6715125" y="2965732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6" name="Text Box 8"/>
          <p:cNvSpPr txBox="1">
            <a:spLocks noChangeArrowheads="1"/>
          </p:cNvSpPr>
          <p:nvPr/>
        </p:nvSpPr>
        <p:spPr bwMode="auto">
          <a:xfrm>
            <a:off x="6486525" y="2129120"/>
            <a:ext cx="954914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Content</a:t>
            </a:r>
          </a:p>
        </p:txBody>
      </p:sp>
      <p:sp>
        <p:nvSpPr>
          <p:cNvPr id="775177" name="Line 9"/>
          <p:cNvSpPr>
            <a:spLocks noChangeShapeType="1"/>
          </p:cNvSpPr>
          <p:nvPr/>
        </p:nvSpPr>
        <p:spPr bwMode="auto">
          <a:xfrm flipH="1">
            <a:off x="6524625" y="2462213"/>
            <a:ext cx="912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78" name="Text Box 10"/>
          <p:cNvSpPr txBox="1">
            <a:spLocks noChangeArrowheads="1"/>
          </p:cNvSpPr>
          <p:nvPr/>
        </p:nvSpPr>
        <p:spPr bwMode="auto">
          <a:xfrm>
            <a:off x="6410325" y="1671920"/>
            <a:ext cx="966861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Request</a:t>
            </a:r>
          </a:p>
        </p:txBody>
      </p:sp>
      <p:sp>
        <p:nvSpPr>
          <p:cNvPr id="775179" name="Line 11"/>
          <p:cNvSpPr>
            <a:spLocks noChangeShapeType="1"/>
          </p:cNvSpPr>
          <p:nvPr/>
        </p:nvSpPr>
        <p:spPr bwMode="auto">
          <a:xfrm flipH="1" flipV="1">
            <a:off x="6448425" y="2054225"/>
            <a:ext cx="1065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75180" name="Line 12"/>
          <p:cNvSpPr>
            <a:spLocks noChangeShapeType="1"/>
          </p:cNvSpPr>
          <p:nvPr/>
        </p:nvSpPr>
        <p:spPr bwMode="auto">
          <a:xfrm flipH="1" flipV="1">
            <a:off x="8218488" y="2738438"/>
            <a:ext cx="0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577" tIns="45789" rIns="91577" bIns="45789" anchor="ctr"/>
          <a:lstStyle/>
          <a:p>
            <a:endParaRPr lang="en-US">
              <a:latin typeface="+mn-lt"/>
            </a:endParaRPr>
          </a:p>
        </p:txBody>
      </p:sp>
      <p:sp>
        <p:nvSpPr>
          <p:cNvPr id="775181" name="Text Box 13"/>
          <p:cNvSpPr txBox="1">
            <a:spLocks noChangeArrowheads="1"/>
          </p:cNvSpPr>
          <p:nvPr/>
        </p:nvSpPr>
        <p:spPr bwMode="auto">
          <a:xfrm>
            <a:off x="8180388" y="2965732"/>
            <a:ext cx="815265" cy="369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defTabSz="912813"/>
            <a:r>
              <a:rPr lang="en-US" sz="1800">
                <a:latin typeface="+mn-lt"/>
              </a:rPr>
              <a:t>Create</a:t>
            </a:r>
          </a:p>
        </p:txBody>
      </p:sp>
      <p:sp>
        <p:nvSpPr>
          <p:cNvPr id="775182" name="Oval 14"/>
          <p:cNvSpPr>
            <a:spLocks noChangeArrowheads="1"/>
          </p:cNvSpPr>
          <p:nvPr/>
        </p:nvSpPr>
        <p:spPr bwMode="auto"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800">
                <a:latin typeface="Courier New" pitchFamily="49" charset="0"/>
              </a:rPr>
              <a:t>env.pl</a:t>
            </a:r>
          </a:p>
        </p:txBody>
      </p:sp>
    </p:spTree>
    <p:extLst>
      <p:ext uri="{BB962C8B-B14F-4D97-AF65-F5344CB8AC3E}">
        <p14:creationId xmlns:p14="http://schemas.microsoft.com/office/powerpoint/2010/main" val="1592142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8716962" cy="666750"/>
          </a:xfrm>
        </p:spPr>
        <p:txBody>
          <a:bodyPr lIns="91294" tIns="45647" rIns="91294" bIns="45647" anchor="t"/>
          <a:lstStyle/>
          <a:p>
            <a:r>
              <a:rPr lang="en-US" dirty="0"/>
              <a:t>CGI</a:t>
            </a:r>
          </a:p>
        </p:txBody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Because the children are written according to the CGI spec, they are often called </a:t>
            </a:r>
            <a:r>
              <a:rPr lang="en-US" i="1" dirty="0">
                <a:solidFill>
                  <a:srgbClr val="FF0000"/>
                </a:solidFill>
              </a:rPr>
              <a:t>CGI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CGI really defines a simple standard for transferring information between the client (browser), the server, and the child process.</a:t>
            </a:r>
          </a:p>
          <a:p>
            <a:endParaRPr lang="en-US" dirty="0"/>
          </a:p>
          <a:p>
            <a:r>
              <a:rPr lang="en-US" dirty="0"/>
              <a:t>CGI is the original standard for generating dynamic content. Has been largely replaced by other, faster techniques: 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fastCGI</a:t>
            </a:r>
            <a:r>
              <a:rPr lang="en-US" dirty="0"/>
              <a:t>, Apache modules, Java servlets, Rails controllers</a:t>
            </a:r>
          </a:p>
          <a:p>
            <a:pPr lvl="1"/>
            <a:r>
              <a:rPr lang="en-US" dirty="0"/>
              <a:t>Avoid having to create process on the fly (expensive and slow). </a:t>
            </a:r>
          </a:p>
        </p:txBody>
      </p:sp>
    </p:spTree>
    <p:extLst>
      <p:ext uri="{BB962C8B-B14F-4D97-AF65-F5344CB8AC3E}">
        <p14:creationId xmlns:p14="http://schemas.microsoft.com/office/powerpoint/2010/main" val="25763813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1-05 at 3.08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360" y="1869008"/>
            <a:ext cx="9144000" cy="3849056"/>
          </a:xfrm>
          <a:prstGeom prst="rect">
            <a:avLst/>
          </a:prstGeom>
        </p:spPr>
      </p:pic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6942138" cy="573087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add.com</a:t>
            </a:r>
            <a:r>
              <a:rPr lang="en-US" dirty="0"/>
              <a:t> Experience</a:t>
            </a:r>
          </a:p>
        </p:txBody>
      </p:sp>
      <p:sp>
        <p:nvSpPr>
          <p:cNvPr id="778246" name="Text Box 6"/>
          <p:cNvSpPr txBox="1">
            <a:spLocks noChangeArrowheads="1"/>
          </p:cNvSpPr>
          <p:nvPr/>
        </p:nvSpPr>
        <p:spPr bwMode="auto">
          <a:xfrm>
            <a:off x="6658440" y="5718064"/>
            <a:ext cx="139012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Output page</a:t>
            </a:r>
          </a:p>
        </p:txBody>
      </p:sp>
      <p:sp>
        <p:nvSpPr>
          <p:cNvPr id="778247" name="Line 7"/>
          <p:cNvSpPr>
            <a:spLocks noChangeShapeType="1"/>
          </p:cNvSpPr>
          <p:nvPr/>
        </p:nvSpPr>
        <p:spPr bwMode="auto">
          <a:xfrm flipH="1" flipV="1">
            <a:off x="4601039" y="4301220"/>
            <a:ext cx="205740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48" name="Text Box 8"/>
          <p:cNvSpPr txBox="1">
            <a:spLocks noChangeArrowheads="1"/>
          </p:cNvSpPr>
          <p:nvPr/>
        </p:nvSpPr>
        <p:spPr bwMode="auto">
          <a:xfrm>
            <a:off x="2302005" y="1284176"/>
            <a:ext cx="60474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host</a:t>
            </a:r>
          </a:p>
        </p:txBody>
      </p:sp>
      <p:sp>
        <p:nvSpPr>
          <p:cNvPr id="778249" name="Text Box 9"/>
          <p:cNvSpPr txBox="1">
            <a:spLocks noChangeArrowheads="1"/>
          </p:cNvSpPr>
          <p:nvPr/>
        </p:nvSpPr>
        <p:spPr bwMode="auto">
          <a:xfrm>
            <a:off x="3755221" y="1284176"/>
            <a:ext cx="59470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port</a:t>
            </a:r>
          </a:p>
        </p:txBody>
      </p:sp>
      <p:sp>
        <p:nvSpPr>
          <p:cNvPr id="778250" name="Text Box 10"/>
          <p:cNvSpPr txBox="1">
            <a:spLocks noChangeArrowheads="1"/>
          </p:cNvSpPr>
          <p:nvPr/>
        </p:nvSpPr>
        <p:spPr bwMode="auto">
          <a:xfrm>
            <a:off x="4601040" y="1298463"/>
            <a:ext cx="139090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CGI program</a:t>
            </a:r>
          </a:p>
        </p:txBody>
      </p:sp>
      <p:sp>
        <p:nvSpPr>
          <p:cNvPr id="778251" name="Text Box 11"/>
          <p:cNvSpPr txBox="1">
            <a:spLocks noChangeArrowheads="1"/>
          </p:cNvSpPr>
          <p:nvPr/>
        </p:nvSpPr>
        <p:spPr bwMode="auto">
          <a:xfrm>
            <a:off x="6616580" y="1717313"/>
            <a:ext cx="12139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arguments</a:t>
            </a:r>
          </a:p>
        </p:txBody>
      </p:sp>
      <p:sp>
        <p:nvSpPr>
          <p:cNvPr id="778252" name="Line 12"/>
          <p:cNvSpPr>
            <a:spLocks noChangeShapeType="1"/>
          </p:cNvSpPr>
          <p:nvPr/>
        </p:nvSpPr>
        <p:spPr bwMode="auto">
          <a:xfrm flipH="1">
            <a:off x="2635380" y="1717314"/>
            <a:ext cx="0" cy="9432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3" name="Line 13"/>
          <p:cNvSpPr>
            <a:spLocks noChangeShapeType="1"/>
          </p:cNvSpPr>
          <p:nvPr/>
        </p:nvSpPr>
        <p:spPr bwMode="auto">
          <a:xfrm flipH="1">
            <a:off x="4069546" y="1665176"/>
            <a:ext cx="0" cy="98345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4" name="Line 14"/>
          <p:cNvSpPr>
            <a:spLocks noChangeShapeType="1"/>
          </p:cNvSpPr>
          <p:nvPr/>
        </p:nvSpPr>
        <p:spPr bwMode="auto">
          <a:xfrm flipH="1">
            <a:off x="5058240" y="1717314"/>
            <a:ext cx="152400" cy="9763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8255" name="Line 15"/>
          <p:cNvSpPr>
            <a:spLocks noChangeShapeType="1"/>
          </p:cNvSpPr>
          <p:nvPr/>
        </p:nvSpPr>
        <p:spPr bwMode="auto">
          <a:xfrm flipH="1">
            <a:off x="5805952" y="2077133"/>
            <a:ext cx="790575" cy="571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24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46" grpId="0"/>
      <p:bldP spid="778247" grpId="0" animBg="1"/>
      <p:bldP spid="778248" grpId="0"/>
      <p:bldP spid="778249" grpId="0"/>
      <p:bldP spid="778250" grpId="0"/>
      <p:bldP spid="778251" grpId="0"/>
      <p:bldP spid="778252" grpId="0" animBg="1"/>
      <p:bldP spid="778253" grpId="0" animBg="1"/>
      <p:bldP spid="778254" grpId="0" animBg="1"/>
      <p:bldP spid="77825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096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5363"/>
            <a:ext cx="8305800" cy="5253037"/>
          </a:xfrm>
        </p:spPr>
        <p:txBody>
          <a:bodyPr lIns="91294" tIns="45647" rIns="91294" bIns="45647"/>
          <a:lstStyle/>
          <a:p>
            <a:r>
              <a:rPr lang="en-US" u="sng" dirty="0">
                <a:solidFill>
                  <a:schemeClr val="tx1"/>
                </a:solidFill>
              </a:rPr>
              <a:t>Question:</a:t>
            </a:r>
            <a:r>
              <a:rPr lang="en-US" dirty="0">
                <a:solidFill>
                  <a:schemeClr val="tx1"/>
                </a:solidFill>
              </a:rPr>
              <a:t> How does the client pass arguments to the server?</a:t>
            </a:r>
          </a:p>
          <a:p>
            <a:r>
              <a:rPr lang="en-US" u="sng" dirty="0">
                <a:solidFill>
                  <a:schemeClr val="tx1"/>
                </a:solidFill>
              </a:rPr>
              <a:t>Answer:</a:t>
            </a:r>
            <a:r>
              <a:rPr lang="en-US" dirty="0">
                <a:solidFill>
                  <a:schemeClr val="tx1"/>
                </a:solidFill>
              </a:rPr>
              <a:t> The arguments are appended to the URI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Can be encoded directly in a URL typed to a browser or a URL in an HTML link  </a:t>
            </a:r>
          </a:p>
          <a:p>
            <a:pPr lvl="1"/>
            <a:r>
              <a:rPr lang="en-US" b="1" dirty="0">
                <a:latin typeface="Courier New" pitchFamily="49" charset="0"/>
              </a:rPr>
              <a:t>http://add.com/cgi-bin/</a:t>
            </a:r>
            <a:r>
              <a:rPr lang="en-US" b="1" dirty="0">
                <a:highlight>
                  <a:srgbClr val="FFFF00"/>
                </a:highlight>
                <a:latin typeface="Courier New" pitchFamily="49" charset="0"/>
              </a:rPr>
              <a:t>adder?15213&amp;18213</a:t>
            </a:r>
          </a:p>
          <a:p>
            <a:pPr lvl="1"/>
            <a:r>
              <a:rPr lang="en-US" b="1" dirty="0">
                <a:latin typeface="Courier New" pitchFamily="49" charset="0"/>
              </a:rPr>
              <a:t>adder</a:t>
            </a:r>
            <a:r>
              <a:rPr lang="en-US" dirty="0"/>
              <a:t> is the CGI program on the server that will do the addition.</a:t>
            </a:r>
          </a:p>
          <a:p>
            <a:pPr lvl="1"/>
            <a:r>
              <a:rPr lang="en-US" dirty="0"/>
              <a:t>argument list starts with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?</a:t>
            </a:r>
            <a:r>
              <a:rPr lang="en-US" dirty="0">
                <a:latin typeface="Courier New" pitchFamily="49" charset="0"/>
              </a:rPr>
              <a:t>”</a:t>
            </a:r>
            <a:endParaRPr lang="en-US" dirty="0"/>
          </a:p>
          <a:p>
            <a:pPr lvl="1"/>
            <a:r>
              <a:rPr lang="en-US" dirty="0"/>
              <a:t>arguments separated by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&amp;</a:t>
            </a:r>
            <a:r>
              <a:rPr lang="en-US" dirty="0">
                <a:latin typeface="Courier New" pitchFamily="49" charset="0"/>
              </a:rPr>
              <a:t>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spaces represented by  </a:t>
            </a:r>
            <a:r>
              <a:rPr lang="en-US" dirty="0">
                <a:latin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</a:rPr>
              <a:t>+</a:t>
            </a:r>
            <a:r>
              <a:rPr lang="en-US" dirty="0">
                <a:latin typeface="Courier New" pitchFamily="49" charset="0"/>
              </a:rPr>
              <a:t>” or “</a:t>
            </a:r>
            <a:r>
              <a:rPr lang="en-US" b="1" dirty="0">
                <a:latin typeface="Courier New" pitchFamily="49" charset="0"/>
              </a:rPr>
              <a:t>%20</a:t>
            </a:r>
            <a:r>
              <a:rPr lang="en-US" dirty="0">
                <a:latin typeface="Courier New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3912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344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294" tIns="45647" rIns="91294" bIns="45647"/>
          <a:lstStyle/>
          <a:p>
            <a:r>
              <a:rPr lang="en-US" dirty="0"/>
              <a:t>URL suffix: </a:t>
            </a:r>
          </a:p>
          <a:p>
            <a:pPr lvl="1"/>
            <a:r>
              <a:rPr lang="en-US" b="1" dirty="0" err="1">
                <a:latin typeface="Courier New" pitchFamily="49" charset="0"/>
              </a:rPr>
              <a:t>cgi</a:t>
            </a:r>
            <a:r>
              <a:rPr lang="en-US" b="1" dirty="0">
                <a:latin typeface="Courier New" pitchFamily="49" charset="0"/>
              </a:rPr>
              <a:t>-bin/adder?15213&amp;18213</a:t>
            </a:r>
          </a:p>
          <a:p>
            <a:endParaRPr lang="en-US" dirty="0"/>
          </a:p>
          <a:p>
            <a:r>
              <a:rPr lang="en-US" dirty="0"/>
              <a:t>Result displayed on browser: </a:t>
            </a:r>
          </a:p>
        </p:txBody>
      </p:sp>
      <p:sp>
        <p:nvSpPr>
          <p:cNvPr id="780292" name="Rectangle 4"/>
          <p:cNvSpPr>
            <a:spLocks noChangeArrowheads="1"/>
          </p:cNvSpPr>
          <p:nvPr/>
        </p:nvSpPr>
        <p:spPr bwMode="auto"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Welcome to add.com: THE Internet addition portal. 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The answer is: 15213 + 18213 = 33426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Thanks for visiting! </a:t>
            </a:r>
          </a:p>
        </p:txBody>
      </p:sp>
    </p:spTree>
    <p:extLst>
      <p:ext uri="{BB962C8B-B14F-4D97-AF65-F5344CB8AC3E}">
        <p14:creationId xmlns:p14="http://schemas.microsoft.com/office/powerpoint/2010/main" val="9346441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/>
              <a:t>Serving Dynamic Content With GET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20788"/>
            <a:ext cx="7804150" cy="2284412"/>
          </a:xfrm>
        </p:spPr>
        <p:txBody>
          <a:bodyPr lIns="91294" tIns="45647" rIns="91294" bIns="45647"/>
          <a:lstStyle/>
          <a:p>
            <a:r>
              <a:rPr lang="en-US" u="sng" dirty="0"/>
              <a:t>Question</a:t>
            </a:r>
            <a:r>
              <a:rPr lang="en-US" dirty="0"/>
              <a:t>: How does the server pass these arguments to the child?</a:t>
            </a:r>
          </a:p>
          <a:p>
            <a:r>
              <a:rPr lang="en-US" u="sng" dirty="0"/>
              <a:t>Answer:</a:t>
            </a:r>
            <a:r>
              <a:rPr lang="en-US" dirty="0"/>
              <a:t> In environment variable QUERY_STRING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A single string containing everything after the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For add: </a:t>
            </a:r>
            <a:r>
              <a:rPr lang="en-US" b="1" dirty="0">
                <a:latin typeface="Courier New" pitchFamily="49" charset="0"/>
              </a:rPr>
              <a:t>QUERY_STRING</a:t>
            </a:r>
            <a:r>
              <a:rPr lang="en-US" b="1" dirty="0"/>
              <a:t> = </a:t>
            </a:r>
            <a:r>
              <a:rPr lang="en-US" b="1" dirty="0">
                <a:latin typeface="+mn-lt"/>
                <a:cs typeface="Courier New" pitchFamily="49" charset="0"/>
              </a:rPr>
              <a:t>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15213&amp;18213</a:t>
            </a:r>
            <a:r>
              <a:rPr lang="en-US" b="1" dirty="0"/>
              <a:t>”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B2418"/>
                </a:solidFill>
                <a:latin typeface="Courier New"/>
                <a:cs typeface="Courier New"/>
              </a:rPr>
              <a:t>/* Extract the two arguments */</a:t>
            </a:r>
            <a:endParaRPr lang="en-US" sz="18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((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ourier New"/>
                <a:cs typeface="Courier New"/>
              </a:rPr>
              <a:t>getenv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)) != </a:t>
            </a:r>
            <a:r>
              <a:rPr lang="en-US" sz="18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urier New"/>
                <a:cs typeface="Courier New"/>
              </a:rPr>
              <a:t>) {</a:t>
            </a:r>
          </a:p>
          <a:p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        p = 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strchr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fr-FR" sz="1800" dirty="0">
                <a:solidFill>
                  <a:srgbClr val="9D206F"/>
                </a:solidFill>
                <a:latin typeface="Courier New"/>
                <a:cs typeface="Courier New"/>
              </a:rPr>
              <a:t>'&amp;'</a:t>
            </a:r>
            <a:r>
              <a:rPr lang="fr-FR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	 *p = </a:t>
            </a:r>
            <a:r>
              <a:rPr lang="tr-TR" sz="1800" dirty="0">
                <a:solidFill>
                  <a:srgbClr val="9D206F"/>
                </a:solidFill>
                <a:latin typeface="Courier New"/>
                <a:cs typeface="Courier New"/>
              </a:rPr>
              <a:t>'\0'</a:t>
            </a:r>
            <a:r>
              <a:rPr lang="tr-TR" sz="1800" dirty="0">
                <a:solidFill>
                  <a:srgbClr val="000000"/>
                </a:solidFill>
                <a:latin typeface="Courier New"/>
                <a:cs typeface="Courier New"/>
              </a:rPr>
              <a:t>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(arg1,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buf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de-DE" sz="1800" dirty="0" err="1">
                <a:solidFill>
                  <a:srgbClr val="000000"/>
                </a:solidFill>
                <a:latin typeface="Courier New"/>
                <a:cs typeface="Courier New"/>
              </a:rPr>
              <a:t>strcpy</a:t>
            </a:r>
            <a:r>
              <a:rPr lang="de-DE" sz="1800" dirty="0">
                <a:solidFill>
                  <a:srgbClr val="000000"/>
                </a:solidFill>
                <a:latin typeface="Courier New"/>
                <a:cs typeface="Courier New"/>
              </a:rPr>
              <a:t>(arg2, p+1);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n1 = atoi(arg1);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    n2 = atoi(arg2);</a:t>
            </a:r>
          </a:p>
          <a:p>
            <a:r>
              <a:rPr lang="fi-FI" sz="18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51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4A00FF"/>
                </a:solidFill>
                <a:latin typeface="Courier New"/>
                <a:cs typeface="Courier New"/>
              </a:rPr>
              <a:t>serve_dynamic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fd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Courier New"/>
                <a:cs typeface="Courier New"/>
              </a:rPr>
              <a:t>filename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cgiargs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Courier New"/>
                <a:cs typeface="Courier New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buf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[MAXLINE], *</a:t>
            </a:r>
            <a:r>
              <a:rPr lang="en-US" sz="1600" dirty="0" err="1">
                <a:solidFill>
                  <a:srgbClr val="C1651C"/>
                </a:solidFill>
                <a:latin typeface="Courier New"/>
                <a:cs typeface="Courier New"/>
              </a:rPr>
              <a:t>emptylist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[] = { </a:t>
            </a:r>
            <a:r>
              <a:rPr lang="en-US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};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Return first part of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"HTTP/1.0 200 OK\r\n"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sprintf(buf, </a:t>
            </a:r>
            <a:r>
              <a:rPr lang="ro-RO" sz="1600" dirty="0">
                <a:solidFill>
                  <a:srgbClr val="9D206F"/>
                </a:solidFill>
                <a:latin typeface="Courier New"/>
                <a:cs typeface="Courier New"/>
              </a:rPr>
              <a:t>"Server: Tiny Web Server\r\n"</a:t>
            </a:r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ro-RO" sz="1600" dirty="0">
                <a:solidFill>
                  <a:srgbClr val="000000"/>
                </a:solidFill>
                <a:latin typeface="Courier New"/>
                <a:cs typeface="Courier New"/>
              </a:rPr>
              <a:t>    Rio_writen(fd, buf, strlen(buf));</a:t>
            </a:r>
          </a:p>
          <a:p>
            <a:endParaRPr lang="ro-R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(Fork() == 0) {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Child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Real server would set all CGI </a:t>
            </a:r>
            <a:r>
              <a:rPr lang="en-US" sz="1600" dirty="0" err="1">
                <a:solidFill>
                  <a:srgbClr val="CB2418"/>
                </a:solidFill>
                <a:latin typeface="Courier New"/>
                <a:cs typeface="Courier New"/>
              </a:rPr>
              <a:t>vars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 here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setenv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9D206F"/>
                </a:solidFill>
                <a:latin typeface="Courier New"/>
                <a:cs typeface="Courier New"/>
              </a:rPr>
              <a:t>"QUERY_STRING"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cgiargs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1);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Dup2(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fd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STDOUT_FILENO);        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Redirect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stdout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to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client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 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Execve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filename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emptylist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environ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Run CGI program */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}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pl-PL" sz="1600" dirty="0" err="1">
                <a:solidFill>
                  <a:srgbClr val="000000"/>
                </a:solidFill>
                <a:latin typeface="Courier New"/>
                <a:cs typeface="Courier New"/>
              </a:rPr>
              <a:t>Wait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pl-PL" sz="1600" dirty="0">
                <a:solidFill>
                  <a:srgbClr val="2C9290"/>
                </a:solidFill>
                <a:latin typeface="Courier New"/>
                <a:cs typeface="Courier New"/>
              </a:rPr>
              <a:t>NULL</a:t>
            </a:r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/*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Parent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waits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for and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reaps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</a:t>
            </a:r>
            <a:r>
              <a:rPr lang="pl-PL" sz="1600" dirty="0" err="1">
                <a:solidFill>
                  <a:srgbClr val="CB2418"/>
                </a:solidFill>
                <a:latin typeface="Courier New"/>
                <a:cs typeface="Courier New"/>
              </a:rPr>
              <a:t>child</a:t>
            </a:r>
            <a:r>
              <a:rPr lang="pl-PL" sz="1600" dirty="0">
                <a:solidFill>
                  <a:srgbClr val="CB2418"/>
                </a:solidFill>
                <a:latin typeface="Courier New"/>
                <a:cs typeface="Courier New"/>
              </a:rPr>
              <a:t> */</a:t>
            </a:r>
          </a:p>
          <a:p>
            <a:r>
              <a:rPr lang="pl-PL" sz="16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2620"/>
            <a:ext cx="8382000" cy="685800"/>
          </a:xfrm>
        </p:spPr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" y="1123500"/>
            <a:ext cx="8699500" cy="2209800"/>
          </a:xfrm>
        </p:spPr>
        <p:txBody>
          <a:bodyPr lIns="91294" tIns="45647" rIns="91294" bIns="45647"/>
          <a:lstStyle/>
          <a:p>
            <a:r>
              <a:rPr lang="en-US" sz="2000" u="sng" dirty="0"/>
              <a:t>Question:</a:t>
            </a:r>
            <a:r>
              <a:rPr lang="en-US" sz="2000" dirty="0"/>
              <a:t> How does the server capture the content produced by the child?</a:t>
            </a:r>
          </a:p>
          <a:p>
            <a:r>
              <a:rPr lang="en-US" sz="2000" u="sng" dirty="0"/>
              <a:t>Answer:</a:t>
            </a:r>
            <a:r>
              <a:rPr lang="en-US" sz="2000" dirty="0"/>
              <a:t> The child generates its output on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/>
              <a:t>.  Server uses </a:t>
            </a:r>
            <a:r>
              <a:rPr lang="en-US" sz="2000" dirty="0">
                <a:latin typeface="Courier New" pitchFamily="49" charset="0"/>
              </a:rPr>
              <a:t>dup2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redirect </a:t>
            </a:r>
            <a:r>
              <a:rPr lang="en-US" sz="2000" dirty="0" err="1">
                <a:latin typeface="Courier New" pitchFamily="49" charset="0"/>
              </a:rPr>
              <a:t>stdout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/>
              <a:t>to its connected socket.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tiny.c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757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294" tIns="45647" rIns="91294" bIns="45647" anchor="t"/>
          <a:lstStyle/>
          <a:p>
            <a:r>
              <a:rPr lang="en-US" dirty="0"/>
              <a:t>Serving Dynamic Content with GET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Make the response body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"Welcome to 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add.com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: 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Internet addition portal.\r\n&lt;p&gt;"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sThe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answer is: %d + %d = %d\r\n&lt;p&gt;"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        content, n1, n2, n1 + n2);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(content, 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</a:t>
            </a:r>
            <a:r>
              <a:rPr lang="en-US" sz="1600" dirty="0" err="1">
                <a:solidFill>
                  <a:srgbClr val="9D206F"/>
                </a:solidFill>
                <a:latin typeface="Courier New"/>
                <a:cs typeface="Courier New"/>
              </a:rPr>
              <a:t>sThanks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 for visiting!\r\n"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rgbClr val="CB2418"/>
                </a:solidFill>
                <a:latin typeface="Courier New"/>
                <a:cs typeface="Courier New"/>
              </a:rPr>
              <a:t>/* Generate the HTTP response */</a:t>
            </a:r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"Content-length: %d\r\n"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Courier New"/>
                <a:cs typeface="Courier New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strlen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(content));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"Content-type: text/html\r\n\r\n"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Courier New"/>
                <a:cs typeface="Courier New"/>
              </a:rPr>
              <a:t>"%s"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, content);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fflush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stdout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   exit(0);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7F7F7F"/>
                </a:solidFill>
                <a:latin typeface="Calibri" pitchFamily="34" charset="0"/>
              </a:rPr>
              <a:t>adder.c</a:t>
            </a:r>
            <a:endParaRPr lang="en-US" sz="1800" dirty="0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1220788"/>
            <a:ext cx="7804150" cy="1035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Notice that only the CGI child process knows the content type and length, so it must generate those headers.</a:t>
            </a:r>
          </a:p>
        </p:txBody>
      </p:sp>
    </p:spTree>
    <p:extLst>
      <p:ext uri="{BB962C8B-B14F-4D97-AF65-F5344CB8AC3E}">
        <p14:creationId xmlns:p14="http://schemas.microsoft.com/office/powerpoint/2010/main" val="33005994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telnet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15213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Trying 128.2.210.175...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Connected to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whaleshark.ics.cs.cmu.edu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 (128.2.210.175).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Escape character is '^]'.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GET /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cgi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-bin/adder?15213&amp;18213 HTTP/1.0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HTTP/1.0 200 OK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Server: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Tiny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Web Server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Connection: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close</a:t>
            </a:r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length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117</a:t>
            </a:r>
          </a:p>
          <a:p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Content-type: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text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/html</a:t>
            </a:r>
          </a:p>
          <a:p>
            <a:endParaRPr lang="nb-NO" sz="16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Welcome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to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add.com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: THE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Internet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b-NO" sz="1600" dirty="0" err="1">
                <a:solidFill>
                  <a:srgbClr val="000000"/>
                </a:solidFill>
                <a:latin typeface="Courier New"/>
                <a:cs typeface="Courier New"/>
              </a:rPr>
              <a:t>addition</a:t>
            </a:r>
            <a:r>
              <a:rPr lang="nb-NO" sz="1600" dirty="0">
                <a:solidFill>
                  <a:srgbClr val="000000"/>
                </a:solidFill>
                <a:latin typeface="Courier New"/>
                <a:cs typeface="Courier New"/>
              </a:rPr>
              <a:t> portal.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&lt;p&gt;The answer is: 15213 + 18213 = 33426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&lt;p&gt;Thanks for visiting!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Connection closed by foreign host.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urier New"/>
                <a:cs typeface="Courier New"/>
              </a:rPr>
              <a:t>bash:makoshark</a:t>
            </a:r>
            <a:r>
              <a:rPr lang="en-US" sz="1600" dirty="0">
                <a:solidFill>
                  <a:srgbClr val="000000"/>
                </a:solidFill>
                <a:latin typeface="Courier New"/>
                <a:cs typeface="Courier New"/>
              </a:rPr>
              <a:t>&gt; </a:t>
            </a:r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34963"/>
            <a:ext cx="8382000" cy="573087"/>
          </a:xfrm>
        </p:spPr>
        <p:txBody>
          <a:bodyPr/>
          <a:lstStyle/>
          <a:p>
            <a:r>
              <a:rPr lang="en-US" dirty="0"/>
              <a:t>Serving Dynamic Content With GET </a:t>
            </a: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6452920" y="2277840"/>
            <a:ext cx="267727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request sent by client</a:t>
            </a:r>
          </a:p>
        </p:txBody>
      </p:sp>
      <p:sp>
        <p:nvSpPr>
          <p:cNvPr id="786438" name="Text Box 6"/>
          <p:cNvSpPr txBox="1">
            <a:spLocks noChangeArrowheads="1"/>
          </p:cNvSpPr>
          <p:nvPr/>
        </p:nvSpPr>
        <p:spPr bwMode="auto">
          <a:xfrm>
            <a:off x="6452920" y="2781290"/>
            <a:ext cx="27432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server</a:t>
            </a:r>
          </a:p>
        </p:txBody>
      </p:sp>
      <p:sp>
        <p:nvSpPr>
          <p:cNvPr id="786442" name="Text Box 10"/>
          <p:cNvSpPr txBox="1">
            <a:spLocks noChangeArrowheads="1"/>
          </p:cNvSpPr>
          <p:nvPr/>
        </p:nvSpPr>
        <p:spPr bwMode="auto">
          <a:xfrm>
            <a:off x="6452920" y="3873015"/>
            <a:ext cx="2572162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HTTP response generated </a:t>
            </a:r>
          </a:p>
          <a:p>
            <a:pPr algn="l"/>
            <a:r>
              <a:rPr lang="en-US" sz="1800" i="1" dirty="0">
                <a:solidFill>
                  <a:schemeClr val="accent6">
                    <a:lumMod val="75000"/>
                  </a:schemeClr>
                </a:solidFill>
              </a:rPr>
              <a:t>by the CGI program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304800" y="223248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304800" y="2736420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04800" y="3444491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304800" y="4935038"/>
            <a:ext cx="8458200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48509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rgbClr val="C00000"/>
          </a:solidFill>
          <a:miter lim="800000"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triangl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19405</TotalTime>
  <Words>9939</Words>
  <Application>Microsoft Office PowerPoint</Application>
  <PresentationFormat>全屏显示(4:3)</PresentationFormat>
  <Paragraphs>1865</Paragraphs>
  <Slides>104</Slides>
  <Notes>78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4" baseType="lpstr">
      <vt:lpstr>Arial</vt:lpstr>
      <vt:lpstr>Arial Narrow</vt:lpstr>
      <vt:lpstr>Calibri</vt:lpstr>
      <vt:lpstr>Comic Sans MS</vt:lpstr>
      <vt:lpstr>Courier New</vt:lpstr>
      <vt:lpstr>Times</vt:lpstr>
      <vt:lpstr>Times New Roman</vt:lpstr>
      <vt:lpstr>Wingdings</vt:lpstr>
      <vt:lpstr>Wingdings 2</vt:lpstr>
      <vt:lpstr>template2007</vt:lpstr>
      <vt:lpstr>Network Programming  Introduction to Computer Systems 23rd Lecture, Dec. 9, 2024</vt:lpstr>
      <vt:lpstr>The Notion of an internet Protocol</vt:lpstr>
      <vt:lpstr>What Does an internet Protocol Do?</vt:lpstr>
      <vt:lpstr>A Client-Server Transaction</vt:lpstr>
      <vt:lpstr>Transferring internet Data Via Encapsulation</vt:lpstr>
      <vt:lpstr>Global IP Internet (upper case)</vt:lpstr>
      <vt:lpstr>Hardware and Software Organization  of an Internet Application</vt:lpstr>
      <vt:lpstr>A Programmer’s View of the Internet</vt:lpstr>
      <vt:lpstr>Aside: IPv4 and IPv6</vt:lpstr>
      <vt:lpstr>(1) IP Addresses</vt:lpstr>
      <vt:lpstr>Subnets</vt:lpstr>
      <vt:lpstr>Subnets</vt:lpstr>
      <vt:lpstr>Subnets</vt:lpstr>
      <vt:lpstr>IP Address Structure</vt:lpstr>
      <vt:lpstr>IP Addresses</vt:lpstr>
      <vt:lpstr>(2) Internet Domain Names</vt:lpstr>
      <vt:lpstr>Domain Naming System (DNS)</vt:lpstr>
      <vt:lpstr>Properties of DNS Mappings</vt:lpstr>
      <vt:lpstr>Properties of DNS Mappings (cont)</vt:lpstr>
      <vt:lpstr>Properties of DNS Mappings (cont)</vt:lpstr>
      <vt:lpstr>(3) Internet Connections</vt:lpstr>
      <vt:lpstr>Well-known Service Names and Ports</vt:lpstr>
      <vt:lpstr>Anatomy of a Connection</vt:lpstr>
      <vt:lpstr>Using Ports to Identify Services</vt:lpstr>
      <vt:lpstr>Sockets Interface</vt:lpstr>
      <vt:lpstr>Sockets</vt:lpstr>
      <vt:lpstr>Socket Address Structures</vt:lpstr>
      <vt:lpstr>Socket Address Structures</vt:lpstr>
      <vt:lpstr>Host and Service Conversion: getaddrinfo</vt:lpstr>
      <vt:lpstr>Host and Service Conversion: getaddrinfo</vt:lpstr>
      <vt:lpstr>Linked List Returned by getaddrinfo</vt:lpstr>
      <vt:lpstr>addrinfo Struct</vt:lpstr>
      <vt:lpstr>Host and Service Conversion: getnameinfo</vt:lpstr>
      <vt:lpstr>Conversion Example</vt:lpstr>
      <vt:lpstr>Conversion Example (cont)</vt:lpstr>
      <vt:lpstr>Running hostinfo</vt:lpstr>
      <vt:lpstr>Socket Programming Example</vt:lpstr>
      <vt:lpstr>Echo Server/Client Session Example</vt:lpstr>
      <vt:lpstr>Echo Server + Client Structure</vt:lpstr>
      <vt:lpstr>Echo Server + Client Structure</vt:lpstr>
      <vt:lpstr>Recall: Unbuffered RIO Input/Output</vt:lpstr>
      <vt:lpstr>Recall: Buffered RIO Input Functions</vt:lpstr>
      <vt:lpstr>Echo Client: Main Routine</vt:lpstr>
      <vt:lpstr>Echo Server + Client Structure</vt:lpstr>
      <vt:lpstr>Iterative Echo Server: Main Routine</vt:lpstr>
      <vt:lpstr>Echo Server: echo function</vt:lpstr>
      <vt:lpstr>Review: Echo Server + Client Structure</vt:lpstr>
      <vt:lpstr>Sockets Interface</vt:lpstr>
      <vt:lpstr>Review: getaddrinfo</vt:lpstr>
      <vt:lpstr>Sockets Interface</vt:lpstr>
      <vt:lpstr>Sockets Interface: socket</vt:lpstr>
      <vt:lpstr>Sockets Interface</vt:lpstr>
      <vt:lpstr>Sockets Interface: bind</vt:lpstr>
      <vt:lpstr>Sockets Interface: bind</vt:lpstr>
      <vt:lpstr>Sockets Interface</vt:lpstr>
      <vt:lpstr>Sockets Interface: listen</vt:lpstr>
      <vt:lpstr>Sockets Interface</vt:lpstr>
      <vt:lpstr>Sockets Interface: accept</vt:lpstr>
      <vt:lpstr>Sockets Interface</vt:lpstr>
      <vt:lpstr>Sockets Interface: connect</vt:lpstr>
      <vt:lpstr>connect/accept Illustrated</vt:lpstr>
      <vt:lpstr>Connected vs. Listening Descriptors</vt:lpstr>
      <vt:lpstr>Sockets Interface</vt:lpstr>
      <vt:lpstr>Sockets Interface</vt:lpstr>
      <vt:lpstr>Sockets Helper: open_clientfd</vt:lpstr>
      <vt:lpstr>Sockets Helper: open_clientfd (cont)</vt:lpstr>
      <vt:lpstr>Sockets Interface</vt:lpstr>
      <vt:lpstr>Sockets Helper: open_listenfd</vt:lpstr>
      <vt:lpstr>Sockets Helper: open_listenfd (cont)</vt:lpstr>
      <vt:lpstr>Sockets Helper: open_listenfd (cont)</vt:lpstr>
      <vt:lpstr>Testing Servers Using telnet</vt:lpstr>
      <vt:lpstr>Testing the Echo Server With telnet</vt:lpstr>
      <vt:lpstr>For More Information</vt:lpstr>
      <vt:lpstr>Additional slides</vt:lpstr>
      <vt:lpstr>Key Layers of the Internet</vt:lpstr>
      <vt:lpstr>Web Server Basics</vt:lpstr>
      <vt:lpstr>Web Content</vt:lpstr>
      <vt:lpstr>Static and Dynamic Content</vt:lpstr>
      <vt:lpstr>URLs and how clients and servers use them</vt:lpstr>
      <vt:lpstr>HTTP Requests</vt:lpstr>
      <vt:lpstr>HTTP Responses</vt:lpstr>
      <vt:lpstr>Example HTTP Transaction</vt:lpstr>
      <vt:lpstr>Example HTTP Transaction, Take 2</vt:lpstr>
      <vt:lpstr>Example HTTP(S) Transaction, Take 3</vt:lpstr>
      <vt:lpstr>Tiny Web Server</vt:lpstr>
      <vt:lpstr>Tiny Operation</vt:lpstr>
      <vt:lpstr>Tiny Serving Static Content</vt:lpstr>
      <vt:lpstr>Serving Dynamic Content</vt:lpstr>
      <vt:lpstr>Serving Dynamic Content (cont)</vt:lpstr>
      <vt:lpstr>Serving Dynamic Content (cont)</vt:lpstr>
      <vt:lpstr>Issues in Serving Dynamic Content</vt:lpstr>
      <vt:lpstr>CGI</vt:lpstr>
      <vt:lpstr>The add.com Experience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</vt:lpstr>
      <vt:lpstr>Serving Dynamic Content With GET </vt:lpstr>
      <vt:lpstr>Proxies</vt:lpstr>
      <vt:lpstr>Why Proxies?</vt:lpstr>
      <vt:lpstr>Evolution of Internet</vt:lpstr>
      <vt:lpstr>Evolution of Internet: Naming</vt:lpstr>
      <vt:lpstr>Evolution of Internet: Firewalls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管 雪涛</cp:lastModifiedBy>
  <cp:revision>960</cp:revision>
  <cp:lastPrinted>1999-09-20T15:19:18Z</cp:lastPrinted>
  <dcterms:created xsi:type="dcterms:W3CDTF">2011-11-08T14:31:03Z</dcterms:created>
  <dcterms:modified xsi:type="dcterms:W3CDTF">2024-12-01T23:57:41Z</dcterms:modified>
</cp:coreProperties>
</file>