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45"/>
  </p:notesMasterIdLst>
  <p:handoutMasterIdLst>
    <p:handoutMasterId r:id="rId14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352" r:id="rId17"/>
    <p:sldId id="275" r:id="rId18"/>
    <p:sldId id="276" r:id="rId19"/>
    <p:sldId id="277" r:id="rId20"/>
    <p:sldId id="359" r:id="rId21"/>
    <p:sldId id="279" r:id="rId22"/>
    <p:sldId id="280" r:id="rId23"/>
    <p:sldId id="360" r:id="rId24"/>
    <p:sldId id="362" r:id="rId25"/>
    <p:sldId id="363" r:id="rId26"/>
    <p:sldId id="364" r:id="rId27"/>
    <p:sldId id="365" r:id="rId28"/>
    <p:sldId id="429" r:id="rId29"/>
    <p:sldId id="430" r:id="rId30"/>
    <p:sldId id="353" r:id="rId31"/>
    <p:sldId id="282" r:id="rId32"/>
    <p:sldId id="283" r:id="rId33"/>
    <p:sldId id="284" r:id="rId34"/>
    <p:sldId id="285" r:id="rId35"/>
    <p:sldId id="366" r:id="rId36"/>
    <p:sldId id="367" r:id="rId37"/>
    <p:sldId id="369" r:id="rId38"/>
    <p:sldId id="368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286" r:id="rId47"/>
    <p:sldId id="287" r:id="rId48"/>
    <p:sldId id="377" r:id="rId49"/>
    <p:sldId id="379" r:id="rId50"/>
    <p:sldId id="378" r:id="rId51"/>
    <p:sldId id="380" r:id="rId52"/>
    <p:sldId id="381" r:id="rId53"/>
    <p:sldId id="382" r:id="rId54"/>
    <p:sldId id="288" r:id="rId55"/>
    <p:sldId id="289" r:id="rId56"/>
    <p:sldId id="290" r:id="rId57"/>
    <p:sldId id="354" r:id="rId58"/>
    <p:sldId id="292" r:id="rId59"/>
    <p:sldId id="293" r:id="rId60"/>
    <p:sldId id="294" r:id="rId61"/>
    <p:sldId id="295" r:id="rId62"/>
    <p:sldId id="296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297" r:id="rId71"/>
    <p:sldId id="298" r:id="rId72"/>
    <p:sldId id="299" r:id="rId73"/>
    <p:sldId id="301" r:id="rId74"/>
    <p:sldId id="302" r:id="rId75"/>
    <p:sldId id="303" r:id="rId76"/>
    <p:sldId id="355" r:id="rId77"/>
    <p:sldId id="305" r:id="rId78"/>
    <p:sldId id="306" r:id="rId79"/>
    <p:sldId id="307" r:id="rId80"/>
    <p:sldId id="390" r:id="rId81"/>
    <p:sldId id="391" r:id="rId82"/>
    <p:sldId id="392" r:id="rId83"/>
    <p:sldId id="393" r:id="rId84"/>
    <p:sldId id="308" r:id="rId85"/>
    <p:sldId id="356" r:id="rId86"/>
    <p:sldId id="310" r:id="rId87"/>
    <p:sldId id="312" r:id="rId88"/>
    <p:sldId id="313" r:id="rId89"/>
    <p:sldId id="314" r:id="rId90"/>
    <p:sldId id="315" r:id="rId91"/>
    <p:sldId id="394" r:id="rId92"/>
    <p:sldId id="395" r:id="rId93"/>
    <p:sldId id="396" r:id="rId94"/>
    <p:sldId id="397" r:id="rId95"/>
    <p:sldId id="398" r:id="rId96"/>
    <p:sldId id="399" r:id="rId97"/>
    <p:sldId id="400" r:id="rId98"/>
    <p:sldId id="316" r:id="rId99"/>
    <p:sldId id="317" r:id="rId100"/>
    <p:sldId id="318" r:id="rId101"/>
    <p:sldId id="401" r:id="rId102"/>
    <p:sldId id="402" r:id="rId103"/>
    <p:sldId id="403" r:id="rId104"/>
    <p:sldId id="404" r:id="rId105"/>
    <p:sldId id="405" r:id="rId106"/>
    <p:sldId id="406" r:id="rId107"/>
    <p:sldId id="407" r:id="rId108"/>
    <p:sldId id="319" r:id="rId109"/>
    <p:sldId id="320" r:id="rId110"/>
    <p:sldId id="321" r:id="rId111"/>
    <p:sldId id="322" r:id="rId112"/>
    <p:sldId id="357" r:id="rId113"/>
    <p:sldId id="324" r:id="rId114"/>
    <p:sldId id="325" r:id="rId115"/>
    <p:sldId id="326" r:id="rId116"/>
    <p:sldId id="327" r:id="rId117"/>
    <p:sldId id="328" r:id="rId118"/>
    <p:sldId id="329" r:id="rId119"/>
    <p:sldId id="330" r:id="rId120"/>
    <p:sldId id="358" r:id="rId121"/>
    <p:sldId id="332" r:id="rId122"/>
    <p:sldId id="333" r:id="rId123"/>
    <p:sldId id="334" r:id="rId124"/>
    <p:sldId id="335" r:id="rId125"/>
    <p:sldId id="336" r:id="rId126"/>
    <p:sldId id="431" r:id="rId127"/>
    <p:sldId id="432" r:id="rId128"/>
    <p:sldId id="433" r:id="rId129"/>
    <p:sldId id="434" r:id="rId130"/>
    <p:sldId id="435" r:id="rId131"/>
    <p:sldId id="436" r:id="rId132"/>
    <p:sldId id="437" r:id="rId133"/>
    <p:sldId id="438" r:id="rId134"/>
    <p:sldId id="439" r:id="rId135"/>
    <p:sldId id="440" r:id="rId136"/>
    <p:sldId id="441" r:id="rId137"/>
    <p:sldId id="442" r:id="rId138"/>
    <p:sldId id="443" r:id="rId139"/>
    <p:sldId id="444" r:id="rId140"/>
    <p:sldId id="445" r:id="rId141"/>
    <p:sldId id="446" r:id="rId142"/>
    <p:sldId id="447" r:id="rId143"/>
    <p:sldId id="350" r:id="rId1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sie Sardo" initials="CS" lastIdx="1" clrIdx="0">
    <p:extLst>
      <p:ext uri="{19B8F6BF-5375-455C-9EA6-DF929625EA0E}">
        <p15:presenceInfo xmlns:p15="http://schemas.microsoft.com/office/powerpoint/2012/main" userId="S::sardo@njit.edu::77bb2c3b-2564-44b8-b2d8-32b90ae1b9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FCB"/>
    <a:srgbClr val="CCF5A3"/>
    <a:srgbClr val="008000"/>
    <a:srgbClr val="3366FF"/>
    <a:srgbClr val="D9FB9D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86380" autoAdjust="0"/>
  </p:normalViewPr>
  <p:slideViewPr>
    <p:cSldViewPr>
      <p:cViewPr varScale="1">
        <p:scale>
          <a:sx n="71" d="100"/>
          <a:sy n="71" d="100"/>
        </p:scale>
        <p:origin x="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viewProps" Target="viewProps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theme" Target="theme/them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8T15:39:41.512" idx="1">
    <p:pos x="1006" y="11798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C5E810-606D-324E-B1FC-665AB30C72D6}" type="datetime1">
              <a:rPr lang="en-US" altLang="x-none"/>
              <a:pPr/>
              <a:t>8/28/2021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F41045-1FD9-D74B-B1CE-E84B580B8E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8C10C1-A446-FC4F-9972-70A6DC2C764C}" type="datetime1">
              <a:rPr lang="en-US" altLang="x-none"/>
              <a:pPr/>
              <a:t>8/28/2021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F391F0-FD46-3E49-B106-4234D0D8E48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391F0-FD46-3E49-B106-4234D0D8E486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493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403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438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9044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62D14-E138-D745-9AD6-36B40A0C89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91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B1D2D-261D-5848-8E42-4474DA7A9E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382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D17CD-B73D-AF48-AEA7-A8FD35418FD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785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D5219-0793-704B-8C06-DB82B9E50E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36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70971-2343-0948-A5D7-79EA9436BD9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785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69C02-319D-AF46-B89B-973C20F883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6522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BC1A5-3D39-6344-A033-1F80D8E1C70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253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2128B-D5D8-DD43-B3A9-CD419F2837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1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6780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FDC96-BE4E-984F-AEE2-B860EA2FC7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7731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D4143-CC88-E743-9E2A-DE3B7E8021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3719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98CED-8FBF-F140-AE2B-2331B5FA0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38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409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10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65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710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976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72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24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687D44-D61C-524D-BE9B-D6B9CF241EA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 dirty="0"/>
              <a:t>Chapter 7</a:t>
            </a:r>
            <a:br>
              <a:rPr lang="en-US" altLang="x-none" dirty="0"/>
            </a:br>
            <a:r>
              <a:rPr lang="en-US" altLang="x-none" dirty="0"/>
              <a:t>Object-Oriented Design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/>
              <a:t>th</a:t>
            </a:r>
            <a:r>
              <a:rPr lang="en-US" altLang="x-none" dirty="0"/>
              <a:t> Edition</a:t>
            </a:r>
          </a:p>
          <a:p>
            <a:pPr algn="r" eaLnBrk="1" hangingPunct="1"/>
            <a:endParaRPr lang="en-US" altLang="x-none" dirty="0"/>
          </a:p>
        </p:txBody>
      </p:sp>
      <p:pic>
        <p:nvPicPr>
          <p:cNvPr id="2" name="Picture 1" descr="The Java Software Solutions textbook cover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" y="2057400"/>
            <a:ext cx="2950396" cy="3651115"/>
          </a:xfrm>
          <a:prstGeom prst="rect">
            <a:avLst/>
          </a:prstGeom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Identifying Classes and Objects (1)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A partial requirements document: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Of course, not all nouns will correspond to a class or object in the final solution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7454900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The </a:t>
            </a:r>
            <a:r>
              <a:rPr lang="en-US" altLang="x-none" dirty="0">
                <a:highlight>
                  <a:srgbClr val="DBEFCB"/>
                </a:highlight>
              </a:rPr>
              <a:t>user</a:t>
            </a:r>
            <a:r>
              <a:rPr lang="en-US" altLang="x-none" dirty="0"/>
              <a:t> must be allowed to specify each </a:t>
            </a:r>
            <a:r>
              <a:rPr lang="en-US" altLang="x-none" dirty="0">
                <a:highlight>
                  <a:srgbClr val="DBEFCB"/>
                </a:highlight>
              </a:rPr>
              <a:t>product</a:t>
            </a:r>
            <a:r>
              <a:rPr lang="en-US" altLang="x-none" dirty="0"/>
              <a:t> by</a:t>
            </a:r>
          </a:p>
          <a:p>
            <a:pPr eaLnBrk="1" hangingPunct="1"/>
            <a:r>
              <a:rPr lang="en-US" altLang="x-none" dirty="0"/>
              <a:t>its primary </a:t>
            </a:r>
            <a:r>
              <a:rPr lang="en-US" altLang="x-none" dirty="0">
                <a:highlight>
                  <a:srgbClr val="DBEFCB"/>
                </a:highlight>
              </a:rPr>
              <a:t>characteristics</a:t>
            </a:r>
            <a:r>
              <a:rPr lang="en-US" altLang="x-none" dirty="0"/>
              <a:t>, including its </a:t>
            </a:r>
            <a:r>
              <a:rPr lang="en-US" altLang="x-none" dirty="0">
                <a:highlight>
                  <a:srgbClr val="DBEFCB"/>
                </a:highlight>
              </a:rPr>
              <a:t>name</a:t>
            </a:r>
            <a:r>
              <a:rPr lang="en-US" altLang="x-none" dirty="0"/>
              <a:t> and</a:t>
            </a:r>
          </a:p>
          <a:p>
            <a:pPr eaLnBrk="1" hangingPunct="1"/>
            <a:r>
              <a:rPr lang="en-US" altLang="x-none" dirty="0">
                <a:highlight>
                  <a:srgbClr val="DBEFCB"/>
                </a:highlight>
              </a:rPr>
              <a:t>product number</a:t>
            </a:r>
            <a:r>
              <a:rPr lang="en-US" altLang="x-none" dirty="0"/>
              <a:t>. If the </a:t>
            </a:r>
            <a:r>
              <a:rPr lang="en-US" altLang="x-none" dirty="0">
                <a:highlight>
                  <a:srgbClr val="DBEFCB"/>
                </a:highlight>
              </a:rPr>
              <a:t>bar code </a:t>
            </a:r>
            <a:r>
              <a:rPr lang="en-US" altLang="x-none" dirty="0"/>
              <a:t>does not match the</a:t>
            </a:r>
          </a:p>
          <a:p>
            <a:pPr eaLnBrk="1" hangingPunct="1"/>
            <a:r>
              <a:rPr lang="en-US" altLang="x-none" dirty="0">
                <a:highlight>
                  <a:srgbClr val="DBEFCB"/>
                </a:highlight>
              </a:rPr>
              <a:t>product</a:t>
            </a:r>
            <a:r>
              <a:rPr lang="en-US" altLang="x-none" dirty="0"/>
              <a:t>, then an </a:t>
            </a:r>
            <a:r>
              <a:rPr lang="en-US" altLang="x-none" dirty="0">
                <a:highlight>
                  <a:srgbClr val="DBEFCB"/>
                </a:highlight>
              </a:rPr>
              <a:t>error</a:t>
            </a:r>
            <a:r>
              <a:rPr lang="en-US" altLang="x-none" dirty="0"/>
              <a:t> should be generated to the</a:t>
            </a:r>
          </a:p>
          <a:p>
            <a:pPr eaLnBrk="1" hangingPunct="1"/>
            <a:r>
              <a:rPr lang="en-US" altLang="x-none" dirty="0">
                <a:highlight>
                  <a:srgbClr val="DBEFCB"/>
                </a:highlight>
              </a:rPr>
              <a:t>message window </a:t>
            </a:r>
            <a:r>
              <a:rPr lang="en-US" altLang="x-none" dirty="0"/>
              <a:t>and entered into the </a:t>
            </a:r>
            <a:r>
              <a:rPr lang="en-US" altLang="x-none" dirty="0">
                <a:highlight>
                  <a:srgbClr val="DBEFCB"/>
                </a:highlight>
              </a:rPr>
              <a:t>error log</a:t>
            </a:r>
            <a:r>
              <a:rPr lang="en-US" altLang="x-none" dirty="0"/>
              <a:t>. The</a:t>
            </a:r>
          </a:p>
          <a:p>
            <a:pPr eaLnBrk="1" hangingPunct="1"/>
            <a:r>
              <a:rPr lang="en-US" altLang="x-none" dirty="0">
                <a:highlight>
                  <a:srgbClr val="DBEFCB"/>
                </a:highlight>
              </a:rPr>
              <a:t>summary report </a:t>
            </a:r>
            <a:r>
              <a:rPr lang="en-US" altLang="x-none" dirty="0"/>
              <a:t>of all </a:t>
            </a:r>
            <a:r>
              <a:rPr lang="en-US" altLang="x-none" dirty="0">
                <a:highlight>
                  <a:srgbClr val="DBEFCB"/>
                </a:highlight>
              </a:rPr>
              <a:t>transactions</a:t>
            </a:r>
            <a:r>
              <a:rPr lang="en-US" altLang="x-none" dirty="0"/>
              <a:t> must be structured</a:t>
            </a:r>
          </a:p>
          <a:p>
            <a:pPr eaLnBrk="1" hangingPunct="1"/>
            <a:r>
              <a:rPr lang="en-US" altLang="x-none" dirty="0"/>
              <a:t>as specified in section 7.A.</a:t>
            </a:r>
          </a:p>
        </p:txBody>
      </p:sp>
      <p:sp>
        <p:nvSpPr>
          <p:cNvPr id="37905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12E6-1F14-4132-A1A5-60A12A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ParameterTester.java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ParameterTester.java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passing various types of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ParameterTester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three variables (one primitive and two objects)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serve as actual parameters to the changeValues method.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their values before and after calling the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ParameterModifier modifier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ParameterModifier();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int a1 = 111;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 a2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Num(222);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 a3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Num(333);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300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0217-6C34-4E12-AEF2-165252A0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ParameterTester.java (2)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System.out.println("Before calling changeValues:");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System.out.println("a1\ta2\ta3");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System.out.println(a1 + "\t" + a2 + "\t" + a3 + "\n");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modifier.changeValues(a1, a2, a3);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System.out.println("After calling changeValues:");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System.out.println("a1\ta2\ta3");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System.out.println(a1 + "\t" + a2 + "\t" + a3 + "\n");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310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5A3B-380E-457E-90C7-859C408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ParameterTester.java (3)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("Before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(a1 + "\t" + a2 + "\t" + a3 + "\n");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modifier.changeValues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(a1, a2, a3);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("After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(a1 + "\t" + a2 + "\t" + a3 + "\n");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08250" y="839788"/>
            <a:ext cx="3816350" cy="44942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Before calling changeValues: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Before changing the 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After changing the 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999	888	777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After calling changeValues: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888	333</a:t>
            </a:r>
          </a:p>
        </p:txBody>
      </p:sp>
      <p:sp>
        <p:nvSpPr>
          <p:cNvPr id="1320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D11F-4255-4628-A550-E1F12CA7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ParameterModifier.java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ParameterModifier.java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changing parameter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ParameterModifier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the parameters, printing their values before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after making the changes.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changeValues(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f1, Num f2, Num f3)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System.out.println("Before changing the values:");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System.out.println("f1\tf2\tf3");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System.out.println(f1 + "\t" + f2 + "\t" + f3 + "\n");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f1 = 999;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f2.setValue(888);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Num(777);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System.out.println("After changing the values:");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System.out.println("f1\tf2\tf3");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System.out.println(f1 + "\t" + f2 + "\t" + f3 + "\n");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1331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CDF2-15BD-4C88-B891-D949AB15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Num.java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874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Num.java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integer as an object.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Num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value;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new Num object, storing an initial value.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34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F6FD-8BD4-45C3-BE5A-C1E2D4C4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Num.java (2)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stored value to the newly specified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setValue(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stored integer value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value + "";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35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151C-9E4D-4D64-8E07-25915C43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Num.java (3)</a:t>
            </a:r>
          </a:p>
        </p:txBody>
      </p:sp>
      <p:grpSp>
        <p:nvGrpSpPr>
          <p:cNvPr id="136195" name="Group 10" descr="A series of steps which include boxes labeled a1, a2, a3, f1, f2, and f3. Some of the boxes beneath these labels point to additional boxes populated with numbers.&#10;&#10;Step 1: Before invoking changeValues&#10;a1: 111&#10;a2   222&#10;a3  333&#10;f1: a crossed-out box&#10;f2: a crossed-out box&#10;f3: a crossed-out box&#10;&#10;Step 2: tester.changevalues (a1, a2, a3); &#10;a1: 111&#10;a2:  222&#10;a3  333&#10;f1: 111&#10;f2  222&#10;f3  333&#10;&#10;Step 3: f1=999;&#10;a1: 111&#10;a2  222&#10;a3  3333&#10;f1: 999&#10;f2  222&#10;f3  333&#10;&#10;Step 4: f2.setValue (888);&#10;a1: 111&#10;a2  888&#10;a3  333&#10;f1: 999&#10;f2  888&#10;f3  333&#10;&#10;Step 5: &#10;f3 = new Num (777);&#10;a1: 111&#10;a2  888&#10;a3  333&#10;f1: 999&#10;f2  888&#10;f3  777&#10;&#10;Step 6: After returning from changeValues&#10;a1: 111&#10;a2  888&#10;a3  333&#10;f1: a crossed-out box&#10;f2: a crossed-out box&#10;f3: a crossed-out box"/>
          <p:cNvGrpSpPr>
            <a:grpSpLocks/>
          </p:cNvGrpSpPr>
          <p:nvPr/>
        </p:nvGrpSpPr>
        <p:grpSpPr bwMode="auto">
          <a:xfrm>
            <a:off x="1524000" y="152400"/>
            <a:ext cx="6172200" cy="6553200"/>
            <a:chOff x="1676401" y="152400"/>
            <a:chExt cx="6172200" cy="6553200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676401" y="152400"/>
              <a:ext cx="6172200" cy="6553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136197" name="Picture 8" descr="fig07_05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45439"/>
              <a:ext cx="5334000" cy="6214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one more important method design issue: method overloading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Method overloading</a:t>
            </a:r>
            <a:r>
              <a:rPr lang="en-US" altLang="x-none"/>
              <a:t> is the process of giving a single method name multiple definitions in a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a method is overloaded, the method name is not sufficient to determine which method is being called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 i="1"/>
              <a:t>signature</a:t>
            </a:r>
            <a:r>
              <a:rPr lang="en-US" altLang="x-none"/>
              <a:t> of each overloaded method must be unique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signature includes the number, type, and order of the parameters</a:t>
            </a:r>
          </a:p>
        </p:txBody>
      </p:sp>
      <p:sp>
        <p:nvSpPr>
          <p:cNvPr id="1372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Method Overloading cont.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5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compiler determines which method is being invoked by analyzing the parameters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2386013"/>
            <a:ext cx="36941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float tryMe(int x)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return x + .375;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838200" y="4267200"/>
            <a:ext cx="517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float tryMe(int x, float y)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return x*y;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138250" name="Text Box 12"/>
          <p:cNvSpPr txBox="1">
            <a:spLocks noChangeArrowheads="1"/>
          </p:cNvSpPr>
          <p:nvPr/>
        </p:nvSpPr>
        <p:spPr bwMode="auto">
          <a:xfrm>
            <a:off x="6000750" y="301625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Invocation</a:t>
            </a:r>
            <a:endParaRPr lang="en-US" altLang="x-none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138249" name="Text Box 11"/>
          <p:cNvSpPr txBox="1">
            <a:spLocks noChangeArrowheads="1"/>
          </p:cNvSpPr>
          <p:nvPr/>
        </p:nvSpPr>
        <p:spPr bwMode="auto">
          <a:xfrm>
            <a:off x="5105400" y="3489325"/>
            <a:ext cx="3841750" cy="396875"/>
          </a:xfrm>
          <a:prstGeom prst="rect">
            <a:avLst/>
          </a:prstGeom>
          <a:solidFill>
            <a:srgbClr val="F5E98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 dirty="0">
                <a:latin typeface="Courier New" charset="0"/>
              </a:rPr>
              <a:t>result = </a:t>
            </a:r>
            <a:r>
              <a:rPr lang="en-US" altLang="x-none" sz="2000" b="1" dirty="0" err="1">
                <a:latin typeface="Courier New" charset="0"/>
              </a:rPr>
              <a:t>tryMe</a:t>
            </a:r>
            <a:r>
              <a:rPr lang="en-US" altLang="x-none" sz="2000" b="1" dirty="0">
                <a:latin typeface="Courier New" charset="0"/>
              </a:rPr>
              <a:t>(25, 4.32)</a:t>
            </a:r>
          </a:p>
        </p:txBody>
      </p:sp>
      <p:cxnSp>
        <p:nvCxnSpPr>
          <p:cNvPr id="165901" name="AutoShape 13" descr="An arrow pointing from &quot;result = try"/>
          <p:cNvCxnSpPr>
            <a:cxnSpLocks noChangeShapeType="1"/>
            <a:stCxn id="138249" idx="2"/>
            <a:endCxn id="165896" idx="3"/>
          </p:cNvCxnSpPr>
          <p:nvPr/>
        </p:nvCxnSpPr>
        <p:spPr bwMode="auto">
          <a:xfrm rot="5400000">
            <a:off x="5935662" y="3960813"/>
            <a:ext cx="1165225" cy="1016000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248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292350" algn="l"/>
              </a:tabLst>
            </a:pPr>
            <a:r>
              <a:rPr lang="en-US" altLang="x-none" dirty="0"/>
              <a:t>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/>
              <a:t>method is overloaded: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(String s)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</a:t>
            </a:r>
            <a:r>
              <a:rPr lang="en-US" altLang="x-none" sz="2400" b="1" dirty="0" err="1">
                <a:latin typeface="Courier New" charset="0"/>
              </a:rPr>
              <a:t>int</a:t>
            </a:r>
            <a:r>
              <a:rPr lang="en-US" altLang="x-none" sz="2400" b="1" dirty="0">
                <a:latin typeface="Courier New" charset="0"/>
              </a:rPr>
              <a:t> </a:t>
            </a:r>
            <a:r>
              <a:rPr lang="en-US" altLang="x-none" sz="2400" b="1" dirty="0" err="1">
                <a:latin typeface="Courier New" charset="0"/>
              </a:rPr>
              <a:t>i</a:t>
            </a:r>
            <a:r>
              <a:rPr lang="en-US" altLang="x-none" sz="24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(double d)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		</a:t>
            </a:r>
            <a:r>
              <a:rPr lang="en-US" altLang="x-none" dirty="0"/>
              <a:t>and so on...</a:t>
            </a:r>
          </a:p>
          <a:p>
            <a:pPr>
              <a:lnSpc>
                <a:spcPct val="90000"/>
              </a:lnSpc>
              <a:spcBef>
                <a:spcPct val="75000"/>
              </a:spcBef>
              <a:tabLst>
                <a:tab pos="2292350" algn="l"/>
              </a:tabLst>
            </a:pPr>
            <a:r>
              <a:rPr lang="en-US" altLang="x-none" dirty="0"/>
              <a:t>The following lines invoke different versions of 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/>
              <a:t>method: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</a:t>
            </a:r>
            <a:r>
              <a:rPr lang="en-US" altLang="x-none" sz="2400" dirty="0" err="1">
                <a:latin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</a:rPr>
              <a:t>("The total is:");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</a:t>
            </a:r>
            <a:r>
              <a:rPr lang="en-US" altLang="x-none" sz="2400" dirty="0" err="1">
                <a:latin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</a:rPr>
              <a:t>(total);</a:t>
            </a:r>
            <a:endParaRPr lang="en-US" altLang="x-none" sz="2400" dirty="0"/>
          </a:p>
        </p:txBody>
      </p:sp>
      <p:sp>
        <p:nvSpPr>
          <p:cNvPr id="1392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Identifying Classes and Objects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Remember that a class represents a group (classification) of objects with the same behaviors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Generally, classes that represent objects should be given names that are singular nouns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Examples:  </a:t>
            </a:r>
            <a:r>
              <a:rPr lang="en-US" altLang="x-none">
                <a:latin typeface="Courier New" charset="0"/>
              </a:rPr>
              <a:t>Coin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Message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class represents the concept of one such object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are free to instantiate as many of each object as needed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Overloading Methods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The return type of the method is </a:t>
            </a:r>
            <a:r>
              <a:rPr lang="en-US" altLang="x-none" u="sng"/>
              <a:t>not</a:t>
            </a:r>
            <a:r>
              <a:rPr lang="en-US" altLang="x-none"/>
              <a:t> part of the signature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That is, overloaded methods cannot differ only by their return type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Constructors can be overloaded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Overloaded constructors provide multiple ways to initialize a new object</a:t>
            </a:r>
          </a:p>
        </p:txBody>
      </p:sp>
      <p:sp>
        <p:nvSpPr>
          <p:cNvPr id="1402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Testing&quot; in the presentation outline."/>
          <p:cNvSpPr>
            <a:spLocks noChangeArrowheads="1"/>
          </p:cNvSpPr>
          <p:nvPr/>
        </p:nvSpPr>
        <p:spPr bwMode="auto">
          <a:xfrm>
            <a:off x="1600200" y="4572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14131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Testing can mean many different things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certainly includes running a completed program with various inputs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also includes any evaluation performed by human or computer to assess quality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Some evaluations should occur before coding even begins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earlier we find an problem, the easier and cheaper it is to fix</a:t>
            </a:r>
          </a:p>
        </p:txBody>
      </p:sp>
      <p:sp>
        <p:nvSpPr>
          <p:cNvPr id="1423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Testing cont.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goal of testing is to find errors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 we find and fix errors, we raise our confidence that a program will perform as intended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We can never really be sure that all errors have been eliminated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So when do we stop testing?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Conceptual answer:  Never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Cynical answer:  When we run out of time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Better answer:  When we are willing to risk that an undiscovered error still exists</a:t>
            </a:r>
          </a:p>
        </p:txBody>
      </p:sp>
      <p:sp>
        <p:nvSpPr>
          <p:cNvPr id="1433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review</a:t>
            </a:r>
            <a:r>
              <a:rPr lang="en-US" altLang="x-none"/>
              <a:t> is a meeting in which several people examine a design document or section of code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a common and effective form of human-based testing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Presenting a design or code to others: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makes us think more carefully about it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provides an outside perspective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Reviews are sometimes called </a:t>
            </a:r>
            <a:r>
              <a:rPr lang="en-US" altLang="x-none" i="1"/>
              <a:t>inspections</a:t>
            </a:r>
            <a:r>
              <a:rPr lang="en-US" altLang="x-none"/>
              <a:t> or </a:t>
            </a:r>
            <a:r>
              <a:rPr lang="en-US" altLang="x-none" i="1"/>
              <a:t>walkthroughs</a:t>
            </a:r>
          </a:p>
        </p:txBody>
      </p:sp>
      <p:sp>
        <p:nvSpPr>
          <p:cNvPr id="1443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 Cases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test case</a:t>
            </a:r>
            <a:r>
              <a:rPr lang="en-US" altLang="x-none"/>
              <a:t> is a set of input and user actions, coupled with the expected results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Often test cases are organized formally into </a:t>
            </a:r>
            <a:r>
              <a:rPr lang="en-US" altLang="x-none" i="1"/>
              <a:t>test suites</a:t>
            </a:r>
            <a:r>
              <a:rPr lang="en-US" altLang="x-none"/>
              <a:t> which are stored and reused as needed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medium and large systems, testing must be a carefully managed process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Many organizations have a separate Quality Assurance (QA) department to lead testing efforts</a:t>
            </a:r>
          </a:p>
        </p:txBody>
      </p:sp>
      <p:sp>
        <p:nvSpPr>
          <p:cNvPr id="1454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Defect and Regression Testing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Defect testing</a:t>
            </a:r>
            <a:r>
              <a:rPr lang="en-US" altLang="x-none"/>
              <a:t> is the execution of test cases to uncover errors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act of fixing an error may introduce new errors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After fixing a set of errors we should perform </a:t>
            </a:r>
            <a:r>
              <a:rPr lang="en-US" altLang="x-none" i="1"/>
              <a:t>regression testing</a:t>
            </a:r>
            <a:r>
              <a:rPr lang="en-US" altLang="x-none"/>
              <a:t> – running previous test suites to ensure new errors haven't been introduced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not possible to create test cases for all possible input and user actions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 we should design tests to maximize their ability to find problems</a:t>
            </a:r>
          </a:p>
        </p:txBody>
      </p:sp>
      <p:sp>
        <p:nvSpPr>
          <p:cNvPr id="1464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Black-Box Testing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</a:t>
            </a:r>
            <a:r>
              <a:rPr lang="en-US" altLang="x-none" i="1"/>
              <a:t>black-box testing</a:t>
            </a:r>
            <a:r>
              <a:rPr lang="en-US" altLang="x-none"/>
              <a:t>, test cases are developed without considering the internal logic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They are based on the input and expected output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Input can be organized into </a:t>
            </a:r>
            <a:r>
              <a:rPr lang="en-US" altLang="x-none" i="1"/>
              <a:t>equivalence categories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Two input values in the same equivalence category would produce similar results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 a good test suite will cover all equivalence categories and focus on the boundaries between categories</a:t>
            </a:r>
          </a:p>
        </p:txBody>
      </p:sp>
      <p:sp>
        <p:nvSpPr>
          <p:cNvPr id="1474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White-Box Testing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White-box testing</a:t>
            </a:r>
            <a:r>
              <a:rPr lang="en-US" altLang="x-none"/>
              <a:t> focuses on the internal structure of the code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goal is to ensure that every path through the code is tested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Paths through the code are governed by any conditional or looping statements in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good testing effort will include both black-box and white-box tests</a:t>
            </a:r>
          </a:p>
        </p:txBody>
      </p:sp>
      <p:sp>
        <p:nvSpPr>
          <p:cNvPr id="1484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GUI Design&quot; in the presentation outline."/>
          <p:cNvSpPr>
            <a:spLocks noChangeArrowheads="1"/>
          </p:cNvSpPr>
          <p:nvPr/>
        </p:nvSpPr>
        <p:spPr bwMode="auto">
          <a:xfrm>
            <a:off x="1600200" y="518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1495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Identifying Classes and Objects (3)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Sometimes it is challenging to decide whether something should be represented as a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should an employee's address be represented as a set of instance variables or as an </a:t>
            </a:r>
            <a:r>
              <a:rPr lang="en-US" altLang="x-none">
                <a:latin typeface="Courier New" charset="0"/>
              </a:rPr>
              <a:t>Address</a:t>
            </a:r>
            <a:r>
              <a:rPr lang="en-US" altLang="x-none"/>
              <a:t>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more you examine the problem and its details the more clear these issues become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 a class becomes too complex, it often should be decomposed into multiple smaller classes to distribute the responsibilities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GUI Design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must remember that the goal of software is to help the user solve the problem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To that end, the GUI designer should: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Know the user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Prevent user errors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Optimize user abilities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Be consistent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discuss each of these in more detail</a:t>
            </a:r>
          </a:p>
        </p:txBody>
      </p:sp>
      <p:sp>
        <p:nvSpPr>
          <p:cNvPr id="1505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Know the User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Knowing the user implies an understanding of: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user's true needs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the user's common activities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the user's level of expertise in the problem domain and in computer processing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should also realize these issues may differ for different users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Remember, to the user, the interface </a:t>
            </a:r>
            <a:r>
              <a:rPr lang="en-US" altLang="x-none" u="sng"/>
              <a:t>is</a:t>
            </a:r>
            <a:r>
              <a:rPr lang="en-US" altLang="x-none"/>
              <a:t> the program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515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Prevent User Errors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Whenever possible, we should design user interfaces that minimize possible user mistakes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should choose the best GUI components for each task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in a situation where there are only a few valid options, using a menu or radio buttons would be better than an open text field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Error messages should guide the user appropriately</a:t>
            </a:r>
          </a:p>
        </p:txBody>
      </p:sp>
      <p:sp>
        <p:nvSpPr>
          <p:cNvPr id="1525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Optimize User Abilities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 all users are alike – some may be more familiar with the system than others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Knowledgeable users are sometimes called </a:t>
            </a:r>
            <a:r>
              <a:rPr lang="en-US" altLang="x-none" i="1"/>
              <a:t>power users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should provide multiple ways to accomplish a task whenever reasonable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"wizards" to walk a user through a process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short cuts for power users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Help facilities should be available but not intrusive</a:t>
            </a:r>
          </a:p>
        </p:txBody>
      </p:sp>
      <p:sp>
        <p:nvSpPr>
          <p:cNvPr id="1536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Be Consistent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Consistency is important – users get used to things appearing and working in certain ways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Colors should be used consistently to indicate similar types of information or processing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Screen layout should be consistent from one part of a system to another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error messages should appear in consistent locations</a:t>
            </a:r>
          </a:p>
        </p:txBody>
      </p:sp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Mouse and Keyboard Events&quot; in the presentation outline."/>
          <p:cNvSpPr>
            <a:spLocks noChangeArrowheads="1"/>
          </p:cNvSpPr>
          <p:nvPr/>
        </p:nvSpPr>
        <p:spPr bwMode="auto">
          <a:xfrm>
            <a:off x="1600200" y="5715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1495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359486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Mouse Events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14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JavaFX nodes can generate several types of mouse-based events: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52290"/>
              </p:ext>
            </p:extLst>
          </p:nvPr>
        </p:nvGraphicFramePr>
        <p:xfrm>
          <a:off x="1295400" y="2286000"/>
          <a:ext cx="701040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</a:t>
                      </a:r>
                      <a:r>
                        <a:rPr lang="en-US" baseline="0" dirty="0"/>
                        <a:t> button is 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button is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clicked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button is pressed and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entered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pointer is moved onto a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exited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is moved off of a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</a:t>
                      </a:r>
                      <a:r>
                        <a:rPr lang="en-US" baseline="0" dirty="0"/>
                        <a:t> is moved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dragged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 is moved while holding the mouse button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33749065"/>
      </p:ext>
    </p:extLst>
  </p:cSld>
  <p:clrMapOvr>
    <a:masterClrMapping/>
  </p:clrMapOvr>
  <p:transition spd="med">
    <p:push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Mouse Events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altLang="x-none" dirty="0"/>
              <a:t> object representing the event can be used to obtain the mouse position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There are convenience methods for setting the handler for each type of mouse event (such as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setOnMousePressed</a:t>
            </a:r>
            <a:r>
              <a:rPr lang="en-US" altLang="x-none" dirty="0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ClickDistance.java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9232808"/>
      </p:ext>
    </p:extLst>
  </p:cSld>
  <p:clrMapOvr>
    <a:masterClrMapping/>
  </p:clrMapOvr>
  <p:transition spd="med">
    <p:push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8302-A4A0-4394-AE31-DE5F216F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ClickDistance.java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121920"/>
            <a:ext cx="8534400" cy="67403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javafx.scene.input.MouseEvent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ClickDistance.java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handling of a mouse click event.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ClickDistance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 line;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Shows the distance between the origin (0, 0) and the point where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the mouse is clicked.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line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Line(0, 0, 0, 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Text(150, 30, "Distance:  --");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64053594"/>
      </p:ext>
    </p:extLst>
  </p:cSld>
  <p:clrMapOvr>
    <a:masterClrMapping/>
  </p:clrMapOvr>
  <p:transition spd="med">
    <p:push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BA1A-74F1-4667-A1DA-54AD0B27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ClickDistance.java (2)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534400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line);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300,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Color.LIGHTYELLOW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scene.setOnMouseClicked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("Click Distance");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45020532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Identifying Classes and Objects (4)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want to define classes with the proper amount of detail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it may be unnecessary to create separate classes for each type of appliance in a house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may be sufficient to define a more general </a:t>
            </a:r>
            <a:r>
              <a:rPr lang="en-US" altLang="x-none">
                <a:latin typeface="Courier New" charset="0"/>
              </a:rPr>
              <a:t>Appliance</a:t>
            </a:r>
            <a:r>
              <a:rPr lang="en-US" altLang="x-none"/>
              <a:t> class with appropriate instance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all depends on the details of the problem being solved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AD77A2-A2FD-4671-910E-1F61778C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ClickDistance.java (3)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443329"/>
            <a:ext cx="8534400" cy="4585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Resets the end point of the line to the location of the mouse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click event and updates the distance displayed.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line.setEndX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line.setEndY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distance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String.format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("%.2f", distance);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("Distance: 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55609846"/>
      </p:ext>
    </p:extLst>
  </p:cSld>
  <p:clrMapOvr>
    <a:masterClrMapping/>
  </p:clrMapOvr>
  <p:transition spd="med">
    <p:push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6A8D31E-8F91-4632-BACF-1F6BF0E3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ClickDistance.java (4)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443329"/>
            <a:ext cx="8534400" cy="4585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Resets the end point of the line to the location of the mouse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click event and updates the distance displayed.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line.setEndX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line.setEndY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distance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String.format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("%.2f", distance);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("Distance: 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 descr="A window titled &quot;Click Distance&quot; displaying &quot;Distance: 318.28.&quot; There is a line in the window reflecting the distance as well."/>
          <p:cNvGrpSpPr/>
          <p:nvPr/>
        </p:nvGrpSpPr>
        <p:grpSpPr>
          <a:xfrm>
            <a:off x="152400" y="861351"/>
            <a:ext cx="4267200" cy="3566160"/>
            <a:chOff x="2133600" y="838200"/>
            <a:chExt cx="4267200" cy="356616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4267200" cy="356616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380" y="1035636"/>
              <a:ext cx="3977640" cy="3202001"/>
            </a:xfrm>
            <a:prstGeom prst="rect">
              <a:avLst/>
            </a:prstGeom>
          </p:spPr>
        </p:pic>
      </p:grpSp>
      <p:grpSp>
        <p:nvGrpSpPr>
          <p:cNvPr id="6" name="Group 5" descr="A window titled &quot;Click Distance&quot; displaying &quot;Distance: 289.36.&quot; There is a line in the window reflecting the distance as well."/>
          <p:cNvGrpSpPr/>
          <p:nvPr/>
        </p:nvGrpSpPr>
        <p:grpSpPr>
          <a:xfrm>
            <a:off x="4648200" y="861351"/>
            <a:ext cx="4267200" cy="3566160"/>
            <a:chOff x="4648200" y="861351"/>
            <a:chExt cx="4267200" cy="3566160"/>
          </a:xfrm>
        </p:grpSpPr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4648200" y="861351"/>
              <a:ext cx="4267200" cy="356616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360" y="1057131"/>
              <a:ext cx="3977640" cy="3202000"/>
            </a:xfrm>
            <a:prstGeom prst="rect">
              <a:avLst/>
            </a:prstGeom>
          </p:spPr>
        </p:pic>
      </p:grp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9321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Mouse Events cont.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stream of mouse moved or mouse dragged events occur while the mouse is in motion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This essentially allows the program to track the movement in real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Using the mouse to "draw" a shape into place is called </a:t>
            </a:r>
            <a:r>
              <a:rPr lang="en-US" altLang="x-none" i="1" dirty="0" err="1"/>
              <a:t>rubberbanding</a:t>
            </a:r>
            <a:endParaRPr lang="en-US" altLang="x-none" i="1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RubberLines.java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186195"/>
      </p:ext>
    </p:extLst>
  </p:cSld>
  <p:clrMapOvr>
    <a:masterClrMapping/>
  </p:clrMapOvr>
  <p:transition spd="med">
    <p:push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A0FF-618A-46B3-BFEB-63314E68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RubberLines.java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121920"/>
            <a:ext cx="8534400" cy="6583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javafx.scene.input.MouseEvent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RubberLines.java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handling of mouse press and mouse drag events.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RubberLines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 root;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an initially empty scene, waiting for the user to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draw lines with the mouse.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500, 300,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15038488"/>
      </p:ext>
    </p:extLst>
  </p:cSld>
  <p:clrMapOvr>
    <a:masterClrMapping/>
  </p:clrMapOvr>
  <p:transition spd="med">
    <p:push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B880-7951-4448-8575-32E95C7A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RubberLines.java (2)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533400"/>
            <a:ext cx="85344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scene.setOnMousePressed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scene.setOnMouseDragged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processMouseDrag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("Rubber Lines");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Adds a new line to the scene when the mouse button is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currentLine.setStroke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currentLine.setStrokeWidth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05133802"/>
      </p:ext>
    </p:extLst>
  </p:cSld>
  <p:clrMapOvr>
    <a:masterClrMapping/>
  </p:clrMapOvr>
  <p:transition spd="med">
    <p:push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303-0D74-4876-847D-F078D6BF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RubberLines.java (3)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75863" y="838200"/>
            <a:ext cx="8534400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end point of the current line as the mouse is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dragged, creating the rubber band effect.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processMouseDrag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currentLine.setEndX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currentLine.setEndY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90725889"/>
      </p:ext>
    </p:extLst>
  </p:cSld>
  <p:clrMapOvr>
    <a:masterClrMapping/>
  </p:clrMapOvr>
  <p:transition spd="med">
    <p:push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EAE3C3-0DFF-4E6A-B2FC-E0E96800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RubberLines.java (4)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75863" y="838200"/>
            <a:ext cx="8534400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end point of the current line as the mouse is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dragged, creating the rubber band effect.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processMouseDrag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currentLine.setEndX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currentLine.setEndY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 descr="A window titled &quot;Rubber Lines&quot; with a series of blue intersecting lines of varying lengths against a black background."/>
          <p:cNvGrpSpPr/>
          <p:nvPr/>
        </p:nvGrpSpPr>
        <p:grpSpPr>
          <a:xfrm>
            <a:off x="1371600" y="685800"/>
            <a:ext cx="6817939" cy="4495800"/>
            <a:chOff x="2092324" y="609600"/>
            <a:chExt cx="6817939" cy="44958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092324" y="609600"/>
              <a:ext cx="6817939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838200"/>
              <a:ext cx="6350000" cy="4089400"/>
            </a:xfrm>
            <a:prstGeom prst="rect">
              <a:avLst/>
            </a:prstGeom>
          </p:spPr>
        </p:pic>
      </p:grp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558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Events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There are three JavaFX events related to the user typing at the keyboard: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getCode</a:t>
            </a:r>
            <a:r>
              <a:rPr lang="en-US" altLang="x-none" dirty="0"/>
              <a:t> method of the event object returns a code that represents the key that was pressed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AlienDirection.java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85762"/>
              </p:ext>
            </p:extLst>
          </p:nvPr>
        </p:nvGraphicFramePr>
        <p:xfrm>
          <a:off x="1104900" y="2209800"/>
          <a:ext cx="70104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keyboard key</a:t>
                      </a:r>
                      <a:r>
                        <a:rPr lang="en-US" baseline="0" dirty="0"/>
                        <a:t> is pressed down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keyboard key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is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keyboard key that generates a character</a:t>
                      </a:r>
                      <a:r>
                        <a:rPr lang="en-US" baseline="0" dirty="0"/>
                        <a:t> is typed (pressed and released)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70861891"/>
      </p:ext>
    </p:extLst>
  </p:cSld>
  <p:clrMapOvr>
    <a:masterClrMapping/>
  </p:clrMapOvr>
  <p:transition spd="med">
    <p:push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3B7C-3FB6-4CD3-8639-40B4170C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AlienDirection.java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622042"/>
            <a:ext cx="8534400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javafx.scene.input.KeyEvent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AlienDirection.java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handling of keyboard events.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AlienDirection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final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JUMP = 10;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59498577"/>
      </p:ext>
    </p:extLst>
  </p:cSld>
  <p:clrMapOvr>
    <a:masterClrMapping/>
  </p:clrMapOvr>
  <p:transition spd="med">
    <p:push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EFBB45-9853-4117-936B-B984D2AF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AlienDirection.java (2)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472440"/>
            <a:ext cx="8534400" cy="53949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an image that can be moved using the arrow keys.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Image alien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alien.png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(alien);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200,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scene.setOnKeyPressed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processKeyPress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("Alien Direction");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52463098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Identifying Classes and Objects (5)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Part of identifying the classes we need is the process of </a:t>
            </a:r>
            <a:r>
              <a:rPr lang="en-US" altLang="x-none" i="1"/>
              <a:t>assigning responsibilities</a:t>
            </a:r>
            <a:r>
              <a:rPr lang="en-US" altLang="x-none"/>
              <a:t> to each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Every activity that a program must accomplish must be represented by one or more methods in one or more classes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generally use verbs for the names of methods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In early stages it is not necessary to determine every method of every class – begin with primary responsibilities and evolve the design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906B-9B99-471B-99E1-ACB37E2A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AlienDirection.java (3)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304800"/>
            <a:ext cx="8534400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Modifies the position of the image view when an arrow key is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processKeyPress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KeyEvent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event.getCode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UP: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-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DOWN: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RIGHT: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LEFT: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-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do nothing if it's not an arrow key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71971394"/>
      </p:ext>
    </p:extLst>
  </p:cSld>
  <p:clrMapOvr>
    <a:masterClrMapping/>
  </p:clrMapOvr>
  <p:transition spd="med">
    <p:push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326E2F-C850-43CB-B9AA-6D10C08B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AlienDirection.java (4)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304800"/>
            <a:ext cx="8534400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Modifies the position of the image view when an arrow key is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processKeyPress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KeyEvent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event.getCode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UP: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-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DOWN: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RIGHT: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LEFT: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-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do nothing if it's not an arrow key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 descr="A window titled &quot;Alien Direction&quot; with a red alien with orange polka dots against a dark background."/>
          <p:cNvGrpSpPr>
            <a:grpSpLocks noChangeAspect="1"/>
          </p:cNvGrpSpPr>
          <p:nvPr/>
        </p:nvGrpSpPr>
        <p:grpSpPr>
          <a:xfrm>
            <a:off x="2157984" y="230124"/>
            <a:ext cx="4700016" cy="2741676"/>
            <a:chOff x="1371601" y="685800"/>
            <a:chExt cx="5486400" cy="32004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371601" y="685800"/>
              <a:ext cx="5486400" cy="3200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1" y="914400"/>
              <a:ext cx="5080000" cy="2819400"/>
            </a:xfrm>
            <a:prstGeom prst="rect">
              <a:avLst/>
            </a:prstGeom>
          </p:spPr>
        </p:pic>
      </p:grpSp>
      <p:grpSp>
        <p:nvGrpSpPr>
          <p:cNvPr id="6" name="Group 5" descr="A window titled &quot;Alien Direction&quot; with a red alien with orange polka dots against a dark background. In this image, the alien has moved slightly out of frame toward the bottom right compared with the previous image."/>
          <p:cNvGrpSpPr>
            <a:grpSpLocks noChangeAspect="1"/>
          </p:cNvGrpSpPr>
          <p:nvPr/>
        </p:nvGrpSpPr>
        <p:grpSpPr>
          <a:xfrm>
            <a:off x="2157984" y="3657600"/>
            <a:ext cx="4700016" cy="2741676"/>
            <a:chOff x="1752600" y="3733800"/>
            <a:chExt cx="5486400" cy="3200400"/>
          </a:xfrm>
        </p:grpSpPr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1752600" y="3733800"/>
              <a:ext cx="5486400" cy="3200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800" y="3924300"/>
              <a:ext cx="5080000" cy="2819400"/>
            </a:xfrm>
            <a:prstGeom prst="rect">
              <a:avLst/>
            </a:prstGeom>
          </p:spPr>
        </p:pic>
      </p:grp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2573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7 has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software development activities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relationships that can exist among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static modifier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writing interfaces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design of enumerated type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method design and method overloading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GUI design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mouse and keyboard events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89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Static Variables and Methods&quot; in the presentation outline."/>
          <p:cNvSpPr>
            <a:spLocks noChangeArrowheads="1"/>
          </p:cNvSpPr>
          <p:nvPr/>
        </p:nvSpPr>
        <p:spPr bwMode="auto">
          <a:xfrm>
            <a:off x="1600200" y="1828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4301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dirty="0"/>
              <a:t>Recall that a static method is one that can be invoked through its class name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For example, the methods of the </a:t>
            </a:r>
            <a:r>
              <a:rPr lang="en-US" altLang="x-none" dirty="0">
                <a:latin typeface="Courier New" charset="0"/>
              </a:rPr>
              <a:t>Math</a:t>
            </a:r>
            <a:r>
              <a:rPr lang="en-US" altLang="x-none" dirty="0"/>
              <a:t> class are static: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result = </a:t>
            </a:r>
            <a:r>
              <a:rPr lang="en-US" altLang="x-none" sz="2400" dirty="0" err="1">
                <a:latin typeface="Courier New" charset="0"/>
              </a:rPr>
              <a:t>Math.sqrt</a:t>
            </a:r>
            <a:r>
              <a:rPr lang="en-US" altLang="x-none" sz="2400" dirty="0">
                <a:latin typeface="Courier New" charset="0"/>
              </a:rPr>
              <a:t>(25)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Variables can be static as well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Determining if a method or variable should be static is an important design decision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static Modifier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declare static methods and variables using the </a:t>
            </a:r>
            <a:r>
              <a:rPr lang="en-US" altLang="x-none">
                <a:latin typeface="Courier New" charset="0"/>
              </a:rPr>
              <a:t>static</a:t>
            </a:r>
            <a:r>
              <a:rPr lang="en-US" altLang="x-none"/>
              <a:t> modifier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associates the method or variable with the class rather than with an object of that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Static methods are sometimes called </a:t>
            </a:r>
            <a:r>
              <a:rPr lang="en-US" altLang="x-none" i="1"/>
              <a:t>class methods</a:t>
            </a:r>
            <a:r>
              <a:rPr lang="en-US" altLang="x-none"/>
              <a:t> and static variables are sometimes called </a:t>
            </a:r>
            <a:r>
              <a:rPr lang="en-US" altLang="x-none" i="1"/>
              <a:t>class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carefully consider the implications of each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/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          private static float price;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All objects instantiated from the class share its static variables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Changing the value of a static variable in one object changes it for all others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Static Methods</a:t>
            </a: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altLang="x-none" sz="2000" b="1">
                <a:latin typeface="Courier New" charset="0"/>
              </a:rPr>
              <a:t>Helper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static int </a:t>
            </a:r>
            <a:r>
              <a:rPr lang="en-US" altLang="x-none" sz="2000" b="1">
                <a:latin typeface="Courier New" charset="0"/>
              </a:rPr>
              <a:t>cube(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>
                <a:latin typeface="Courier New" charset="0"/>
              </a:rPr>
              <a:t>num * num * num;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0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/>
              <a:t>Because it is declared as static,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cube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value = Helper.cube(4);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Object-Oriented Design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sz="2400" dirty="0"/>
              <a:t>Now we can extend our discussion of the design of classes and objects</a:t>
            </a:r>
          </a:p>
          <a:p>
            <a:pPr>
              <a:spcBef>
                <a:spcPct val="70000"/>
              </a:spcBef>
            </a:pPr>
            <a:r>
              <a:rPr lang="en-US" altLang="x-none" sz="2400" dirty="0"/>
              <a:t>Chapter 7 focuses on:</a:t>
            </a:r>
          </a:p>
          <a:p>
            <a:pPr lvl="1">
              <a:spcBef>
                <a:spcPct val="70000"/>
              </a:spcBef>
            </a:pPr>
            <a:r>
              <a:rPr lang="en-US" altLang="x-none" sz="2000" dirty="0"/>
              <a:t>software development activities</a:t>
            </a:r>
          </a:p>
          <a:p>
            <a:pPr lvl="1"/>
            <a:r>
              <a:rPr lang="en-US" altLang="x-none" sz="2000" dirty="0"/>
              <a:t>the relationships that can exist among classes</a:t>
            </a:r>
          </a:p>
          <a:p>
            <a:pPr lvl="1"/>
            <a:r>
              <a:rPr lang="en-US" altLang="x-none" sz="2000" dirty="0"/>
              <a:t>the static modifier</a:t>
            </a:r>
          </a:p>
          <a:p>
            <a:pPr lvl="1"/>
            <a:r>
              <a:rPr lang="en-US" altLang="x-none" sz="2000" dirty="0"/>
              <a:t>writing interfaces</a:t>
            </a:r>
          </a:p>
          <a:p>
            <a:pPr lvl="1"/>
            <a:r>
              <a:rPr lang="en-US" altLang="x-none" sz="2000" dirty="0"/>
              <a:t>the design of enumerated type classes</a:t>
            </a:r>
          </a:p>
          <a:p>
            <a:pPr lvl="1"/>
            <a:r>
              <a:rPr lang="en-US" altLang="x-none" sz="2000" dirty="0"/>
              <a:t>method design and method overloading</a:t>
            </a:r>
          </a:p>
          <a:p>
            <a:pPr lvl="1"/>
            <a:r>
              <a:rPr lang="en-US" altLang="x-none" sz="2000" dirty="0"/>
              <a:t>GUI design</a:t>
            </a:r>
          </a:p>
          <a:p>
            <a:pPr lvl="1"/>
            <a:r>
              <a:rPr lang="en-US" altLang="x-none" sz="2000" dirty="0"/>
              <a:t>mouse and keyboard events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Static Class Members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order of the modifiers can be interchanged, but by convention visibility modifiers come first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Recall that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is static – it is invoked by the Java interpreter without creating an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Static methods cannot reference instance variables because instance variables don't exist until an object exists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a static method can reference static variables or local variables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Static Class Members cont.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Static methods and static variables often work together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The following example keeps track of how many </a:t>
            </a:r>
            <a:r>
              <a:rPr lang="en-US" altLang="x-none">
                <a:latin typeface="Courier New" charset="0"/>
              </a:rPr>
              <a:t>Slogan</a:t>
            </a:r>
            <a:r>
              <a:rPr lang="en-US" altLang="x-none"/>
              <a:t> objects have been created using a static variable, and makes that information available using a static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SloganCounter.java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Slogan.java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634D-B98E-4E69-8AD4-BB7372F68F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00" y="-381000"/>
            <a:ext cx="26670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SloganCounter.java (1)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Slogan("Remember the Alamo.");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Slogan("Don't Worry. Be Happy.");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729A8C-FE58-4F32-A4C2-292DDA9B23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00" y="-381000"/>
            <a:ext cx="26670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SloganCounter.java (2)</a:t>
            </a: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Slogan("Live Free or Die.");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Slogan("Talk is Cheap.");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Slogan("Write Once, Run Anywhere.");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System.out.println("Slogans created: " + Slogan.getCount());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12859A-B4C4-4FB7-8689-7E3FB5C39D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00" y="-381000"/>
            <a:ext cx="26670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SloganCounter.java (3)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Slogan("Live Free or Die.");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Slogan("Talk is Cheap.");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Slogan("Write Once, Run Anywhere.");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("Slogans created: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Slogan.getCount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Slogans created: 5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1446E9-E8BD-4017-A3BB-6FC5EFD4F8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00" y="-381000"/>
            <a:ext cx="26670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Slogan.java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int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Slogan(String str)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23325-C1B8-4F0F-AA61-D4603EF086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00" y="-381000"/>
            <a:ext cx="26670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Slogan.java cont.</a:t>
            </a: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getCount()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Quick Check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Why can't a static method refer to an instance variable?</a:t>
            </a:r>
          </a:p>
          <a:p>
            <a:pPr eaLnBrk="1" hangingPunct="1"/>
            <a:endParaRPr lang="en-US" altLang="x-none" sz="2800" dirty="0"/>
          </a:p>
        </p:txBody>
      </p:sp>
    </p:spTree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Quick Check</a:t>
            </a: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Why can't a static method refer to an instance variable?</a:t>
            </a:r>
          </a:p>
          <a:p>
            <a:pPr eaLnBrk="1" hangingPunct="1"/>
            <a:endParaRPr lang="en-US" altLang="x-none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invoked through the class name)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Class Relationships&quot; in the presentation outline."/>
          <p:cNvSpPr>
            <a:spLocks noChangeArrowheads="1"/>
          </p:cNvSpPr>
          <p:nvPr/>
        </p:nvSpPr>
        <p:spPr bwMode="auto">
          <a:xfrm>
            <a:off x="1600200" y="2362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573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Software Development Activities&quot; in the presentation outline."/>
          <p:cNvSpPr>
            <a:spLocks noChangeArrowheads="1"/>
          </p:cNvSpPr>
          <p:nvPr/>
        </p:nvSpPr>
        <p:spPr bwMode="auto">
          <a:xfrm>
            <a:off x="1600200" y="12969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Classes in a software system can have various types of relationships to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Three of the most common relationships: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Dependency: A </a:t>
            </a:r>
            <a:r>
              <a:rPr lang="en-US" altLang="x-none" i="1"/>
              <a:t>uses</a:t>
            </a:r>
            <a:r>
              <a:rPr lang="en-US" altLang="x-none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Aggregation: A </a:t>
            </a:r>
            <a:r>
              <a:rPr lang="en-US" altLang="x-none" i="1"/>
              <a:t>has-a</a:t>
            </a:r>
            <a:r>
              <a:rPr lang="en-US" altLang="x-none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Inheritance: A </a:t>
            </a:r>
            <a:r>
              <a:rPr lang="en-US" altLang="x-none" i="1"/>
              <a:t>is-a</a:t>
            </a:r>
            <a:r>
              <a:rPr lang="en-US" altLang="x-none"/>
              <a:t> B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discuss dependency and aggregation further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Inheritance is discussed in detail in Chapter 9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dependency</a:t>
            </a:r>
            <a:r>
              <a:rPr lang="en-US" altLang="x-none"/>
              <a:t> exists when one class relies on another in some way, usually by invoking the methods of the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We've seen dependencies in many previous examples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don't want numerous or complex dependencies among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Nor do we want complex classes that don't depend on others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good design strikes the right balance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Dependency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Some dependencies occur between objects of the same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method of the class may accept an object of the same class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For example, the </a:t>
            </a:r>
            <a:r>
              <a:rPr lang="en-US" altLang="x-none" dirty="0" err="1">
                <a:latin typeface="Courier New" charset="0"/>
              </a:rPr>
              <a:t>concat</a:t>
            </a:r>
            <a:r>
              <a:rPr lang="en-US" altLang="x-none" dirty="0"/>
              <a:t> method of the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class takes as a parameter another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object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str3 = str1.concat(str2);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Dependency cont.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following example defines a class called </a:t>
            </a:r>
            <a:r>
              <a:rPr lang="en-US" altLang="x-none">
                <a:latin typeface="Courier New" charset="0"/>
              </a:rPr>
              <a:t>RationalNumber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rational number is a value that can be represented as the ratio of two integers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Several methods of the </a:t>
            </a:r>
            <a:r>
              <a:rPr lang="en-US" altLang="x-none">
                <a:latin typeface="Courier New" charset="0"/>
              </a:rPr>
              <a:t>RationalNumber</a:t>
            </a:r>
            <a:r>
              <a:rPr lang="en-US" altLang="x-none"/>
              <a:t> class accept another </a:t>
            </a:r>
            <a:r>
              <a:rPr lang="en-US" altLang="x-none">
                <a:latin typeface="Courier New" charset="0"/>
              </a:rPr>
              <a:t>RationalNumber</a:t>
            </a:r>
            <a:r>
              <a:rPr lang="en-US" altLang="x-none"/>
              <a:t> object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RationalTester.java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RationalNumber.java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CB43-7F3D-4FE8-A5C8-85683D91F4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RationalTester.java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RationalTester.java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to exercise the use of multiple Rational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rational number objects and performs various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operations on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RationalNumber(6, 8);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RationalNumber(1, 3);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r3, r4, r5, r6, r7;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System.out.println("First rational number: " + r1);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System.out.println("Second rational number: " + r2);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83F08-DABB-47BC-8261-5776BEA605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RationalTester.java (2)</a:t>
            </a:r>
          </a:p>
        </p:txBody>
      </p:sp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System.out.println("r1 and r2 are equal.");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System.out.println("r1 and r2 are NOT equal.");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reciprocal of r1 is: " + r3);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+ r2: " + r4);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System.out.println("r1 - r2: " + r5);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* r2: " + r6);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/ r2: " + r7);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34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57251-4CDF-480F-AA5E-A112AC6272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RationalTester.java (3)</a:t>
            </a: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and r2 are equal.");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and r2 are NOT equal.");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reciprocal of r1 is: " + r3);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+ r2: " + r4);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("r1 - r2: " + r5);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* r2: " + r6);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/ r2: " + r7);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685800"/>
            <a:ext cx="3816350" cy="2770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First rational number: 3/4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Second rational number: 1/3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and r2 are NOT equal.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reciprocal of r1 is: 4/3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+ r2: 13/12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r1 - r2: 5/12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* r2: 1/4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/ r2: 9/4</a:t>
            </a:r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DA9CF-0759-4FAD-8300-5ABEB006FE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RationalNumber.java (1)</a:t>
            </a: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RationalNumber.java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one rational number with a numerator and denominator.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RationalNumber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numerator, denominator;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rational number by ensuring a nonzero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denominator and making only the numerator signed.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RationalNumber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==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1;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Make the numerator "store" the sign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* -1;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* -1;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B0CAD-7DD1-45A5-ACF4-FFB055272C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RationalNumber.java (2)</a:t>
            </a: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numerator = numer;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denominator = denom;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reduce();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numerator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getNumerator()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denominator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getDenominator()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E5B94-C7FA-4B58-A777-65652D8FF0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RationalNumber.java (3)</a:t>
            </a: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reciprocal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reciprocal()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RationalNumber(denominator, numerator);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this rational number to the one passed as a parameter.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common denominator is found by multiplying the individual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denominators.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 add(RationalNumber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 = numerator1 + numerator2;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RationalNumber(sum, commonDenominator);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Program Development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creation of software involves four basic activities: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establishing the requirements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creating a design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implementing the code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testing the implementation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These activities are not strictly linear – they overlap and interact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61151-46C7-4CAC-912F-40D72D659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RationalNumber.java (4)</a:t>
            </a: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Subtracts the rational number passed as a parameter from this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subtract(RationalNumber op2)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difference = numerator1 - numerator2;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RationalNumber(difference, commonDenominator);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Multiplies this rational number by the one passed as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parameter.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 multiply(RationalNumber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 = numerator * op2.getNumerator();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denom = denominator * op2.getDenominator();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RationalNumber(numer, denom);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F2F57-A4E6-41D9-BA69-FB5A7AE257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RationalNumber.java (5)</a:t>
            </a: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6223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Divides this rational number by the one passed as a parameter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by multiplying by the reciprocal of the second rational.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divide(RationalNumber op2)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multiply(op2.reciprocal());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this rational number is equal to the one passed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as a parameter. Assumes they are both reduced.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isLike(RationalNumber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 numerator == op2.getNumerator() &amp;&amp;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denominator == op2.getDenominator() 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64321F-F88F-44AD-B7F0-7B2EC20684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RationalNumber.java (6)</a:t>
            </a: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rational number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(numerator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= "0";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(denominator == 1)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result = numerator + "";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result = numerator + "/" +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78D730-75FF-45B5-9D57-B32E8E470B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RationalNumber.java (7)</a:t>
            </a: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Reduces this rational number by dividing both the numerator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the denominator by their greatest common divisor.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reduce()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(numerator !=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common = gcd(Math.abs(numerator), denominator);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numerator = numerator / common;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denominator = denominator / common;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AA1CA-AB3E-4473-9C29-DC2892DD99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RationalNumber.java (8)</a:t>
            </a: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greatest common divisor of the two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positive parameters. Uses Euclid's algorithm.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gcd(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!=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&gt;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num1 = num1 -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num2 = num2 - num1;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27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An </a:t>
            </a:r>
            <a:r>
              <a:rPr lang="en-US" altLang="x-none" i="1"/>
              <a:t>aggregate </a:t>
            </a:r>
            <a:r>
              <a:rPr lang="en-US" altLang="x-none"/>
              <a:t>is an object that is made up of other objects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Therefore aggregation is a </a:t>
            </a:r>
            <a:r>
              <a:rPr lang="en-US" altLang="x-none" i="1"/>
              <a:t>has-a </a:t>
            </a:r>
            <a:r>
              <a:rPr lang="en-US" altLang="x-none"/>
              <a:t>relationship</a:t>
            </a:r>
          </a:p>
          <a:p>
            <a:pPr lvl="1">
              <a:spcBef>
                <a:spcPct val="50000"/>
              </a:spcBef>
            </a:pPr>
            <a:r>
              <a:rPr lang="en-US" altLang="x-none" sz="2800"/>
              <a:t>A car </a:t>
            </a:r>
            <a:r>
              <a:rPr lang="en-US" altLang="x-none" sz="2800" i="1"/>
              <a:t>has a</a:t>
            </a:r>
            <a:r>
              <a:rPr lang="en-US" altLang="x-none" sz="2800"/>
              <a:t> chassis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An aggregate object contains references to other objects as instance data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This is a special kind of dependency; the aggregate relies on the objects that compose it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Aggregation cont.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In the following example, a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 object is composed, in part, of </a:t>
            </a:r>
            <a:r>
              <a:rPr lang="en-US" altLang="x-none">
                <a:latin typeface="Courier New" charset="0"/>
              </a:rPr>
              <a:t>Address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A student has an address (in fact each student has two addresses)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StudentBody.java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Student.java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Address.java 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CF1C715-46C1-4B42-9656-06090B02DB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StudentBody.java (1)</a:t>
            </a: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StudentBody.java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StudentBody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school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Address("800 Lancaster Ave.", "Villanova",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"PA", 19085);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Address("21 Jump Street", "Lynchburg",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"VA", 24551);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john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Student("John", "Smith",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Address("123 Main Street", "Euclid", "OH",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44132);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Student("Marsha", "Jones",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(john);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81343C8-8380-4D11-BF06-01B2FE735B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StudentBody.java (2)</a:t>
            </a: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1" y="306388"/>
            <a:ext cx="7848600" cy="6309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StudentBody.java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StudentBody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school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Address("800 Lancaster Ave.", "Villanova",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"PA", 19085);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Address("21 Jump Street", "Lynchburg",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"VA", 24551);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john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Student("John", "Smith",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Address("123 Main Street", "Euclid", "OH",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44132);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Student("Marsha", "Jones",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(john);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048000" y="228600"/>
            <a:ext cx="28448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Output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John Smith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21 Jump Street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Lynchburg, VA  24551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Villanova, PA  19085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Marsha Jones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123 Main Street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Euclid, OH  44132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Villanova, PA  19085</a:t>
            </a:r>
          </a:p>
        </p:txBody>
      </p:sp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40179-2D1C-4C3C-99DD-236170E15A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Student.java (1)</a:t>
            </a:r>
          </a:p>
        </p:txBody>
      </p:sp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Student.java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college student.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Student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firstName, lastName;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 homeAddress, schoolAddress;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student with the specified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Student(String first, String last, Address home,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Address school)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firstName = first;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lastName = last;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homeAddress = home;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schoolAddress = school;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Requirements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Software requirements</a:t>
            </a:r>
            <a:r>
              <a:rPr lang="en-US" altLang="x-none"/>
              <a:t> specify the tasks that a program must accomplish</a:t>
            </a:r>
          </a:p>
          <a:p>
            <a:pPr lvl="1">
              <a:spcBef>
                <a:spcPct val="75000"/>
              </a:spcBef>
            </a:pPr>
            <a:r>
              <a:rPr lang="en-US" altLang="x-none" u="sng"/>
              <a:t>what</a:t>
            </a:r>
            <a:r>
              <a:rPr lang="en-US" altLang="x-none"/>
              <a:t> to do, not how to do it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Often an initial set of requirements is provided, but they should be critiqued and expanded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It is difficult to establish detailed, unambiguous, and complete requirements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Careful attention to the requirements can save significant time and expense in the overall project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DD971E-A6C8-46ED-8A69-ABAA97CA6D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Student.java (2)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description of this Student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= firstName + " " + lastName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"Home Address:\n" + homeAddress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"School Address:\n" + schoolAddress;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8CC59-A37F-4840-9830-7DD6BA29AD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Student.java (3)</a:t>
            </a: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Address.java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street address.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streetAddress, city, state;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long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zipCode;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address with the specified data.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Address(String street, String town, String st,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zip)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streetAddress = street;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city = town;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state = 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zipCode = zip;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67D6E-E636-4D30-A676-10E5F5DBF0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99149"/>
            <a:ext cx="297180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Student.java (4)</a:t>
            </a: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Address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= streetAddress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city + ", " + state + "  " + zipCode;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Aggregation in UML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66800" y="1600200"/>
            <a:ext cx="3175000" cy="409575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 dirty="0" err="1">
                <a:latin typeface="Arial Unicode MS" charset="0"/>
              </a:rPr>
              <a:t>StudentBody</a:t>
            </a:r>
            <a:endParaRPr lang="en-US" altLang="x-none" sz="2000" b="1" dirty="0">
              <a:latin typeface="Arial Unicode MS" charset="0"/>
            </a:endParaRPr>
          </a:p>
        </p:txBody>
      </p:sp>
      <p:sp>
        <p:nvSpPr>
          <p:cNvPr id="81926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09775"/>
            <a:ext cx="3175000" cy="3048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 sz="2000" b="1">
              <a:latin typeface="Verdana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066800" y="2300288"/>
            <a:ext cx="3175000" cy="471488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 b="1" dirty="0">
                <a:latin typeface="Arial Unicode MS" charset="0"/>
              </a:rPr>
              <a:t>+ main (</a:t>
            </a:r>
            <a:r>
              <a:rPr lang="en-US" altLang="x-none" sz="1600" b="1" dirty="0" err="1">
                <a:latin typeface="Arial Unicode MS" charset="0"/>
              </a:rPr>
              <a:t>args</a:t>
            </a:r>
            <a:r>
              <a:rPr lang="en-US" altLang="x-none" sz="1600" b="1" dirty="0">
                <a:latin typeface="Arial Unicode MS" charset="0"/>
              </a:rPr>
              <a:t> : String[]) : void</a:t>
            </a:r>
          </a:p>
        </p:txBody>
      </p:sp>
      <p:sp>
        <p:nvSpPr>
          <p:cNvPr id="81936" name="Line 9" descr="An arrow pointing from &quot;StudentBody&quot; to &quot;Student.&quot;"/>
          <p:cNvSpPr>
            <a:spLocks noChangeShapeType="1"/>
          </p:cNvSpPr>
          <p:nvPr/>
        </p:nvSpPr>
        <p:spPr bwMode="auto">
          <a:xfrm>
            <a:off x="4241800" y="1828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81929" name="Rectangle 12"/>
          <p:cNvSpPr>
            <a:spLocks noChangeArrowheads="1"/>
          </p:cNvSpPr>
          <p:nvPr/>
        </p:nvSpPr>
        <p:spPr bwMode="auto">
          <a:xfrm>
            <a:off x="5157788" y="1614488"/>
            <a:ext cx="2843213" cy="409575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Student</a:t>
            </a:r>
          </a:p>
        </p:txBody>
      </p:sp>
      <p:sp>
        <p:nvSpPr>
          <p:cNvPr id="81930" name="Rectangle 13"/>
          <p:cNvSpPr>
            <a:spLocks noChangeArrowheads="1"/>
          </p:cNvSpPr>
          <p:nvPr/>
        </p:nvSpPr>
        <p:spPr bwMode="auto">
          <a:xfrm>
            <a:off x="5156200" y="2019300"/>
            <a:ext cx="2844800" cy="11557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 b="1" dirty="0">
                <a:latin typeface="Arial Unicode MS" charset="0"/>
              </a:rPr>
              <a:t>- </a:t>
            </a:r>
            <a:r>
              <a:rPr lang="en-US" altLang="x-none" sz="1600" b="1" dirty="0" err="1">
                <a:latin typeface="Arial Unicode MS" charset="0"/>
              </a:rPr>
              <a:t>firstName</a:t>
            </a:r>
            <a:r>
              <a:rPr lang="en-US" altLang="x-none" sz="1600" b="1" dirty="0">
                <a:latin typeface="Arial Unicode MS" charset="0"/>
              </a:rPr>
              <a:t> : String</a:t>
            </a:r>
          </a:p>
          <a:p>
            <a:pPr eaLnBrk="1" hangingPunct="1"/>
            <a:r>
              <a:rPr lang="en-US" altLang="x-none" sz="1600" b="1" dirty="0">
                <a:latin typeface="Arial Unicode MS" charset="0"/>
              </a:rPr>
              <a:t>- </a:t>
            </a:r>
            <a:r>
              <a:rPr lang="en-US" altLang="x-none" sz="1600" b="1" dirty="0" err="1">
                <a:latin typeface="Arial Unicode MS" charset="0"/>
              </a:rPr>
              <a:t>lastName</a:t>
            </a:r>
            <a:r>
              <a:rPr lang="en-US" altLang="x-none" sz="1600" b="1" dirty="0">
                <a:latin typeface="Arial Unicode MS" charset="0"/>
              </a:rPr>
              <a:t> : String</a:t>
            </a:r>
          </a:p>
          <a:p>
            <a:pPr eaLnBrk="1" hangingPunct="1"/>
            <a:r>
              <a:rPr lang="en-US" altLang="x-none" sz="1600" b="1" dirty="0">
                <a:latin typeface="Arial Unicode MS" charset="0"/>
              </a:rPr>
              <a:t>- </a:t>
            </a:r>
            <a:r>
              <a:rPr lang="en-US" altLang="x-none" sz="1600" b="1" dirty="0" err="1">
                <a:latin typeface="Arial Unicode MS" charset="0"/>
              </a:rPr>
              <a:t>homeAddress</a:t>
            </a:r>
            <a:r>
              <a:rPr lang="en-US" altLang="x-none" sz="1600" b="1" dirty="0">
                <a:latin typeface="Arial Unicode MS" charset="0"/>
              </a:rPr>
              <a:t> : Address</a:t>
            </a:r>
          </a:p>
          <a:p>
            <a:pPr eaLnBrk="1" hangingPunct="1"/>
            <a:r>
              <a:rPr lang="en-US" altLang="x-none" sz="1600" b="1" dirty="0">
                <a:latin typeface="Arial Unicode MS" charset="0"/>
              </a:rPr>
              <a:t>- </a:t>
            </a:r>
            <a:r>
              <a:rPr lang="en-US" altLang="x-none" sz="1600" b="1" dirty="0" err="1">
                <a:latin typeface="Arial Unicode MS" charset="0"/>
              </a:rPr>
              <a:t>schoolAddress</a:t>
            </a:r>
            <a:r>
              <a:rPr lang="en-US" altLang="x-none" sz="1600" b="1" dirty="0">
                <a:latin typeface="Arial Unicode MS" charset="0"/>
              </a:rPr>
              <a:t> : Address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156200" y="3175000"/>
            <a:ext cx="2844800" cy="5334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 b="1">
                <a:latin typeface="Arial Unicode MS" charset="0"/>
              </a:rPr>
              <a:t>+ toString() : String</a:t>
            </a:r>
          </a:p>
        </p:txBody>
      </p:sp>
      <p:sp>
        <p:nvSpPr>
          <p:cNvPr id="81934" name="AutoShap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733800"/>
            <a:ext cx="381000" cy="3810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cxnSp>
        <p:nvCxnSpPr>
          <p:cNvPr id="81935" name="AutoShape 21" descr="A line connecting &quot;Student&quot; with &quot;Address.&quot;"/>
          <p:cNvCxnSpPr>
            <a:cxnSpLocks noChangeShapeType="1"/>
            <a:stCxn id="81934" idx="2"/>
            <a:endCxn id="81932" idx="3"/>
          </p:cNvCxnSpPr>
          <p:nvPr/>
        </p:nvCxnSpPr>
        <p:spPr bwMode="auto">
          <a:xfrm rot="5400000">
            <a:off x="5159375" y="3425825"/>
            <a:ext cx="412750" cy="1790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3" name="Rectangle 18"/>
          <p:cNvSpPr>
            <a:spLocks noChangeArrowheads="1"/>
          </p:cNvSpPr>
          <p:nvPr/>
        </p:nvSpPr>
        <p:spPr bwMode="auto">
          <a:xfrm>
            <a:off x="1625600" y="3544888"/>
            <a:ext cx="2844800" cy="409575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Address</a:t>
            </a:r>
          </a:p>
        </p:txBody>
      </p:sp>
      <p:sp>
        <p:nvSpPr>
          <p:cNvPr id="81932" name="Rectangle 15"/>
          <p:cNvSpPr>
            <a:spLocks noChangeArrowheads="1"/>
          </p:cNvSpPr>
          <p:nvPr/>
        </p:nvSpPr>
        <p:spPr bwMode="auto">
          <a:xfrm>
            <a:off x="1625600" y="3949700"/>
            <a:ext cx="2844800" cy="11557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 b="1">
                <a:latin typeface="Arial Unicode MS" charset="0"/>
              </a:rPr>
              <a:t>- streetAddress : String</a:t>
            </a:r>
          </a:p>
          <a:p>
            <a:pPr eaLnBrk="1" hangingPunct="1"/>
            <a:r>
              <a:rPr lang="en-US" altLang="x-none" sz="1600" b="1">
                <a:latin typeface="Arial Unicode MS" charset="0"/>
              </a:rPr>
              <a:t>- city : String</a:t>
            </a:r>
          </a:p>
          <a:p>
            <a:pPr eaLnBrk="1" hangingPunct="1"/>
            <a:r>
              <a:rPr lang="en-US" altLang="x-none" sz="1600" b="1">
                <a:latin typeface="Arial Unicode MS" charset="0"/>
              </a:rPr>
              <a:t>- state : String</a:t>
            </a:r>
          </a:p>
          <a:p>
            <a:pPr eaLnBrk="1" hangingPunct="1"/>
            <a:r>
              <a:rPr lang="en-US" altLang="x-none" sz="1600" b="1">
                <a:latin typeface="Arial Unicode MS" charset="0"/>
              </a:rPr>
              <a:t>- zipCode : long</a:t>
            </a:r>
          </a:p>
        </p:txBody>
      </p:sp>
      <p:sp>
        <p:nvSpPr>
          <p:cNvPr id="81931" name="Rectangle 14"/>
          <p:cNvSpPr>
            <a:spLocks noChangeArrowheads="1"/>
          </p:cNvSpPr>
          <p:nvPr/>
        </p:nvSpPr>
        <p:spPr bwMode="auto">
          <a:xfrm>
            <a:off x="1625600" y="5105400"/>
            <a:ext cx="2844800" cy="5334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 b="1">
                <a:latin typeface="Arial Unicode MS" charset="0"/>
              </a:rPr>
              <a:t>+ toString() : String</a:t>
            </a:r>
          </a:p>
        </p:txBody>
      </p:sp>
      <p:sp>
        <p:nvSpPr>
          <p:cNvPr id="81924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this Reference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66800"/>
            <a:ext cx="89154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The </a:t>
            </a:r>
            <a:r>
              <a:rPr lang="en-US" altLang="x-none" dirty="0">
                <a:latin typeface="Courier New" charset="0"/>
              </a:rPr>
              <a:t>this</a:t>
            </a:r>
            <a:r>
              <a:rPr lang="en-US" altLang="x-none" dirty="0"/>
              <a:t> reference allows an object to refer to itself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That is, the </a:t>
            </a:r>
            <a:r>
              <a:rPr lang="en-US" altLang="x-none" dirty="0">
                <a:latin typeface="Courier New" charset="0"/>
              </a:rPr>
              <a:t>this</a:t>
            </a:r>
            <a:r>
              <a:rPr lang="en-US" altLang="x-none" dirty="0"/>
              <a:t> reference, used inside a method, refers to the object through which the method is being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Suppose the </a:t>
            </a:r>
            <a:r>
              <a:rPr lang="en-US" altLang="x-none" dirty="0">
                <a:latin typeface="Courier New" charset="0"/>
              </a:rPr>
              <a:t>this</a:t>
            </a:r>
            <a:r>
              <a:rPr lang="en-US" altLang="x-none" dirty="0"/>
              <a:t> reference is used inside a method called </a:t>
            </a:r>
            <a:r>
              <a:rPr lang="en-US" altLang="x-none" dirty="0" err="1">
                <a:latin typeface="Courier New" charset="0"/>
              </a:rPr>
              <a:t>tryMe</a:t>
            </a:r>
            <a:r>
              <a:rPr lang="en-US" altLang="x-none" dirty="0"/>
              <a:t>, which is invoked as follows: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obj1.tryMe();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obj2.tryMe();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In the first invocation, the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reference refers to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obj1</a:t>
            </a:r>
            <a:r>
              <a:rPr lang="en-US" altLang="x-none" dirty="0"/>
              <a:t>; in the second it refers to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obj2</a:t>
            </a:r>
          </a:p>
        </p:txBody>
      </p:sp>
      <p:sp>
        <p:nvSpPr>
          <p:cNvPr id="8294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this reference cont.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can be used to distinguish the instance variables of a class from corresponding method parameters with the same names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constructor of the </a:t>
            </a:r>
            <a:r>
              <a:rPr lang="en-US" altLang="x-none">
                <a:latin typeface="Courier New" charset="0"/>
              </a:rPr>
              <a:t>Account</a:t>
            </a:r>
            <a:r>
              <a:rPr lang="en-US" altLang="x-none"/>
              <a:t> class from Chapter 4 could have been written as follows: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663950"/>
            <a:ext cx="73152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</a:t>
            </a:r>
            <a:r>
              <a:rPr lang="en-US" altLang="x-none" sz="2000" b="1">
                <a:latin typeface="Courier New" charset="0"/>
              </a:rPr>
              <a:t>Account(String name,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long </a:t>
            </a:r>
            <a:r>
              <a:rPr lang="en-US" altLang="x-none" sz="2000" b="1">
                <a:latin typeface="Courier New" charset="0"/>
              </a:rPr>
              <a:t>acctNumber, 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         double balance)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.name = name;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.acctNumber = acctNumber;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.balance = balance;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sp>
        <p:nvSpPr>
          <p:cNvPr id="8397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Interfaces&quot; in the presentation outline."/>
          <p:cNvSpPr>
            <a:spLocks noChangeArrowheads="1"/>
          </p:cNvSpPr>
          <p:nvPr/>
        </p:nvSpPr>
        <p:spPr bwMode="auto">
          <a:xfrm>
            <a:off x="16002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8499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Java </a:t>
            </a:r>
            <a:r>
              <a:rPr lang="en-US" altLang="x-none" i="1"/>
              <a:t>interface</a:t>
            </a:r>
            <a:r>
              <a:rPr lang="en-US" altLang="x-none"/>
              <a:t> is a collection of abstract methods and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abstract method</a:t>
            </a:r>
            <a:r>
              <a:rPr lang="en-US" altLang="x-none"/>
              <a:t> is a method header without a method body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abstract method can be declared using the modifier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, but because all methods in an interface are abstract, usually it is left off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interface is used to establish a set of methods that a class will implement</a:t>
            </a: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Interfaces (1)</a:t>
            </a:r>
          </a:p>
        </p:txBody>
      </p:sp>
      <p:sp>
        <p:nvSpPr>
          <p:cNvPr id="71690" name="Text Box 5"/>
          <p:cNvSpPr txBox="1">
            <a:spLocks noChangeArrowheads="1"/>
          </p:cNvSpPr>
          <p:nvPr/>
        </p:nvSpPr>
        <p:spPr bwMode="auto">
          <a:xfrm>
            <a:off x="955675" y="1674813"/>
            <a:ext cx="397668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altLang="x-none" sz="2000" b="1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z="2000" b="1" dirty="0">
                <a:solidFill>
                  <a:srgbClr val="000000"/>
                </a:solidFill>
              </a:rPr>
              <a:t>is a reserved word</a:t>
            </a:r>
            <a:endParaRPr lang="en-US" altLang="x-none" b="1" dirty="0">
              <a:solidFill>
                <a:srgbClr val="000000"/>
              </a:solidFill>
            </a:endParaRP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006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/>
              <a:t>None of the methods in</a:t>
            </a:r>
          </a:p>
          <a:p>
            <a:pPr algn="ctr" eaLnBrk="1" hangingPunct="1"/>
            <a:r>
              <a:rPr lang="en-US" altLang="x-none" sz="2000" b="1"/>
              <a:t>an interface are given</a:t>
            </a:r>
          </a:p>
          <a:p>
            <a:pPr algn="ctr" eaLnBrk="1" hangingPunct="1"/>
            <a:r>
              <a:rPr lang="en-US" altLang="x-none" sz="2000" b="1"/>
              <a:t>a definition (body)</a:t>
            </a:r>
            <a:endParaRPr lang="en-US" altLang="x-none"/>
          </a:p>
        </p:txBody>
      </p:sp>
      <p:sp>
        <p:nvSpPr>
          <p:cNvPr id="87044" name="TextBox 11"/>
          <p:cNvSpPr txBox="1">
            <a:spLocks noChangeArrowheads="1"/>
          </p:cNvSpPr>
          <p:nvPr/>
        </p:nvSpPr>
        <p:spPr bwMode="auto">
          <a:xfrm>
            <a:off x="762000" y="2292350"/>
            <a:ext cx="75438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public interface </a:t>
            </a:r>
            <a:r>
              <a:rPr lang="en-US" altLang="x-none" sz="2000" b="1" dirty="0">
                <a:latin typeface="Courier New" charset="0"/>
              </a:rPr>
              <a:t>Doable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 dirty="0" err="1">
                <a:latin typeface="Courier New" charset="0"/>
              </a:rPr>
              <a:t>doThis</a:t>
            </a:r>
            <a:r>
              <a:rPr lang="en-US" altLang="x-none" sz="2000" b="1" dirty="0">
                <a:latin typeface="Courier New" charset="0"/>
              </a:rPr>
              <a:t>();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public int </a:t>
            </a:r>
            <a:r>
              <a:rPr lang="en-US" altLang="x-none" sz="2000" b="1" dirty="0" err="1">
                <a:latin typeface="Courier New" charset="0"/>
              </a:rPr>
              <a:t>doThat</a:t>
            </a:r>
            <a:r>
              <a:rPr lang="en-US" altLang="x-none" sz="2000" b="1" dirty="0">
                <a:latin typeface="Courier New" charset="0"/>
              </a:rPr>
              <a:t>();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 dirty="0">
                <a:latin typeface="Courier New" charset="0"/>
              </a:rPr>
              <a:t>doThis2(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altLang="x-none" sz="2000" b="1" dirty="0">
                <a:latin typeface="Courier New" charset="0"/>
              </a:rPr>
              <a:t>value,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 dirty="0" err="1">
                <a:latin typeface="Courier New" charset="0"/>
              </a:rPr>
              <a:t>ch</a:t>
            </a:r>
            <a:r>
              <a:rPr lang="en-US" altLang="x-none" sz="2000" b="1" dirty="0">
                <a:latin typeface="Courier New" charset="0"/>
              </a:rPr>
              <a:t>);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public </a:t>
            </a:r>
            <a:r>
              <a:rPr lang="en-US" altLang="x-none" sz="2000" b="1" dirty="0" err="1">
                <a:solidFill>
                  <a:srgbClr val="3366FF"/>
                </a:solidFill>
                <a:latin typeface="Courier New" charset="0"/>
              </a:rPr>
              <a:t>boolean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altLang="x-none" sz="2000" b="1" dirty="0" err="1">
                <a:latin typeface="Courier New" charset="0"/>
              </a:rPr>
              <a:t>doTheOther</a:t>
            </a:r>
            <a:r>
              <a:rPr lang="en-US" altLang="x-none" sz="2000" b="1" dirty="0">
                <a:latin typeface="Courier New" charset="0"/>
              </a:rPr>
              <a:t>(int num);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}</a:t>
            </a:r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4114800" y="4800600"/>
            <a:ext cx="3600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solidFill>
                  <a:srgbClr val="000000"/>
                </a:solidFill>
              </a:rPr>
              <a:t>A semicolon immediately</a:t>
            </a:r>
          </a:p>
          <a:p>
            <a:pPr algn="ctr" eaLnBrk="1" hangingPunct="1"/>
            <a:r>
              <a:rPr lang="en-US" altLang="x-none" sz="2000" b="1">
                <a:solidFill>
                  <a:srgbClr val="000000"/>
                </a:solidFill>
              </a:rPr>
              <a:t>follows each method header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7051" name="Lin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8575" y="4343400"/>
            <a:ext cx="219075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813" y="2103438"/>
            <a:ext cx="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Interfaces (2)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interface cannot be instantiated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Methods in an interface have public visibility by default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formally implements an interface by: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 sz="2800"/>
              <a:t>stating so in the class header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sz="2800"/>
              <a:t>providing implementations for every abstract method in the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a class declares that it implements an interface, it must define all methods in the interface</a:t>
            </a:r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Design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software design</a:t>
            </a:r>
            <a:r>
              <a:rPr lang="en-US" altLang="x-none"/>
              <a:t> specifies </a:t>
            </a:r>
            <a:r>
              <a:rPr lang="en-US" altLang="x-none" u="sng"/>
              <a:t>how</a:t>
            </a:r>
            <a:r>
              <a:rPr lang="en-US" altLang="x-none" i="1"/>
              <a:t> </a:t>
            </a:r>
            <a:r>
              <a:rPr lang="en-US" altLang="x-none"/>
              <a:t>a program will accomplish its requirements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software design specifies how the solution can be broken down into manageable pieces and what each piece will do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object-oriented design determines which classes  and objects are needed, and specifies how they will interact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Low level design details include how individual methods will accomplish their tasks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Interfaces (3)</a:t>
            </a:r>
          </a:p>
        </p:txBody>
      </p:sp>
      <p:sp>
        <p:nvSpPr>
          <p:cNvPr id="8909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9092" name="TextBox 10"/>
          <p:cNvSpPr txBox="1">
            <a:spLocks noChangeArrowheads="1"/>
          </p:cNvSpPr>
          <p:nvPr/>
        </p:nvSpPr>
        <p:spPr bwMode="auto">
          <a:xfrm>
            <a:off x="1143000" y="1658938"/>
            <a:ext cx="6858000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altLang="x-none" sz="2000" b="1">
                <a:latin typeface="Courier New" charset="0"/>
              </a:rPr>
              <a:t>CanDo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implements </a:t>
            </a:r>
            <a:r>
              <a:rPr lang="en-US" altLang="x-none" sz="2000" b="1">
                <a:latin typeface="Courier New" charset="0"/>
              </a:rPr>
              <a:t>Doable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doThis()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doThat()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etc.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sp>
        <p:nvSpPr>
          <p:cNvPr id="73737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2305050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implements</a:t>
            </a:r>
            <a:r>
              <a:rPr lang="en-US" altLang="x-none" sz="2000" b="1">
                <a:ea typeface="Courier New" charset="0"/>
                <a:cs typeface="Courier New" charset="0"/>
              </a:rPr>
              <a:t> </a:t>
            </a:r>
            <a:r>
              <a:rPr lang="en-US" altLang="x-none" sz="2000" b="1"/>
              <a:t>is a</a:t>
            </a:r>
          </a:p>
          <a:p>
            <a:pPr algn="ctr" eaLnBrk="1" hangingPunct="1"/>
            <a:r>
              <a:rPr lang="en-US" altLang="x-none" sz="2000" b="1"/>
              <a:t>reserved word</a:t>
            </a:r>
            <a:endParaRPr lang="en-US" altLang="x-none"/>
          </a:p>
        </p:txBody>
      </p:sp>
      <p:sp>
        <p:nvSpPr>
          <p:cNvPr id="89098" name="Lin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028970" y="1447800"/>
            <a:ext cx="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Text Box 8"/>
          <p:cNvSpPr txBox="1">
            <a:spLocks noChangeArrowheads="1"/>
          </p:cNvSpPr>
          <p:nvPr/>
        </p:nvSpPr>
        <p:spPr bwMode="auto">
          <a:xfrm>
            <a:off x="5359400" y="3886200"/>
            <a:ext cx="2513013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solidFill>
                  <a:srgbClr val="000000"/>
                </a:solidFill>
              </a:rPr>
              <a:t>Each method listed</a:t>
            </a:r>
          </a:p>
          <a:p>
            <a:pPr algn="ctr" eaLnBrk="1" hangingPunct="1"/>
            <a:r>
              <a:rPr lang="en-US" altLang="x-none" sz="2000" b="1">
                <a:solidFill>
                  <a:srgbClr val="000000"/>
                </a:solidFill>
              </a:rPr>
              <a:t>in 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Doable</a:t>
            </a:r>
            <a:r>
              <a:rPr lang="en-US" altLang="x-none" sz="2000" b="1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z="2000" b="1">
                <a:solidFill>
                  <a:srgbClr val="000000"/>
                </a:solidFill>
              </a:rPr>
              <a:t>is</a:t>
            </a:r>
          </a:p>
          <a:p>
            <a:pPr algn="ctr" eaLnBrk="1" hangingPunct="1"/>
            <a:r>
              <a:rPr lang="en-US" altLang="x-none" sz="2000" b="1">
                <a:solidFill>
                  <a:srgbClr val="000000"/>
                </a:solidFill>
              </a:rPr>
              <a:t>given a definition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6" name="Auto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029200" y="3810000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</p:spTree>
  </p:cSld>
  <p:clrMapOvr>
    <a:masterClrMapping/>
  </p:clrMapOvr>
  <p:transition spd="med"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Interfaces (4)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addition to (or instead of) abstract methods, an interface can contain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 a class implements an interface, it gains access to all its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class that implements an interface can implement other methods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Complexity.java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Question.java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MiniQuiz.java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/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1A9193-504D-4BC2-A96D-D7113756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Complexity.java</a:t>
            </a: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09600" y="1404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Complexity.java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interface for an object that can be assigned an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explicit complexity.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interface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setComplexity(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getComplexity();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11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A082-BCCD-40EA-83A0-089E1BA1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Question.java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question (and its answer).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question, 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complexityLevel;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question with a default complexity.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Question(String query, String result)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question = query;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answer = 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complexityLevel = 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921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1864-860C-4E37-A194-54BE6050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Question.java (2)</a:t>
            </a: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complexity level for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setComplexity(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level)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complexityLevel = level;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complexity level for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getComplexity()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complexityLevel;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getQuestion()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931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63F-0FAA-4539-9248-65093372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Question.java (3)</a:t>
            </a:r>
          </a:p>
        </p:txBody>
      </p:sp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609600" y="4460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answer to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getAnswer()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true if the candidate answer matches the answer.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answerCorrect(String candidateAnswer)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answer.equals(candidateAnswer);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question (and its answer)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 + "\n" + 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942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9DE6-0741-4120-A8FF-56F94C4A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MiniQuiz.java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MiniQuiz.java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class that implements an interface.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MiniQuiz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Presents a short quiz.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Question q1, q2;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possible;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Question("What is the capital of Jamaica?",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"Kingston");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q1.setComplexity(4);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Question("Which is worse, ignorance or apathy?",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"I don't know and I don't care");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q2.setComplexity(10);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952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C5E-5EBB-4C05-855A-D68BCA68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MiniQuiz.java (2)</a:t>
            </a:r>
          </a:p>
        </p:txBody>
      </p:sp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System.out.print(q1.getQuestion());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(Level: " + q1.getComplexity() + ")");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System.out.println("Correct");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System.out.println("No, the answer is " + q1.getAnswer());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System.out.print(q2.getQuestion());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(Level: " + q2.getComplexity() + ")");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System.out.println("Correct");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System.out.println("No, the answer is " + q2.getAnswer());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962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7083-3DD0-4DCC-84B4-1522FE62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MiniQuiz.java (3)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(q1.getQuestion());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(Level: " + q1.getComplexity() + ")");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possible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("Correct");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("No, the answer is " + q1.getAnswer());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(q2.getQuestion());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(Level: " + q2.getComplexity() + ")");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possible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("Correct");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("No, the answer is " + q2.getAnswer());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371600" y="838200"/>
            <a:ext cx="62928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What is the capital of Jamaica? (Level: 4)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Kingston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Correct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Which is worse, ignorance or apathy? (Level: 10)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apathy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No, the answer is I don't know and I don't care</a:t>
            </a: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class can implement multiple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interfaces are listed in the </a:t>
            </a:r>
            <a:r>
              <a:rPr lang="en-US" altLang="x-none">
                <a:latin typeface="Courier New" charset="0"/>
              </a:rPr>
              <a:t>implements</a:t>
            </a:r>
            <a:r>
              <a:rPr lang="en-US" altLang="x-none"/>
              <a:t> clause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class must implement all methods in all interfaces listed in the header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609600" y="39624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class ManyThings implements interface1, interface2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all methods of both interfaces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</p:txBody>
      </p:sp>
      <p:sp>
        <p:nvSpPr>
          <p:cNvPr id="983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Implementation</a:t>
            </a:r>
            <a:r>
              <a:rPr lang="en-US" altLang="x-none"/>
              <a:t> is the process of translating a design into source code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Novice programmers often think that writing code is the heart of software development, but actually it should be the least creative step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Almost all important decisions are made during requirements and design stages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Implementation should focus on coding details, including style guidelines and documentation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Interfaces cont.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API contains many helpful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interface contains one abstract method called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, which is used to compare two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discussed the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in Chapter 5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implements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, giving us the ability to put strings in lexicographic order</a:t>
            </a:r>
          </a:p>
        </p:txBody>
      </p:sp>
      <p:sp>
        <p:nvSpPr>
          <p:cNvPr id="993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Comparable Interface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Any class can implement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to provide a mechanism for comparing objects of that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b="1">
                <a:latin typeface="Courier New" charset="0"/>
              </a:rPr>
              <a:t>	</a:t>
            </a:r>
            <a:r>
              <a:rPr lang="en-US" altLang="x-none" sz="2000" b="1">
                <a:latin typeface="Courier New" charset="0"/>
              </a:rPr>
              <a:t>if (obj1.compareTo(obj2) &lt; 0)</a:t>
            </a:r>
          </a:p>
          <a:p>
            <a:pPr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000" b="1">
                <a:latin typeface="Courier New" charset="0"/>
              </a:rPr>
              <a:t>	   System.out.println ("obj1 is less than obj2");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value returned from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should be negative is </a:t>
            </a:r>
            <a:r>
              <a:rPr lang="en-US" altLang="x-none">
                <a:latin typeface="Courier New" charset="0"/>
              </a:rPr>
              <a:t>obj1</a:t>
            </a:r>
            <a:r>
              <a:rPr lang="en-US" altLang="x-none"/>
              <a:t> is less that </a:t>
            </a:r>
            <a:r>
              <a:rPr lang="en-US" altLang="x-none">
                <a:latin typeface="Courier New" charset="0"/>
              </a:rPr>
              <a:t>obj2</a:t>
            </a:r>
            <a:r>
              <a:rPr lang="en-US" altLang="x-none"/>
              <a:t>, 0 if they are equal, and positive if </a:t>
            </a:r>
            <a:r>
              <a:rPr lang="en-US" altLang="x-none">
                <a:latin typeface="Courier New" charset="0"/>
              </a:rPr>
              <a:t>obj1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obj2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It's up to the programmer to determine what makes one object less than another</a:t>
            </a:r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Iterator Interface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 discussed in Chapter 5, an iterator is an object that provides a means of processing a collection of objects one at a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iterator is created formally by implementing the </a:t>
            </a:r>
            <a:r>
              <a:rPr lang="en-US" altLang="x-none">
                <a:latin typeface="Courier New" charset="0"/>
              </a:rPr>
              <a:t>Iterator</a:t>
            </a:r>
            <a:r>
              <a:rPr lang="en-US" altLang="x-none"/>
              <a:t> interface, which contains three methods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returns a boolean result – true if there are items left to process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object in the iteration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remove</a:t>
            </a:r>
            <a:r>
              <a:rPr lang="en-US" altLang="x-none"/>
              <a:t> method removes the object most recently returned by 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</a:t>
            </a:r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Iterable Interface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Another interface,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/>
              <a:t>, establishes that an object provides an iterator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interface has one method,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/>
              <a:t>, that returns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Any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can be processed using the for-each version of the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the difference: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has methods that perform an iteration;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provides an iterator on request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You could write a class that implements certain methods (such as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) without formally implementing the interface (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formally establishing the relationship between a class and an interface allows Java to deal with an object in certain ways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Interfaces are a key aspect of object-oriented design in Java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discuss this idea further in Chapter 10</a:t>
            </a: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Enumerated Types Revisited&quot; in the presentation outline."/>
          <p:cNvSpPr>
            <a:spLocks noChangeArrowheads="1"/>
          </p:cNvSpPr>
          <p:nvPr/>
        </p:nvSpPr>
        <p:spPr bwMode="auto">
          <a:xfrm>
            <a:off x="16002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10445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Enumerated Types (1)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In Chapter 3 we introduced enumerated types, which define a new data type and list all possible values of that type: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enum Season {winter, spring, summer, fall}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Once established, the new type can be used to declare variables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/>
              <a:t>Season time;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only values this variable can be assigned are the ones established in the </a:t>
            </a:r>
            <a:r>
              <a:rPr lang="en-US" altLang="x-none">
                <a:latin typeface="Courier New" charset="0"/>
              </a:rPr>
              <a:t>enum</a:t>
            </a:r>
            <a:r>
              <a:rPr lang="en-US" altLang="x-none"/>
              <a:t> definition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 b="1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105476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Enumerated Types (2)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definition is a special kind of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of the enumerated type are objects of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</a:t>
            </a:r>
            <a:r>
              <a:rPr lang="en-US" altLang="x-none">
                <a:latin typeface="Courier New" charset="0"/>
              </a:rPr>
              <a:t>fall</a:t>
            </a:r>
            <a:r>
              <a:rPr lang="en-US" altLang="x-none"/>
              <a:t> is an object of type </a:t>
            </a:r>
            <a:r>
              <a:rPr lang="en-US" altLang="x-none">
                <a:latin typeface="Courier New" charset="0"/>
              </a:rPr>
              <a:t>Season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 altLang="x-none"/>
              <a:t>That's why the following assignment is valid: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time = Season.fall;</a:t>
            </a:r>
          </a:p>
        </p:txBody>
      </p:sp>
      <p:sp>
        <p:nvSpPr>
          <p:cNvPr id="1065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Enumerated Types (3)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definition can be more interesting than a simple list of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Because they are like classes, we can add additional instance data and methods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define an </a:t>
            </a:r>
            <a:r>
              <a:rPr lang="en-US" altLang="x-none">
                <a:latin typeface="Courier New" charset="0"/>
              </a:rPr>
              <a:t>enum</a:t>
            </a:r>
            <a:r>
              <a:rPr lang="en-US" altLang="x-none"/>
              <a:t> constructor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value listed for the enumerated type calls the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Season.java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SeasonTester.java </a:t>
            </a: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56C1-1B1F-4B60-8017-274AEAFA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Season.java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Season.java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Enumerates the values for Season.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Season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winter ("December through February"),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spring ("March through May"),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summer ("June through August"),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fall ("September through November");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span;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085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Testing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Testing</a:t>
            </a:r>
            <a:r>
              <a:rPr lang="en-US" altLang="x-none"/>
              <a:t> attempts to ensure that the program will solve the intended problem under all the constraints specified in the requirements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 program should be thoroughly tested with the goal of finding errors</a:t>
            </a:r>
          </a:p>
          <a:p>
            <a:pPr>
              <a:spcBef>
                <a:spcPct val="75000"/>
              </a:spcBef>
            </a:pPr>
            <a:r>
              <a:rPr lang="en-US" altLang="x-none" i="1"/>
              <a:t>Debugging</a:t>
            </a:r>
            <a:r>
              <a:rPr lang="en-US" altLang="x-none"/>
              <a:t> is the process of determining the cause of a problem and fixing it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We revisit the details of the testing process later in this chapter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A63-8F57-45E2-A0E7-833B3DC2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Season.java (2)</a:t>
            </a:r>
          </a:p>
        </p:txBody>
      </p:sp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15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each value with an associated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Season(String months)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span = months;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span message for this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getSpan()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span;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1095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7D78-FCC1-4D5B-A1C8-FFB79B5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SeasonTester.java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System.out.println(time + "\t" + time.getSpan());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1105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0951-6B6F-48F2-8931-458FC29D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SeasonTester.java (2)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System.out.println(time + "\t" + time.getSpan());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838200"/>
            <a:ext cx="4506913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winter	December through February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spring	March through May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summer	June through August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fall	September through November</a:t>
            </a:r>
          </a:p>
        </p:txBody>
      </p:sp>
      <p:sp>
        <p:nvSpPr>
          <p:cNvPr id="1116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Every enumerated type contains a static method called </a:t>
            </a:r>
            <a:r>
              <a:rPr lang="en-US" altLang="x-none">
                <a:latin typeface="Courier New" charset="0"/>
              </a:rPr>
              <a:t>values</a:t>
            </a:r>
            <a:r>
              <a:rPr lang="en-US" altLang="x-none"/>
              <a:t> that returns a list of all possible values for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list returned from </a:t>
            </a:r>
            <a:r>
              <a:rPr lang="en-US" altLang="x-none">
                <a:latin typeface="Courier New" charset="0"/>
              </a:rPr>
              <a:t>values</a:t>
            </a:r>
            <a:r>
              <a:rPr lang="en-US" altLang="x-none"/>
              <a:t> can be processed using a for-each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cannot be instantiated outside of its own definition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carefully designed enumerated type provides a versatile and type-safe mechanism for managing data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75780" name="AutoShape 4" descr="An arrow pointing to &quot;Method Design and Overloading&quot; in the presentation outline."/>
          <p:cNvSpPr>
            <a:spLocks noChangeArrowheads="1"/>
          </p:cNvSpPr>
          <p:nvPr/>
        </p:nvSpPr>
        <p:spPr bwMode="auto">
          <a:xfrm>
            <a:off x="1600200" y="4038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1136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79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Design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As we've discussed, high-level design issues include: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identifying primary classes and objects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assigning primary responsibilities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After establishing high-level design issues, its important to address low-level issues such as the design of key methods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For some methods, careful planning is needed to make sure they contribute to an efficient and elegant system design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method should be relatively small, so that it can be understood as a single entity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potentially large method should be decomposed into several smaller methods as needed for clarity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public service method of an object may call one or more private support methods to help it accomplish its goal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Support methods might call other support methods if appropriate</a:t>
            </a:r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Method Decomposition (1)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an example that requires method decomposition – translating English into Pig Latin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Pig Latin is a language in which each word is modified by moving the initial sound of the word to the end and adding "ay"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Words that begin with vowels have the "yay" sound added on the end</a:t>
            </a:r>
          </a:p>
        </p:txBody>
      </p:sp>
      <p:grpSp>
        <p:nvGrpSpPr>
          <p:cNvPr id="2" name="Group 16" descr="In Pig Latin, &quot;book&quot; becomes &quot;ookbay.&quot;"/>
          <p:cNvGrpSpPr>
            <a:grpSpLocks/>
          </p:cNvGrpSpPr>
          <p:nvPr/>
        </p:nvGrpSpPr>
        <p:grpSpPr bwMode="auto">
          <a:xfrm>
            <a:off x="1524000" y="4876800"/>
            <a:ext cx="2743200" cy="381000"/>
            <a:chOff x="864" y="2976"/>
            <a:chExt cx="1728" cy="240"/>
          </a:xfrm>
        </p:grpSpPr>
        <p:sp>
          <p:nvSpPr>
            <p:cNvPr id="116754" name="Rectangle 4"/>
            <p:cNvSpPr>
              <a:spLocks noChangeArrowheads="1"/>
            </p:cNvSpPr>
            <p:nvPr/>
          </p:nvSpPr>
          <p:spPr bwMode="auto">
            <a:xfrm>
              <a:off x="864" y="297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book</a:t>
              </a:r>
            </a:p>
          </p:txBody>
        </p:sp>
        <p:sp>
          <p:nvSpPr>
            <p:cNvPr id="116755" name="Rectangle 5"/>
            <p:cNvSpPr>
              <a:spLocks noChangeArrowheads="1"/>
            </p:cNvSpPr>
            <p:nvPr/>
          </p:nvSpPr>
          <p:spPr bwMode="auto">
            <a:xfrm>
              <a:off x="1824" y="2976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ookbay</a:t>
              </a:r>
            </a:p>
          </p:txBody>
        </p:sp>
        <p:sp>
          <p:nvSpPr>
            <p:cNvPr id="116756" name="Line 6"/>
            <p:cNvSpPr>
              <a:spLocks noChangeShapeType="1"/>
            </p:cNvSpPr>
            <p:nvPr/>
          </p:nvSpPr>
          <p:spPr bwMode="auto">
            <a:xfrm>
              <a:off x="1440" y="309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 descr="In Pig Latin, &quot;table&quot; becomes &quot;abletay.&quot;"/>
          <p:cNvGrpSpPr>
            <a:grpSpLocks/>
          </p:cNvGrpSpPr>
          <p:nvPr/>
        </p:nvGrpSpPr>
        <p:grpSpPr bwMode="auto">
          <a:xfrm>
            <a:off x="4876800" y="4876800"/>
            <a:ext cx="2743200" cy="381000"/>
            <a:chOff x="3216" y="3072"/>
            <a:chExt cx="1728" cy="240"/>
          </a:xfrm>
        </p:grpSpPr>
        <p:sp>
          <p:nvSpPr>
            <p:cNvPr id="116751" name="Rectangle 7"/>
            <p:cNvSpPr>
              <a:spLocks noChangeArrowheads="1"/>
            </p:cNvSpPr>
            <p:nvPr/>
          </p:nvSpPr>
          <p:spPr bwMode="auto">
            <a:xfrm>
              <a:off x="3216" y="3072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table</a:t>
              </a:r>
            </a:p>
          </p:txBody>
        </p:sp>
        <p:sp>
          <p:nvSpPr>
            <p:cNvPr id="116752" name="Rectangle 8"/>
            <p:cNvSpPr>
              <a:spLocks noChangeArrowheads="1"/>
            </p:cNvSpPr>
            <p:nvPr/>
          </p:nvSpPr>
          <p:spPr bwMode="auto">
            <a:xfrm>
              <a:off x="4176" y="307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dirty="0" err="1">
                  <a:solidFill>
                    <a:srgbClr val="008000"/>
                  </a:solidFill>
                </a:rPr>
                <a:t>abletay</a:t>
              </a:r>
              <a:endParaRPr lang="en-US" altLang="x-none" sz="2000" dirty="0">
                <a:solidFill>
                  <a:srgbClr val="008000"/>
                </a:solidFill>
              </a:endParaRPr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3792" y="3192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 descr="In Pig Latin, &quot;item&quot; becomes &quot;itemyay.&quot;"/>
          <p:cNvGrpSpPr>
            <a:grpSpLocks/>
          </p:cNvGrpSpPr>
          <p:nvPr/>
        </p:nvGrpSpPr>
        <p:grpSpPr bwMode="auto">
          <a:xfrm>
            <a:off x="1524000" y="5562600"/>
            <a:ext cx="2743200" cy="381000"/>
            <a:chOff x="1008" y="3504"/>
            <a:chExt cx="1728" cy="240"/>
          </a:xfrm>
        </p:grpSpPr>
        <p:sp>
          <p:nvSpPr>
            <p:cNvPr id="116748" name="Rectangle 10"/>
            <p:cNvSpPr>
              <a:spLocks noChangeArrowheads="1"/>
            </p:cNvSpPr>
            <p:nvPr/>
          </p:nvSpPr>
          <p:spPr bwMode="auto">
            <a:xfrm>
              <a:off x="1008" y="350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dirty="0">
                  <a:solidFill>
                    <a:srgbClr val="008000"/>
                  </a:solidFill>
                </a:rPr>
                <a:t>item</a:t>
              </a:r>
            </a:p>
          </p:txBody>
        </p:sp>
        <p:sp>
          <p:nvSpPr>
            <p:cNvPr id="116749" name="Rectangle 11"/>
            <p:cNvSpPr>
              <a:spLocks noChangeArrowheads="1"/>
            </p:cNvSpPr>
            <p:nvPr/>
          </p:nvSpPr>
          <p:spPr bwMode="auto">
            <a:xfrm>
              <a:off x="1968" y="3504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dirty="0" err="1">
                  <a:solidFill>
                    <a:srgbClr val="008000"/>
                  </a:solidFill>
                </a:rPr>
                <a:t>itemyay</a:t>
              </a:r>
              <a:endParaRPr lang="en-US" altLang="x-none" sz="2000" dirty="0">
                <a:solidFill>
                  <a:srgbClr val="008000"/>
                </a:solidFill>
              </a:endParaRPr>
            </a:p>
          </p:txBody>
        </p:sp>
        <p:sp>
          <p:nvSpPr>
            <p:cNvPr id="116750" name="Line 12"/>
            <p:cNvSpPr>
              <a:spLocks noChangeShapeType="1"/>
            </p:cNvSpPr>
            <p:nvPr/>
          </p:nvSpPr>
          <p:spPr bwMode="auto">
            <a:xfrm>
              <a:off x="1584" y="362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 descr="In Pig Latin, &quot;chair&quot; becomes &quot;airchay.&quot;"/>
          <p:cNvGrpSpPr>
            <a:grpSpLocks/>
          </p:cNvGrpSpPr>
          <p:nvPr/>
        </p:nvGrpSpPr>
        <p:grpSpPr bwMode="auto">
          <a:xfrm>
            <a:off x="4876800" y="5562600"/>
            <a:ext cx="2743200" cy="381000"/>
            <a:chOff x="3168" y="3600"/>
            <a:chExt cx="1728" cy="240"/>
          </a:xfrm>
        </p:grpSpPr>
        <p:sp>
          <p:nvSpPr>
            <p:cNvPr id="116745" name="Rectangle 13"/>
            <p:cNvSpPr>
              <a:spLocks noChangeArrowheads="1"/>
            </p:cNvSpPr>
            <p:nvPr/>
          </p:nvSpPr>
          <p:spPr bwMode="auto">
            <a:xfrm>
              <a:off x="3168" y="3600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chair</a:t>
              </a:r>
            </a:p>
          </p:txBody>
        </p:sp>
        <p:sp>
          <p:nvSpPr>
            <p:cNvPr id="116746" name="Rectangle 14"/>
            <p:cNvSpPr>
              <a:spLocks noChangeArrowheads="1"/>
            </p:cNvSpPr>
            <p:nvPr/>
          </p:nvSpPr>
          <p:spPr bwMode="auto">
            <a:xfrm>
              <a:off x="4128" y="3600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airchay</a:t>
              </a:r>
            </a:p>
          </p:txBody>
        </p:sp>
        <p:sp>
          <p:nvSpPr>
            <p:cNvPr id="116747" name="Line 15"/>
            <p:cNvSpPr>
              <a:spLocks noChangeShapeType="1"/>
            </p:cNvSpPr>
            <p:nvPr/>
          </p:nvSpPr>
          <p:spPr bwMode="auto">
            <a:xfrm>
              <a:off x="3744" y="3720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744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Method Decomposition (2)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primary objective (translating a sentence) is too complicated for one method to accomplish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 we look for natural ways to decompose the solution into pieces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Translating a sentence can be decomposed into the process of translating each word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process of translating a word can be separated into translating words that: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begin with vowels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begin with consonant blends (sh, cr, th, etc.)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begin with single consonants 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Method Decomposition (3)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In a UML class diagram, the visibility of a variable or method can be shown using special characters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Public members are preceded by a plus sign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Private members are preceded by a minus sign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PigLatin.java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PigLatinTranslator.java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core activity of object-oriented design is determining the classes and objects that will make up the solution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classes may be part of a class library, reused from a previous project, or newly written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One way to identify potential classes is to identify the objects discussed in the requirements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Objects are generally nouns, and the services that an object provides are generally verbs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53B7-E38A-4C57-86AD-01D433DE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PigLatin.java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PigLatin.java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concept of method decomposition.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PigLatin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sentences and translates them into Pig Latin.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sentence, result, another;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CB5-4B5B-4A45-B8BC-1BBAD770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PigLatin.java (2)</a:t>
            </a:r>
          </a:p>
        </p:txBody>
      </p:sp>
      <p:sp>
        <p:nvSpPr>
          <p:cNvPr id="1208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System.out.println("Enter a sentence (no punctuation):");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sentence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= PigLatinTranslator.translate(sentence);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System.out.println("That sentence in Pig Latin is:");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System.out.println(result);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System.out.print("Translate another sentence (y/n)?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another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(another.equalsIgnoreCase("y"));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21C4-035F-4633-84D1-5A662D93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PigLatin.java (3)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a sentence (no punctuation):");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sentence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PigLatinTranslator.translate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(sentence);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("That sentence in Pig Latin is:");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(result);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("Translate another sentence (y/n)?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another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another.equalsIgnoreCase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("y"));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838200"/>
            <a:ext cx="4678363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sentence (no punctuation):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Do you speak Pig Latin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sentence in Pig Latin is: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oday ouyay eakspay igpay atinlay 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Translate another sentence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sentence (no punctuation):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Play it again Sam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sentence in Pig Latin is: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ayplay ityay againyay amsay 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Translate another sentence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1218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39AA-E3C9-4ACC-BE1A-39785843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PigLatinTranslator.java (1)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PigLatinTranslator.java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translator from English to Pig Latin. Demonstrates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method decomposition.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PigLatinTranslator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Translates a sentence of words into Pig Latin.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translate(String sentence)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sentence = sentence.toLowerCase();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Scanner(sentence);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(scan.hasNext())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translateWord(scan.next());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" 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228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C826-01ED-40E8-96E9-7092267B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PigLatinTranslator.java (2)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Translates one word into Pig Latin. If the word begins with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vowel, the suffix "yay" is appended to the word.  Otherwise,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first letter or two are moved to the end of the word,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"ay" is appended.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translateWord(String word)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(beginsWithVowel(word))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word + "yay";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(beginsWithBlend(word))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result = word.substring(2) + word.substring(0,2) + "ay";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result = word.substring(1) + word.charAt(0) + "ay";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71AD-8B02-46BD-AED9-B4D76723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PigLatinTranslator.java (3)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the specified word begins with a vowel.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boolean beginsWithVowel(String word)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vowels = "aeiou";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letter = word.charAt(0);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(vowels.indexOf(letter) != -1);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249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6F98-F74F-4FA6-990F-CA4C68A0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PigLatinTranslator.java (4)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the specified word begins with a particular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two-character consonant blend.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beginsWithBlend(String word)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 word.startsWith("bl") || word.startsWith("sc")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word.startsWith("br") || word.startsWith("sh")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word.startsWith("ch") || word.startsWith("sk")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word.startsWith("cl") || word.startsWith("sl")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word.startsWith("cr") || word.startsWith("sn")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word.startsWith("dr") || word.startsWith("sm")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word.startsWith("dw") || word.startsWith("sp")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word.startsWith("fl") || word.startsWith("sq")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word.startsWith("fr") || word.startsWith("st")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word.startsWith("gl") || word.startsWith("sw")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word.startsWith("gr") || word.startsWith("th")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word.startsWith("kl") || word.startsWith("tr")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word.startsWith("ph") || word.startsWith("tw")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word.startsWith("pl") || word.startsWith("wh")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word.startsWith("pr") || word.startsWith("wr") );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259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for Pig Latin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066800" y="1662113"/>
            <a:ext cx="3200400" cy="409575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PigLatin</a:t>
            </a:r>
          </a:p>
        </p:txBody>
      </p:sp>
      <p:sp>
        <p:nvSpPr>
          <p:cNvPr id="126982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71688"/>
            <a:ext cx="3200400" cy="3048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 sz="2000" b="1">
              <a:latin typeface="Verdana" charset="0"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1066800" y="2362200"/>
            <a:ext cx="3200400" cy="471487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 b="1">
                <a:latin typeface="Arial Unicode MS" charset="0"/>
              </a:rPr>
              <a:t>+ main (args : String[]) : void</a:t>
            </a:r>
          </a:p>
        </p:txBody>
      </p:sp>
      <p:cxnSp>
        <p:nvCxnSpPr>
          <p:cNvPr id="126987" name="AutoShape 15" descr="An arrow pointing from &quot;PigLatin&quot; to &quot;PigLatinTranslator.&quot;"/>
          <p:cNvCxnSpPr>
            <a:cxnSpLocks noChangeShapeType="1"/>
            <a:stCxn id="126983" idx="2"/>
            <a:endCxn id="126986" idx="1"/>
          </p:cNvCxnSpPr>
          <p:nvPr/>
        </p:nvCxnSpPr>
        <p:spPr bwMode="auto">
          <a:xfrm rot="16200000" flipH="1">
            <a:off x="2792413" y="2708275"/>
            <a:ext cx="661987" cy="914400"/>
          </a:xfrm>
          <a:prstGeom prst="bentConnector2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986" name="Rectangle 13"/>
          <p:cNvSpPr>
            <a:spLocks noChangeArrowheads="1"/>
          </p:cNvSpPr>
          <p:nvPr/>
        </p:nvSpPr>
        <p:spPr bwMode="auto">
          <a:xfrm>
            <a:off x="3581400" y="3290888"/>
            <a:ext cx="4572000" cy="409575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PigLatinTranslator</a:t>
            </a:r>
          </a:p>
        </p:txBody>
      </p:sp>
      <p:sp>
        <p:nvSpPr>
          <p:cNvPr id="12698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00463"/>
            <a:ext cx="4572000" cy="338137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600" b="1">
              <a:latin typeface="Arial Unicode MS" charset="0"/>
            </a:endParaRP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3581400" y="4038600"/>
            <a:ext cx="4572000" cy="12954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 b="1">
                <a:latin typeface="Arial Unicode MS" charset="0"/>
              </a:rPr>
              <a:t>+ translate (sentence : String) : String</a:t>
            </a:r>
          </a:p>
          <a:p>
            <a:pPr eaLnBrk="1" hangingPunct="1"/>
            <a:r>
              <a:rPr lang="en-US" altLang="x-none" sz="1600" b="1">
                <a:latin typeface="Arial Unicode MS" charset="0"/>
              </a:rPr>
              <a:t>- translateWord (word : String) : String</a:t>
            </a:r>
          </a:p>
          <a:p>
            <a:pPr eaLnBrk="1" hangingPunct="1"/>
            <a:r>
              <a:rPr lang="en-US" altLang="x-none" sz="1600" b="1">
                <a:latin typeface="Arial Unicode MS" charset="0"/>
              </a:rPr>
              <a:t>- beginsWithVowel (word : String) : boolean</a:t>
            </a:r>
          </a:p>
          <a:p>
            <a:pPr eaLnBrk="1" hangingPunct="1"/>
            <a:r>
              <a:rPr lang="en-US" altLang="x-none" sz="1600" b="1">
                <a:latin typeface="Arial Unicode MS" charset="0"/>
              </a:rPr>
              <a:t>- beginsWithBlend (word : String) : boolean</a:t>
            </a:r>
          </a:p>
        </p:txBody>
      </p:sp>
      <p:sp>
        <p:nvSpPr>
          <p:cNvPr id="126980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Objects as Parameters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x-none"/>
              <a:t>Another important issue related to method design involves parameter passing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Parameters in a Java method are </a:t>
            </a:r>
            <a:r>
              <a:rPr lang="en-US" altLang="x-none" i="1"/>
              <a:t>passed by value</a:t>
            </a:r>
            <a:endParaRPr lang="en-US" altLang="x-none"/>
          </a:p>
          <a:p>
            <a:pPr>
              <a:spcBef>
                <a:spcPct val="60000"/>
              </a:spcBef>
            </a:pPr>
            <a:r>
              <a:rPr lang="en-US" altLang="x-none"/>
              <a:t>A copy of the </a:t>
            </a:r>
            <a:r>
              <a:rPr lang="en-US" altLang="x-none" i="1"/>
              <a:t>actual parameter </a:t>
            </a:r>
            <a:r>
              <a:rPr lang="en-US" altLang="x-none"/>
              <a:t>(the value passed in) is stored into the </a:t>
            </a:r>
            <a:r>
              <a:rPr lang="en-US" altLang="x-none" i="1"/>
              <a:t>formal parameter </a:t>
            </a:r>
            <a:r>
              <a:rPr lang="en-US" altLang="x-none"/>
              <a:t>(in the method header)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When an object is passed to a method, the actual parameter and the formal parameter become aliases of each other</a:t>
            </a:r>
          </a:p>
        </p:txBody>
      </p:sp>
      <p:sp>
        <p:nvSpPr>
          <p:cNvPr id="1280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Objects to Methods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 dirty="0"/>
              <a:t>What a method does with a parameter may or may not have a permanent effect (outside the method)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 dirty="0"/>
              <a:t>Note the difference between changing the internal state of an object versus changing which object a reference points to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ParameterTester.java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ParameterModifier.java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Num.java 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endParaRPr lang="en-US" altLang="x-none" dirty="0"/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13755</Words>
  <Application>Microsoft Office PowerPoint</Application>
  <PresentationFormat>On-screen Show (4:3)</PresentationFormat>
  <Paragraphs>2131</Paragraphs>
  <Slides>142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142</vt:i4>
      </vt:variant>
    </vt:vector>
  </HeadingPairs>
  <TitlesOfParts>
    <vt:vector size="151" baseType="lpstr">
      <vt:lpstr>Arial</vt:lpstr>
      <vt:lpstr>Arial Unicode MS</vt:lpstr>
      <vt:lpstr>Calibri</vt:lpstr>
      <vt:lpstr>Courier New</vt:lpstr>
      <vt:lpstr>Times</vt:lpstr>
      <vt:lpstr>Times New Roman</vt:lpstr>
      <vt:lpstr>Verdana</vt:lpstr>
      <vt:lpstr>Default Design</vt:lpstr>
      <vt:lpstr>Custom Design</vt:lpstr>
      <vt:lpstr>Chapter 7 Object-Oriented Design</vt:lpstr>
      <vt:lpstr>Object-Oriented Design</vt:lpstr>
      <vt:lpstr>Outline</vt:lpstr>
      <vt:lpstr>Program Development</vt:lpstr>
      <vt:lpstr>Requirements</vt:lpstr>
      <vt:lpstr>Design</vt:lpstr>
      <vt:lpstr>Implementation</vt:lpstr>
      <vt:lpstr>Testing</vt:lpstr>
      <vt:lpstr>Identifying Classes and Objects</vt:lpstr>
      <vt:lpstr>Identifying Classes and Objects (1)</vt:lpstr>
      <vt:lpstr>Identifying Classes and Objects (2)</vt:lpstr>
      <vt:lpstr>Identifying Classes and Objects (3)</vt:lpstr>
      <vt:lpstr>Identifying Classes and Objects (4)</vt:lpstr>
      <vt:lpstr>Identifying Classes and Objects (5)</vt:lpstr>
      <vt:lpstr>Outline</vt:lpstr>
      <vt:lpstr>Static Class Members</vt:lpstr>
      <vt:lpstr>The static Modifier</vt:lpstr>
      <vt:lpstr>Static Variables</vt:lpstr>
      <vt:lpstr>Static Methods</vt:lpstr>
      <vt:lpstr>Static Class Members</vt:lpstr>
      <vt:lpstr>Static Class Members cont.</vt:lpstr>
      <vt:lpstr>SloganCounter.java (1)</vt:lpstr>
      <vt:lpstr>SloganCounter.java (2)</vt:lpstr>
      <vt:lpstr>SloganCounter.java (3)</vt:lpstr>
      <vt:lpstr>Slogan.java</vt:lpstr>
      <vt:lpstr>Slogan.java cont.</vt:lpstr>
      <vt:lpstr>Quick Check</vt:lpstr>
      <vt:lpstr>Quick Check</vt:lpstr>
      <vt:lpstr>Outline</vt:lpstr>
      <vt:lpstr>Class Relationships</vt:lpstr>
      <vt:lpstr>Dependency</vt:lpstr>
      <vt:lpstr>Dependency</vt:lpstr>
      <vt:lpstr>Dependency cont.</vt:lpstr>
      <vt:lpstr>RationalTester.java (1)</vt:lpstr>
      <vt:lpstr>RationalTester.java (2)</vt:lpstr>
      <vt:lpstr>RationalTester.java (3)</vt:lpstr>
      <vt:lpstr>RationalNumber.java (1)</vt:lpstr>
      <vt:lpstr>RationalNumber.java (2)</vt:lpstr>
      <vt:lpstr>RationalNumber.java (3)</vt:lpstr>
      <vt:lpstr>RationalNumber.java (4)</vt:lpstr>
      <vt:lpstr>RationalNumber.java (5)</vt:lpstr>
      <vt:lpstr>RationalNumber.java (6)</vt:lpstr>
      <vt:lpstr>RationalNumber.java (7)</vt:lpstr>
      <vt:lpstr>RationalNumber.java (8)</vt:lpstr>
      <vt:lpstr>Aggregation</vt:lpstr>
      <vt:lpstr>Aggregation cont.</vt:lpstr>
      <vt:lpstr>StudentBody.java (1)</vt:lpstr>
      <vt:lpstr>StudentBody.java (2)</vt:lpstr>
      <vt:lpstr>Student.java (1)</vt:lpstr>
      <vt:lpstr>Student.java (2)</vt:lpstr>
      <vt:lpstr>Student.java (3)</vt:lpstr>
      <vt:lpstr>Student.java (4)</vt:lpstr>
      <vt:lpstr>Aggregation in UML</vt:lpstr>
      <vt:lpstr>The this Reference</vt:lpstr>
      <vt:lpstr>The this reference cont.</vt:lpstr>
      <vt:lpstr>Outline</vt:lpstr>
      <vt:lpstr>Interfaces</vt:lpstr>
      <vt:lpstr>Interfaces (1)</vt:lpstr>
      <vt:lpstr>Interfaces (2)</vt:lpstr>
      <vt:lpstr>Interfaces (3)</vt:lpstr>
      <vt:lpstr>Interfaces (4)</vt:lpstr>
      <vt:lpstr>Complexity.java</vt:lpstr>
      <vt:lpstr>Question.java (1)</vt:lpstr>
      <vt:lpstr>Question.java (2)</vt:lpstr>
      <vt:lpstr>Question.java (3)</vt:lpstr>
      <vt:lpstr>MiniQuiz.java (1)</vt:lpstr>
      <vt:lpstr>MiniQuiz.java (2)</vt:lpstr>
      <vt:lpstr>MiniQuiz.java (3)</vt:lpstr>
      <vt:lpstr>Interfaces</vt:lpstr>
      <vt:lpstr>Interfaces cont.</vt:lpstr>
      <vt:lpstr>The Comparable Interface</vt:lpstr>
      <vt:lpstr>The Iterator Interface</vt:lpstr>
      <vt:lpstr>The Iterable Interface</vt:lpstr>
      <vt:lpstr>Interfaces</vt:lpstr>
      <vt:lpstr>Outline</vt:lpstr>
      <vt:lpstr>Enumerated Types (1)</vt:lpstr>
      <vt:lpstr>Enumerated Types (2)</vt:lpstr>
      <vt:lpstr>Enumerated Types (3)</vt:lpstr>
      <vt:lpstr>Season.java (1)</vt:lpstr>
      <vt:lpstr>Season.java (2)</vt:lpstr>
      <vt:lpstr>SeasonTester.java (1)</vt:lpstr>
      <vt:lpstr>SeasonTester.java (2)</vt:lpstr>
      <vt:lpstr>Enumerated Types</vt:lpstr>
      <vt:lpstr>Outline</vt:lpstr>
      <vt:lpstr>Method Design</vt:lpstr>
      <vt:lpstr>Method Decomposition</vt:lpstr>
      <vt:lpstr>Method Decomposition (1)</vt:lpstr>
      <vt:lpstr>Method Decomposition (2)</vt:lpstr>
      <vt:lpstr>Method Decomposition (3)</vt:lpstr>
      <vt:lpstr>PigLatin.java (1)</vt:lpstr>
      <vt:lpstr>PigLatin.java (2)</vt:lpstr>
      <vt:lpstr>PigLatin.java (3)</vt:lpstr>
      <vt:lpstr>PigLatinTranslator.java (1)</vt:lpstr>
      <vt:lpstr>PigLatinTranslator.java (2)</vt:lpstr>
      <vt:lpstr>PigLatinTranslator.java (3)</vt:lpstr>
      <vt:lpstr>PigLatinTranslator.java (4)</vt:lpstr>
      <vt:lpstr>Class Diagram for Pig Latin</vt:lpstr>
      <vt:lpstr>Objects as Parameters</vt:lpstr>
      <vt:lpstr>Passing Objects to Methods</vt:lpstr>
      <vt:lpstr>ParameterTester.java (1)</vt:lpstr>
      <vt:lpstr>ParameterTester.java (2)</vt:lpstr>
      <vt:lpstr>ParameterTester.java (3)</vt:lpstr>
      <vt:lpstr>ParameterModifier.java (1)</vt:lpstr>
      <vt:lpstr>Num.java (1)</vt:lpstr>
      <vt:lpstr>Num.java (2)</vt:lpstr>
      <vt:lpstr>Num.java (3)</vt:lpstr>
      <vt:lpstr>Method Overloading</vt:lpstr>
      <vt:lpstr>Method Overloading cont.</vt:lpstr>
      <vt:lpstr>Method Overloading</vt:lpstr>
      <vt:lpstr>Overloading Methods</vt:lpstr>
      <vt:lpstr>Outline</vt:lpstr>
      <vt:lpstr>Testing</vt:lpstr>
      <vt:lpstr>Testing cont.</vt:lpstr>
      <vt:lpstr>Reviews</vt:lpstr>
      <vt:lpstr>Test Cases</vt:lpstr>
      <vt:lpstr>Defect and Regression Testing</vt:lpstr>
      <vt:lpstr>Black-Box Testing</vt:lpstr>
      <vt:lpstr>White-Box Testing</vt:lpstr>
      <vt:lpstr>Outline</vt:lpstr>
      <vt:lpstr>GUI Design</vt:lpstr>
      <vt:lpstr>Know the User</vt:lpstr>
      <vt:lpstr>Prevent User Errors</vt:lpstr>
      <vt:lpstr>Optimize User Abilities</vt:lpstr>
      <vt:lpstr>Be Consistent</vt:lpstr>
      <vt:lpstr>Outline</vt:lpstr>
      <vt:lpstr>Mouse Events</vt:lpstr>
      <vt:lpstr>Mouse Events</vt:lpstr>
      <vt:lpstr>ClickDistance.java (1)</vt:lpstr>
      <vt:lpstr>ClickDistance.java (2)</vt:lpstr>
      <vt:lpstr>ClickDistance.java (3)</vt:lpstr>
      <vt:lpstr>ClickDistance.java (4)</vt:lpstr>
      <vt:lpstr>Mouse Events cont.</vt:lpstr>
      <vt:lpstr>RubberLines.java (1)</vt:lpstr>
      <vt:lpstr>RubberLines.java (2)</vt:lpstr>
      <vt:lpstr>RubberLines.java (3)</vt:lpstr>
      <vt:lpstr>RubberLines.java (4)</vt:lpstr>
      <vt:lpstr>Key Events</vt:lpstr>
      <vt:lpstr>AlienDirection.java (1)</vt:lpstr>
      <vt:lpstr>AlienDirection.java (2)</vt:lpstr>
      <vt:lpstr>AlienDirection.java (3)</vt:lpstr>
      <vt:lpstr>AlienDirection.java (4)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Cassie Sardo</cp:lastModifiedBy>
  <cp:revision>50</cp:revision>
  <dcterms:created xsi:type="dcterms:W3CDTF">2014-02-27T14:46:45Z</dcterms:created>
  <dcterms:modified xsi:type="dcterms:W3CDTF">2021-08-28T20:48:57Z</dcterms:modified>
</cp:coreProperties>
</file>