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85"/>
  </p:notesMasterIdLst>
  <p:handoutMasterIdLst>
    <p:handoutMasterId r:id="rId8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311" r:id="rId10"/>
    <p:sldId id="312" r:id="rId11"/>
    <p:sldId id="313" r:id="rId12"/>
    <p:sldId id="314" r:id="rId13"/>
    <p:sldId id="315" r:id="rId14"/>
    <p:sldId id="266" r:id="rId15"/>
    <p:sldId id="267" r:id="rId16"/>
    <p:sldId id="268" r:id="rId17"/>
    <p:sldId id="269" r:id="rId18"/>
    <p:sldId id="270" r:id="rId19"/>
    <p:sldId id="316" r:id="rId20"/>
    <p:sldId id="317" r:id="rId21"/>
    <p:sldId id="318" r:id="rId22"/>
    <p:sldId id="319" r:id="rId23"/>
    <p:sldId id="320" r:id="rId24"/>
    <p:sldId id="321" r:id="rId25"/>
    <p:sldId id="271" r:id="rId26"/>
    <p:sldId id="304" r:id="rId27"/>
    <p:sldId id="273" r:id="rId28"/>
    <p:sldId id="322" r:id="rId29"/>
    <p:sldId id="323" r:id="rId30"/>
    <p:sldId id="324" r:id="rId31"/>
    <p:sldId id="325" r:id="rId32"/>
    <p:sldId id="274" r:id="rId33"/>
    <p:sldId id="275" r:id="rId34"/>
    <p:sldId id="344" r:id="rId35"/>
    <p:sldId id="345" r:id="rId36"/>
    <p:sldId id="305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346" r:id="rId47"/>
    <p:sldId id="347" r:id="rId48"/>
    <p:sldId id="306" r:id="rId49"/>
    <p:sldId id="287" r:id="rId50"/>
    <p:sldId id="288" r:id="rId51"/>
    <p:sldId id="326" r:id="rId52"/>
    <p:sldId id="329" r:id="rId53"/>
    <p:sldId id="327" r:id="rId54"/>
    <p:sldId id="328" r:id="rId55"/>
    <p:sldId id="330" r:id="rId56"/>
    <p:sldId id="307" r:id="rId57"/>
    <p:sldId id="290" r:id="rId58"/>
    <p:sldId id="291" r:id="rId59"/>
    <p:sldId id="292" r:id="rId60"/>
    <p:sldId id="293" r:id="rId61"/>
    <p:sldId id="308" r:id="rId62"/>
    <p:sldId id="349" r:id="rId63"/>
    <p:sldId id="350" r:id="rId64"/>
    <p:sldId id="351" r:id="rId65"/>
    <p:sldId id="309" r:id="rId66"/>
    <p:sldId id="352" r:id="rId67"/>
    <p:sldId id="354" r:id="rId68"/>
    <p:sldId id="355" r:id="rId69"/>
    <p:sldId id="356" r:id="rId70"/>
    <p:sldId id="357" r:id="rId71"/>
    <p:sldId id="348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7" r:id="rId80"/>
    <p:sldId id="365" r:id="rId81"/>
    <p:sldId id="369" r:id="rId82"/>
    <p:sldId id="370" r:id="rId83"/>
    <p:sldId id="303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86380" autoAdjust="0"/>
  </p:normalViewPr>
  <p:slideViewPr>
    <p:cSldViewPr>
      <p:cViewPr varScale="1">
        <p:scale>
          <a:sx n="142" d="100"/>
          <a:sy n="142" d="100"/>
        </p:scale>
        <p:origin x="1472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1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4A1E88-ABEA-CF42-8015-CADA922CB9EE}" type="datetime1">
              <a:rPr lang="en-US" altLang="x-none"/>
              <a:pPr/>
              <a:t>8/25/2021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BDFB9A-54F5-D048-A7B0-114702FCD7E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3D6E9-D621-9C4D-BB23-824E5E9BD65B}" type="datetime1">
              <a:rPr lang="en-US" altLang="x-none"/>
              <a:pPr/>
              <a:t>8/25/2021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C60020-FAF9-A14C-B3FD-0CA44909165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0020-FAF9-A14C-B3FD-0CA44909165D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64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562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25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4278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38417-AA32-8140-9FFB-D56AAFF0CD3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998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C8829-A761-8843-98F1-23F732C483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37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2B622-1D41-114E-83C1-7AF8C101B8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60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CDF4-48CA-164E-ABD3-EE005359253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2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A14AC-C445-AC45-8397-96CC545B4B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275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A49EF-2C5B-D346-8609-A67F53C6A7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068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80CF4-072F-764E-AD35-3C9D65928F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4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34859-3797-D04A-AD05-C5709ABB8F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4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7144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0D4D-FB51-F94C-924E-8F0A23E874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434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292F0-1803-0E40-A8AE-F0D0676158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435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FC402-6A89-A04A-A28C-0AC86F2181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25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615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374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370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466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786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644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56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E8A107-A547-6C46-8018-90D13475A08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 dirty="0"/>
              <a:t>Chapter 9</a:t>
            </a:r>
            <a:br>
              <a:rPr lang="en-US" altLang="x-none" dirty="0"/>
            </a:br>
            <a:r>
              <a:rPr lang="en-US" altLang="x-none" dirty="0"/>
              <a:t>Inheritance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/>
              <a:t>th</a:t>
            </a:r>
            <a:r>
              <a:rPr lang="en-US" altLang="x-none" dirty="0"/>
              <a:t> Edition</a:t>
            </a:r>
          </a:p>
          <a:p>
            <a:pPr algn="r" eaLnBrk="1" hangingPunct="1"/>
            <a:endParaRPr lang="en-US" altLang="x-none" dirty="0"/>
          </a:p>
        </p:txBody>
      </p:sp>
      <p:pic>
        <p:nvPicPr>
          <p:cNvPr id="2" name="Picture 1" descr="The Java Software Solutions textbook cover.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048000" cy="3771900"/>
          </a:xfrm>
          <a:prstGeom prst="rect">
            <a:avLst/>
          </a:prstGeom>
        </p:spPr>
      </p:pic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5C39-0D4A-4CEB-860D-6F262787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Book.java</a:t>
            </a: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547688" y="304800"/>
            <a:ext cx="7910512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 = 1500;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return 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768D-B045-4423-8AF1-F4AADABC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Dictionary.java (1)</a:t>
            </a: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8239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 = 52500;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F80E-6476-401E-82F8-171A4B8B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Dictionary.java (2)</a:t>
            </a: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Visibility modifiers affect the way that class members can be used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Variables and methods declared with private visibility cannot be referenced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They can be referenced in the child class if they are declared with public visibility -- but public variables violate the principle of encapsulation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 is a third visibility modifier that helps in inheritance situations:  </a:t>
            </a:r>
            <a:r>
              <a:rPr lang="en-US" altLang="x-none">
                <a:latin typeface="Courier New" charset="0"/>
              </a:rPr>
              <a:t>protected</a:t>
            </a:r>
            <a:endParaRPr lang="en-US" altLang="x-none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 modifier allows a child class to reference a variable or method in the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It provides more encapsulation than public visibility, but is not as tightly encapsulated as private visibility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protected variable is also visible to any class in the same package as the parent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 Appendix E for details of all Java modifiers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Protected variables and methods can be shown with a </a:t>
            </a:r>
            <a:r>
              <a:rPr lang="en-US" altLang="x-none">
                <a:latin typeface="Courier New" charset="0"/>
              </a:rPr>
              <a:t>#</a:t>
            </a:r>
            <a:r>
              <a:rPr lang="en-US" altLang="x-none"/>
              <a:t> symbol preceding them in UML diagrams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Diagram for Words</a:t>
            </a:r>
          </a:p>
        </p:txBody>
      </p:sp>
      <p:grpSp>
        <p:nvGrpSpPr>
          <p:cNvPr id="2" name="Group 17" descr="The figure is a flowchart with three labeled boxes linked by arrows. The diagram only moves in one direction. At each step, arrows point forward. &#10;&#10;1. Words (which includes + main (args: String[]): void) points to Dictionary.&#10;&#10;2. Dictionary (which includes -definitions: int and + definitionMessage():void) points to Book.&#10;&#10;3. Book includes # pages: int and + pagesMessage(): void."/>
          <p:cNvGrpSpPr>
            <a:grpSpLocks/>
          </p:cNvGrpSpPr>
          <p:nvPr/>
        </p:nvGrpSpPr>
        <p:grpSpPr bwMode="auto">
          <a:xfrm>
            <a:off x="914400" y="1724025"/>
            <a:ext cx="6934200" cy="3305175"/>
            <a:chOff x="864" y="1086"/>
            <a:chExt cx="4368" cy="2082"/>
          </a:xfrm>
        </p:grpSpPr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0" name="Rectangle 5"/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Book</a:t>
              </a:r>
            </a:p>
          </p:txBody>
        </p:sp>
        <p:sp>
          <p:nvSpPr>
            <p:cNvPr id="41991" name="Rectangle 6"/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# pages : int</a:t>
              </a:r>
            </a:p>
          </p:txBody>
        </p:sp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pageMessage() : void</a:t>
              </a: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1995" name="Rectangle 10"/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Dictionary</a:t>
              </a:r>
            </a:p>
          </p:txBody>
        </p:sp>
        <p:sp>
          <p:nvSpPr>
            <p:cNvPr id="41996" name="Rectangle 11"/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definitions : int</a:t>
              </a:r>
            </a:p>
          </p:txBody>
        </p:sp>
        <p:sp>
          <p:nvSpPr>
            <p:cNvPr id="41997" name="Rectangle 12"/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definitionMessage() : void</a:t>
              </a:r>
            </a:p>
          </p:txBody>
        </p:sp>
        <p:sp>
          <p:nvSpPr>
            <p:cNvPr id="41998" name="Rectangle 13"/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Words</a:t>
              </a:r>
            </a:p>
          </p:txBody>
        </p:sp>
        <p:sp>
          <p:nvSpPr>
            <p:cNvPr id="41999" name="Rectangle 14"/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</p:grpSp>
      <p:sp>
        <p:nvSpPr>
          <p:cNvPr id="4198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Constructors are not inherited, even though they have public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Yet 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and often is used 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child’s constructor is responsible for calling the parent’s constructor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19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first line of a child’s constructor should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call the parent’s constructor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also be used to reference other variables and methods defined in the parent’s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Words2.java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Book2.java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Dictionary2.java</a:t>
            </a:r>
            <a:r>
              <a:rPr lang="en-US" altLang="x-none"/>
              <a:t> 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DEE9-EF24-4B7A-BB53-1C97E614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Words2.java (1)</a:t>
            </a: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F597-90FD-47A3-8292-C6249ECF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Words2.java (2)</a:t>
            </a: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84450" y="381000"/>
            <a:ext cx="3816350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Inheritance is a fundamental object-oriented design technique used to create and organize reusable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Chapter 9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sz="2000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the </a:t>
            </a:r>
            <a:r>
              <a:rPr lang="en-US" altLang="x-none" sz="2000" dirty="0">
                <a:latin typeface="Courier New" charset="0"/>
              </a:rPr>
              <a:t>protected</a:t>
            </a:r>
            <a:r>
              <a:rPr lang="en-US" altLang="x-none" sz="2000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designing for inheritance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the JavaFX class hierarchy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color and date pickers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dialog boxes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0B39-66A0-4430-AAFC-E6F04A50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Book2.java (1)</a:t>
            </a: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 and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book with the specified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C799-9820-47A2-B251-696A26C1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Book2.java (2)</a:t>
            </a: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547688" y="11795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2A38-1DA7-4D20-91C3-A113AC04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Dictonary2.java (1)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230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dictionary with the specified number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of pages and definitions.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(numPages);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BD43-79D6-449D-ADFF-629F7B84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Dictonary2.java (2)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47688" y="446088"/>
            <a:ext cx="7910512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Inheritance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 dirty="0"/>
              <a:t>Java supports </a:t>
            </a:r>
            <a:r>
              <a:rPr lang="en-US" altLang="x-none" i="1" dirty="0"/>
              <a:t>single inheritance</a:t>
            </a:r>
            <a:r>
              <a:rPr lang="en-US" altLang="x-none" dirty="0"/>
              <a:t>, meaning that a derived class can have only one parent class</a:t>
            </a:r>
          </a:p>
          <a:p>
            <a:pPr>
              <a:spcBef>
                <a:spcPct val="50000"/>
              </a:spcBef>
            </a:pPr>
            <a:r>
              <a:rPr lang="en-US" altLang="x-none" i="1" dirty="0"/>
              <a:t>Multiple inheritance </a:t>
            </a:r>
            <a:r>
              <a:rPr lang="en-US" altLang="x-none" dirty="0"/>
              <a:t>allows a class to be derived from two or more classes, inheriting the members of all parents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Collisions, such as the same variable name in two parents, have to be resolved</a:t>
            </a:r>
          </a:p>
          <a:p>
            <a:pPr>
              <a:spcBef>
                <a:spcPct val="50000"/>
              </a:spcBef>
            </a:pPr>
            <a:r>
              <a:rPr lang="en-US" altLang="x-none" dirty="0"/>
              <a:t>Multiple inheritance is generally not needed, and Java does not support it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6" name="AutoShape 4" descr="An arrow pointing to &quot;Overriding Methods&quot; in the presentation outline."/>
          <p:cNvSpPr>
            <a:spLocks noChangeArrowheads="1"/>
          </p:cNvSpPr>
          <p:nvPr/>
        </p:nvSpPr>
        <p:spPr bwMode="auto">
          <a:xfrm>
            <a:off x="1828800" y="190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522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Overriding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child class can </a:t>
            </a:r>
            <a:r>
              <a:rPr lang="en-US" altLang="x-none" i="1"/>
              <a:t>override</a:t>
            </a:r>
            <a:r>
              <a:rPr lang="en-US" altLang="x-none"/>
              <a:t> the definition of an inherited method in favor of its own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new method must have the same signature as the parent's method, but can have a different body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type of the object executing the method determines which version of the method is invoked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Messages.java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Thought.java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Advice.java</a:t>
            </a:r>
            <a:r>
              <a:rPr lang="en-US" altLang="x-none"/>
              <a:t> 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647-9524-4414-817B-63E0F515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Messages.java (1)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2F67-0517-4914-AD21-C019202D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Messages.java (2)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8675" y="595313"/>
            <a:ext cx="7400925" cy="2030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Warning: Dates in calendar are closer than they appear.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36D1-C991-4AAF-8141-22DCF259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Thought.java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Thought.java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stray thought. Used as the parent of a derived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class to demonstrate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System.out.println("I feel like I'm diagonally parked in a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"parallel universe.");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6" name="AutoShape 4" descr="An arrow pointing to &quot;Creating Subclasses&quot; in the presentation outline."/>
          <p:cNvSpPr>
            <a:spLocks noChangeArrowheads="1"/>
          </p:cNvSpPr>
          <p:nvPr/>
        </p:nvSpPr>
        <p:spPr bwMode="auto">
          <a:xfrm>
            <a:off x="1828800" y="137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55AE-F293-43BA-80ED-92BB5A2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Advice.java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Advice.java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some thoughtful advice. Used to demonstrate the use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 This method overrides the parent's version.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System.out.println("Warning: Dates in calendar are closer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"than they appear.");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explicitly invokes the parent's version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Overriding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in the parent class can be invoked explicitly using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declared with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modifier, it cannot be overridden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concept of overriding can be applied to data and is called </a:t>
            </a:r>
            <a:r>
              <a:rPr lang="en-US" altLang="x-none" i="1"/>
              <a:t>shadowing variables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Shadowing variables should be avoided because it tends to cause unnecessarily confusing code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vs. Overriding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deals with multiple methods with the same name in the same class, but with different signatures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deals with two methods, one in a parent class and one in a child class, that have the same signature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lets you define a similar operation in different ways for different parameters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lets you define a similar operation in different ways for different object types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42150" y="1643063"/>
            <a:ext cx="141605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2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True, but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shouldn't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6" name="AutoShape 4" descr="An arrow pointing to &quot;Class Hierarchies&quot; in the presentation outline."/>
          <p:cNvSpPr>
            <a:spLocks noChangeArrowheads="1"/>
          </p:cNvSpPr>
          <p:nvPr/>
        </p:nvSpPr>
        <p:spPr bwMode="auto">
          <a:xfrm>
            <a:off x="1828800" y="2438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Class Hierarchies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 child class of one parent can be the parent of another child, forming a </a:t>
            </a:r>
            <a:r>
              <a:rPr lang="en-US" altLang="x-none" i="1"/>
              <a:t>class hierarchy</a:t>
            </a:r>
            <a:endParaRPr lang="en-US" altLang="x-none"/>
          </a:p>
        </p:txBody>
      </p:sp>
      <p:grpSp>
        <p:nvGrpSpPr>
          <p:cNvPr id="2" name="Group 26" descr="The figure is a flowchart with nine labeled boxes linked by arrows.&#10;&#10;The chart only moves in one direction, and at each step, arrows point forward to one box from one or more boxes. &#10;&#10;At the bottom left of the chart, Snake and Lizard both point to reptile which points to Animal.&#10;&#10;In the middle of the chart at the bottom, Parrot points to Bird which points to Animal.&#10;&#10;At the bottom right of the chart, Horse and Bat both point to Mammal which also points to Animal."/>
          <p:cNvGrpSpPr>
            <a:grpSpLocks/>
          </p:cNvGrpSpPr>
          <p:nvPr/>
        </p:nvGrpSpPr>
        <p:grpSpPr bwMode="auto">
          <a:xfrm>
            <a:off x="547688" y="2590800"/>
            <a:ext cx="7910512" cy="2895600"/>
            <a:chOff x="547687" y="2590800"/>
            <a:chExt cx="7910513" cy="2895600"/>
          </a:xfrm>
        </p:grpSpPr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547687" y="2590800"/>
              <a:ext cx="7910513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>
                <a:defRPr/>
              </a:pPr>
              <a:endParaRPr lang="en-US" sz="1400" b="1" dirty="0">
                <a:latin typeface="+mn-lt"/>
                <a:ea typeface="Courier New" charset="0"/>
                <a:cs typeface="Courier New" charset="0"/>
              </a:endParaRPr>
            </a:p>
          </p:txBody>
        </p:sp>
        <p:pic>
          <p:nvPicPr>
            <p:cNvPr id="63495" name="Picture 25" descr="fig09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30" y="2819400"/>
              <a:ext cx="7283870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492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Two children of the same parent are called </a:t>
            </a:r>
            <a:r>
              <a:rPr lang="en-US" altLang="x-none" i="1"/>
              <a:t>siblings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Common features should be put as high in the hierarchy as is reasonable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inherited member is passed continually down the line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Therefore, a child class inherits from all its ancestor classes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 is no single class hierarchy that is appropriate for all situations</a:t>
            </a:r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class called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is defined in 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 of the Java standard class library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All classes are derived from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a class is not explicitly defined to be the child of an existing class, it is assumed to be the child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Therefore,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the ultimate root of all class hierarchies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contains a few useful methods, which are inherited by all classes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is defined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Every time we define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method, we are actually overriding an inherited definition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defined to return a string that contains the name of the object’s class along with a hash code</a:t>
            </a:r>
          </a:p>
          <a:p>
            <a:pPr lvl="4"/>
            <a:endParaRPr lang="en-US" altLang="x-none" sz="280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Inheritance</a:t>
            </a:r>
            <a:r>
              <a:rPr lang="en-US" altLang="x-none"/>
              <a:t> allows a software developer to derive a new class from an existing one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existing class is called the </a:t>
            </a:r>
            <a:r>
              <a:rPr lang="en-US" altLang="x-none" i="1"/>
              <a:t>parent class,</a:t>
            </a:r>
            <a:r>
              <a:rPr lang="en-US" altLang="x-none"/>
              <a:t> or </a:t>
            </a:r>
            <a:r>
              <a:rPr lang="en-US" altLang="x-none" i="1"/>
              <a:t>superclass</a:t>
            </a:r>
            <a:r>
              <a:rPr lang="en-US" altLang="x-none"/>
              <a:t>, or </a:t>
            </a:r>
            <a:r>
              <a:rPr lang="en-US" altLang="x-none" i="1"/>
              <a:t>base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derived class is called the </a:t>
            </a:r>
            <a:r>
              <a:rPr lang="en-US" altLang="x-none" i="1"/>
              <a:t>child class</a:t>
            </a:r>
            <a:r>
              <a:rPr lang="en-US" altLang="x-none"/>
              <a:t> or </a:t>
            </a:r>
            <a:r>
              <a:rPr lang="en-US" altLang="x-none" i="1"/>
              <a:t>subclass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the name implies, the child inherits characteristics of the parent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is, the child class inherits the methods and data defined by the parent class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returns true if two references are aliases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override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in any class to define equality in some more appropriate way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seen,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defines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to return true if two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contain the same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designers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have overridden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inherited from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in favor of a more useful version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3124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class</a:t>
            </a:r>
            <a:r>
              <a:rPr lang="en-US" altLang="x-none"/>
              <a:t> is a placeholder in a class hierarchy that represents a generic concept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class cannot be instantiated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use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on the class header to declare a class as abstract: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71600" y="41910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abstract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Product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861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abstract class often contains abstract methods with no definitions (like an interface)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Unlike an interface, the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modifier must be applied to each abstract method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Also, an abstract class typically contains non-abstract methods with full definitions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class declared as abstract does not have to contain abstract methods -- simply declaring it as abstract makes it so</a:t>
            </a:r>
          </a:p>
          <a:p>
            <a:endParaRPr lang="en-US" altLang="x-none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child of an abstract class must override the abstract methods of the parent, or it too will be considered abstract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method cannot be defined as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static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The use of abstract classes is an important element of software design – it allows us to establish common elements in a hierarchy that are too general to instantiate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 Hierarchies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Inheritance can be applied to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 is, one interface can be derived from another interface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child interface inherits all abstract methods of the parent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implementing the child interface must define all methods from both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Class hierarchies and interface hierarchies are distinct (they do not overlap)</a:t>
            </a: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/>
              <a:t>What are some methods defined by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/>
              <a:t>class?</a:t>
            </a:r>
          </a:p>
          <a:p>
            <a:pPr eaLnBrk="1" hangingPunct="1"/>
            <a:r>
              <a:rPr lang="en-US" altLang="x-none" sz="2800"/>
              <a:t>What is an abstract class?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3732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 dirty="0"/>
              <a:t>What are some methods defined by the </a:t>
            </a:r>
            <a:r>
              <a:rPr lang="en-US" altLang="x-none" sz="2800" dirty="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 dirty="0"/>
              <a:t>class?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981200" y="2057400"/>
            <a:ext cx="4986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equals(Object obj)</a:t>
            </a:r>
          </a:p>
          <a:p>
            <a:pPr eaLnBrk="1" hangingPunct="1"/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Object clone()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04800" y="3582762"/>
            <a:ext cx="735554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x-none" sz="2800" dirty="0"/>
              <a:t>What is an abstract class?</a:t>
            </a:r>
          </a:p>
          <a:p>
            <a:pPr>
              <a:spcAft>
                <a:spcPts val="0"/>
              </a:spcAft>
              <a:defRPr/>
            </a:pPr>
            <a:endParaRPr lang="en-US" sz="2400" dirty="0">
              <a:latin typeface="+mn-lt"/>
              <a:ea typeface="Courier New" charset="0"/>
              <a:cs typeface="Courier New"/>
            </a:endParaRP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An abstract class is a placeholder in the class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hierarchy, defining a general concept and gathering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elements common to all derived classes. An abstract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class cannot be instantiated.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6" name="AutoShape 4" descr="An arrow pointing to &quot;Visibility&quot; in the presentation outline."/>
          <p:cNvSpPr>
            <a:spLocks noChangeArrowheads="1"/>
          </p:cNvSpPr>
          <p:nvPr/>
        </p:nvSpPr>
        <p:spPr bwMode="auto">
          <a:xfrm>
            <a:off x="1828800" y="3048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7475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It's important to understand one subtle issue related to inheritance and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variables and methods of a parent class, even private members, are inherited by its children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mentioned, private members cannot be referenced by name in the child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private members inherited by child classes exist and can be referenced indirectly</a:t>
            </a: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Because the parent can refer to the private member, the child can reference it indirectly using its parent's methods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even if no object of the parent exists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FoodAnalyzer.java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FoodItem.java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Pizza.java</a:t>
            </a:r>
            <a:r>
              <a:rPr lang="en-US" altLang="x-none"/>
              <a:t> </a:t>
            </a:r>
            <a:endParaRPr lang="en-US" altLang="x-none">
              <a:latin typeface="Courier New" charset="0"/>
            </a:endParaRPr>
          </a:p>
          <a:p>
            <a:endParaRPr lang="en-US" altLang="x-none"/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Inheritance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Inheritance relationships are shown in a UML class diagram using a solid arrow with an unfilled triangular arrowhead pointing to the parent class</a:t>
            </a:r>
          </a:p>
        </p:txBody>
      </p:sp>
      <p:grpSp>
        <p:nvGrpSpPr>
          <p:cNvPr id="2" name="Group 13" descr="A small diagram showing the word &quot;car&quot; point to the word &quot;vehicle.&quot;"/>
          <p:cNvGrpSpPr>
            <a:grpSpLocks/>
          </p:cNvGrpSpPr>
          <p:nvPr/>
        </p:nvGrpSpPr>
        <p:grpSpPr bwMode="auto">
          <a:xfrm>
            <a:off x="3429000" y="2867025"/>
            <a:ext cx="1600200" cy="1704975"/>
            <a:chOff x="2400" y="1662"/>
            <a:chExt cx="1008" cy="1074"/>
          </a:xfrm>
        </p:grpSpPr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31752" name="AutoShape 7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Vehicle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Car</a:t>
              </a:r>
            </a:p>
          </p:txBody>
        </p:sp>
      </p:grp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228600" y="4800600"/>
            <a:ext cx="876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7338" indent="-2873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r>
              <a:rPr lang="en-US" altLang="x-none" sz="2800"/>
              <a:t>Proper inheritance creates an </a:t>
            </a:r>
            <a:r>
              <a:rPr lang="en-US" altLang="x-none" sz="2800" i="1"/>
              <a:t>is-a</a:t>
            </a:r>
            <a:r>
              <a:rPr lang="en-US" altLang="x-none" sz="2800"/>
              <a:t> relationship, meaning the child </a:t>
            </a:r>
            <a:r>
              <a:rPr lang="en-US" altLang="x-none" sz="2800" i="1"/>
              <a:t>is a</a:t>
            </a:r>
            <a:r>
              <a:rPr lang="en-US" altLang="x-none" sz="2800"/>
              <a:t> more specific version of the parent</a:t>
            </a:r>
          </a:p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endParaRPr lang="en-US" altLang="x-none" sz="2800"/>
          </a:p>
        </p:txBody>
      </p:sp>
      <p:sp>
        <p:nvSpPr>
          <p:cNvPr id="31750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32BE-0807-45ED-83CD-8B6FF385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FoodAnalyzer.java (1)</a:t>
            </a: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8F3E-59BD-4360-A9E1-528DAE8C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FoodAnalyzer.java (2)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14600" y="706438"/>
            <a:ext cx="3448050" cy="1046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Calories per serving: 309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52AA-73AB-4E88-96B9-43CF44B9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FoodItem.java (1)</a:t>
            </a: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44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FoodItem.java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item of food. Used as the parent of a derived class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demonstrate indirect referencing.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CALORIES_PER_GRAM = 9;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servings;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food item with the specified number of fat grams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number of servings.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servings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A03-41DC-4811-A3F4-76CC04D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FoodItem.java (2)</a:t>
            </a: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547688" y="1219200"/>
            <a:ext cx="7910512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calories in this food item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due to fat.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 * CALORIES_PER_GRAM;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fat calories per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caloriesPerServing()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(calories() / servings);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C8E5-1705-4932-AEA2-A3003784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Pizza.java</a:t>
            </a: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547688" y="990600"/>
            <a:ext cx="7910512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Pizza.java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pizza, which is a food item.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indirect referencing through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FoodItem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 pizza with the specified amount of fat (assumes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eight servings).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(fatGrams,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Outline</a:t>
            </a:r>
          </a:p>
        </p:txBody>
      </p:sp>
      <p:sp>
        <p:nvSpPr>
          <p:cNvPr id="59396" name="AutoShape 4" descr="An arrow pointing to &quot;Creating Objects&quot; in the presentation outline."/>
          <p:cNvSpPr>
            <a:spLocks noChangeArrowheads="1"/>
          </p:cNvSpPr>
          <p:nvPr/>
        </p:nvSpPr>
        <p:spPr bwMode="auto">
          <a:xfrm>
            <a:off x="1828800" y="3581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 descr="An arrow pointing to &quot;Designing for Inheritance&quot; in the presentation outline.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829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Designing for Inheritance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discussed, taking the time to create a good software design reaps long-term benefits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issues are an important part of an object-oriented design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Properly designed inheritance relationships can contribute greatly to the elegance, maintainability, and reuse of the software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summarize some of the issues regarding inheritance that relate to a good software design</a:t>
            </a: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Every derivation should be an is-a relationship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Think about the potential future of a class hierarchy, and design classes to be reusable and flexible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Find common characteristics of classes and push them as high in the class hierarchy as appropriate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methods as appropriate to tailor or change the functionality of a child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Add new variables to children, but don't redefine (shadow) inherited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Allow each class to manage its own data;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invoke the parent's constructor to set up its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general methods such as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with appropriate definitions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abstract classes to represent general concepts that derived classes have in common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visibility modifiers carefully to provide needed access without violating encapsulation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Restricting Inheritance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 method, that method cannot be overridden in any derived classes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an entire class, then that class cannot be used to derive any children at all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Therefore, an abstract class cannot be declared as final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programmer can tailor a derived class as needed by adding new variables or methods, or by modifying the inherited ones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One benefit of inheritance is </a:t>
            </a:r>
            <a:r>
              <a:rPr lang="en-US" altLang="x-none" i="1"/>
              <a:t>software reuse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By using existing software components to create new ones, we capitalize on all the effort that went into the design, implementation, and testing of the existing software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6" name="AutoShape 4" descr="An arrow pointing to &quot;Inheritance in JavaFX&quot; in the presentation outline."/>
          <p:cNvSpPr>
            <a:spLocks noChangeArrowheads="1"/>
          </p:cNvSpPr>
          <p:nvPr/>
        </p:nvSpPr>
        <p:spPr bwMode="auto">
          <a:xfrm>
            <a:off x="1828800" y="4114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880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Inheritance in JavaFX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2" name="Picture 1" descr="The figure is a flowchart with thirty seven labeled boxes linked by upward facing arrows. The chart moves in one direction, and at each step, arrows point forward to one or more boxes.&#10;Here, the flowchart is described as outline from the top of the chart. &#10;1. Node&#10;a. Shape&#10;i. Text&#10;ii. Line&#10;iii. Rectangle&#10;iv. Circle&#10;v. Ellipse&#10;vi. Arc&#10;vii. Polygon&#10;viii. Polyline&#10;ix. Path&#10;&#10;b. ImageView&#10;&#10;c. Parent&#10;i. Parent&#10;1. Group&#10;2. Region&#10;a. Control&#10;i. ChoiceBox&#10;ii. TextInput Control&#10;1. TextField&#10;2. TextArea&#10;iii. ComboBoxBase&#10;1. ColorPicker&#10;2. DatePicker&#10;iv. Labeled&#10;v. Label&#10;vi. Buttonbase&#10;1. Button&#10;2. CheckBox&#10;3. ToggleButton&#10;vii. RadioButton&#10;b. Pane&#10;i. HBox&#10;ii. VBox&#10;iii. FlowPane&#10;iv. GridePane&#10;v. BorderPane&#10;vi. StackPane&#10;iv. Circle&#10;v. Ellipse&#10;vi. Arc&#10;vii. Polygon&#10;viii. Polyline&#10;ix. Path&#10;b. ImageView&#10;c. Parent&#10;i. Parent&#10;1. Group&#10;2. Region&#10;a. Control&#10;i. ChoiceBox&#10;ii. TextInput Control&#10;1. TextField&#10;2. TextArea&#10;iii. ComboBoxBase&#10;1. ColorPicker&#10;2. DatePicker&#10;iv. Labeled&#10;v. Label&#10;vi. Buttonbase&#10;1. Button&#10;2. CheckBox&#10;3. ToggleButton&#10;vii. RadioButton&#10;b. Pane&#10;i. HBox&#10;ii. VBox&#10;iii. FlowPane&#10;iv. GridePane&#10;v. BorderPane&#10;vi. StackPa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3880"/>
            <a:ext cx="7010400" cy="51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046"/>
      </p:ext>
    </p:extLst>
  </p:cSld>
  <p:clrMapOvr>
    <a:masterClrMapping/>
  </p:clrMapOvr>
  <p:transition spd="med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Inheritance in JavaFX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All shape classes are derived from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Shape</a:t>
            </a:r>
            <a:r>
              <a:rPr lang="en-US" altLang="x-none" dirty="0"/>
              <a:t>, which manages stroke and fill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 dirty="0"/>
              <a:t>Nodes derived from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Parent</a:t>
            </a:r>
            <a:r>
              <a:rPr lang="en-US" altLang="x-none" dirty="0"/>
              <a:t> can hold other nodes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So shapes cannot hold other nodes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Any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Region</a:t>
            </a:r>
            <a:r>
              <a:rPr lang="en-US" altLang="x-none" dirty="0"/>
              <a:t> can be styled with CSS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All layout panes are derived from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Pane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Controls have various intermediate classes to organize common characteristics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54670924"/>
      </p:ext>
    </p:extLst>
  </p:cSld>
  <p:clrMapOvr>
    <a:masterClrMapping/>
  </p:clrMapOvr>
  <p:transition spd="med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Inheritance in JavaFX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Note the difference between the scene graph (containment) and the inheritance hierarchy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Only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Parent</a:t>
            </a:r>
            <a:r>
              <a:rPr lang="en-US" altLang="x-none" dirty="0">
                <a:ea typeface="Courier New" charset="0"/>
                <a:cs typeface="Courier New" charset="0"/>
              </a:rPr>
              <a:t> can serve as the root node of a scene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So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Pane</a:t>
            </a:r>
            <a:r>
              <a:rPr lang="en-US" altLang="x-none" dirty="0">
                <a:ea typeface="Courier New" charset="0"/>
                <a:cs typeface="Courier New" charset="0"/>
              </a:rPr>
              <a:t> can be the root node of a scene, and could contain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Circle</a:t>
            </a:r>
            <a:r>
              <a:rPr lang="en-US" altLang="x-none" dirty="0">
                <a:ea typeface="Courier New" charset="0"/>
                <a:cs typeface="Courier New" charset="0"/>
              </a:rPr>
              <a:t> and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Button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A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ChoiceBox</a:t>
            </a:r>
            <a:r>
              <a:rPr lang="en-US" altLang="x-none" dirty="0">
                <a:ea typeface="Courier New" charset="0"/>
                <a:cs typeface="Courier New" charset="0"/>
              </a:rPr>
              <a:t> could be the root node of a scene, but a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Rectangle</a:t>
            </a:r>
            <a:r>
              <a:rPr lang="en-US" altLang="x-none" dirty="0">
                <a:ea typeface="Courier New" charset="0"/>
                <a:cs typeface="Courier New" charset="0"/>
              </a:rPr>
              <a:t> could not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43094620"/>
      </p:ext>
    </p:extLst>
  </p:cSld>
  <p:clrMapOvr>
    <a:masterClrMapping/>
  </p:clrMapOvr>
  <p:transition spd="med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6" name="AutoShape 4" descr="An arrow pointing to &quot;Color and Date Pickers&quot; in the presentation outline."/>
          <p:cNvSpPr>
            <a:spLocks noChangeArrowheads="1"/>
          </p:cNvSpPr>
          <p:nvPr/>
        </p:nvSpPr>
        <p:spPr bwMode="auto">
          <a:xfrm>
            <a:off x="1828800" y="464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10138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Color and Date Pickers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color picker </a:t>
            </a:r>
            <a:r>
              <a:rPr lang="en-US" altLang="x-none" dirty="0"/>
              <a:t>is a control that allows the user to select a color from a palette or other model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A </a:t>
            </a:r>
            <a:r>
              <a:rPr lang="en-US" altLang="x-none" i="1" dirty="0">
                <a:ea typeface="Courier New" charset="0"/>
                <a:cs typeface="Courier New" charset="0"/>
              </a:rPr>
              <a:t>date picker </a:t>
            </a:r>
            <a:r>
              <a:rPr lang="en-US" altLang="x-none" dirty="0">
                <a:ea typeface="Courier New" charset="0"/>
                <a:cs typeface="Courier New" charset="0"/>
              </a:rPr>
              <a:t>allows the user to select a calendar date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Both appear as a single field and use drop-down panes for the selection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PickerDemo.java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98737754"/>
      </p:ext>
    </p:extLst>
  </p:cSld>
  <p:clrMapOvr>
    <a:masterClrMapping/>
  </p:clrMapOvr>
  <p:transition spd="med"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F00-CB53-4F62-817C-504ADB63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PickerDemo.java (1)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72512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java.time.LocalDate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javafx.scene.text.FontPosture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javafx.scene.text.FontWeight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PickerDemo.java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color picker and date picker controls.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PickerDemo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 message;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295950"/>
      </p:ext>
    </p:extLst>
  </p:cSld>
  <p:clrMapOvr>
    <a:masterClrMapping/>
  </p:clrMapOvr>
  <p:transition spd="slow"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04CE-6950-4395-9BF8-BBCE4C27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PickerDemo.java (2)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72512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Allows the user to select a date and a color. A Text object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the day of the week in the color specified.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LocalDate.now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processDateChoice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message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Text("HAPPY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LocalDate.now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getDayOfWeek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("Helvetica",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FontWeight.BOLD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FontPosture.REGULAR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24));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pickers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pickers.setSpacing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(15);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pickers.setAlignment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root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white");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root.setSpacing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root.getChildren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(pickers, message);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56297192"/>
      </p:ext>
    </p:extLst>
  </p:cSld>
  <p:clrMapOvr>
    <a:masterClrMapping/>
  </p:clrMapOvr>
  <p:transition spd="slow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ACED-44F4-4577-AEE5-E114ABF6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PickerDemo.java (3)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672512" cy="6217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new Scene(root, 400,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("Picker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value of the date from the date picker and updates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message with the corresponding day of the week.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processDateChoice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date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("HAPPY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date.getDayOfWeek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color specified in the color picker and sets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color of the displayed message.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90590553"/>
      </p:ext>
    </p:extLst>
  </p:cSld>
  <p:clrMapOvr>
    <a:masterClrMapping/>
  </p:clrMapOvr>
  <p:transition spd="slow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669B71-C065-4560-918B-A7D6565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PickerDemo.java (4)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672512" cy="6217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new Scene(root, 400, 150);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("Picker Demo");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value of the date from the date picker and updates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message with the corresponding day of the week.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processDateChoice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LocalDate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date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("HAPPY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date.getDayOfWeek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Gets the color specified in the color picker and sets the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color of the displayed message.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processColorChoice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message.setFill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colorPicker.getValue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3" name="Group 2" descr="Picker Demo window with a date field (1/24/2018) and a color dropdown menu (set to #cc3333). The output is HAPPY WEDNESDAY formatted as red text."/>
          <p:cNvGrpSpPr/>
          <p:nvPr/>
        </p:nvGrpSpPr>
        <p:grpSpPr>
          <a:xfrm>
            <a:off x="1600200" y="609600"/>
            <a:ext cx="5562600" cy="2646362"/>
            <a:chOff x="2514600" y="706438"/>
            <a:chExt cx="5562600" cy="2646362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514600" y="706438"/>
              <a:ext cx="5562600" cy="26463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914400"/>
              <a:ext cx="5080000" cy="2184400"/>
            </a:xfrm>
            <a:prstGeom prst="rect">
              <a:avLst/>
            </a:prstGeom>
          </p:spPr>
        </p:pic>
      </p:grp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54450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Deriving Subclasses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14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 dirty="0"/>
              <a:t>In Java, we use the reserved word </a:t>
            </a:r>
            <a:r>
              <a:rPr lang="en-US" altLang="x-none" dirty="0">
                <a:latin typeface="Courier New" charset="0"/>
              </a:rPr>
              <a:t>extends</a:t>
            </a:r>
            <a:r>
              <a:rPr lang="en-US" altLang="x-none" dirty="0"/>
              <a:t> to establish an inheritance relationship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dirty="0">
              <a:latin typeface="Courier New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19200" y="23622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Vehicle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" y="43434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38138" indent="-3381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Words.java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Book.java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Dictionary.java</a:t>
            </a:r>
            <a:r>
              <a:rPr lang="en-US" altLang="x-none" sz="2800"/>
              <a:t> 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6" name="AutoShape 4" descr="An arrow pointing to &quot;Dialog Boxes&quot; in the presentation outline."/>
          <p:cNvSpPr>
            <a:spLocks noChangeArrowheads="1"/>
          </p:cNvSpPr>
          <p:nvPr/>
        </p:nvSpPr>
        <p:spPr bwMode="auto">
          <a:xfrm>
            <a:off x="1828800" y="518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Inheritance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Inheritance in JavaFX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Color and Date Pickers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Dialog Boxes</a:t>
            </a:r>
          </a:p>
        </p:txBody>
      </p:sp>
      <p:sp>
        <p:nvSpPr>
          <p:cNvPr id="10138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2247681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Dialog Boxes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dialog box </a:t>
            </a:r>
            <a:r>
              <a:rPr lang="en-US" altLang="x-none" dirty="0"/>
              <a:t>is a window that pops up to provide brief user interaction with a specific purpose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The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Alert</a:t>
            </a:r>
            <a:r>
              <a:rPr lang="en-US" altLang="x-none" dirty="0">
                <a:ea typeface="Courier New" charset="0"/>
                <a:cs typeface="Courier New" charset="0"/>
              </a:rPr>
              <a:t> class provides support for several basic dialog box types: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AlertType.INFORMATION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AlertType.CONFIRMATION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AlertType.WARNING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AlertType.ERROR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83034629"/>
      </p:ext>
    </p:extLst>
  </p:cSld>
  <p:clrMapOvr>
    <a:masterClrMapping/>
  </p:clrMapOvr>
  <p:transition spd="med">
    <p:push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Dialog Boxes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Two other dialog box classes are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TextInputDialog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ChoiceDialog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They allow the user to enter input using a text field or a drop-down choice box, respectively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EventOdd.java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17710511"/>
      </p:ext>
    </p:extLst>
  </p:cSld>
  <p:clrMapOvr>
    <a:masterClrMapping/>
  </p:clrMapOvr>
  <p:transition spd="med">
    <p:push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B9E5-F00B-4EF2-8E33-A2CB0F06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EvenOdd.java (1)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304800"/>
            <a:ext cx="8672512" cy="6035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java.util.Optional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javafx.scene.control.Alert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javafx.scene.control.Alert.AlertType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javafx.scene.control.ButtonType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javafx.scene.control.TextInputDialog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EvenOdd.java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information and confirmation alerts, as well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as text input dialog boxes.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EvenOdd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Prompts the user for an integer, informs the user if that value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is even or odd, then asks if the user would like to process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another value. All interaction is performed using dialog boxes.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Exception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69494942"/>
      </p:ext>
    </p:extLst>
  </p:cSld>
  <p:clrMapOvr>
    <a:masterClrMapping/>
  </p:clrMapOvr>
  <p:transition spd="slow">
    <p:push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48C4-213C-4F23-9174-FAADCBD7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EvenOdd.java (2)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213360"/>
            <a:ext cx="8672512" cy="652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TextInputDialog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inputDialog.setHeaderText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inputDialog.setContentText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("Enter an integer:");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Optional&lt;String&gt;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numString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inputDialog.showAndWait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numString.isPresent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Integer.parseInt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numString.get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String result = "That number is " +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((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% 2 == 0) ? "even." : "odd.");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Alert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Alert(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AlertType.INFORMATION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answerDialog.setHeaderText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answerDialog.setContentText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(result);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answerDialog.showAndWait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Alert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Alert(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AlertType.CONFIRMATION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confirmDialog.setHeaderText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confirmDialog.setContentText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("Do another?");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Optional&lt;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 another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confirmDialog.showAndWait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5811878"/>
      </p:ext>
    </p:extLst>
  </p:cSld>
  <p:clrMapOvr>
    <a:masterClrMapping/>
  </p:clrMapOvr>
  <p:transition spd="slow">
    <p:push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B9D7-F61B-4F93-BF0B-220C0BC4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EvenOdd.java (3)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073765"/>
            <a:ext cx="8672512" cy="24314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another.get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!=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ButtonType.OK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53378787"/>
      </p:ext>
    </p:extLst>
  </p:cSld>
  <p:clrMapOvr>
    <a:masterClrMapping/>
  </p:clrMapOvr>
  <p:transition spd="slow">
    <p:push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26BB98F-A4CB-4F72-8652-C2C936E4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EvenOdd.java (4)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073765"/>
            <a:ext cx="8672512" cy="24314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another.get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!=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ButtonType.OK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doAnother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3" name="Group 2" descr="Displaying text box with integer value 38. It has two buttons &quot;Cancel&quot; and &quot;OK.&quot; "/>
          <p:cNvGrpSpPr/>
          <p:nvPr/>
        </p:nvGrpSpPr>
        <p:grpSpPr>
          <a:xfrm>
            <a:off x="2362200" y="304800"/>
            <a:ext cx="4876800" cy="1981200"/>
            <a:chOff x="1600200" y="609600"/>
            <a:chExt cx="4876800" cy="198120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1600200" y="609600"/>
              <a:ext cx="4876800" cy="198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762000"/>
              <a:ext cx="4572000" cy="1651000"/>
            </a:xfrm>
            <a:prstGeom prst="rect">
              <a:avLst/>
            </a:prstGeom>
          </p:spPr>
        </p:pic>
      </p:grpSp>
      <p:grpSp>
        <p:nvGrpSpPr>
          <p:cNvPr id="6" name="Group 5" descr="Output after &quot;OK&quot; button click in Message box, another message box with title &quot;Confirmation&quot; with question mark icon, text &quot;Do another?&quot; and two buttons: &quot;Cancel&quot; and &quot;OK.&quot;"/>
          <p:cNvGrpSpPr/>
          <p:nvPr/>
        </p:nvGrpSpPr>
        <p:grpSpPr>
          <a:xfrm>
            <a:off x="1965960" y="2514600"/>
            <a:ext cx="5669280" cy="1981200"/>
            <a:chOff x="2347645" y="2628900"/>
            <a:chExt cx="5669280" cy="1981200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347645" y="2628900"/>
              <a:ext cx="5669280" cy="198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2813978"/>
              <a:ext cx="5321300" cy="1651000"/>
            </a:xfrm>
            <a:prstGeom prst="rect">
              <a:avLst/>
            </a:prstGeom>
          </p:spPr>
        </p:pic>
      </p:grpSp>
      <p:grpSp>
        <p:nvGrpSpPr>
          <p:cNvPr id="9" name="Group 8" descr="Output after &quot;OK&quot; button click in Message box, another message box with title &quot;Confirmation&quot; with question mark icon, text &quot;Do another?&quot; and two buttons:  &quot;Cancel&quot; and &quot;OK.&quot;"/>
          <p:cNvGrpSpPr/>
          <p:nvPr/>
        </p:nvGrpSpPr>
        <p:grpSpPr>
          <a:xfrm>
            <a:off x="1965960" y="4724400"/>
            <a:ext cx="5669280" cy="1981200"/>
            <a:chOff x="1965960" y="4733961"/>
            <a:chExt cx="5669280" cy="1981200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965960" y="4733961"/>
              <a:ext cx="5669280" cy="1981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15" y="4916113"/>
              <a:ext cx="5321300" cy="1651000"/>
            </a:xfrm>
            <a:prstGeom prst="rect">
              <a:avLst/>
            </a:prstGeom>
          </p:spPr>
        </p:pic>
      </p:grp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39057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File Choosers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92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file chooser </a:t>
            </a:r>
            <a:r>
              <a:rPr lang="en-US" altLang="x-none" dirty="0"/>
              <a:t>is a specialized dialog box that allows the user to select a file from the hard drive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The following example opens a text file using a file chooser and displays its contents in a </a:t>
            </a:r>
            <a:r>
              <a:rPr lang="en-US" altLang="x-none" i="1" dirty="0">
                <a:ea typeface="Courier New" charset="0"/>
                <a:cs typeface="Courier New" charset="0"/>
              </a:rPr>
              <a:t>text area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>
                <a:ea typeface="Courier New" charset="0"/>
                <a:cs typeface="Courier New" charset="0"/>
              </a:rPr>
              <a:t>See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DisplayFile.java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58396345"/>
      </p:ext>
    </p:extLst>
  </p:cSld>
  <p:clrMapOvr>
    <a:masterClrMapping/>
  </p:clrMapOvr>
  <p:transition spd="med">
    <p:push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E3F3-DD11-4A8A-AC74-317225F0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DisplayFile.java (1)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152400"/>
            <a:ext cx="8672512" cy="6217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java.io.File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java.io.IOException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javafx.stage.FileChooser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DisplayFile.java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 file chooser dialog box and a text area.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DisplayFile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 file chooser dialog, reads the selected file and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loads it into a text area.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throws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FileChooser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chooser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FileChooser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File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chooser.showOpenDialog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731680"/>
      </p:ext>
    </p:extLst>
  </p:cSld>
  <p:clrMapOvr>
    <a:masterClrMapping/>
  </p:clrMapOvr>
  <p:transition spd="slow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7B77-FE00-4A71-A0CE-6BA4322D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DisplayFile.java (2)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472440"/>
            <a:ext cx="8672512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content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Font("Courier", 12));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content.setEditable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("No file chosen.");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Scanner(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info = "";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scan.hasNext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info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"\n";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(info);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Scene(content, 500, 500);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("Display File");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6846998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BAF0-5544-46DA-9457-6C95DAEE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Words.java (1)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B7E0C2-C4C9-49CF-AF35-130ED9E6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DisplayFile.java (3)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472440"/>
            <a:ext cx="8672512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content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Font("Courier", 12));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content.setEditable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("No file chosen.");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Scanner(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info = "";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scan.hasNext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info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"\n";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(info);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Scene(content, 500, 500);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("Display File");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 descr="First output of FileDisplay.java: a window with list of poems and one is selected, The Road Not Taken -Frost.txt, that shows up in blue."/>
          <p:cNvGrpSpPr/>
          <p:nvPr/>
        </p:nvGrpSpPr>
        <p:grpSpPr>
          <a:xfrm>
            <a:off x="1143000" y="929640"/>
            <a:ext cx="6781800" cy="3566160"/>
            <a:chOff x="990600" y="320040"/>
            <a:chExt cx="6781800" cy="35661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990600" y="320040"/>
              <a:ext cx="6781800" cy="3566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533400"/>
              <a:ext cx="6324600" cy="3188785"/>
            </a:xfrm>
            <a:prstGeom prst="rect">
              <a:avLst/>
            </a:prstGeom>
          </p:spPr>
        </p:pic>
      </p:grp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371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A621D5-B6B6-4520-8647-33D0E813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DisplayFile.java (4)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228600" y="472440"/>
            <a:ext cx="8672512" cy="585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content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TextArea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Font("Courier", 12));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content.setEditable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("No file chosen.");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Scanner(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selectedFile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String info = "";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scan.hasNext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info +=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+ "\n";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content.setText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(info);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Scene(content, 500, 500);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("Display File");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3000" y="929640"/>
            <a:ext cx="6781800" cy="3566160"/>
            <a:chOff x="990600" y="320040"/>
            <a:chExt cx="6781800" cy="356616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990600" y="320040"/>
              <a:ext cx="6781800" cy="35661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533400"/>
              <a:ext cx="6324600" cy="3188785"/>
            </a:xfrm>
            <a:prstGeom prst="rect">
              <a:avLst/>
            </a:prstGeom>
          </p:spPr>
        </p:pic>
      </p:grpSp>
      <p:grpSp>
        <p:nvGrpSpPr>
          <p:cNvPr id="8" name="Group 7" descr="Robert Frost's &quot;The Road Not Taken&quot; is displayed as a .txt. file."/>
          <p:cNvGrpSpPr/>
          <p:nvPr/>
        </p:nvGrpSpPr>
        <p:grpSpPr>
          <a:xfrm>
            <a:off x="1707356" y="285915"/>
            <a:ext cx="5715000" cy="6478512"/>
            <a:chOff x="1600200" y="150888"/>
            <a:chExt cx="5715000" cy="6478512"/>
          </a:xfrm>
        </p:grpSpPr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1600200" y="150888"/>
              <a:ext cx="5715000" cy="64785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altLang="x-none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350691"/>
              <a:ext cx="5257800" cy="6042901"/>
            </a:xfrm>
            <a:prstGeom prst="rect">
              <a:avLst/>
            </a:prstGeom>
          </p:spPr>
        </p:pic>
      </p:grpSp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31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9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</a:t>
            </a:r>
            <a:r>
              <a:rPr lang="en-US" altLang="x-none" dirty="0">
                <a:latin typeface="Courier New" charset="0"/>
              </a:rPr>
              <a:t>protected</a:t>
            </a:r>
            <a:r>
              <a:rPr lang="en-US" altLang="x-none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designing for inheritance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JavaFX class hierarchy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color and date pickers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dialog boxes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9ACF-2E8C-4C58-8F07-C4FB6A76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15962"/>
            <a:ext cx="8686800" cy="715962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Words.java (2)</a:t>
            </a: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84450" y="519113"/>
            <a:ext cx="3816350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8230</Words>
  <Application>Microsoft Office PowerPoint</Application>
  <PresentationFormat>On-screen Show (4:3)</PresentationFormat>
  <Paragraphs>1195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Arial Unicode MS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9 Inheritance</vt:lpstr>
      <vt:lpstr>Inheritance</vt:lpstr>
      <vt:lpstr>Outline</vt:lpstr>
      <vt:lpstr>Inheritance</vt:lpstr>
      <vt:lpstr>Inheritance</vt:lpstr>
      <vt:lpstr>Inheritance</vt:lpstr>
      <vt:lpstr>Deriving Subclasses</vt:lpstr>
      <vt:lpstr>Words.java (1)</vt:lpstr>
      <vt:lpstr>Words.java (2)</vt:lpstr>
      <vt:lpstr>Book.java</vt:lpstr>
      <vt:lpstr>Dictionary.java (1)</vt:lpstr>
      <vt:lpstr>Dictionary.java (2)</vt:lpstr>
      <vt:lpstr>The protected Modifier</vt:lpstr>
      <vt:lpstr>The protected Modifier</vt:lpstr>
      <vt:lpstr>Class Diagram for Words</vt:lpstr>
      <vt:lpstr>The super Reference</vt:lpstr>
      <vt:lpstr>The super Reference</vt:lpstr>
      <vt:lpstr>Words2.java (1)</vt:lpstr>
      <vt:lpstr>Words2.java (2)</vt:lpstr>
      <vt:lpstr>Book2.java (1)</vt:lpstr>
      <vt:lpstr>Book2.java (2)</vt:lpstr>
      <vt:lpstr>Dictonary2.java (1)</vt:lpstr>
      <vt:lpstr>Dictonary2.java (2)</vt:lpstr>
      <vt:lpstr>Multiple Inheritance</vt:lpstr>
      <vt:lpstr>Outline</vt:lpstr>
      <vt:lpstr>Overriding Methods</vt:lpstr>
      <vt:lpstr>Messages.java (1)</vt:lpstr>
      <vt:lpstr>Messages.java (2)</vt:lpstr>
      <vt:lpstr>Thought.java</vt:lpstr>
      <vt:lpstr>Advice.java</vt:lpstr>
      <vt:lpstr>Overriding</vt:lpstr>
      <vt:lpstr>Overloading vs. Overriding</vt:lpstr>
      <vt:lpstr>Quick Check</vt:lpstr>
      <vt:lpstr>Quick Check</vt:lpstr>
      <vt:lpstr>Outline</vt:lpstr>
      <vt:lpstr>Class Hierarchies</vt:lpstr>
      <vt:lpstr>Class Hierarchies</vt:lpstr>
      <vt:lpstr>The Object Class</vt:lpstr>
      <vt:lpstr>The Object Class</vt:lpstr>
      <vt:lpstr>The Object Class</vt:lpstr>
      <vt:lpstr>Abstract Classes</vt:lpstr>
      <vt:lpstr>Abstract Classes</vt:lpstr>
      <vt:lpstr>Abstract Classes</vt:lpstr>
      <vt:lpstr>Interface Hierarchies</vt:lpstr>
      <vt:lpstr>Quick Check</vt:lpstr>
      <vt:lpstr>Quick Check</vt:lpstr>
      <vt:lpstr>Outline</vt:lpstr>
      <vt:lpstr>Visibility Revisited</vt:lpstr>
      <vt:lpstr>Visibility Revisited</vt:lpstr>
      <vt:lpstr>FoodAnalyzer.java (1)</vt:lpstr>
      <vt:lpstr>FoodAnalyzer.java (2)</vt:lpstr>
      <vt:lpstr>FoodItem.java (1)</vt:lpstr>
      <vt:lpstr>FoodItem.java (2)</vt:lpstr>
      <vt:lpstr>Pizza.java</vt:lpstr>
      <vt:lpstr>Outline</vt:lpstr>
      <vt:lpstr>Designing for Inheritance</vt:lpstr>
      <vt:lpstr>Inheritance Design Issues</vt:lpstr>
      <vt:lpstr>Inheritance Design Issues</vt:lpstr>
      <vt:lpstr>Restricting Inheritance</vt:lpstr>
      <vt:lpstr>Outline</vt:lpstr>
      <vt:lpstr>Inheritance in JavaFX</vt:lpstr>
      <vt:lpstr>Inheritance in JavaFX</vt:lpstr>
      <vt:lpstr>Inheritance in JavaFX</vt:lpstr>
      <vt:lpstr>Outline</vt:lpstr>
      <vt:lpstr>Color and Date Pickers</vt:lpstr>
      <vt:lpstr>PickerDemo.java (1)</vt:lpstr>
      <vt:lpstr>PickerDemo.java (2)</vt:lpstr>
      <vt:lpstr>PickerDemo.java (3)</vt:lpstr>
      <vt:lpstr>PickerDemo.java (4)</vt:lpstr>
      <vt:lpstr>Outline</vt:lpstr>
      <vt:lpstr>Dialog Boxes</vt:lpstr>
      <vt:lpstr>Dialog Boxes</vt:lpstr>
      <vt:lpstr>EvenOdd.java (1)</vt:lpstr>
      <vt:lpstr>EvenOdd.java (2)</vt:lpstr>
      <vt:lpstr>EvenOdd.java (3)</vt:lpstr>
      <vt:lpstr>EvenOdd.java (4)</vt:lpstr>
      <vt:lpstr>File Choosers</vt:lpstr>
      <vt:lpstr>DisplayFile.java (1)</vt:lpstr>
      <vt:lpstr>DisplayFile.java (2)</vt:lpstr>
      <vt:lpstr>DisplayFile.java (3)</vt:lpstr>
      <vt:lpstr>DisplayFile.java (4)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Cassie Sardo</cp:lastModifiedBy>
  <cp:revision>40</cp:revision>
  <dcterms:created xsi:type="dcterms:W3CDTF">2011-03-07T12:44:33Z</dcterms:created>
  <dcterms:modified xsi:type="dcterms:W3CDTF">2021-08-25T14:48:56Z</dcterms:modified>
</cp:coreProperties>
</file>