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97"/>
  </p:notesMasterIdLst>
  <p:handoutMasterIdLst>
    <p:handoutMasterId r:id="rId98"/>
  </p:handoutMasterIdLst>
  <p:sldIdLst>
    <p:sldId id="256" r:id="rId3"/>
    <p:sldId id="260" r:id="rId4"/>
    <p:sldId id="261" r:id="rId5"/>
    <p:sldId id="262" r:id="rId6"/>
    <p:sldId id="263" r:id="rId7"/>
    <p:sldId id="264" r:id="rId8"/>
    <p:sldId id="300" r:id="rId9"/>
    <p:sldId id="266" r:id="rId10"/>
    <p:sldId id="307" r:id="rId11"/>
    <p:sldId id="268" r:id="rId12"/>
    <p:sldId id="326" r:id="rId13"/>
    <p:sldId id="360" r:id="rId14"/>
    <p:sldId id="361" r:id="rId15"/>
    <p:sldId id="269" r:id="rId16"/>
    <p:sldId id="270" r:id="rId17"/>
    <p:sldId id="317" r:id="rId18"/>
    <p:sldId id="31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20" r:id="rId29"/>
    <p:sldId id="321" r:id="rId30"/>
    <p:sldId id="322" r:id="rId31"/>
    <p:sldId id="323" r:id="rId32"/>
    <p:sldId id="301" r:id="rId33"/>
    <p:sldId id="324" r:id="rId34"/>
    <p:sldId id="272" r:id="rId35"/>
    <p:sldId id="325" r:id="rId36"/>
    <p:sldId id="273" r:id="rId37"/>
    <p:sldId id="362" r:id="rId38"/>
    <p:sldId id="363" r:id="rId39"/>
    <p:sldId id="302" r:id="rId40"/>
    <p:sldId id="275" r:id="rId41"/>
    <p:sldId id="276" r:id="rId42"/>
    <p:sldId id="277" r:id="rId43"/>
    <p:sldId id="278" r:id="rId44"/>
    <p:sldId id="279" r:id="rId45"/>
    <p:sldId id="280" r:id="rId46"/>
    <p:sldId id="330" r:id="rId47"/>
    <p:sldId id="327" r:id="rId48"/>
    <p:sldId id="331" r:id="rId49"/>
    <p:sldId id="332" r:id="rId50"/>
    <p:sldId id="328" r:id="rId51"/>
    <p:sldId id="335" r:id="rId52"/>
    <p:sldId id="333" r:id="rId53"/>
    <p:sldId id="334" r:id="rId54"/>
    <p:sldId id="281" r:id="rId55"/>
    <p:sldId id="336" r:id="rId56"/>
    <p:sldId id="337" r:id="rId57"/>
    <p:sldId id="283" r:id="rId58"/>
    <p:sldId id="303" r:id="rId59"/>
    <p:sldId id="285" r:id="rId60"/>
    <p:sldId id="286" r:id="rId61"/>
    <p:sldId id="287" r:id="rId62"/>
    <p:sldId id="288" r:id="rId63"/>
    <p:sldId id="349" r:id="rId64"/>
    <p:sldId id="338" r:id="rId65"/>
    <p:sldId id="339" r:id="rId66"/>
    <p:sldId id="364" r:id="rId67"/>
    <p:sldId id="343" r:id="rId68"/>
    <p:sldId id="344" r:id="rId69"/>
    <p:sldId id="345" r:id="rId70"/>
    <p:sldId id="304" r:id="rId71"/>
    <p:sldId id="290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05" r:id="rId82"/>
    <p:sldId id="297" r:id="rId83"/>
    <p:sldId id="298" r:id="rId84"/>
    <p:sldId id="354" r:id="rId85"/>
    <p:sldId id="374" r:id="rId86"/>
    <p:sldId id="375" r:id="rId87"/>
    <p:sldId id="376" r:id="rId88"/>
    <p:sldId id="306" r:id="rId89"/>
    <p:sldId id="377" r:id="rId90"/>
    <p:sldId id="378" r:id="rId91"/>
    <p:sldId id="379" r:id="rId92"/>
    <p:sldId id="380" r:id="rId93"/>
    <p:sldId id="381" r:id="rId94"/>
    <p:sldId id="382" r:id="rId95"/>
    <p:sldId id="299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86380" autoAdjust="0"/>
  </p:normalViewPr>
  <p:slideViewPr>
    <p:cSldViewPr>
      <p:cViewPr varScale="1">
        <p:scale>
          <a:sx n="142" d="100"/>
          <a:sy n="142" d="100"/>
        </p:scale>
        <p:origin x="147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9A47C5-76F7-E347-8B07-4CA29446CCEC}" type="datetime1">
              <a:rPr lang="en-US" altLang="x-none"/>
              <a:pPr/>
              <a:t>8/25/2021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D61CCB-3DB3-0340-9511-84D0DB4C83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FF9460-ECCB-8940-9090-303515B1329A}" type="datetime1">
              <a:rPr lang="en-US" altLang="x-none"/>
              <a:pPr/>
              <a:t>8/25/2021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CD9376-A30C-8343-B82E-4EF8665A916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D9376-A30C-8343-B82E-4EF8665A916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990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0922C7-E9D5-BC42-A821-5BF7ABE9AE55}" type="slidenum">
              <a:rPr lang="en-US" altLang="x-none" sz="1200"/>
              <a:pPr eaLnBrk="1" hangingPunct="1"/>
              <a:t>39</a:t>
            </a:fld>
            <a:endParaRPr lang="en-US" altLang="x-none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BB4D3-97D0-DF44-A44C-45B8459315D8}" type="slidenum">
              <a:rPr lang="en-US" altLang="x-none" sz="1200"/>
              <a:pPr eaLnBrk="1" hangingPunct="1"/>
              <a:t>40</a:t>
            </a:fld>
            <a:endParaRPr lang="en-US" altLang="x-none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854F3F-204A-7C4F-A0B4-D7F535740385}" type="slidenum">
              <a:rPr lang="en-US" altLang="x-none" sz="1200"/>
              <a:pPr eaLnBrk="1" hangingPunct="1"/>
              <a:t>41</a:t>
            </a:fld>
            <a:endParaRPr lang="en-US" altLang="x-none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19CB8D-655B-DC4D-B6D6-0D90116EF12E}" type="slidenum">
              <a:rPr lang="en-US" altLang="x-none" sz="1200"/>
              <a:pPr eaLnBrk="1" hangingPunct="1"/>
              <a:t>53</a:t>
            </a:fld>
            <a:endParaRPr lang="en-US" altLang="x-none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A68298-2A4B-BA45-B253-5E56F36E2553}" type="slidenum">
              <a:rPr lang="en-US" altLang="x-none" sz="1200"/>
              <a:pPr eaLnBrk="1" hangingPunct="1"/>
              <a:t>54</a:t>
            </a:fld>
            <a:endParaRPr lang="en-US" altLang="x-none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7D0170-55D9-8A41-9D0F-5C778D9B8EE5}" type="slidenum">
              <a:rPr lang="en-US" altLang="x-none" sz="1200"/>
              <a:pPr eaLnBrk="1" hangingPunct="1"/>
              <a:t>56</a:t>
            </a:fld>
            <a:endParaRPr lang="en-US" altLang="x-none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5661451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412996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93067860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4ED23-E9C8-BE40-B7DF-2F87D733A1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5380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3C083-FCC4-2147-B4F5-74A103D083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9785098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9BA1E-7704-F64B-A13F-A7C6525022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531248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7803B-FE03-C14D-A126-65BB6F670B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4743512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A57BA-005C-714A-AF23-DA0CD2FA93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725223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5755F-ACBA-0D4D-BAB0-4830F86A51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7861278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33597-ADB6-E54B-B67D-B10AE0EAD8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7385833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4A05C-9884-6D44-9D0E-789D82990C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972261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11934155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2CBBF-7C34-1D4C-AF10-A776899B6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978997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583CF-C3C1-7D44-9E1D-D20311B2A0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773846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355D4-76CF-0A4D-B781-6EB8B3D8C26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91453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495129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5981309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34390956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737627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7060043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92184108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7784201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0C9FA-F119-564A-B0EB-0FF6E7A54E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x-none" dirty="0"/>
              <a:t>Chapter 10</a:t>
            </a:r>
            <a:br>
              <a:rPr lang="en-US" altLang="x-none" dirty="0"/>
            </a:br>
            <a:r>
              <a:rPr lang="en-US" altLang="x-none" dirty="0"/>
              <a:t>Polymorphism</a:t>
            </a:r>
          </a:p>
        </p:txBody>
      </p:sp>
      <p:pic>
        <p:nvPicPr>
          <p:cNvPr id="2" name="Picture 1" descr="The Java Software Solutions textbook cove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2955533" cy="3657472"/>
          </a:xfrm>
          <a:prstGeom prst="rect">
            <a:avLst/>
          </a:prstGeom>
        </p:spPr>
      </p:pic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Now suppose the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class has a method called </a:t>
            </a:r>
            <a:r>
              <a:rPr lang="en-US" altLang="x-none">
                <a:latin typeface="Courier New" charset="0"/>
              </a:rPr>
              <a:t>celebrate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overrides it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What method is invoked by the following?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day.celebrate();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 type of the object being referenced, not the reference type, determines which method is invoked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If </a:t>
            </a:r>
            <a:r>
              <a:rPr lang="en-US" altLang="x-none">
                <a:latin typeface="Courier New" charset="0"/>
              </a:rPr>
              <a:t>day</a:t>
            </a:r>
            <a:r>
              <a:rPr lang="en-US" altLang="x-none"/>
              <a:t> refers to a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object, it invokes the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version of </a:t>
            </a:r>
            <a:r>
              <a:rPr lang="en-US" altLang="x-none">
                <a:latin typeface="Courier New" charset="0"/>
              </a:rPr>
              <a:t>celebrate</a:t>
            </a:r>
            <a:r>
              <a:rPr lang="en-US" altLang="x-none"/>
              <a:t>;  if it refers to a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object, it invokes that version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that the compiler restricts invocations based on the type of the reference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So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Christmas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had a method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getTree </a:t>
            </a:r>
            <a:r>
              <a:rPr lang="en-US" altLang="x-none"/>
              <a:t>that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Holiday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didn't have, the following would cause a compiler error: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day.getTree();  </a:t>
            </a:r>
            <a:r>
              <a:rPr lang="en-US" altLang="x-none" sz="2400">
                <a:solidFill>
                  <a:srgbClr val="008000"/>
                </a:solidFill>
                <a:latin typeface="Courier New" charset="0"/>
              </a:rPr>
              <a:t>// compiler error</a:t>
            </a:r>
            <a:endParaRPr lang="en-US" altLang="x-none" sz="24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Remember, the compiler doesn't "know" which type of holiday is being referenced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cast can be used to allow the call: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((Christmas)day).getTree();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endParaRPr lang="en-US" altLang="x-none" sz="2400">
              <a:latin typeface="Courier New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If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 </a:t>
            </a:r>
            <a:r>
              <a:rPr lang="en-US" altLang="x-none" sz="2800"/>
              <a:t>is the parent of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/>
              <a:t>, are the following assignments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286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MusicPlayer mplayer = new CDPlayer();</a:t>
            </a: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CDPlayer cdplayer = new MusicPlayer();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If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 </a:t>
            </a:r>
            <a:r>
              <a:rPr lang="en-US" altLang="x-none" sz="2800"/>
              <a:t>is the parent of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/>
              <a:t>, are the following assignments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533400" y="2286000"/>
            <a:ext cx="7848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MusicPlayer mplayer = new CDPlayer();</a:t>
            </a: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CDPlayer cdplayer = new MusicPlayer();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2928938"/>
            <a:ext cx="7727950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Yes, because a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>
                <a:ea typeface="Courier New" charset="0"/>
                <a:cs typeface="Courier New" charset="0"/>
              </a:rPr>
              <a:t> is-a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</a:t>
            </a:r>
          </a:p>
          <a:p>
            <a:pPr eaLnBrk="1" hangingPunct="1">
              <a:spcAft>
                <a:spcPts val="1200"/>
              </a:spcAft>
            </a:pPr>
            <a:endParaRPr lang="en-US" altLang="x-none" sz="280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No, you'd have to use a cast (and you shouldn't</a:t>
            </a:r>
          </a:p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knowingly assign a super class object to a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subclass reference)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Polymorphism via 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90600"/>
          </a:xfrm>
        </p:spPr>
        <p:txBody>
          <a:bodyPr/>
          <a:lstStyle/>
          <a:p>
            <a:r>
              <a:rPr lang="en-US" altLang="x-none"/>
              <a:t>Consider the following class hierarchy:</a:t>
            </a:r>
          </a:p>
        </p:txBody>
      </p:sp>
      <p:grpSp>
        <p:nvGrpSpPr>
          <p:cNvPr id="2" name="Group 20" descr="A flowchart with five labeled boxes linked by arrows. At each step, arrows point upward to boxes from one or more boxes. &#10;&#10;The bottom of the chart begins with &quot;Executive&quot; and &quot;Hourly&quot; which both point to &quot;Employee.&quot; &#10;&#10;&quot;Employee&quot; and &quot;Volunteer&quot; both point to &quot;StaffMember,&quot; the topmost box in the chart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86000"/>
            <a:ext cx="6400800" cy="3200400"/>
            <a:chOff x="864" y="1392"/>
            <a:chExt cx="4032" cy="2016"/>
          </a:xfrm>
        </p:grpSpPr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 flipV="1">
              <a:off x="2496" y="181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67" name="AutoShape 6"/>
            <p:cNvSpPr>
              <a:spLocks noChangeArrowheads="1"/>
            </p:cNvSpPr>
            <p:nvPr/>
          </p:nvSpPr>
          <p:spPr bwMode="auto">
            <a:xfrm>
              <a:off x="2400" y="167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1440" y="2064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3072" y="291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1440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3744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3072" y="291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4368" y="29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5" name="AutoShape 14"/>
            <p:cNvSpPr>
              <a:spLocks noChangeArrowheads="1"/>
            </p:cNvSpPr>
            <p:nvPr/>
          </p:nvSpPr>
          <p:spPr bwMode="auto">
            <a:xfrm>
              <a:off x="3600" y="254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1872" y="1392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i="1">
                  <a:latin typeface="Arial Unicode MS" charset="0"/>
                </a:rPr>
                <a:t>StaffMember</a:t>
              </a:r>
              <a:endParaRPr lang="en-US" altLang="x-none" sz="2000" b="1">
                <a:latin typeface="Arial Unicode MS" charset="0"/>
              </a:endParaRP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2592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Executive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3888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Hourly</a:t>
              </a:r>
            </a:p>
          </p:txBody>
        </p:sp>
        <p:sp>
          <p:nvSpPr>
            <p:cNvPr id="40979" name="Rectangle 18"/>
            <p:cNvSpPr>
              <a:spLocks noChangeArrowheads="1"/>
            </p:cNvSpPr>
            <p:nvPr/>
          </p:nvSpPr>
          <p:spPr bwMode="auto">
            <a:xfrm>
              <a:off x="864" y="2256"/>
              <a:ext cx="1152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Volunteer</a:t>
              </a:r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3120" y="2256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dirty="0">
                  <a:latin typeface="Arial Unicode MS" charset="0"/>
                </a:rPr>
                <a:t>Employee</a:t>
              </a:r>
            </a:p>
          </p:txBody>
        </p:sp>
      </p:grpSp>
      <p:sp>
        <p:nvSpPr>
          <p:cNvPr id="40965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Let's look at an example that pays a set of diverse employees using a polymorphic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Firm.java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Staff.java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StaffMember.java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Volunteer.java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Employee.java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Executive.java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Hourly.java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668-07EF-4932-8F6D-07713C0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Firm.java (1)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Firm.java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polymorphism via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Firm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staff of employees for a firm and pays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 personnel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personnel.payday();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88E-0E8E-4266-9027-714782A5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Firm.java (2)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Firm.java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polymorphism via inheritance.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Firm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staff of employees for a firm and pays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 personnel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personnel.payday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" y="838200"/>
            <a:ext cx="4140200" cy="4678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Sam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123 Main Line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555-0469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123-45-6789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2923.07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Carla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456 Off Line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555-0101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987-65-4321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1246.15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Woody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789 Off Rocker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555-0000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010-20-3040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1169.23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48200" y="838200"/>
            <a:ext cx="4140200" cy="44624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 (continued)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Diane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678 Fifth Ave.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555-0690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958-47-3625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Current hours: 40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422.0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Norm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987 Suds Blvd.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555-8374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Thanks!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Cliff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321 Duds Lane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555-7282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Thanks!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24CC-967B-4126-B06F-BEAD6F2D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Staff.java (1)</a:t>
            </a: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Staff.java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personnel staff of a particular business.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StaffMember[] staffList;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list of staff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StaffMember[6];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B15D-CC8C-459C-8F3B-3047E0F2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Staff.java (2)</a:t>
            </a: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Executive("Sam", "123 Main Line",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"555-0469", "123-45-6789", 2423.07);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Employee("Carla", "456 Off Line",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"555-0101", "987-65-4321", 1246.15);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Employee("Woody", "789 Off Rocker",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"555-0000", "010-20-3040", 1169.23);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Hourly("Diane", "678 Fifth Ave.",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"555-0690", "958-47-3625", 10.55);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Volunteer("Norm", "987 Suds Blvd.",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"555-8374");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Volunteer("Cliff", "321 Duds Lane",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"555-7282");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((Executive)staffList[0]).awardBonus(500.00);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((Hourly)staffList[3]).addHours(40);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Polymorphism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Polymorphism is an object-oriented concept that allows us to create versatile software designs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10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defining polymorphism and its benefits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inheritance to create polymorphic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interfaces to create polymorphic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polymorphism to implement sorting and searching algorithms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property binding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additional GUI components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endParaRPr lang="en-US" altLang="x-none" sz="28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A2D9-81CC-461E-B3EB-C2053D4B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Staff.java (3)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Pays all staff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payday()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amount;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count=0; count &lt; staffList.length; count++)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System.out.println(staffList[count]);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amount = staffList[count].pay();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polymorphic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 == 0.0)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System.out.println("Thanks!");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System.out.println("Paid: " + amount);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System.out.println("-----------------------------------");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1E7-87FD-4D1D-A55C-68EB07B7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StaffMember.java (1)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StaffMember.java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generic staff member.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abstract 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address;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phone;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staff member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StaffMember(String eName, String eAddress, String ePhone)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name = eName;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= eAddress;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phone = ePhone;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E59A-DBA3-4899-977B-BCCA49EC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StaffMember.java (2)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including the basic employee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"Name: " + name + "\n";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"Address: " + address + "\n";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"Phone: " + phone;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Derived classes must define the pay method for each type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11F9-0EB1-426D-A98A-115152AC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Volunteer.java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Volunteer.java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staff member that works as a volunteer.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volunteer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Volunteer(String eName, String eAddress, String ePhone)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zero pay value for this volunteer.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0.0;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9BC8-6A40-4BFB-930F-4546872E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Employee.java (1)</a:t>
            </a: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Employee.java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general paid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socialSecurityNumber;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employee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socialSecurityNumber = socSecNumber;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payRate = 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0905-8F8E-4CED-935A-18B565AF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Employee.java (2)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information about an employee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.toString();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"\nSocial Security Number: " + socialSecurityNumber;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pay rate for this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6691-CE80-4DE3-8F11-7AB12291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Executive.java (1)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Executive.java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executive staff member, who can earn a bonus.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bonus;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executive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ePhone, socSecNumber, rate);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bonus has yet to be awarded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B82A-58EB-49BE-BFA5-FAAED9D7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Executive.java (2)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Awards the specified bonus to this executive.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awardBonus(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execBonus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execBonus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pay for an executive, which is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regular employee payment plus a one-time bonus.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 =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.pay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+ bonus;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0;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A10B-A828-4DCC-B09E-2D36DE9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Hourly.java (1)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Hourly.java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employee that gets paid by the hour.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hourly employee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ePhone, socSecNumber, rate);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= 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6399-4684-4FB0-A48D-7A8C099F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Hourly.java (2)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the specified number of hours to this employee's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accumulated hours.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addHours(int moreHours)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+= moreHours;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pay for this hourly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 = payRate * 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= 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Late Binding&quot; in the presentation outline."/>
          <p:cNvSpPr>
            <a:spLocks noChangeArrowheads="1"/>
          </p:cNvSpPr>
          <p:nvPr/>
        </p:nvSpPr>
        <p:spPr bwMode="auto">
          <a:xfrm>
            <a:off x="1535113" y="16017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2F2-6D04-49D0-86B5-B469ED76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Hourly.java (3)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2795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information about this hourly employee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super.toString();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"\nCurrent hours: " + 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Polymorphism via Interfaces&quot; in the presentation outline."/>
          <p:cNvSpPr>
            <a:spLocks noChangeArrowheads="1"/>
          </p:cNvSpPr>
          <p:nvPr/>
        </p:nvSpPr>
        <p:spPr bwMode="auto">
          <a:xfrm>
            <a:off x="1535113" y="27130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 descr="An arrow pointing to &quot;Polymorphism via Interfaces&quot; in the presentation outline.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583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r>
              <a:rPr lang="en-US" altLang="x-none"/>
              <a:t>Interfaces can be used to set up polymorphic references as well</a:t>
            </a:r>
          </a:p>
          <a:p>
            <a:r>
              <a:rPr lang="en-US" altLang="x-none"/>
              <a:t>Suppose we declare an interface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Speaker </a:t>
            </a:r>
            <a:r>
              <a:rPr lang="en-US" altLang="x-none"/>
              <a:t>as follows: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90600" y="3286125"/>
            <a:ext cx="7239000" cy="212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Speaker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speak();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announce(String str);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An interface name can be used as the type of an object reference variable: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Speaker current;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current</a:t>
            </a:r>
            <a:r>
              <a:rPr lang="en-US" altLang="x-none"/>
              <a:t> reference can be used to point to any object of any class that implements the </a:t>
            </a:r>
            <a:r>
              <a:rPr lang="en-US" altLang="x-none">
                <a:latin typeface="Courier New" charset="0"/>
              </a:rPr>
              <a:t>Speaker</a:t>
            </a:r>
            <a:r>
              <a:rPr lang="en-US" altLang="x-none"/>
              <a:t>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version of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invoked by the following line depends on the type of object that </a:t>
            </a:r>
            <a:r>
              <a:rPr lang="en-US" altLang="x-none">
                <a:latin typeface="Courier New" charset="0"/>
              </a:rPr>
              <a:t>current</a:t>
            </a:r>
            <a:r>
              <a:rPr lang="en-US" altLang="x-none"/>
              <a:t> is referencing: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current.speak();</a:t>
            </a:r>
            <a:endParaRPr lang="en-US" altLang="x-none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Now suppose two classes, </a:t>
            </a:r>
            <a:r>
              <a:rPr lang="en-US" altLang="x-none">
                <a:latin typeface="Courier New" charset="0"/>
              </a:rPr>
              <a:t>Philosopher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Dog</a:t>
            </a:r>
            <a:r>
              <a:rPr lang="en-US" altLang="x-none"/>
              <a:t>, both implement the </a:t>
            </a:r>
            <a:r>
              <a:rPr lang="en-US" altLang="x-none">
                <a:latin typeface="Courier New" charset="0"/>
              </a:rPr>
              <a:t>Speaker</a:t>
            </a:r>
            <a:r>
              <a:rPr lang="en-US" altLang="x-none"/>
              <a:t> interface, providing distinct versions of the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the following code, the first call to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invokes one version and the second invokes another: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Speaker guest = new Philospher();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guest.speak();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 = new Dog();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guest.speak();</a:t>
            </a: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with class reference types, the compiler will restrict invocations to methods in the 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even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Philosopher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also had a method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pontificate</a:t>
            </a:r>
            <a:r>
              <a:rPr lang="en-US" altLang="x-none"/>
              <a:t>, the following would still cause a compiler error: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Speaker special = new Philospher();</a:t>
            </a:r>
          </a:p>
          <a:p>
            <a:pPr>
              <a:lnSpc>
                <a:spcPct val="90000"/>
              </a:lnSpc>
              <a:spcAft>
                <a:spcPts val="24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special.pontificate();  </a:t>
            </a:r>
            <a:r>
              <a:rPr lang="en-US" altLang="x-none" sz="2400">
                <a:solidFill>
                  <a:srgbClr val="008000"/>
                </a:solidFill>
                <a:latin typeface="Courier New" charset="0"/>
              </a:rPr>
              <a:t>// compiler error</a:t>
            </a:r>
            <a:endParaRPr lang="en-US" altLang="x-none" sz="24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/>
              <a:t>Remember, the compiler bases its rulings on the type of the reference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2400">
              <a:latin typeface="Courier New" charset="0"/>
            </a:endParaRP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349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Would the following statements be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65175" y="19050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Speaker first = new Dog();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Philosopher second = new Philosopher();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second.pontificate();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first = second;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Would the following statements be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765175" y="19050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Speaker first = new Dog();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Philosopher second = new Philosopher();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second.pontificate();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first = second;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109663" y="3810000"/>
            <a:ext cx="6891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Yes, all assignments and method calls are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valid as written</a:t>
            </a:r>
            <a:endParaRPr lang="en-US" altLang="x-none" sz="28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Sorting&quot; in the presentation outline."/>
          <p:cNvSpPr>
            <a:spLocks noChangeArrowheads="1"/>
          </p:cNvSpPr>
          <p:nvPr/>
        </p:nvSpPr>
        <p:spPr bwMode="auto">
          <a:xfrm>
            <a:off x="1535113" y="3255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55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Sorting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 i="1"/>
              <a:t>Sorting</a:t>
            </a:r>
            <a:r>
              <a:rPr lang="en-US" altLang="x-none"/>
              <a:t> is the process of arranging a list of items in a particular order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sorting process is based on specific criteria:</a:t>
            </a:r>
          </a:p>
          <a:p>
            <a:pPr lvl="1">
              <a:spcBef>
                <a:spcPct val="0"/>
              </a:spcBef>
            </a:pPr>
            <a:r>
              <a:rPr lang="en-US" altLang="x-none" sz="2800"/>
              <a:t>sort test scores in ascending numeric order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sort a list of people alphabetically by last name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are many algorithms, which vary in efficiency, for sorting a list of items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We will examine two specific algorithms: </a:t>
            </a:r>
          </a:p>
          <a:p>
            <a:pPr lvl="1">
              <a:spcBef>
                <a:spcPct val="0"/>
              </a:spcBef>
            </a:pPr>
            <a:r>
              <a:rPr lang="en-US" altLang="x-none" sz="2800"/>
              <a:t>Selection Sort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Insertion Sort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Consider the following method invocation: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obj.doIt();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At some point, this invocation is </a:t>
            </a:r>
            <a:r>
              <a:rPr lang="en-US" altLang="x-none" i="1"/>
              <a:t>bound</a:t>
            </a:r>
            <a:r>
              <a:rPr lang="en-US" altLang="x-none"/>
              <a:t> to the definition of the method that it invokes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this binding occurred at compile time, then that line of code would call the same method every time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However, Java defers method binding until run time -- this is called </a:t>
            </a:r>
            <a:r>
              <a:rPr lang="en-US" altLang="x-none" i="1"/>
              <a:t>dynamic binding</a:t>
            </a:r>
            <a:r>
              <a:rPr lang="en-US" altLang="x-none"/>
              <a:t> or </a:t>
            </a:r>
            <a:r>
              <a:rPr lang="en-US" altLang="x-none" i="1"/>
              <a:t>late binding</a:t>
            </a:r>
            <a:endParaRPr lang="en-US" altLang="x-none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Selection Sort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strategy of Selection Sort: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select a value and put it in its final place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repeat for all other values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 more detail: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find the smallest value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switch it with the value in the first position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find the next smallest value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switch it with the value in the second position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repeat until all values are in their proper places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Selection Sort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0661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79525"/>
            <a:ext cx="8229600" cy="4740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0662" name="Picture 6" descr="The figure is a diagram with prompts on each side and numbered lists to the right. &#10;&#10;The first states, &quot;Scan right starting with 3. 1 is the smallest. Exchange 1 and 3.&quot; The numbered list is 3, 9, 6, 1, and 2. A multidirectional arrow shows 3 and 1 being exchanged.&#10;&#10;The second reads &quot;Scan right starting with 9. 2 is the smallest. Exchange 9 and 2.&quot; The numbered list is 1, 9, 6, 3, and 2. Multidirectional arrows show 9 and 2 being exchanged.&#10;&#10;The third reads &quot;Scan right starting with 6. 3 is the smallest. Exchange 6 and 3.&quot; The numbered list is 1, 2, 6, 3, and 9. A multidirectional arrow shows 6 and 3 being exchanged.&#10;&#10;The fourth reads &quot;Scan right starting with 6. 6 is the smallest. Exchange 6 and 6. The numbered list is in two rows: row 1 - 1, 2, 3, 6, 9 row 2- 1, 2, 3, 6, 9. An arrow points from 6 in the bottom row to 6 in the top row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697"/>
            <a:ext cx="7645400" cy="42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Swapping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processing of the selection sort algorithm includes the </a:t>
            </a:r>
            <a:r>
              <a:rPr lang="en-US" altLang="x-none" i="1"/>
              <a:t>swapping</a:t>
            </a:r>
            <a:r>
              <a:rPr lang="en-US" altLang="x-none"/>
              <a:t> of two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Swapping requires three assignment statements and a temporary storage location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To swap the values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second</a:t>
            </a:r>
            <a:r>
              <a:rPr lang="en-US" altLang="x-none"/>
              <a:t>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i="1"/>
              <a:t>			</a:t>
            </a:r>
            <a:r>
              <a:rPr lang="en-US" altLang="x-none" sz="2400">
                <a:latin typeface="Courier New" charset="0"/>
              </a:rPr>
              <a:t>temp = first;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	first = second;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	second = temp;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in Sorting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a class that implements 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defines a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to determine the relative order of its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use polymorphism to develop a generic sort for any set of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sorting method accepts as a parameter an array of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way, one method can be used to sort an array of </a:t>
            </a:r>
            <a:r>
              <a:rPr lang="en-US" altLang="x-none">
                <a:latin typeface="Courier New" charset="0"/>
              </a:rPr>
              <a:t>People</a:t>
            </a:r>
            <a:r>
              <a:rPr lang="en-US" altLang="x-none"/>
              <a:t>, or </a:t>
            </a:r>
            <a:r>
              <a:rPr lang="en-US" altLang="x-none">
                <a:latin typeface="Courier New" charset="0"/>
              </a:rPr>
              <a:t>Books</a:t>
            </a:r>
            <a:r>
              <a:rPr lang="en-US" altLang="x-none"/>
              <a:t>, or whatever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Selection Sort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This technique allows each class to decide for itself what it means for one object to be less than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Let's look at an example that sorts an array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Contact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is a static method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Sorting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</a:t>
            </a:r>
          </a:p>
          <a:p>
            <a:pPr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PhoneList.java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pPr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Sorting.java</a:t>
            </a:r>
            <a:endParaRPr lang="en-US" altLang="x-none" sz="240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Contact.java</a:t>
            </a:r>
            <a:r>
              <a:rPr lang="en-US" altLang="x-none"/>
              <a:t>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F2C2-9888-4164-AE69-AD6D36D3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PhoneList.java (1)</a:t>
            </a: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PhoneList.java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for testing a sorting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PhoneList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Contact objects, sorts them, then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Contact[] friends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Contact[8];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Contact("John", "Smith", "610-555-7384");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Contact("Sarah", "Barnes", "215-555-3827");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Contact("Mark", "Riley", "733-555-2969");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Contact("Laura", "Getz", "663-555-3984");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Contact("Larry", "Smith", "464-555-3489");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Contact("Frank", "Phelps", "322-555-2284");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friends[6]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Contact("Mario", "Guzman", "804-555-9066");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friends[7]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Contact("Marsha", "Grant", "243-555-2837");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271-C550-49DD-812A-B017EB4D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PhoneList.java (2)</a:t>
            </a: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1905000"/>
            <a:ext cx="7910513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Sorting.selectionSort(friends);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(Contact friend : friends)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System.out.println(friend);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6C61-AF6A-4685-9574-5EB509B4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PhoneList.java (3)</a:t>
            </a: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1905000"/>
            <a:ext cx="7910513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Sorting.selectionSort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(Contact friend : friends)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350837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Barnes, Sarah	215-555-3827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Getz, Laura	663-555-3984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Grant, Marsha	243-555-2837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Guzman, Mario	804-555-9066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Phelps, Frank	322-555-2284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Riley, Mark	733-555-2969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Smith, John	610-555-7384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Smith, Larry	464-555-3489</a:t>
            </a: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304800"/>
            <a:ext cx="8763000" cy="1143000"/>
          </a:xfrm>
          <a:prstGeom prst="rect">
            <a:avLst/>
          </a:prstGeom>
          <a:noFill/>
          <a:ln>
            <a:noFill/>
            <a:prstDash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x-none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in the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Sorting&lt;T&gt;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</a:t>
            </a:r>
          </a:p>
        </p:txBody>
      </p:sp>
      <p:sp>
        <p:nvSpPr>
          <p:cNvPr id="78852" name="TextBox 5"/>
          <p:cNvSpPr txBox="1">
            <a:spLocks noChangeArrowheads="1"/>
          </p:cNvSpPr>
          <p:nvPr/>
        </p:nvSpPr>
        <p:spPr bwMode="auto">
          <a:xfrm>
            <a:off x="609600" y="1460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Sorts the specified array of objects using the selection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 algorithm.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(Comparable&lt;T&gt;[] list)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min;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Comparable&lt;T&gt; temp;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- 1;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min = index;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scan = index + 1; scan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scan++)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(list[scan].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((T)list[min])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min = scan;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Swap the values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temp = list[min];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list[min] =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list[index] = temp;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F13A-E973-4B4B-AD97-B1D8E0D0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Contact.java (1)</a:t>
            </a: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Contact.java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phone contact.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Comparable&lt;Contact&gt;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phone;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contact with the specified data.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Contact(String first, String last, String telephone)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first;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last;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phone = telephone;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term </a:t>
            </a:r>
            <a:r>
              <a:rPr lang="en-US" altLang="x-none" i="1"/>
              <a:t>polymorphism</a:t>
            </a:r>
            <a:r>
              <a:rPr lang="en-US" altLang="x-none"/>
              <a:t> literally means "having many forms"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polymorphic reference</a:t>
            </a:r>
            <a:r>
              <a:rPr lang="en-US" altLang="x-none"/>
              <a:t> is a variable that can refer to different types of objects at different points in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method called through a polymorphic reference can change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object references in Java are potentially polymorphic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BC7B-B322-49C7-9013-3D8E1B21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Contact.java (2)</a:t>
            </a: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contact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lastName + ", " + firstName + "\t" + phone;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contact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equals(Object other)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(lastName.equals(((Contact)other).getLastName()) &amp;&amp;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firstName.equals(((Contact)other).getFirstName()));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F906-3FFC-482B-B87D-F1C1E26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Contact.java (3)</a:t>
            </a: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Uses both last and first names to determine ordering.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(Contact other)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lastName.equals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other.getLastName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firstName.compareTo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other.getFirstName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lastName.compareTo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other.getLastName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2285-29D6-42AF-AB22-B8702D1D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Contact.java (4)</a:t>
            </a:r>
          </a:p>
        </p:txBody>
      </p:sp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2954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First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getFirstName()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firstName;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Last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getLastName()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29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Insertion Sort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strategy of Insertion Sort: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pick any item and insert it into its proper place in a sorted sublist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repeat until all items have been inserted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In more detail: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consider the first item to be a sorted sublist (of one item)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insert the second item into the sorted sublist, shifting the first item as needed to make room to insert the new one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insert the third item into the sorted sublist (of two items), shifting items as necessary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repeat until all values are inserted into their proper positions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–"/>
            </a:pPr>
            <a:endParaRPr lang="en-US" altLang="x-none"/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Insertion Sort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6021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6022" name="Picture 6" descr="The figure is a diagram with prompts on each side and numbered lists to the right. &#10;&#10;The first reads, &quot;3 is sorted. Shift nothing. Insert 9.&quot; The numbered list is 3, 9, 6, 1, and 2. There is an arrow beneath the 9 nine pointing up and to the left of the number.&#10;&#10;The second reads &quot;3 and 9 are sorted. Shift 9 to the right. Insert 6.&quot; The number list is 3, 9, 6, 1, and 2. There is an arrow pointing from 9 to 6 and from 6 to 9.&#10;&#10;The third reads &quot;3, 6 and 9 are sorted. Shift 9, 6, and 3 to the right. Insert 1.&quot; The numbered list is 3, 6, 9, 1, and 2. There are arrows pointing from 3 to 6, from 6 to 9, and from 9 to 1. 1 points back to 3 at the start of the row.&#10;&#10;The fourth reads, 1, 3, 6 and 9 are sorted. Shift 9, 6, and 3 to the right. Insert 2.&quot; The numbered list is 1, 3, 6, 9, and 2. Arrows point from 3 to 6, from 6 to 9, and from 9 to 2. 2 points back to 3. &#10;&#10;The fifth reads &quot;All values are sorted.&quot; The numbered list is 1, 2, 3, 6, and 9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88238" cy="411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304800"/>
            <a:ext cx="8763000" cy="1143000"/>
          </a:xfrm>
          <a:prstGeom prst="rect">
            <a:avLst/>
          </a:prstGeom>
          <a:noFill/>
          <a:ln>
            <a:noFill/>
            <a:prstDash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x-none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in the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Sorting&lt;T&gt;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</a:t>
            </a:r>
          </a:p>
        </p:txBody>
      </p:sp>
      <p:sp>
        <p:nvSpPr>
          <p:cNvPr id="88068" name="TextBox 5"/>
          <p:cNvSpPr txBox="1">
            <a:spLocks noChangeArrowheads="1"/>
          </p:cNvSpPr>
          <p:nvPr/>
        </p:nvSpPr>
        <p:spPr bwMode="auto">
          <a:xfrm>
            <a:off x="609600" y="1460500"/>
            <a:ext cx="8077200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Sorts the specified array of objects using the insertion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 algorithm.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(Comparable&lt;T&gt;[] list)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1;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Comparable&lt;T&gt; key =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position = index;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Shift larger values to the right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(position &gt; 0 &amp;&amp;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key.compareTo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((T)list[position-1])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list[position] = list[position - 1];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position--;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list[position] = key;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Comparing Sorts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Selection and Insertion sort algorithms are similar in efficiency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both have outer loops that scan all elements, and inner loops that compare the value of the outer loop with almost all values in the list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Approximately n</a:t>
            </a:r>
            <a:r>
              <a:rPr lang="en-US" altLang="x-none" baseline="30000"/>
              <a:t>2</a:t>
            </a:r>
            <a:r>
              <a:rPr lang="en-US" altLang="x-none"/>
              <a:t> number of comparisons are made to sort a list of size 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therefore say that these sorts are of </a:t>
            </a:r>
            <a:r>
              <a:rPr lang="en-US" altLang="x-none" i="1"/>
              <a:t>order n</a:t>
            </a:r>
            <a:r>
              <a:rPr lang="en-US" altLang="x-none" i="1" baseline="30000"/>
              <a:t>2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Other sorts are more efficient:  </a:t>
            </a:r>
            <a:r>
              <a:rPr lang="en-US" altLang="x-none" i="1"/>
              <a:t>order n log</a:t>
            </a:r>
            <a:r>
              <a:rPr lang="en-US" altLang="x-none" i="1" baseline="-25000"/>
              <a:t>2</a:t>
            </a:r>
            <a:r>
              <a:rPr lang="en-US" altLang="x-none" i="1"/>
              <a:t> n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Searching&quot; in the presentation outline."/>
          <p:cNvSpPr>
            <a:spLocks noChangeArrowheads="1"/>
          </p:cNvSpPr>
          <p:nvPr/>
        </p:nvSpPr>
        <p:spPr bwMode="auto">
          <a:xfrm>
            <a:off x="1535113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911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Searching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Searching </a:t>
            </a:r>
            <a:r>
              <a:rPr lang="en-US" altLang="x-none"/>
              <a:t>is the process of finding a </a:t>
            </a:r>
            <a:r>
              <a:rPr lang="en-US" altLang="x-none" i="1"/>
              <a:t>target element </a:t>
            </a:r>
            <a:r>
              <a:rPr lang="en-US" altLang="x-none"/>
              <a:t>within a group of items called the </a:t>
            </a:r>
            <a:r>
              <a:rPr lang="en-US" altLang="x-none" i="1"/>
              <a:t>search pool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target may or may not be in the search pool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want to perform the search efficiently, minimizing the number of comparisons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two classic searching approaches: linear search and binary search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did with sorting, we'll implement the searches with polymorphic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parameters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Linear Search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362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linear search begins at one end of a list and examines each element in turn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Eventually, either the item is found or the end of the list is encountered</a:t>
            </a:r>
          </a:p>
        </p:txBody>
      </p:sp>
      <p:sp>
        <p:nvSpPr>
          <p:cNvPr id="93190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7910513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400" b="1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3191" name="Picture 5" descr="Displays a row of several blocks where a linear search starts from the first and progresses to the next, then next, till it finds a match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49767"/>
            <a:ext cx="7610475" cy="133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create the following reference variable: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Occupation job;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reference can point to an </a:t>
            </a:r>
            <a:r>
              <a:rPr lang="en-US" altLang="x-none">
                <a:latin typeface="Courier New" charset="0"/>
              </a:rPr>
              <a:t>Occupation</a:t>
            </a:r>
            <a:r>
              <a:rPr lang="en-US" altLang="x-none"/>
              <a:t> object, or to any object of any compatible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compatibility can be established using inheritance or using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Careful use of polymorphic references can lead to elegant, robust software designs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Search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binary search</a:t>
            </a:r>
            <a:r>
              <a:rPr lang="en-US" altLang="x-none"/>
              <a:t> assumes the list of items in the search pool is sorted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 eliminates a large part of the search pool with a single comparison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binary search first examines the middle element of the list -- if it matches the target, the search is over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it doesn't, only one half of the remaining elements need be searched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Since they are sorted, the target can only be in one half of the other</a:t>
            </a: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Binary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048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process continues by comparing the middle element of the remaining </a:t>
            </a:r>
            <a:r>
              <a:rPr lang="en-US" altLang="x-none" i="1"/>
              <a:t>viable candidates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comparison eliminates approximately half of the remaining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Eventually, the target is found or the data is exhausted</a:t>
            </a:r>
          </a:p>
        </p:txBody>
      </p:sp>
      <p:sp>
        <p:nvSpPr>
          <p:cNvPr id="95238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7910513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400" b="1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5239" name="Picture 7" descr="A Binary search on a row of blocks, starts in the middle, finds another middle for the half picked initially and search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" y="4495800"/>
            <a:ext cx="76067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Searching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search methods are implemented as static methods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Searching </a:t>
            </a:r>
            <a:r>
              <a:rPr lang="en-US" altLang="x-none"/>
              <a:t>class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PhoneList2.java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Searching.java</a:t>
            </a:r>
            <a:endParaRPr lang="en-US" altLang="x-none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C40E-3E18-4584-8CF3-A92DF6EA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PhoneList2.java (1)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PhoneList2.java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for testing searching algorithms.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PhoneList2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Contact objects, sorts them, then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 test, found;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Contact[] friends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Contact[8];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Contact("John", "Smith", "610-555-7384");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Contact("Sarah", "Barnes", "215-555-3827");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Contact("Mark", "Riley", "733-555-2969");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Contact("Laura", "Getz", "663-555-3984");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Contact("Larry", "Smith", "464-555-3489");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Contact("Frank", "Phelps", "322-555-2284");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friends[6]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Contact("Mario", "Guzman", "804-555-9066");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friends[7]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Contact("Marsha", "Grant", "243-555-2837");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0225-A6D6-41F6-B3F2-DA3B4E13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PhoneList2.java (2)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Contact("Frank", "Phelps",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Searching.linearSearch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Sorting&lt;Contact&gt; sorts = new Sorting&lt;Contact&gt;();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sorts.selectionSort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Contact("Mario", "Guzman",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(Contact)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59BD-DB5A-4428-B56B-78E0454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PhoneList2.java (3)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Contact("Frank", "Phelps",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Searching.linearSearch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Sorting&lt;Contact&gt; sorts = new Sorting&lt;Contact&gt;();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sorts.selectionSort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Contact("Mario", "Guzman",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(Contact)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914400"/>
            <a:ext cx="4432300" cy="144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Found: Phelps, Frank	322-555-2284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Found: Guzman, Mario	804-555-9066</a:t>
            </a:r>
          </a:p>
        </p:txBody>
      </p:sp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71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304800"/>
            <a:ext cx="8763000" cy="685800"/>
          </a:xfrm>
          <a:prstGeom prst="rect">
            <a:avLst/>
          </a:prstGeom>
          <a:noFill/>
          <a:ln>
            <a:noFill/>
            <a:prstDash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x-none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in the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</a:t>
            </a:r>
          </a:p>
        </p:txBody>
      </p:sp>
      <p:sp>
        <p:nvSpPr>
          <p:cNvPr id="100356" name="TextBox 5"/>
          <p:cNvSpPr txBox="1">
            <a:spLocks noChangeArrowheads="1"/>
          </p:cNvSpPr>
          <p:nvPr/>
        </p:nvSpPr>
        <p:spPr bwMode="auto">
          <a:xfrm>
            <a:off x="609600" y="1244798"/>
            <a:ext cx="7910513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Searches the specified array of objects for the target using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linear search. Returns a reference to the target object from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array if found, and null otherwise.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(T[] list, T target)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found = false;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(!found &amp;&amp;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(list[index].equals(target))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found = true;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304800"/>
            <a:ext cx="8763000" cy="685800"/>
          </a:xfrm>
          <a:prstGeom prst="rect">
            <a:avLst/>
          </a:prstGeom>
          <a:noFill/>
          <a:ln>
            <a:noFill/>
            <a:prstDash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altLang="x-none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in the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ourier New" charset="0"/>
                <a:cs typeface="Courier New" charset="0"/>
              </a:rPr>
              <a:t> </a:t>
            </a:r>
            <a:r>
              <a:rPr kumimoji="0" lang="en-US" altLang="x-none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1380" name="TextBox 5"/>
          <p:cNvSpPr txBox="1">
            <a:spLocks noChangeArrowheads="1"/>
          </p:cNvSpPr>
          <p:nvPr/>
        </p:nvSpPr>
        <p:spPr bwMode="auto">
          <a:xfrm>
            <a:off x="609600" y="1203960"/>
            <a:ext cx="7910513" cy="55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Searches the specified array of objects for the target using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binary search. Assumes the array is already sorted in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ascending order when it is passed in. Returns a reference to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target object from the array if found, and null otherwise.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(Comparable&lt;T&gt;[] list,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Comparable&lt;T&gt; target)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min = 0, max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- 1, mid = 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found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(!found &amp;&amp; min &lt;= max)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mid = (min + max) / 2;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(list[mid].equals(target))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found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target.compareTo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((T)list[mid])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max = mid - 1;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min = mid + 1;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E9D9-7020-4F8F-8E8C-E22AFA38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The </a:t>
            </a:r>
            <a:r>
              <a:rPr lang="en-US" altLang="x-none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lang="en-US" altLang="x-none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chemeClr val="tx1"/>
                </a:solidFill>
              </a:rPr>
              <a:t>method in the </a:t>
            </a:r>
            <a:r>
              <a:rPr lang="en-US" altLang="x-non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lang="en-US" altLang="x-none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chemeClr val="tx1"/>
                </a:solidFill>
              </a:rPr>
              <a:t>class cont.</a:t>
            </a:r>
            <a:endParaRPr lang="en-US" dirty="0"/>
          </a:p>
        </p:txBody>
      </p:sp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609600" y="1981200"/>
            <a:ext cx="7910513" cy="178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list[mid];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null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  <p:sp>
        <p:nvSpPr>
          <p:cNvPr id="1024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67588" name="AutoShape 4" descr="An arrow pointing to &quot;Properties&quot; in the presentation outline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43735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1034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Polymorphism via Inheritance&quot; in the presentation outline."/>
          <p:cNvSpPr>
            <a:spLocks noChangeArrowheads="1"/>
          </p:cNvSpPr>
          <p:nvPr/>
        </p:nvSpPr>
        <p:spPr bwMode="auto">
          <a:xfrm>
            <a:off x="1535113" y="21685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Properties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JavaFX </a:t>
            </a:r>
            <a:r>
              <a:rPr lang="en-US" altLang="x-none" i="1" dirty="0"/>
              <a:t>property</a:t>
            </a:r>
            <a:r>
              <a:rPr lang="en-US" altLang="x-none" dirty="0"/>
              <a:t> is an object that holds a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property is </a:t>
            </a:r>
            <a:r>
              <a:rPr lang="en-US" altLang="x-none" i="1" dirty="0"/>
              <a:t>observable</a:t>
            </a:r>
            <a:r>
              <a:rPr lang="en-US" altLang="x-none" dirty="0"/>
              <a:t> – it can be monitored and changed as needed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So, instead of holding an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dirty="0"/>
              <a:t> primitive or an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Integer</a:t>
            </a:r>
            <a:r>
              <a:rPr lang="en-US" altLang="x-none" dirty="0"/>
              <a:t> object, a JavaFX class might store an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IntegerProperty</a:t>
            </a:r>
            <a:r>
              <a:rPr lang="en-US" altLang="x-none" dirty="0"/>
              <a:t>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Most values of JavaFX classes, such as the width of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Rectangle</a:t>
            </a:r>
            <a:r>
              <a:rPr lang="en-US" altLang="x-none" dirty="0"/>
              <a:t>, are stored as properties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Properties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key benefit of properties is </a:t>
            </a:r>
            <a:r>
              <a:rPr lang="en-US" altLang="x-none" i="1" dirty="0"/>
              <a:t>property binding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property can be bound to another property so that when the value of one changes, the other is automatically updated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No explicit event handling is needed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Let's look at an example that binds the center point of a circle, and the text of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 dirty="0"/>
              <a:t> object, to the size of the scene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PropertyBindingDemo.java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42507671"/>
      </p:ext>
    </p:extLst>
  </p:cSld>
  <p:clrMapOvr>
    <a:masterClrMapping/>
  </p:clrMapOvr>
  <p:transition spd="med">
    <p:push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9E91-0859-4954-8877-E109D74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PropertyBindingDemo.java (1)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241578"/>
            <a:ext cx="87630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javafx.scene.shape.Circle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PropertyBindingDemo.java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ability to bind one property to another.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PropertyBindingDemo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width and height of the scene, as well as a circle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the center of the scene. The scene is updated using property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bindings as the window is resized.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00416509"/>
      </p:ext>
    </p:extLst>
  </p:cSld>
  <p:clrMapOvr>
    <a:masterClrMapping/>
  </p:clrMapOvr>
  <p:transition spd="med">
    <p:push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57C-7A1C-4158-959F-4B879DEB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PropertyBindingDemo.java (2)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533400"/>
            <a:ext cx="87630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Circle center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center.centerXProperty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center.centerYProperty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width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("Width: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height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("Height: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60,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(center,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("Property Binding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56871571"/>
      </p:ext>
    </p:extLst>
  </p:cSld>
  <p:clrMapOvr>
    <a:masterClrMapping/>
  </p:clrMapOvr>
  <p:transition spd="med">
    <p:push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8048DA-3077-4DF0-AC6B-4FE0046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PropertyBindingDemo.java (3)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533400"/>
            <a:ext cx="87630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Circle center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center.centerXProperty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center.centerYProperty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width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("Width: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height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("Height: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60,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(center,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("Property Binding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 descr="A window with a blue background and its properties: Width: 300.0 and Height: 200.0. A black circle is at the center."/>
          <p:cNvGrpSpPr/>
          <p:nvPr/>
        </p:nvGrpSpPr>
        <p:grpSpPr>
          <a:xfrm>
            <a:off x="457200" y="304800"/>
            <a:ext cx="4267200" cy="3276600"/>
            <a:chOff x="2286000" y="914400"/>
            <a:chExt cx="4267200" cy="32766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86000" y="914400"/>
              <a:ext cx="4267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143000"/>
              <a:ext cx="3810000" cy="2819400"/>
            </a:xfrm>
            <a:prstGeom prst="rect">
              <a:avLst/>
            </a:prstGeom>
          </p:spPr>
        </p:pic>
      </p:grpSp>
      <p:grpSp>
        <p:nvGrpSpPr>
          <p:cNvPr id="6" name="Group 5" descr="A window with a blue background and its properties: Width: 423.0 and Height: 221.0. A black circle is at the center."/>
          <p:cNvGrpSpPr/>
          <p:nvPr/>
        </p:nvGrpSpPr>
        <p:grpSpPr>
          <a:xfrm>
            <a:off x="2895600" y="2529840"/>
            <a:ext cx="5791200" cy="3474720"/>
            <a:chOff x="2286000" y="3581400"/>
            <a:chExt cx="5791200" cy="347472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286000" y="3581400"/>
              <a:ext cx="5791200" cy="3474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3810000"/>
              <a:ext cx="5372100" cy="3086100"/>
            </a:xfrm>
            <a:prstGeom prst="rect">
              <a:avLst/>
            </a:prstGeom>
          </p:spPr>
        </p:pic>
      </p:grp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7156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Change Listeners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 property can have a </a:t>
            </a:r>
            <a:r>
              <a:rPr lang="en-US" altLang="x-none" i="1" dirty="0"/>
              <a:t>change listener</a:t>
            </a:r>
            <a:r>
              <a:rPr lang="en-US" altLang="x-none" dirty="0"/>
              <a:t>, similar to an event handler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Properties have an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altLang="x-none" dirty="0">
                <a:ea typeface="Courier New" charset="0"/>
                <a:cs typeface="Courier New" charset="0"/>
              </a:rPr>
              <a:t> method:</a:t>
            </a: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myProperty.addListener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(this::</a:t>
            </a: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processChange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A change listener method accepts three parameters: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altLang="x-none" dirty="0">
                <a:ea typeface="Courier New" charset="0"/>
                <a:cs typeface="Courier New" charset="0"/>
              </a:rPr>
              <a:t> (the property)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the old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the new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4492467"/>
      </p:ext>
    </p:extLst>
  </p:cSld>
  <p:clrMapOvr>
    <a:masterClrMapping/>
  </p:clrMapOvr>
  <p:transition spd="med">
    <p:push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Change Listeners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The types of the old and new values depend on the type of value the property holds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ChangeListenerDemo.java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9100" y="2301895"/>
            <a:ext cx="8420100" cy="1508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processChange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&lt;? extends String&gt;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// whatever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" y="3978295"/>
            <a:ext cx="8420100" cy="1508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processChange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&lt;? extends Integer&gt;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Integer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, Integer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// whatever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34943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20B-58DF-4A9B-AF8F-D407E7EA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ChangeListenerDemo.java (1)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635198"/>
            <a:ext cx="86106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javafx.beans.value.ObservableValue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javafx.scene.shape.Circle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ChangeListenerDemo.java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ability to respond to property changes using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change listeners. Functionally equivalent to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PropertyBindingDemo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ChangeListenerDemo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 scene;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 center;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79410633"/>
      </p:ext>
    </p:extLst>
  </p:cSld>
  <p:clrMapOvr>
    <a:masterClrMapping/>
  </p:clrMapOvr>
  <p:transition spd="med">
    <p:push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9139-D382-4D08-A8A5-A5359E0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ChangeListenerDemo.java (2)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106680"/>
            <a:ext cx="86106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width and height of the scene, as well as a circle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the center of the scene. The scene is updated using a change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listener as the window is resized.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center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"Width: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60, "Height: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(center,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("Change Listener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66304497"/>
      </p:ext>
    </p:extLst>
  </p:cSld>
  <p:clrMapOvr>
    <a:masterClrMapping/>
  </p:clrMapOvr>
  <p:transition spd="med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4B46-6F2C-485A-80B8-F61135A9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ChangeListenerDemo.java (3)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1139547"/>
            <a:ext cx="8595360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position of the circle and the displayed width and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height when the window is resized.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&lt;?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Number&gt; property,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Object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Object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("Width: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("Height: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383739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References and 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895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An object reference can refer to an object of any class related to it by inheritance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if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is the superclass of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, then a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reference could be used to refer to a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object</a:t>
            </a:r>
            <a:endParaRPr lang="en-US" altLang="x-none">
              <a:latin typeface="Courier New" charset="0"/>
            </a:endParaRPr>
          </a:p>
        </p:txBody>
      </p:sp>
      <p:grpSp>
        <p:nvGrpSpPr>
          <p:cNvPr id="2" name="Group 16" descr="A brief flowchart with two labeled boxes linked by an arrow. &quot;Christmas&quot; is pointing to &quot;Holiday.&quot;"/>
          <p:cNvGrpSpPr>
            <a:grpSpLocks/>
          </p:cNvGrpSpPr>
          <p:nvPr/>
        </p:nvGrpSpPr>
        <p:grpSpPr bwMode="auto">
          <a:xfrm>
            <a:off x="1600200" y="4191000"/>
            <a:ext cx="1600200" cy="1704975"/>
            <a:chOff x="1344" y="2640"/>
            <a:chExt cx="1008" cy="1074"/>
          </a:xfrm>
        </p:grpSpPr>
        <p:sp>
          <p:nvSpPr>
            <p:cNvPr id="34823" name="Line 11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4824" name="AutoShape 12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4825" name="Rectangle 13"/>
            <p:cNvSpPr>
              <a:spLocks noChangeArrowheads="1"/>
            </p:cNvSpPr>
            <p:nvPr/>
          </p:nvSpPr>
          <p:spPr bwMode="auto">
            <a:xfrm>
              <a:off x="1344" y="264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dirty="0">
                  <a:latin typeface="Arial Unicode MS" charset="0"/>
                </a:rPr>
                <a:t>Holiday</a:t>
              </a:r>
            </a:p>
          </p:txBody>
        </p:sp>
        <p:sp>
          <p:nvSpPr>
            <p:cNvPr id="34826" name="Rectangle 14"/>
            <p:cNvSpPr>
              <a:spLocks noChangeArrowheads="1"/>
            </p:cNvSpPr>
            <p:nvPr/>
          </p:nvSpPr>
          <p:spPr bwMode="auto">
            <a:xfrm>
              <a:off x="1344" y="3456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Christmas</a:t>
              </a:r>
            </a:p>
          </p:txBody>
        </p:sp>
      </p:grp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57600" y="4572000"/>
            <a:ext cx="420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 dirty="0">
                <a:latin typeface="Courier New" charset="0"/>
              </a:rPr>
              <a:t>Holiday day;</a:t>
            </a:r>
          </a:p>
          <a:p>
            <a:pPr eaLnBrk="1" hangingPunct="1"/>
            <a:r>
              <a:rPr lang="en-US" altLang="x-none" b="1" dirty="0">
                <a:latin typeface="Courier New" charset="0"/>
              </a:rPr>
              <a:t>day = new Christmas();</a:t>
            </a:r>
          </a:p>
        </p:txBody>
      </p:sp>
      <p:sp>
        <p:nvSpPr>
          <p:cNvPr id="34822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Sliders&quot; in the presentation outline."/>
          <p:cNvSpPr>
            <a:spLocks noChangeArrowheads="1"/>
          </p:cNvSpPr>
          <p:nvPr/>
        </p:nvSpPr>
        <p:spPr bwMode="auto">
          <a:xfrm>
            <a:off x="1535113" y="4906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Sliders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slider</a:t>
            </a:r>
            <a:r>
              <a:rPr lang="en-US" altLang="x-none" dirty="0"/>
              <a:t> is a GUI control that allows the user to specify a value within a numeric range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minimum and maximum values for the slider are set using the </a:t>
            </a:r>
            <a:r>
              <a:rPr lang="en-US" altLang="x-none" dirty="0">
                <a:latin typeface="Courier New" charset="0"/>
              </a:rPr>
              <a:t>Slider</a:t>
            </a:r>
            <a:r>
              <a:rPr lang="en-US" altLang="x-none" dirty="0"/>
              <a:t>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slider can be oriented horizontally (default) or vertically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It can also have optional tick marks and labels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Sliders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/>
              <a:t>You can use 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getValue</a:t>
            </a:r>
            <a:r>
              <a:rPr lang="en-US" altLang="x-none" dirty="0"/>
              <a:t> method of the slider to obtain its current value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Or you can use property bindings or a change listener to react dynamically to the movement of a slider knob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Let's look at an example that uses two sliders to change the shape of an ellipse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EllipseSliders.java</a:t>
            </a:r>
            <a:endParaRPr lang="en-US" altLang="x-none" dirty="0"/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B91-5032-4FA1-9103-365C17FF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EllipseSliders.java (1)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213360"/>
            <a:ext cx="85344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javafx.geometry.Insets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javafx.geometry.Orientation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javafx.scene.layout.BorderPane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javafx.scene.shape.Ellipse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EllipseSliders.java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slider controls and property binding.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EllipseSliders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Ellipse ellipse;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Slider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ellipse with sliders that control the width and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height of the ellipse.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endParaRPr lang="en-US" sz="1400" dirty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dirty="0"/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2677-ABC4-4FD5-AF64-EBFA0E3C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EllipseSliders.java (2)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457200"/>
            <a:ext cx="8534400" cy="5669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ellipse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Ellipse(250, 150, 150, 75);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Color.SALMON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Slider(0, 200,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xSlider.setShowTickMarks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xSlider.setPadding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Insets(0, 20, 20, 80));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ellipse.radiusXProperty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Slider(0, 100, 75);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ySlider.setOrientation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Orientation.VERTICAL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ySlider.setShowTickMarks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ySlider.setPadding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Insets(20, 0, 0, 30));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ellipse.radiusYProperty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pane.setLeft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pane.setBottom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(ellipse);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grey");</a:t>
            </a:r>
          </a:p>
          <a:p>
            <a:endParaRPr lang="en-US" sz="1400" dirty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dirty="0"/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7052314"/>
      </p:ext>
    </p:extLst>
  </p:cSld>
  <p:clrMapOvr>
    <a:masterClrMapping/>
  </p:clrMapOvr>
  <p:transition spd="med">
    <p:push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144F-0423-4EDF-B9CA-0B4CFC1E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EllipseSliders.java (3)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500, 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("Ellipse Sliders");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60274635"/>
      </p:ext>
    </p:extLst>
  </p:cSld>
  <p:clrMapOvr>
    <a:masterClrMapping/>
  </p:clrMapOvr>
  <p:transition spd="med">
    <p:push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C8E64B-F5C9-48A4-AD3F-9DDE8F4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EllipseSliders.java (4)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500, 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("Ellipse Sliders");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 descr="Ellipse in red with grey background has sliders that positions the ellipse horizontally."/>
          <p:cNvGrpSpPr/>
          <p:nvPr/>
        </p:nvGrpSpPr>
        <p:grpSpPr>
          <a:xfrm>
            <a:off x="2286000" y="152400"/>
            <a:ext cx="4587839" cy="3041376"/>
            <a:chOff x="457200" y="304800"/>
            <a:chExt cx="6781800" cy="44958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457200" y="304800"/>
              <a:ext cx="6781800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533400"/>
              <a:ext cx="6350000" cy="4089400"/>
            </a:xfrm>
            <a:prstGeom prst="rect">
              <a:avLst/>
            </a:prstGeom>
          </p:spPr>
        </p:pic>
      </p:grpSp>
      <p:grpSp>
        <p:nvGrpSpPr>
          <p:cNvPr id="6" name="Group 5" descr="Ellipse in red with grey background has sliders that positions the ellipse vertically."/>
          <p:cNvGrpSpPr/>
          <p:nvPr/>
        </p:nvGrpSpPr>
        <p:grpSpPr>
          <a:xfrm>
            <a:off x="2285999" y="3435623"/>
            <a:ext cx="4587839" cy="3041377"/>
            <a:chOff x="1600200" y="1524000"/>
            <a:chExt cx="6781800" cy="44958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1600200" y="1524000"/>
              <a:ext cx="6781800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765300"/>
              <a:ext cx="6350000" cy="4089400"/>
            </a:xfrm>
            <a:prstGeom prst="rect">
              <a:avLst/>
            </a:prstGeom>
          </p:spPr>
        </p:pic>
      </p:grp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338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8" name="AutoShape 4" descr="An arrow pointing to &quot;Spinners&quot; in the presentation outline."/>
          <p:cNvSpPr>
            <a:spLocks noChangeArrowheads="1"/>
          </p:cNvSpPr>
          <p:nvPr/>
        </p:nvSpPr>
        <p:spPr bwMode="auto">
          <a:xfrm>
            <a:off x="1535113" y="5465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Spinner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spinner </a:t>
            </a:r>
            <a:r>
              <a:rPr lang="en-US" altLang="x-none" dirty="0"/>
              <a:t>is a GUI control that allows the user to select a value from a list of predefined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current value is shown in a text field with arrow buttons for changing the selection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Only the current value is ever shown, so other GUI elements are never obscured by a drop-down list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Spinner</a:t>
            </a:r>
            <a:r>
              <a:rPr lang="en-US" altLang="x-none" dirty="0"/>
              <a:t> is a generic class – you specify the type of values the spinner presents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8093453"/>
      </p:ext>
    </p:extLst>
  </p:cSld>
  <p:clrMapOvr>
    <a:masterClrMapping/>
  </p:clrMapOvr>
  <p:transition spd="med">
    <p:push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15962"/>
          </a:xfrm>
        </p:spPr>
        <p:txBody>
          <a:bodyPr/>
          <a:lstStyle/>
          <a:p>
            <a:r>
              <a:rPr lang="en-US" altLang="x-none" dirty="0"/>
              <a:t>Spinner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SpinnerValueFactory</a:t>
            </a:r>
            <a:r>
              <a:rPr lang="en-US" altLang="x-none" dirty="0">
                <a:ea typeface="Courier New" charset="0"/>
                <a:cs typeface="Courier New" charset="0"/>
              </a:rPr>
              <a:t> is used to define the spinner options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An integer spinner can be created using an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IntegerSpinnerValueFactory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string spinner is created using an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ObservableList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SpinnerDemo.java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49073084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 and Inheritance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These type compatibility rules are just an extension of the is-a relationship established by inheritance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Christmas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to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Holiday </a:t>
            </a:r>
            <a:r>
              <a:rPr lang="en-US" altLang="x-none"/>
              <a:t>reference is fine because Christmas is-a holiday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 child object to a parent reference can be performed by simple assignment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an parent object to a child reference can be done also, but must be done with a cast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After all, Christmas is a holiday but not all holidays are Christmas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3F8B-4B2C-4F6A-B227-D7A26EB2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SpinnerDemo.java (1)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289560"/>
            <a:ext cx="85344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javafx.collections.FXCollections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javafx.collections.ObservableList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javafx.scene.control.SpinnerValueFactory.IntegerSpinnerValueFactory;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SpinnerDemo.java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spinner controls and property binding.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SpinnerDemo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Spinner&lt;Integer&gt;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text;</a:t>
            </a:r>
          </a:p>
          <a:p>
            <a:endParaRPr lang="en-US" sz="1400" dirty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dirty="0"/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04573242"/>
      </p:ext>
    </p:extLst>
  </p:cSld>
  <p:clrMapOvr>
    <a:masterClrMapping/>
  </p:clrMapOvr>
  <p:transition spd="med">
    <p:push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370B-C7C4-4862-B6CF-9A8690EF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SpinnerDemo.java (2)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52400"/>
            <a:ext cx="8534400" cy="6309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an integer spinner and a string spinner, updating some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text when either value changes.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public void 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IntegerSpinnerValueFactory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svf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IntegerSpinnerValueFactory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(1, 10, 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Spinner&lt;Integer&gt;(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svf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&lt;String&gt; list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FXCollections.observableArrayList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list.addAll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("Grumpy", "Happy", "Sneezy", "Sleepy", "Dopey",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"Bashful", "Doc");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Spinner&lt;String&gt;(list);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stringSpinner.getStyleClass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Spinner.STYLE_CLASS_SPLIT_ARROWS_VERTICAL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Font("Helvetica", 24));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textString.concat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 and ").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endParaRPr lang="en-US" sz="1400" dirty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3425281"/>
      </p:ext>
    </p:extLst>
  </p:cSld>
  <p:clrMapOvr>
    <a:masterClrMapping/>
  </p:clrMapOvr>
  <p:transition spd="med">
    <p:push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A01D4D-C776-490F-A882-DCFB72D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SpinnerDemo.java (3)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050191"/>
            <a:ext cx="853440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text);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300, 250);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("Spinner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0533321"/>
      </p:ext>
    </p:extLst>
  </p:cSld>
  <p:clrMapOvr>
    <a:masterClrMapping/>
  </p:clrMapOvr>
  <p:transition spd="med">
    <p:push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BAE61A-8404-4E07-B346-B3B963BE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SpinnerDemo.java (4)</a:t>
            </a: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050191"/>
            <a:ext cx="853440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text);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300, 250);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("Spinner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3" name="Group 2" descr="One output of SpinnerDemo.java where the first spinner shows 5 and the second one, &quot;Grumpy,&quot; results in '&quot;5 and Grumpy.&quot;"/>
          <p:cNvGrpSpPr/>
          <p:nvPr/>
        </p:nvGrpSpPr>
        <p:grpSpPr>
          <a:xfrm>
            <a:off x="304800" y="807720"/>
            <a:ext cx="4122720" cy="3840480"/>
            <a:chOff x="2278081" y="311775"/>
            <a:chExt cx="4122720" cy="384048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78081" y="311775"/>
              <a:ext cx="4122720" cy="3840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508000"/>
              <a:ext cx="3810000" cy="3454400"/>
            </a:xfrm>
            <a:prstGeom prst="rect">
              <a:avLst/>
            </a:prstGeom>
          </p:spPr>
        </p:pic>
      </p:grpSp>
      <p:grpSp>
        <p:nvGrpSpPr>
          <p:cNvPr id="6" name="Group 5" descr="Second output of SpinnerDemo.java where the first spinner shows 2 and the second one, &quot;Sneezy,&quot; results in &quot;2 and Sneezy.&quot;"/>
          <p:cNvGrpSpPr/>
          <p:nvPr/>
        </p:nvGrpSpPr>
        <p:grpSpPr>
          <a:xfrm>
            <a:off x="4792680" y="807720"/>
            <a:ext cx="4122720" cy="3840480"/>
            <a:chOff x="4950003" y="228600"/>
            <a:chExt cx="4122720" cy="384048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4950003" y="228600"/>
              <a:ext cx="4122720" cy="3840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363" y="424825"/>
              <a:ext cx="3810000" cy="3454400"/>
            </a:xfrm>
            <a:prstGeom prst="rect">
              <a:avLst/>
            </a:prstGeom>
          </p:spPr>
        </p:pic>
      </p:grpSp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060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r>
              <a:rPr lang="en-US" altLang="x-none" dirty="0"/>
              <a:t>Chapter 10 has focused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defining polymorphism and its benefits</a:t>
            </a:r>
          </a:p>
          <a:p>
            <a:pPr lvl="1"/>
            <a:r>
              <a:rPr lang="en-US" altLang="x-none" dirty="0"/>
              <a:t>using inheritance to create polymorphic references</a:t>
            </a:r>
          </a:p>
          <a:p>
            <a:pPr lvl="1"/>
            <a:r>
              <a:rPr lang="en-US" altLang="x-none" dirty="0"/>
              <a:t>using interfaces to create polymorphic references</a:t>
            </a:r>
          </a:p>
          <a:p>
            <a:pPr lvl="1"/>
            <a:r>
              <a:rPr lang="en-US" altLang="x-none" dirty="0"/>
              <a:t>using polymorphism to implement sorting and searching algorithms</a:t>
            </a:r>
          </a:p>
          <a:p>
            <a:pPr lvl="1"/>
            <a:r>
              <a:rPr lang="en-US" altLang="x-none" dirty="0"/>
              <a:t>property binding</a:t>
            </a:r>
          </a:p>
          <a:p>
            <a:pPr lvl="1"/>
            <a:r>
              <a:rPr lang="en-US" altLang="x-none" dirty="0"/>
              <a:t>additional GUI components</a:t>
            </a:r>
          </a:p>
          <a:p>
            <a:endParaRPr lang="en-US" altLang="x-none" dirty="0"/>
          </a:p>
        </p:txBody>
      </p:sp>
      <p:sp>
        <p:nvSpPr>
          <p:cNvPr id="1259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9487</Words>
  <Application>Microsoft Office PowerPoint</Application>
  <PresentationFormat>On-screen Show (4:3)</PresentationFormat>
  <Paragraphs>1448</Paragraphs>
  <Slides>94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Arial Unicode MS</vt:lpstr>
      <vt:lpstr>Calibri</vt:lpstr>
      <vt:lpstr>Courier New</vt:lpstr>
      <vt:lpstr>Times</vt:lpstr>
      <vt:lpstr>Times New Roman</vt:lpstr>
      <vt:lpstr>Default Design</vt:lpstr>
      <vt:lpstr>Custom Design</vt:lpstr>
      <vt:lpstr>Chapter 10 Polymorphism</vt:lpstr>
      <vt:lpstr>Polymorphism</vt:lpstr>
      <vt:lpstr>Outline</vt:lpstr>
      <vt:lpstr>Binding</vt:lpstr>
      <vt:lpstr>Polymorphism</vt:lpstr>
      <vt:lpstr>Polymorphism</vt:lpstr>
      <vt:lpstr>Outline</vt:lpstr>
      <vt:lpstr>References and Inheritance</vt:lpstr>
      <vt:lpstr>References and Inheritance</vt:lpstr>
      <vt:lpstr>Polymorphism via Inheritance</vt:lpstr>
      <vt:lpstr>Polymorphism via Inheritance</vt:lpstr>
      <vt:lpstr>Quick Check</vt:lpstr>
      <vt:lpstr>Quick Check</vt:lpstr>
      <vt:lpstr>Polymorphism via Inheritance</vt:lpstr>
      <vt:lpstr>Polymorphism via Inheritance</vt:lpstr>
      <vt:lpstr>Firm.java (1)</vt:lpstr>
      <vt:lpstr>Firm.java (2)</vt:lpstr>
      <vt:lpstr>Staff.java (1)</vt:lpstr>
      <vt:lpstr>Staff.java (2)</vt:lpstr>
      <vt:lpstr>Staff.java (3)</vt:lpstr>
      <vt:lpstr>StaffMember.java (1)</vt:lpstr>
      <vt:lpstr>StaffMember.java (2)</vt:lpstr>
      <vt:lpstr>Volunteer.java</vt:lpstr>
      <vt:lpstr>Employee.java (1)</vt:lpstr>
      <vt:lpstr>Employee.java (2)</vt:lpstr>
      <vt:lpstr>Executive.java (1)</vt:lpstr>
      <vt:lpstr>Executive.java (2)</vt:lpstr>
      <vt:lpstr>Hourly.java (1)</vt:lpstr>
      <vt:lpstr>Hourly.java (2)</vt:lpstr>
      <vt:lpstr>Hourly.java (3)</vt:lpstr>
      <vt:lpstr>Outline</vt:lpstr>
      <vt:lpstr>Polymorphism via Interfaces</vt:lpstr>
      <vt:lpstr>Polymorphism via Interfaces</vt:lpstr>
      <vt:lpstr>Polymorphism via Interfaces</vt:lpstr>
      <vt:lpstr>Polymorphism via Interfaces</vt:lpstr>
      <vt:lpstr>Quick Check</vt:lpstr>
      <vt:lpstr>Quick Check</vt:lpstr>
      <vt:lpstr>Outline</vt:lpstr>
      <vt:lpstr>Sorting</vt:lpstr>
      <vt:lpstr>Selection Sort</vt:lpstr>
      <vt:lpstr>Selection Sort</vt:lpstr>
      <vt:lpstr>Swapping</vt:lpstr>
      <vt:lpstr>Polymorphism in Sorting</vt:lpstr>
      <vt:lpstr>Selection Sort</vt:lpstr>
      <vt:lpstr>PhoneList.java (1)</vt:lpstr>
      <vt:lpstr>PhoneList.java (2)</vt:lpstr>
      <vt:lpstr>PhoneList.java (3)</vt:lpstr>
      <vt:lpstr>The selectionSort method in the Sorting&lt;T&gt; class:</vt:lpstr>
      <vt:lpstr>Contact.java (1)</vt:lpstr>
      <vt:lpstr>Contact.java (2)</vt:lpstr>
      <vt:lpstr>Contact.java (3)</vt:lpstr>
      <vt:lpstr>Contact.java (4)</vt:lpstr>
      <vt:lpstr>Insertion Sort</vt:lpstr>
      <vt:lpstr>Insertion Sort</vt:lpstr>
      <vt:lpstr>The insertionSort method in the Sorting&lt;T&gt; class:</vt:lpstr>
      <vt:lpstr>Comparing Sorts</vt:lpstr>
      <vt:lpstr>Outline</vt:lpstr>
      <vt:lpstr>Searching</vt:lpstr>
      <vt:lpstr>Linear Search</vt:lpstr>
      <vt:lpstr>Binary Search</vt:lpstr>
      <vt:lpstr>Binary Search</vt:lpstr>
      <vt:lpstr>Searching</vt:lpstr>
      <vt:lpstr>PhoneList2.java (1)</vt:lpstr>
      <vt:lpstr>PhoneList2.java (2)</vt:lpstr>
      <vt:lpstr>PhoneList2.java (3)</vt:lpstr>
      <vt:lpstr>The linearSearch method in the Searching&lt;T&gt; class:</vt:lpstr>
      <vt:lpstr>The binarySearch method in the Searching&lt;T&gt; class:</vt:lpstr>
      <vt:lpstr>The binarySearch method in the Searching&lt;T&gt; class cont.</vt:lpstr>
      <vt:lpstr>Outline</vt:lpstr>
      <vt:lpstr>Properties</vt:lpstr>
      <vt:lpstr>Properties</vt:lpstr>
      <vt:lpstr>PropertyBindingDemo.java (1)</vt:lpstr>
      <vt:lpstr>PropertyBindingDemo.java (2)</vt:lpstr>
      <vt:lpstr>PropertyBindingDemo.java (3)</vt:lpstr>
      <vt:lpstr>Change Listeners</vt:lpstr>
      <vt:lpstr>Change Listeners</vt:lpstr>
      <vt:lpstr>ChangeListenerDemo.java (1)</vt:lpstr>
      <vt:lpstr>ChangeListenerDemo.java (2)</vt:lpstr>
      <vt:lpstr>ChangeListenerDemo.java (3)</vt:lpstr>
      <vt:lpstr>Outline</vt:lpstr>
      <vt:lpstr>Sliders</vt:lpstr>
      <vt:lpstr>Sliders</vt:lpstr>
      <vt:lpstr>EllipseSliders.java (1)</vt:lpstr>
      <vt:lpstr>EllipseSliders.java (2)</vt:lpstr>
      <vt:lpstr>EllipseSliders.java (3)</vt:lpstr>
      <vt:lpstr>EllipseSliders.java (4)</vt:lpstr>
      <vt:lpstr>Outline</vt:lpstr>
      <vt:lpstr>Spinner</vt:lpstr>
      <vt:lpstr>Spinner</vt:lpstr>
      <vt:lpstr>SpinnerDemo.java (1)</vt:lpstr>
      <vt:lpstr>SpinnerDemo.java (2)</vt:lpstr>
      <vt:lpstr>SpinnerDemo.java (3)</vt:lpstr>
      <vt:lpstr>SpinnerDemo.java (4)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Cassie Sardo</cp:lastModifiedBy>
  <cp:revision>63</cp:revision>
  <dcterms:created xsi:type="dcterms:W3CDTF">2014-02-27T15:31:07Z</dcterms:created>
  <dcterms:modified xsi:type="dcterms:W3CDTF">2021-08-25T16:05:35Z</dcterms:modified>
</cp:coreProperties>
</file>