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6" r:id="rId17"/>
    <p:sldId id="288" r:id="rId18"/>
    <p:sldId id="290" r:id="rId19"/>
    <p:sldId id="292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3" autoAdjust="0"/>
  </p:normalViewPr>
  <p:slideViewPr>
    <p:cSldViewPr snapToGrid="0">
      <p:cViewPr varScale="1">
        <p:scale>
          <a:sx n="106" d="100"/>
          <a:sy n="106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EF45-68C1-4049-8C52-EABA38E10ED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99838-D2C5-4E51-AB51-EDD7B428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8713-D808-48FA-971B-28F5C2A88C3A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8B35-80F7-4EFF-864F-664A8CC54992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90C0-5042-4168-B7DD-E81F13EF3879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D2EC-09FE-45B9-B08D-44CF13C5C357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1EE6-9F5F-4DC9-AE87-3E5DC8D22AB0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A75E-6808-41D5-B15B-E9E434094837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BAAF-4504-459A-9C84-B5D6A80B2570}" type="datetime1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26FA-A8B0-47D1-8CBA-74FC4C627D56}" type="datetime1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73AD-9041-40E6-9BA9-032E2E0671E0}" type="datetime1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4475-D4FE-4329-949A-B785B3CF9BFE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8A3E-6F1C-403E-8B9C-2195621897C4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3163-9B7E-41A3-8152-4C3D117D22EE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3C33-0BA4-4EA2-8D1C-DA49124C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668"/>
            <a:ext cx="10515600" cy="23529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Windows Application </a:t>
            </a:r>
            <a:br>
              <a:rPr lang="en-US" dirty="0"/>
            </a:br>
            <a:r>
              <a:rPr lang="en-US" dirty="0"/>
              <a:t>&amp; Layout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D2EC-09FE-45B9-B08D-44CF13C5C357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3C33-0BA4-4EA2-8D1C-DA49124CD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87375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Border Layout</a:t>
            </a:r>
          </a:p>
        </p:txBody>
      </p:sp>
      <p:pic>
        <p:nvPicPr>
          <p:cNvPr id="48134" name="Picture 3" descr="A Border Layout example with a  top row, three cells in the middle, and a bottom row.&#10;&#10;Button 1 (NORTH)&#10;Button 3 (WEST) &#10;2 (Center)&#10;Button 5 (EAST)&#10;Long-Named Button (SOUTH)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455864"/>
            <a:ext cx="7772400" cy="278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8D8540-D0C9-464E-AFBF-DC2FE5CF4ACC}" type="slidenum">
              <a:rPr lang="en-US" sz="1400"/>
              <a:pPr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68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87375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Border Layout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sz="2000">
                <a:latin typeface="Courier New" panose="02070309020205020404" pitchFamily="49" charset="0"/>
              </a:rPr>
              <a:t>add(component, BorderLayout.CENTER) //preferred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sz="2000">
              <a:latin typeface="Courier New" panose="02070309020205020404" pitchFamily="49" charset="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sz="2000">
                <a:latin typeface="Courier New" panose="02070309020205020404" pitchFamily="49" charset="0"/>
              </a:rPr>
              <a:t>However, you might see code in other programs that specifies the component second. For example, here are alternate ways of writing the preceding code: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sz="2000">
                <a:latin typeface="Courier New" panose="02070309020205020404" pitchFamily="49" charset="0"/>
              </a:rPr>
              <a:t>add(BorderLayout.CENTER, component) //valid but old fashioned </a:t>
            </a:r>
            <a:r>
              <a:rPr lang="en-US" sz="2000" i="1">
                <a:latin typeface="Courier New" panose="02070309020205020404" pitchFamily="49" charset="0"/>
              </a:rPr>
              <a:t>or</a:t>
            </a:r>
            <a:r>
              <a:rPr lang="en-US" sz="20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sz="2000">
                <a:latin typeface="Courier New" panose="02070309020205020404" pitchFamily="49" charset="0"/>
              </a:rPr>
              <a:t>add("Center", component) //valid but error prone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8A1133-DA82-4F81-8793-46136DEBEA47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549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12775"/>
            <a:ext cx="7772400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Using Flow Layouts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100264"/>
            <a:ext cx="7772400" cy="3995737"/>
          </a:xfrm>
        </p:spPr>
        <p:txBody>
          <a:bodyPr/>
          <a:lstStyle/>
          <a:p>
            <a:pPr eaLnBrk="1" hangingPunct="1"/>
            <a:r>
              <a:rPr lang="en-US"/>
              <a:t>Flow Layouts</a:t>
            </a:r>
          </a:p>
          <a:p>
            <a:pPr lvl="1" eaLnBrk="1" hangingPunct="1"/>
            <a:r>
              <a:rPr lang="en-US"/>
              <a:t>Places components in a row, and when a row is filled, it automatically spills components onto the next row</a:t>
            </a:r>
          </a:p>
          <a:p>
            <a:pPr lvl="1" eaLnBrk="1" hangingPunct="1"/>
            <a:r>
              <a:rPr lang="en-US"/>
              <a:t>Default positioning of the row of components is centered in the container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24FC1C-80F7-425F-BDC6-8F8AC9E93255}" type="slidenum">
              <a:rPr lang="en-US" sz="1400"/>
              <a:pPr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245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Layout</a:t>
            </a:r>
          </a:p>
        </p:txBody>
      </p:sp>
      <p:pic>
        <p:nvPicPr>
          <p:cNvPr id="51206" name="Picture 3" descr="A FlowLayout where the contents are organized from right to left in a single row.&#10;&#10;Button 1, 2, Button 3, Long-Named Button 4, Button 5.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330575"/>
            <a:ext cx="7772400" cy="1035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69764-D9E4-4190-8A0E-864915ABB7A1}" type="slidenum">
              <a:rPr lang="en-US" sz="140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1320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55600"/>
            <a:ext cx="7772400" cy="1104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Learning about Event-Driven Programming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8288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Event - Occurs when someone using your applet takes action on a component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Procedural - Programmers dictate the order in which events occur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Event-driven programs - The user can initiate any number of events in any order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Source - Component on which an event is generated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Listener - Object that is interested in an event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0ED351-5DD0-450A-B8D3-67246C60342B}" type="slidenum">
              <a:rPr lang="en-US" sz="140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63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0664"/>
            <a:ext cx="7467600" cy="1074737"/>
          </a:xfrm>
        </p:spPr>
        <p:txBody>
          <a:bodyPr/>
          <a:lstStyle/>
          <a:p>
            <a:pPr eaLnBrk="1" hangingPunct="1"/>
            <a:r>
              <a:rPr lang="en-US"/>
              <a:t>Event Handling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371600"/>
            <a:ext cx="7086600" cy="4648200"/>
          </a:xfrm>
        </p:spPr>
        <p:txBody>
          <a:bodyPr/>
          <a:lstStyle/>
          <a:p>
            <a:pPr eaLnBrk="1" hangingPunct="1"/>
            <a:r>
              <a:rPr lang="en-US"/>
              <a:t>Telling Your Swing Applet to Expect Events to Happen and How to Respond to Them </a:t>
            </a:r>
          </a:p>
          <a:p>
            <a:pPr eaLnBrk="1" hangingPunct="1"/>
            <a:r>
              <a:rPr lang="en-US"/>
              <a:t>addActionListener() method </a:t>
            </a:r>
          </a:p>
          <a:p>
            <a:pPr lvl="1" eaLnBrk="1" hangingPunct="1"/>
            <a:r>
              <a:rPr lang="en-US"/>
              <a:t>To tell the applet to expect ActionEvents</a:t>
            </a:r>
          </a:p>
          <a:p>
            <a:pPr lvl="1" eaLnBrk="1" hangingPunct="1"/>
            <a:r>
              <a:rPr lang="en-US"/>
              <a:t>aButton.addActionListener(this);</a:t>
            </a:r>
          </a:p>
          <a:p>
            <a:pPr eaLnBrk="1" hangingPunct="1"/>
            <a:r>
              <a:rPr lang="en-US" sz="2400"/>
              <a:t>actionPerformed(ActionEvent e) method</a:t>
            </a:r>
            <a:endParaRPr lang="en-US"/>
          </a:p>
          <a:p>
            <a:pPr lvl="1" eaLnBrk="1" hangingPunct="1"/>
            <a:r>
              <a:rPr lang="en-US"/>
              <a:t>When a JApplet has registered as a listener with a JButton, and a user clicks the JButton the actionPerformed method executes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90ADF9-66AA-489E-95E4-E97C069D130D}" type="slidenum">
              <a:rPr lang="en-US" sz="1400"/>
              <a:pPr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849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543800" cy="762000"/>
          </a:xfrm>
        </p:spPr>
        <p:txBody>
          <a:bodyPr/>
          <a:lstStyle/>
          <a:p>
            <a:pPr eaLnBrk="1" hangingPunct="1"/>
            <a:r>
              <a:rPr lang="en-US"/>
              <a:t>The setEnabled() Method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setEnabled() method- To make a component unavailable and, in turn, to make it available again</a:t>
            </a:r>
          </a:p>
          <a:p>
            <a:pPr eaLnBrk="1" hangingPunct="1"/>
            <a:r>
              <a:rPr lang="en-US"/>
              <a:t>True if you want to enable a component</a:t>
            </a:r>
          </a:p>
          <a:p>
            <a:pPr eaLnBrk="1" hangingPunct="1"/>
            <a:r>
              <a:rPr lang="en-US"/>
              <a:t>False if you want to disable a component</a:t>
            </a:r>
          </a:p>
          <a:p>
            <a:pPr eaLnBrk="1" hangingPunct="1"/>
            <a:r>
              <a:rPr lang="en-US"/>
              <a:t>If (yLoc==280) pressButton.setEnabled(false);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572970-A2D2-4CD4-A716-8A63C65D6D3F}" type="slidenum">
              <a:rPr lang="en-US" sz="1400"/>
              <a:pPr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6814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533401"/>
            <a:ext cx="7315200" cy="701675"/>
          </a:xfrm>
        </p:spPr>
        <p:txBody>
          <a:bodyPr/>
          <a:lstStyle/>
          <a:p>
            <a:pPr eaLnBrk="1" hangingPunct="1"/>
            <a:r>
              <a:rPr lang="en-US" sz="4000"/>
              <a:t>Screen Coordinate Positions</a:t>
            </a:r>
          </a:p>
        </p:txBody>
      </p:sp>
      <p:pic>
        <p:nvPicPr>
          <p:cNvPr id="59398" name="Picture 5" descr="Fig09-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447800"/>
            <a:ext cx="6629400" cy="497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FEAF35-D853-422A-9DF7-7E003FDF97D1}" type="slidenum">
              <a:rPr lang="en-US" sz="1400"/>
              <a:pPr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475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for Windows Apps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1"/>
            <a:ext cx="7772400" cy="1831975"/>
          </a:xfrm>
        </p:spPr>
        <p:txBody>
          <a:bodyPr/>
          <a:lstStyle/>
          <a:p>
            <a:r>
              <a:rPr lang="en-US" sz="2400">
                <a:latin typeface="Arial Unicode MS" panose="020B0604020202020204" pitchFamily="34" charset="-122"/>
              </a:rPr>
              <a:t>A </a:t>
            </a:r>
            <a:r>
              <a:rPr lang="en-US" sz="2400" b="1">
                <a:latin typeface="Arial Unicode MS" panose="020B0604020202020204" pitchFamily="34" charset="-122"/>
              </a:rPr>
              <a:t>JFrame</a:t>
            </a:r>
            <a:r>
              <a:rPr lang="en-US" sz="2400">
                <a:latin typeface="Arial Unicode MS" panose="020B0604020202020204" pitchFamily="34" charset="-122"/>
              </a:rPr>
              <a:t> is the top-level window in an application</a:t>
            </a:r>
          </a:p>
          <a:p>
            <a:r>
              <a:rPr lang="en-US" sz="2400">
                <a:latin typeface="Arial Unicode MS" panose="020B0604020202020204" pitchFamily="34" charset="-122"/>
              </a:rPr>
              <a:t>A </a:t>
            </a:r>
            <a:r>
              <a:rPr lang="en-US" sz="2400" b="1">
                <a:latin typeface="Arial Unicode MS" panose="020B0604020202020204" pitchFamily="34" charset="-122"/>
              </a:rPr>
              <a:t>JPanel</a:t>
            </a:r>
            <a:r>
              <a:rPr lang="en-US" sz="2400">
                <a:latin typeface="Arial Unicode MS" panose="020B0604020202020204" pitchFamily="34" charset="-122"/>
              </a:rPr>
              <a:t> is a generic lightweight container. JPanel objects are generally created in JFrame and JApplet containers. </a:t>
            </a:r>
          </a:p>
        </p:txBody>
      </p:sp>
      <p:pic>
        <p:nvPicPr>
          <p:cNvPr id="380932" name="Picture 4" descr="A diagram of a window app identifying the frame at the top, the menu bar beneath, followed by the content pa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771900"/>
            <a:ext cx="227488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3" name="Picture 5" descr="A TopLevelDemo with a purple frame, a neon blue menu bar, and a yellow content pa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71900"/>
            <a:ext cx="2411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F271-9AB3-4B77-8010-35216D5BB98C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676400"/>
            <a:ext cx="7620000" cy="4038600"/>
          </a:xfrm>
        </p:spPr>
        <p:txBody>
          <a:bodyPr/>
          <a:lstStyle/>
          <a:p>
            <a:pPr lvl="1"/>
            <a:r>
              <a:rPr lang="en-US">
                <a:latin typeface="Arial Unicode MS" panose="020B0604020202020204" pitchFamily="34" charset="-122"/>
              </a:rPr>
              <a:t>javax.swing.Jframe</a:t>
            </a:r>
          </a:p>
          <a:p>
            <a:pPr lvl="1"/>
            <a:endParaRPr lang="en-US">
              <a:latin typeface="Arial Unicode MS" panose="020B0604020202020204" pitchFamily="34" charset="-122"/>
            </a:endParaRPr>
          </a:p>
          <a:p>
            <a:pPr lvl="1"/>
            <a:r>
              <a:rPr lang="en-US">
                <a:latin typeface="Arial Unicode MS" panose="020B0604020202020204" pitchFamily="34" charset="-122"/>
              </a:rPr>
              <a:t>A frame, implemented as an instance of the JFrame  class, is a window that typically has decorations such as a border, a title, and buttons for closing and iconifying the window. Applications with a GUI typically use at least one frame. Applets sometimes use frames, as well.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0AE3-CF93-4B49-893C-D28A655906B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17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7086600" cy="762000"/>
          </a:xfrm>
        </p:spPr>
        <p:txBody>
          <a:bodyPr/>
          <a:lstStyle/>
          <a:p>
            <a:pPr eaLnBrk="1" hangingPunct="1"/>
            <a:r>
              <a:rPr lang="en-US" dirty="0" err="1"/>
              <a:t>Jlabel</a:t>
            </a:r>
            <a:r>
              <a:rPr lang="en-US" dirty="0"/>
              <a:t> Constructors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95600" y="1143000"/>
            <a:ext cx="7543800" cy="5715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() creates a </a:t>
            </a:r>
            <a:r>
              <a:rPr lang="en-US" dirty="0" err="1"/>
              <a:t>JLabel</a:t>
            </a:r>
            <a:r>
              <a:rPr lang="en-US" dirty="0"/>
              <a:t> instance with no image and an empty string for the 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(Icon image) creates a </a:t>
            </a:r>
            <a:r>
              <a:rPr lang="en-US" dirty="0" err="1"/>
              <a:t>JLabel</a:t>
            </a:r>
            <a:r>
              <a:rPr lang="en-US" dirty="0"/>
              <a:t> instance with the specified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(Icon image,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horizontalAlignment</a:t>
            </a:r>
            <a:r>
              <a:rPr lang="en-US" dirty="0"/>
              <a:t>) creates a </a:t>
            </a:r>
            <a:r>
              <a:rPr lang="en-US" dirty="0" err="1"/>
              <a:t>JLabel</a:t>
            </a:r>
            <a:r>
              <a:rPr lang="en-US" dirty="0"/>
              <a:t> instance with the specified image and horizontal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(String text) creates a </a:t>
            </a:r>
            <a:r>
              <a:rPr lang="en-US" dirty="0" err="1"/>
              <a:t>JLabel</a:t>
            </a:r>
            <a:r>
              <a:rPr lang="en-US" dirty="0"/>
              <a:t> instance with the specified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(String text, Icon </a:t>
            </a:r>
            <a:r>
              <a:rPr lang="en-US" dirty="0" err="1"/>
              <a:t>icon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horizontalAlignment</a:t>
            </a:r>
            <a:r>
              <a:rPr lang="en-US" dirty="0"/>
              <a:t>) creates a </a:t>
            </a:r>
            <a:r>
              <a:rPr lang="en-US" dirty="0" err="1"/>
              <a:t>JLabel</a:t>
            </a:r>
            <a:r>
              <a:rPr lang="en-US" dirty="0"/>
              <a:t> instance with the specified text, image, and horizontal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JLabel</a:t>
            </a:r>
            <a:r>
              <a:rPr lang="en-US" dirty="0"/>
              <a:t>(String text,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horizontalAlignment</a:t>
            </a:r>
            <a:r>
              <a:rPr lang="en-US" dirty="0"/>
              <a:t>) creates a </a:t>
            </a:r>
            <a:r>
              <a:rPr lang="en-US" dirty="0" err="1"/>
              <a:t>JLabel</a:t>
            </a:r>
            <a:r>
              <a:rPr lang="en-US" dirty="0"/>
              <a:t> instance with the specified text and horizontal alignment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D32BBB-5D83-485E-8500-0C4E28900712}" type="slidenum">
              <a:rPr lang="en-US" sz="140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955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304800"/>
            <a:ext cx="64770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Window Application (JFrame)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838200"/>
            <a:ext cx="76962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public class myWindowApp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public static void main(String args[]) {     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JFrame mainFrame = new JFrame("I am a Window Application");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JLabel greeting = new JLabel("Java is Fun!");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JTextField response = new JTextField(4);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JButton pressButton = new JButton("Press");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Container con = mainFrame.getContentPane();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con.setLayout(new FlowLayout());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con.add(greeting);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con.add(response);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con.add(pressButton);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mainFrame.pack();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       mainFrame.show();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948-ADFB-489F-A4A8-FDE1C2043CF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Cont’d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676400"/>
            <a:ext cx="7620000" cy="4038600"/>
          </a:xfrm>
        </p:spPr>
        <p:txBody>
          <a:bodyPr/>
          <a:lstStyle/>
          <a:p>
            <a:pPr lvl="1"/>
            <a:r>
              <a:rPr lang="en-US">
                <a:latin typeface="Arial Unicode MS" panose="020B0604020202020204" pitchFamily="34" charset="-122"/>
              </a:rPr>
              <a:t>We can re-write the previous code by extending JFrame and create a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22BE-CBE4-4A4B-ACBE-06FE5B63C6C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72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304800"/>
            <a:ext cx="54102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Window Application 2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381000"/>
            <a:ext cx="7696200" cy="5943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public class myWindowAppTwo extends JFrame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JLabel greeting = new JLabel("Java is Fun!");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JTextField response = new JTextField(4);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JButton pressButton = new JButton("Press");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public myWindowAppTwo()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Container con = getContentPane();  // Difference with app 1?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con.setLayout(new FlowLayout());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con.add(greeting);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con.add(response);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con.add(pressButton);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public static void main(String args[])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	myWindowAppTwo mainFrame = new myWindowAppTwo();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	mainFrame.setTitle("I am a Window Application!");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// Can I write .. = new myWindowAppTwo(“I am a Window Application”!);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	mainFrame.pack();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	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	mainFrame.show();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9FF5-36DF-40D9-B32B-F8A2132F84B7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082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More on Layout Managers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990600"/>
            <a:ext cx="76200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Layout managers align graphical components so they neither crowd or overlap each other. Each layout manager defines methods that arrange components within a container. The five most common layouts are shown below:</a:t>
            </a:r>
          </a:p>
        </p:txBody>
      </p:sp>
      <p:pic>
        <p:nvPicPr>
          <p:cNvPr id="387076" name="Picture 4" descr="Five examples of layout management: BorderLayout, GridLayout, FlowLayout, BoxLayout, and GridBagLayou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7696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734C-61F3-4975-9101-82D2204A46C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77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BorderLayout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BorderLayout</a:t>
            </a:r>
            <a:r>
              <a:rPr lang="en-US" dirty="0"/>
              <a:t> is the default layout manager for every content pane. The content pane is the main container in all frames, applets, and dialogs.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BorderLayout</a:t>
            </a:r>
            <a:r>
              <a:rPr lang="en-US" dirty="0"/>
              <a:t> has five areas available to hold components: north, south, east, west, and center. The compiler determines the exact size of each component based on the components contents</a:t>
            </a:r>
          </a:p>
          <a:p>
            <a:pPr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err="1"/>
              <a:t>BorderLayout</a:t>
            </a:r>
            <a:r>
              <a:rPr lang="en-US" dirty="0"/>
              <a:t> is used with less than five components, any empty regions disappear</a:t>
            </a:r>
          </a:p>
          <a:p>
            <a:pPr>
              <a:lnSpc>
                <a:spcPct val="90000"/>
              </a:lnSpc>
            </a:pPr>
            <a:r>
              <a:rPr lang="en-US" dirty="0"/>
              <a:t>All extra space is placed in the center area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E24E-C947-4E11-A158-8BA6CDEB7C3B}" type="slidenum">
              <a:rPr lang="en-US"/>
              <a:pPr/>
              <a:t>24</a:t>
            </a:fld>
            <a:endParaRPr lang="en-US"/>
          </a:p>
        </p:txBody>
      </p:sp>
      <p:sp>
        <p:nvSpPr>
          <p:cNvPr id="388100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88101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BorderLayout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Container </a:t>
            </a:r>
            <a:r>
              <a:rPr lang="en-US" dirty="0" err="1">
                <a:latin typeface="Courier New" panose="02070309020205020404" pitchFamily="49" charset="0"/>
              </a:rPr>
              <a:t>contentPane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getContentPane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Symbol" panose="050501020107060205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contentPane.setLayout</a:t>
            </a:r>
            <a:r>
              <a:rPr lang="en-US" dirty="0">
                <a:latin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</a:rPr>
              <a:t>BorderLayout</a:t>
            </a:r>
            <a:r>
              <a:rPr lang="en-US" dirty="0">
                <a:latin typeface="Courier New" panose="02070309020205020404" pitchFamily="49" charset="0"/>
              </a:rPr>
              <a:t>()); </a:t>
            </a:r>
          </a:p>
          <a:p>
            <a:pPr>
              <a:buFont typeface="Symbol" panose="050501020107060205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//comp is a graphic component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contentPane.add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comp,location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31108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43110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A2AF-4C95-4370-9807-010173BB9EC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BorderLayout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 location available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BorderLayout.NORTH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BorderLayout.SOUTH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BorderLayout.EAST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BorderLayout.WEST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BorderLayout.CENTER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432132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432133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B433-0C7B-4080-A9FC-EE31DCB4B16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304800"/>
            <a:ext cx="4267200" cy="4572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 Unicode MS" panose="020B0604020202020204" pitchFamily="34" charset="-122"/>
              </a:rPr>
              <a:t>BorderLayout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3C56-D517-4857-8D85-5FF88F817A5F}" type="slidenum">
              <a:rPr lang="en-US"/>
              <a:pPr/>
              <a:t>27</a:t>
            </a:fld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304800"/>
            <a:ext cx="7772400" cy="601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public class BorderLayoutDemo extends JFrame {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public BorderLayoutDemo()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Container contentPane = getContentPane();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	// contentPane.setLayout(new BorderLayout());  // necessary?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contentPane.add(new JButton("Button 1 (NORTH)"),BorderLayout.NORTH);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contentPane.add(new JButton("2 (CENTER)"),     BorderLayout.CENTER);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contentPane.add(new JButton("Button 3 (WEST)"),BorderLayout.WEST);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contentPane.add(new JButton("Long-Named Button 4 (SOUTH)"), BorderLayout.SOUTH);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	// What’s the result if change Button 5 to SOUTH? Resize the window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contentPane.add(new JButton("Button 5 (EAST)"),BorderLayout.EAST);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public static void main(String args[])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BorderLayoutDemo mainFrame = new BorderLayoutDemo();     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mainFrame.setTitle("BorderLayout");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mainFrame.pack();     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mainFrame.setVisible(true);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3220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3221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393223" name="Picture 7" descr="A Border Layout table. The table is outlined as follows from the top row to the three cells in the middle (left to right) to the bottom row.&#10;&#10;Button 1 (NORTH)&#10;Button 3 (WEST) &#10;2 (Center)&#10;Button 5 (EAST)&#10;Long-Named Button (SOUTH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1"/>
            <a:ext cx="27432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86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 Unicode MS" panose="020B0604020202020204" pitchFamily="34" charset="-122"/>
              </a:rPr>
              <a:t>BoxLayout</a:t>
            </a:r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762000"/>
            <a:ext cx="76200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BoxLayout puts components in a single row or column. This layout manager respects the components' requested maximum sizes and also lets you align components.</a:t>
            </a:r>
          </a:p>
          <a:p>
            <a:pPr>
              <a:lnSpc>
                <a:spcPct val="90000"/>
              </a:lnSpc>
            </a:pPr>
            <a:r>
              <a:rPr lang="en-US" sz="2400"/>
              <a:t>Nesting multiple panels with different combinations of horizontal and vertical gives an effect similar to GridBagLayout, without the complexity. </a:t>
            </a:r>
          </a:p>
          <a:p>
            <a:pPr>
              <a:lnSpc>
                <a:spcPct val="90000"/>
              </a:lnSpc>
            </a:pPr>
            <a:r>
              <a:rPr lang="en-US" sz="2400"/>
              <a:t>The box layout manager tries to make all the components the same height(row) or width(column) so components do not spill over</a:t>
            </a:r>
          </a:p>
          <a:p>
            <a:pPr>
              <a:lnSpc>
                <a:spcPct val="90000"/>
              </a:lnSpc>
            </a:pPr>
            <a:r>
              <a:rPr lang="en-US" sz="2400"/>
              <a:t>Requires two arguments</a:t>
            </a:r>
          </a:p>
          <a:p>
            <a:pPr lvl="1">
              <a:lnSpc>
                <a:spcPct val="90000"/>
              </a:lnSpc>
            </a:pPr>
            <a:r>
              <a:rPr lang="en-US"/>
              <a:t>The first refers to the container to which the layout manager applies</a:t>
            </a:r>
          </a:p>
          <a:p>
            <a:pPr lvl="1">
              <a:lnSpc>
                <a:spcPct val="90000"/>
              </a:lnSpc>
            </a:pPr>
            <a:r>
              <a:rPr lang="en-US"/>
              <a:t>The second is a constant</a:t>
            </a:r>
          </a:p>
          <a:p>
            <a:pPr lvl="2">
              <a:lnSpc>
                <a:spcPct val="90000"/>
              </a:lnSpc>
            </a:pPr>
            <a:r>
              <a:rPr lang="en-US"/>
              <a:t>BoxLayout.X_Axis for a row arrangement</a:t>
            </a:r>
          </a:p>
          <a:p>
            <a:pPr lvl="2">
              <a:lnSpc>
                <a:spcPct val="90000"/>
              </a:lnSpc>
            </a:pPr>
            <a:r>
              <a:rPr lang="en-US"/>
              <a:t>BoxLayout.Y_Axis for a column arrangement</a:t>
            </a:r>
          </a:p>
        </p:txBody>
      </p:sp>
      <p:sp>
        <p:nvSpPr>
          <p:cNvPr id="38912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1632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752-6265-496B-8942-AE98DD61492E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228600"/>
            <a:ext cx="3124200" cy="762000"/>
          </a:xfrm>
        </p:spPr>
        <p:txBody>
          <a:bodyPr/>
          <a:lstStyle/>
          <a:p>
            <a:r>
              <a:rPr lang="en-US" sz="4000" b="1">
                <a:latin typeface="Arial Unicode MS" panose="020B0604020202020204" pitchFamily="34" charset="-122"/>
              </a:rPr>
              <a:t>BoxLayout</a:t>
            </a:r>
            <a:endParaRPr lang="en-US" sz="400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28600"/>
            <a:ext cx="7620000" cy="6172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public class BoxLayoutDemo extends JFrame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public BoxLayoutDemo()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Container contentPane = getContentPane();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contentPane.setLayout(new BoxLayout(contentPane, BoxLayout.Y_AXIS));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addAButton("Button 1", contentPane);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addAButton("2", contentPane);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addAButton("Button 3", contentPane);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addAButton("Long-Named Button 4", contentPane);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addAButton("Button 5", contentPane);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private void addAButton(String text, Container container)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JButton button = new JButton(text);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button.setAlignmentX(Component.CENTER_ALIGNMENT);  //default left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container.add(button);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public static void main(String args[])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BoxLayoutDemo mainFrame = new BoxLayoutDemo();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mainFrame.setTitle("BoxLayout");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mainFrame.pack();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    mainFrame.setVisible(true);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4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1632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394246" name="Picture 6" descr="A BoxLayout where the contents are organized from top to bottom: &#10;&#10;Button 1, 2, Button 3, Long-Named Button 4, and Button 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419601"/>
            <a:ext cx="2286000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E82C-05FF-437E-A5D7-E1FE7C268E0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800100"/>
            <a:ext cx="7620000" cy="762000"/>
          </a:xfrm>
        </p:spPr>
        <p:txBody>
          <a:bodyPr/>
          <a:lstStyle/>
          <a:p>
            <a:pPr eaLnBrk="1" hangingPunct="1"/>
            <a:r>
              <a:rPr lang="en-US"/>
              <a:t>Changing a JLabel’s Font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19400" y="2057400"/>
            <a:ext cx="7543800" cy="4114800"/>
          </a:xfrm>
        </p:spPr>
        <p:txBody>
          <a:bodyPr/>
          <a:lstStyle/>
          <a:p>
            <a:pPr eaLnBrk="1" hangingPunct="1"/>
            <a:r>
              <a:rPr lang="en-US"/>
              <a:t>Font object- Holds typeface and size information</a:t>
            </a:r>
          </a:p>
          <a:p>
            <a:pPr eaLnBrk="1" hangingPunct="1"/>
            <a:r>
              <a:rPr lang="en-US"/>
              <a:t>setFont() method requires a Font object argument</a:t>
            </a:r>
          </a:p>
          <a:p>
            <a:pPr eaLnBrk="1" hangingPunct="1"/>
            <a:r>
              <a:rPr lang="en-US"/>
              <a:t>To construct a Font object you need 3 arguments</a:t>
            </a:r>
          </a:p>
          <a:p>
            <a:pPr lvl="1" eaLnBrk="1" hangingPunct="1"/>
            <a:r>
              <a:rPr lang="en-US"/>
              <a:t>Typeface</a:t>
            </a:r>
          </a:p>
          <a:p>
            <a:pPr lvl="1" eaLnBrk="1" hangingPunct="1"/>
            <a:r>
              <a:rPr lang="en-US"/>
              <a:t>Style</a:t>
            </a:r>
          </a:p>
          <a:p>
            <a:pPr lvl="1" eaLnBrk="1" hangingPunct="1"/>
            <a:r>
              <a:rPr lang="en-US"/>
              <a:t>Point size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4EEA7C-BC54-4DA4-9DBF-20B39045BF35}" type="slidenum">
              <a:rPr lang="en-US" sz="1400"/>
              <a:pPr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14236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FlowLayout</a:t>
            </a:r>
            <a:endParaRPr lang="en-US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447800"/>
            <a:ext cx="7772400" cy="3352800"/>
          </a:xfrm>
        </p:spPr>
        <p:txBody>
          <a:bodyPr/>
          <a:lstStyle/>
          <a:p>
            <a:r>
              <a:rPr lang="en-US"/>
              <a:t>FlowLayout is the default layout manager for every JPanel. This layout manager simply lays out components from left to right, starting new rows, if necessary. </a:t>
            </a:r>
          </a:p>
          <a:p>
            <a:r>
              <a:rPr lang="en-US"/>
              <a:t>Each component retains its default size</a:t>
            </a:r>
          </a:p>
          <a:p>
            <a:r>
              <a:rPr lang="en-US"/>
              <a:t>Each component that you add is placed to the right of previously added components</a:t>
            </a:r>
          </a:p>
        </p:txBody>
      </p:sp>
      <p:sp>
        <p:nvSpPr>
          <p:cNvPr id="390148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014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390150" name="Picture 6" descr="A FlowLayout example where the contents are organized from left to right as follows.&#10;&#10;Button 1, 2, Button 3, Long-Named Button 4, Button 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2578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DF5-2415-446F-9ED1-0AAEB65EC2C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304800"/>
            <a:ext cx="3657600" cy="6096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 Unicode MS" panose="020B0604020202020204" pitchFamily="34" charset="-122"/>
              </a:rPr>
              <a:t>FlowLayout</a:t>
            </a:r>
            <a:endParaRPr 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533400"/>
            <a:ext cx="6858000" cy="601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public class FlowLayoutDemo extends JFrame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public FlowLayoutDemo()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Container contentPane = getContentPane();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contentPane.setLayout(new FlowLayout());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1"));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JButton("2"));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3"));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JButton("Long-Named Button 4"));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5"));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public static void main(String args[])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FlowLayoutDemo mainFrame = new FlowLayoutDemo();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mainFrame.setTitle("FlowLayout");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mainFrame.pack();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mainFrame.setVisible(true);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5268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526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93F-6505-4AEE-8418-7F3EBBA68B1A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GridLayout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0"/>
            <a:ext cx="7772400" cy="3962400"/>
          </a:xfrm>
        </p:spPr>
        <p:txBody>
          <a:bodyPr/>
          <a:lstStyle/>
          <a:p>
            <a:r>
              <a:rPr lang="en-US"/>
              <a:t>GridLayout simply makes a bunch of components equal in size and displays them in the requested number of rows and columns. </a:t>
            </a:r>
          </a:p>
          <a:p>
            <a:pPr lvl="1"/>
            <a:r>
              <a:rPr lang="en-US"/>
              <a:t>You indicate the numbers of rows and columns you want, and then the container surface is divided into a grid</a:t>
            </a:r>
          </a:p>
          <a:p>
            <a:pPr lvl="1"/>
            <a:r>
              <a:rPr lang="en-US"/>
              <a:t>Specify rows first, columns second</a:t>
            </a:r>
          </a:p>
          <a:p>
            <a:pPr lvl="1"/>
            <a:r>
              <a:rPr lang="en-US"/>
              <a:t>As you add components they are positioned left-to-right across each row in sequence</a:t>
            </a:r>
          </a:p>
        </p:txBody>
      </p:sp>
      <p:sp>
        <p:nvSpPr>
          <p:cNvPr id="391172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1173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15F6-D98A-43B9-9508-BFBC65FB832F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304800"/>
            <a:ext cx="3581400" cy="5334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 Unicode MS" panose="020B0604020202020204" pitchFamily="34" charset="-122"/>
              </a:rPr>
              <a:t>GridLayout</a:t>
            </a:r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8600"/>
            <a:ext cx="7162800" cy="609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java.awt.*;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import javax.swing.*;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public class GridLayoutDemo extends JFrame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public GridLayoutDemo()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Container contentPane = getContentPane();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// One, but not both, of rows and cols can be zero, means that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// any number of objects can be placed in a row or in a column.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contentPane.setLayout(new GridLayout(0,2));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1"));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JButton("2"));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3"));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JButton("Long-Named Button 4"));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contentPane.add(new JButton("Button 5"));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public static void main(String args[]) {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GridLayoutDemo mainFrame = new GridLayoutDemo();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mainFrame.setTitle("GridLayout");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mainFrame.pack();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mainFrame.setLocationRelativeTo(null);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    mainFrame.setVisible(true);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6292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161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6293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195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396295" name="Picture 7" descr="A Grid Layout example where contents are organized in a grid that looks similar to a table with two columns and three row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638800"/>
            <a:ext cx="2057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2AE3-ECB9-4EC2-A921-C34FBCEF69CE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GridBagLayout</a:t>
            </a: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0"/>
            <a:ext cx="7620000" cy="3429000"/>
          </a:xfrm>
        </p:spPr>
        <p:txBody>
          <a:bodyPr/>
          <a:lstStyle/>
          <a:p>
            <a:r>
              <a:rPr lang="en-US" sz="2400"/>
              <a:t>GridBagLayout is the most sophisticated, flexible layout manager the Java platform provides. This layout manager aligns components by placing them within a grid of cells, allowing some components to span more than one cell. The rows in the grid aren't necessarily all the same height; similarly, grid columns can have different widths. </a:t>
            </a:r>
          </a:p>
          <a:p>
            <a:r>
              <a:rPr lang="en-US"/>
              <a:t>This class is difficult to use because you must set the position and size for each component</a:t>
            </a:r>
          </a:p>
          <a:p>
            <a:endParaRPr lang="en-US" sz="2400"/>
          </a:p>
        </p:txBody>
      </p:sp>
      <p:sp>
        <p:nvSpPr>
          <p:cNvPr id="392196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885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lvl="1" eaLnBrk="0" hangingPunct="0"/>
            <a:endParaRPr lang="en-US"/>
          </a:p>
        </p:txBody>
      </p:sp>
      <p:sp>
        <p:nvSpPr>
          <p:cNvPr id="392197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3220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392198" name="Picture 6" descr="A GridBag Layout example with a customized grid of cells. This example has three cells on top, one large cell in the middle, and a final cell at the bottom right of the wind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953001"/>
            <a:ext cx="20097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67-66A7-4692-8DC3-CC0D429B011A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7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Unicode MS" panose="020B0604020202020204" pitchFamily="34" charset="-122"/>
              </a:rPr>
              <a:t>CardLayout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CardLayout- Generates a stack of containers or components, one on top of another</a:t>
            </a:r>
          </a:p>
          <a:p>
            <a:pPr>
              <a:lnSpc>
                <a:spcPct val="90000"/>
              </a:lnSpc>
            </a:pPr>
            <a:r>
              <a:rPr lang="en-US"/>
              <a:t>Each container in the group is referred to as a card</a:t>
            </a:r>
          </a:p>
          <a:p>
            <a:pPr>
              <a:lnSpc>
                <a:spcPct val="90000"/>
              </a:lnSpc>
            </a:pPr>
            <a:r>
              <a:rPr lang="en-US"/>
              <a:t>Only one component is visible at a time</a:t>
            </a:r>
          </a:p>
          <a:p>
            <a:pPr>
              <a:lnSpc>
                <a:spcPct val="90000"/>
              </a:lnSpc>
            </a:pPr>
            <a:r>
              <a:rPr lang="en-US"/>
              <a:t>A card layout is created from the CardLayout class using one of two constructors</a:t>
            </a:r>
          </a:p>
          <a:p>
            <a:pPr lvl="1">
              <a:lnSpc>
                <a:spcPct val="90000"/>
              </a:lnSpc>
            </a:pPr>
            <a:r>
              <a:rPr lang="en-US"/>
              <a:t>CardLayout() creates a new card layout without a horizontal or vertical gap</a:t>
            </a:r>
          </a:p>
          <a:p>
            <a:pPr lvl="1">
              <a:lnSpc>
                <a:spcPct val="90000"/>
              </a:lnSpc>
            </a:pPr>
            <a:r>
              <a:rPr lang="en-US"/>
              <a:t>CardLayout(int hgap, int vgap) creates a new card layout with the specified horizontal and vertical gaps</a:t>
            </a:r>
          </a:p>
          <a:p>
            <a:pPr>
              <a:lnSpc>
                <a:spcPct val="90000"/>
              </a:lnSpc>
            </a:pPr>
            <a:r>
              <a:rPr lang="en-US"/>
              <a:t>Function similar to JTabbedPane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8BF-92C2-462F-9772-1610B0298C1D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87375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US"/>
              <a:t>Swing Layout Managers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BAF70-4340-4769-95E8-537F7A37DDD4}"/>
              </a:ext>
            </a:extLst>
          </p:cNvPr>
          <p:cNvSpPr txBox="1"/>
          <p:nvPr/>
        </p:nvSpPr>
        <p:spPr>
          <a:xfrm>
            <a:off x="2331103" y="1798890"/>
            <a:ext cx="3706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14-1 Swing layout managers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2856F2-4F97-47AE-A2BC-2ABBFDB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2812"/>
              </p:ext>
            </p:extLst>
          </p:nvPr>
        </p:nvGraphicFramePr>
        <p:xfrm>
          <a:off x="2331103" y="2144077"/>
          <a:ext cx="8128000" cy="329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7623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50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Swing layout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BorderLayout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add components to a maximum of five sections arranged in North, South, East, West, and Center positions.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5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FlowLayout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need to add components from left to right; </a:t>
                      </a:r>
                      <a:r>
                        <a:rPr lang="en-US" sz="1200" dirty="0" err="1"/>
                        <a:t>FlowLayout</a:t>
                      </a:r>
                      <a:r>
                        <a:rPr lang="en-US" sz="1200" dirty="0"/>
                        <a:t> automatically moves to the next row when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1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GridLayout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need to add components into a grid of rows and columns.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2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CardLayout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need to add components that are displayed one at a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8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BoxLayout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need to add components into a single row or a single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GridBagLayout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when you need to set size, placement, and alignment constraints for every component that you add.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057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9D47-952B-463D-A1F2-DCA0D3C6B8B9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356355" name="Object 3" descr="Table 14-1 Swing layout managers.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484786"/>
              </p:ext>
            </p:extLst>
          </p:nvPr>
        </p:nvGraphicFramePr>
        <p:xfrm>
          <a:off x="0" y="6972880"/>
          <a:ext cx="7772400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132721" imgH="3875750" progId="Photoshop.Image.5">
                  <p:embed/>
                </p:oleObj>
              </mc:Choice>
              <mc:Fallback>
                <p:oleObj name="Image" r:id="rId2" imgW="8132721" imgH="3875750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72880"/>
                        <a:ext cx="7772400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562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JPanel</a:t>
            </a: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3048000" y="1066800"/>
            <a:ext cx="7162800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w"/>
            </a:pPr>
            <a:r>
              <a:rPr lang="en-US" sz="2800">
                <a:latin typeface="Arial Unicode MS" panose="020B0604020202020204" pitchFamily="34" charset="-122"/>
              </a:rPr>
              <a:t>javax.swing.</a:t>
            </a:r>
            <a:r>
              <a:rPr lang="en-US" sz="2800" b="1">
                <a:latin typeface="Arial Unicode MS" panose="020B0604020202020204" pitchFamily="34" charset="-122"/>
              </a:rPr>
              <a:t>JPanel</a:t>
            </a:r>
          </a:p>
          <a:p>
            <a:pPr lvl="1">
              <a:spcBef>
                <a:spcPct val="50000"/>
              </a:spcBef>
              <a:buSzPct val="95000"/>
              <a:buFontTx/>
              <a:buChar char="–"/>
            </a:pPr>
            <a:r>
              <a:rPr lang="en-US">
                <a:latin typeface="Arial Unicode MS" panose="020B0604020202020204" pitchFamily="34" charset="-122"/>
              </a:rPr>
              <a:t>JPanels are simple UI containers, without borders or captions, used to group other components, such as buttons, check boxes, and text fields. A Panel is embedded within some other UI component, such as Frame or Dialog. JPanels can be nested within other panels.</a:t>
            </a:r>
          </a:p>
        </p:txBody>
      </p:sp>
      <p:graphicFrame>
        <p:nvGraphicFramePr>
          <p:cNvPr id="385027" name="Object 3" descr="java.lang.Object&#10;java.awt.Component&#10;java.awt.Container&#10;javax.swing.JComponent&#10;javax.swing.JPanel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41572123"/>
              </p:ext>
            </p:extLst>
          </p:nvPr>
        </p:nvGraphicFramePr>
        <p:xfrm>
          <a:off x="3673288" y="3820532"/>
          <a:ext cx="7419338" cy="204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95238" imgH="1009791" progId="Paint.Picture">
                  <p:embed/>
                </p:oleObj>
              </mc:Choice>
              <mc:Fallback>
                <p:oleObj name="Bitmap Image" r:id="rId2" imgW="5495238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288" y="3820532"/>
                        <a:ext cx="7419338" cy="2046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142-6314-4774-8AC0-9E7CAA66B6AC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1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JPanels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JPanels- Increase the number of possible component arrangements by using the JPanel class</a:t>
            </a:r>
          </a:p>
          <a:p>
            <a:r>
              <a:rPr lang="en-US"/>
              <a:t>A JPanel is similar to a JWindow in that a JPanel is a surface on which you can place components</a:t>
            </a:r>
          </a:p>
          <a:p>
            <a:r>
              <a:rPr lang="en-US"/>
              <a:t>JPanel is a Container so it can contain other components</a:t>
            </a:r>
          </a:p>
          <a:p>
            <a:r>
              <a:rPr lang="en-US"/>
              <a:t>By using JPanels within JPanels, you can create an infinite variety of screen layouts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96E7-6F65-4497-A835-6D7663560B8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JPanels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JPanel object constructors</a:t>
            </a:r>
          </a:p>
          <a:p>
            <a:pPr lvl="1"/>
            <a:r>
              <a:rPr lang="en-US"/>
              <a:t> JPanel() creates a new JPanel with a double buffer and a flow layout</a:t>
            </a:r>
          </a:p>
          <a:p>
            <a:pPr lvl="1"/>
            <a:r>
              <a:rPr lang="en-US"/>
              <a:t>JPanel(LayoutManager layout) creates a new buffered JPanel with the specified layout manager</a:t>
            </a:r>
          </a:p>
          <a:p>
            <a:pPr lvl="1"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JPanel con = new JPanel();</a:t>
            </a:r>
          </a:p>
          <a:p>
            <a:pPr lvl="1"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con.setLayout(new FlowLayout());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0A48-007A-44FC-8E35-7CA4A62B5836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315200" cy="762000"/>
          </a:xfrm>
        </p:spPr>
        <p:txBody>
          <a:bodyPr/>
          <a:lstStyle/>
          <a:p>
            <a:pPr eaLnBrk="1" hangingPunct="1"/>
            <a:r>
              <a:rPr lang="en-US"/>
              <a:t>Font Arguments</a:t>
            </a: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95600" y="1143000"/>
            <a:ext cx="7467600" cy="5334000"/>
          </a:xfrm>
        </p:spPr>
        <p:txBody>
          <a:bodyPr/>
          <a:lstStyle/>
          <a:p>
            <a:pPr eaLnBrk="1" hangingPunct="1"/>
            <a:r>
              <a:rPr lang="en-US"/>
              <a:t>To construct a Font object you need 3 arguments</a:t>
            </a:r>
          </a:p>
          <a:p>
            <a:pPr lvl="1" eaLnBrk="1" hangingPunct="1"/>
            <a:r>
              <a:rPr lang="en-US"/>
              <a:t>Typeface</a:t>
            </a:r>
          </a:p>
          <a:p>
            <a:pPr lvl="2" eaLnBrk="1" hangingPunct="1"/>
            <a:r>
              <a:rPr lang="en-US"/>
              <a:t>String representing a font</a:t>
            </a:r>
          </a:p>
          <a:p>
            <a:pPr lvl="2" eaLnBrk="1" hangingPunct="1"/>
            <a:r>
              <a:rPr lang="en-US"/>
              <a:t>Common fonts are Arial, Courier, and New Times Roman</a:t>
            </a:r>
          </a:p>
          <a:p>
            <a:pPr lvl="2" eaLnBrk="1" hangingPunct="1"/>
            <a:r>
              <a:rPr lang="en-US"/>
              <a:t>Is only a request</a:t>
            </a:r>
          </a:p>
          <a:p>
            <a:pPr lvl="1" eaLnBrk="1" hangingPunct="1"/>
            <a:r>
              <a:rPr lang="en-US"/>
              <a:t>Style - applies an attribute to displayed text</a:t>
            </a:r>
          </a:p>
          <a:p>
            <a:pPr lvl="2" eaLnBrk="1" hangingPunct="1"/>
            <a:r>
              <a:rPr lang="en-US"/>
              <a:t>Font.PLAIN</a:t>
            </a:r>
          </a:p>
          <a:p>
            <a:pPr lvl="2" eaLnBrk="1" hangingPunct="1"/>
            <a:r>
              <a:rPr lang="en-US"/>
              <a:t>Font.BOLD</a:t>
            </a:r>
          </a:p>
          <a:p>
            <a:pPr lvl="2" eaLnBrk="1" hangingPunct="1"/>
            <a:r>
              <a:rPr lang="en-US"/>
              <a:t>Font.ITALIC</a:t>
            </a:r>
          </a:p>
          <a:p>
            <a:pPr lvl="1" eaLnBrk="1" hangingPunct="1"/>
            <a:r>
              <a:rPr lang="en-US"/>
              <a:t>Point size</a:t>
            </a:r>
          </a:p>
          <a:p>
            <a:pPr lvl="2" eaLnBrk="1" hangingPunct="1"/>
            <a:r>
              <a:rPr lang="en-US"/>
              <a:t>Integer that represents 1/72 of an inch</a:t>
            </a:r>
          </a:p>
          <a:p>
            <a:pPr lvl="2" eaLnBrk="1" hangingPunct="1"/>
            <a:r>
              <a:rPr lang="en-US"/>
              <a:t>Printed text is usually 10 or 12 points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4E457D-EB01-49FA-90DD-2CB020929F2A}" type="slidenum">
              <a:rPr lang="en-US" sz="140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1060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Steps to Create Windows Applications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the appropriate Java packages</a:t>
            </a:r>
          </a:p>
          <a:p>
            <a:r>
              <a:rPr lang="en-US"/>
              <a:t>Create a top-level container such as a JFrame or JApplet.</a:t>
            </a:r>
          </a:p>
          <a:p>
            <a:r>
              <a:rPr lang="en-US"/>
              <a:t>Create graphical components and put them into containers such as a JPanel.</a:t>
            </a:r>
          </a:p>
          <a:p>
            <a:r>
              <a:rPr lang="en-US"/>
              <a:t>Create listeners that respond to events generated by the graphical components.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3ABD-431C-4650-9A14-2605977F313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1"/>
            <a:ext cx="7696200" cy="1311275"/>
          </a:xfrm>
        </p:spPr>
        <p:txBody>
          <a:bodyPr/>
          <a:lstStyle/>
          <a:p>
            <a:pPr eaLnBrk="1" hangingPunct="1"/>
            <a:r>
              <a:rPr lang="en-US" sz="4000" dirty="0" err="1"/>
              <a:t>JTextField</a:t>
            </a:r>
            <a:r>
              <a:rPr lang="en-US" sz="4000" dirty="0"/>
              <a:t> Components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/>
              <a:t>JTextField- Component into which a user can type a single line of text data</a:t>
            </a:r>
          </a:p>
          <a:p>
            <a:pPr eaLnBrk="1" hangingPunct="1"/>
            <a:r>
              <a:rPr lang="en-US"/>
              <a:t>JTextField Constructors</a:t>
            </a:r>
          </a:p>
          <a:p>
            <a:pPr lvl="1" eaLnBrk="1" hangingPunct="1"/>
            <a:r>
              <a:rPr lang="en-US"/>
              <a:t>public JTextField() constructs a new JTextField</a:t>
            </a:r>
          </a:p>
          <a:p>
            <a:pPr lvl="1" eaLnBrk="1" hangingPunct="1"/>
            <a:r>
              <a:rPr lang="en-US"/>
              <a:t>public JTextField(int numColumns) constructs a new empty JTextField with a specified number of columns</a:t>
            </a:r>
          </a:p>
          <a:p>
            <a:pPr lvl="1" eaLnBrk="1" hangingPunct="1"/>
            <a:r>
              <a:rPr lang="en-US"/>
              <a:t>public JTextField(String text) constructs a new JTextField initialized with the specific text</a:t>
            </a:r>
          </a:p>
          <a:p>
            <a:pPr lvl="1" eaLnBrk="1" hangingPunct="1"/>
            <a:r>
              <a:rPr lang="en-US"/>
              <a:t>public JTextField(String text, int columns) constructs a new JTextField with the specified text and columns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8F179F-4EA5-4411-9F41-75121E955E4D}" type="slidenum">
              <a:rPr lang="en-US" sz="1400"/>
              <a:pPr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905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87375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JTextField Methods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100264"/>
            <a:ext cx="7772400" cy="3995737"/>
          </a:xfrm>
        </p:spPr>
        <p:txBody>
          <a:bodyPr/>
          <a:lstStyle/>
          <a:p>
            <a:pPr eaLnBrk="1" hangingPunct="1"/>
            <a:r>
              <a:rPr lang="en-US"/>
              <a:t>setText() method- Allows you to change the text in a JTextField that has already been created</a:t>
            </a:r>
          </a:p>
          <a:p>
            <a:pPr eaLnBrk="1" hangingPunct="1"/>
            <a:r>
              <a:rPr lang="en-US"/>
              <a:t>getText() method- Allows you to retrieve the string of text in a JTextField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A12096-A9DF-4B0E-97E5-E3CCBE661267}" type="slidenum">
              <a:rPr lang="en-US" sz="1400"/>
              <a:pPr/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3433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543800" cy="762000"/>
          </a:xfrm>
        </p:spPr>
        <p:txBody>
          <a:bodyPr/>
          <a:lstStyle/>
          <a:p>
            <a:pPr eaLnBrk="1" hangingPunct="1"/>
            <a:r>
              <a:rPr lang="en-US"/>
              <a:t>Other JTextField Methods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95600" y="1447800"/>
            <a:ext cx="7467600" cy="4953000"/>
          </a:xfrm>
        </p:spPr>
        <p:txBody>
          <a:bodyPr/>
          <a:lstStyle/>
          <a:p>
            <a:pPr eaLnBrk="1" hangingPunct="1"/>
            <a:r>
              <a:rPr lang="en-US"/>
              <a:t>Keyboard focus - When the user clicks within the JTextField, the JTextField has focus, which means the next entries from the keyboard will be at that location</a:t>
            </a:r>
          </a:p>
          <a:p>
            <a:pPr eaLnBrk="1" hangingPunct="1"/>
            <a:r>
              <a:rPr lang="en-US"/>
              <a:t>requestFocus() method - To have the insertion point appear automatically within the TextField without requiring the user to click in it first </a:t>
            </a:r>
          </a:p>
          <a:p>
            <a:pPr eaLnBrk="1" hangingPunct="1"/>
            <a:r>
              <a:rPr lang="en-US"/>
              <a:t>setEditable() method - Used to change the editable status of a JTextField</a:t>
            </a:r>
          </a:p>
          <a:p>
            <a:pPr lvl="1" eaLnBrk="1" hangingPunct="1"/>
            <a:r>
              <a:rPr lang="en-US"/>
              <a:t>Editable - The capacity for a field to accept keystrokes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1D1BEA-7D7F-4CE5-A5E2-49259F2B5B43}" type="slidenum">
              <a:rPr lang="en-US" sz="1400"/>
              <a:pPr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2184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25464"/>
            <a:ext cx="7620000" cy="1311275"/>
          </a:xfrm>
        </p:spPr>
        <p:txBody>
          <a:bodyPr/>
          <a:lstStyle/>
          <a:p>
            <a:pPr eaLnBrk="1" hangingPunct="1"/>
            <a:r>
              <a:rPr lang="en-US" sz="4000" dirty="0" err="1"/>
              <a:t>JButton</a:t>
            </a:r>
            <a:r>
              <a:rPr lang="en-US" sz="4000" dirty="0"/>
              <a:t> Components 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2133600"/>
            <a:ext cx="701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JButton - Creates a button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JButton constructors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public JButton() constructs a button with no set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public JButton(Icon icon) creates a button with an icon of type Icon or ImageIcon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public JButton(String text) creates a button with the specific text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91E1D1-D291-43BB-A7F6-D8111CB51E6C}" type="slidenum">
              <a:rPr lang="en-US" sz="1400"/>
              <a:pPr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319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12775"/>
            <a:ext cx="7772400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Using Border Layouts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7772400" cy="3746500"/>
          </a:xfrm>
        </p:spPr>
        <p:txBody>
          <a:bodyPr/>
          <a:lstStyle/>
          <a:p>
            <a:pPr eaLnBrk="1" hangingPunct="1"/>
            <a:r>
              <a:rPr lang="en-US" dirty="0"/>
              <a:t>Border layouts</a:t>
            </a:r>
          </a:p>
          <a:p>
            <a:pPr lvl="1" eaLnBrk="1" hangingPunct="1"/>
            <a:r>
              <a:rPr lang="en-US" dirty="0"/>
              <a:t>Created by the </a:t>
            </a:r>
            <a:r>
              <a:rPr lang="en-US" dirty="0" err="1"/>
              <a:t>BorderLayout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Divide a container into 5 sections</a:t>
            </a:r>
          </a:p>
          <a:p>
            <a:pPr lvl="2" eaLnBrk="1" hangingPunct="1"/>
            <a:r>
              <a:rPr lang="en-US" dirty="0"/>
              <a:t>North, South, East, West, and center</a:t>
            </a:r>
          </a:p>
          <a:p>
            <a:pPr lvl="1" eaLnBrk="1" hangingPunct="1"/>
            <a:r>
              <a:rPr lang="en-US" dirty="0"/>
              <a:t>Created with the </a:t>
            </a:r>
            <a:r>
              <a:rPr lang="en-US" dirty="0" err="1"/>
              <a:t>BorderLayout</a:t>
            </a:r>
            <a:r>
              <a:rPr lang="en-US" dirty="0"/>
              <a:t>() or </a:t>
            </a:r>
            <a:r>
              <a:rPr lang="en-US" dirty="0" err="1"/>
              <a:t>BorderLayout</a:t>
            </a:r>
            <a:r>
              <a:rPr lang="en-US" dirty="0"/>
              <a:t>(int, int) methods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89330-E879-4DAA-B6A5-2D094A146E82}" type="slidenum">
              <a:rPr lang="en-US" sz="140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970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2796</Words>
  <Application>Microsoft Office PowerPoint</Application>
  <PresentationFormat>Widescreen</PresentationFormat>
  <Paragraphs>383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Image</vt:lpstr>
      <vt:lpstr>Bitmap Image</vt:lpstr>
      <vt:lpstr>Windows Application  &amp; Layout Manager</vt:lpstr>
      <vt:lpstr>Jlabel Constructors</vt:lpstr>
      <vt:lpstr>Changing a JLabel’s Font</vt:lpstr>
      <vt:lpstr>Font Arguments</vt:lpstr>
      <vt:lpstr>JTextField Components </vt:lpstr>
      <vt:lpstr>JTextField Methods</vt:lpstr>
      <vt:lpstr>Other JTextField Methods</vt:lpstr>
      <vt:lpstr>JButton Components </vt:lpstr>
      <vt:lpstr>Using Border Layouts</vt:lpstr>
      <vt:lpstr>Border Layout</vt:lpstr>
      <vt:lpstr>Border Layout</vt:lpstr>
      <vt:lpstr>Using Flow Layouts</vt:lpstr>
      <vt:lpstr>Flow Layout</vt:lpstr>
      <vt:lpstr>Learning about Event-Driven Programming</vt:lpstr>
      <vt:lpstr>Event Handling</vt:lpstr>
      <vt:lpstr>The setEnabled() Method</vt:lpstr>
      <vt:lpstr>Screen Coordinate Positions</vt:lpstr>
      <vt:lpstr>Containers for Windows Apps</vt:lpstr>
      <vt:lpstr>JFrame</vt:lpstr>
      <vt:lpstr>Window Application (JFrame)</vt:lpstr>
      <vt:lpstr>Example – Cont’d</vt:lpstr>
      <vt:lpstr>Window Application 2</vt:lpstr>
      <vt:lpstr>More on Layout Managers</vt:lpstr>
      <vt:lpstr>BorderLayout</vt:lpstr>
      <vt:lpstr>BorderLayout</vt:lpstr>
      <vt:lpstr>BorderLayout</vt:lpstr>
      <vt:lpstr>BorderLayout</vt:lpstr>
      <vt:lpstr>BoxLayout</vt:lpstr>
      <vt:lpstr>BoxLayout</vt:lpstr>
      <vt:lpstr>FlowLayout</vt:lpstr>
      <vt:lpstr>FlowLayout</vt:lpstr>
      <vt:lpstr>GridLayout</vt:lpstr>
      <vt:lpstr>GridLayout</vt:lpstr>
      <vt:lpstr>GridBagLayout</vt:lpstr>
      <vt:lpstr>CardLayout</vt:lpstr>
      <vt:lpstr>Swing Layout Managers</vt:lpstr>
      <vt:lpstr>JPanel</vt:lpstr>
      <vt:lpstr>Using JPanels</vt:lpstr>
      <vt:lpstr>Using JPanels</vt:lpstr>
      <vt:lpstr>Steps to Create Windows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Jiao</dc:creator>
  <cp:lastModifiedBy>Cassie Sardo</cp:lastModifiedBy>
  <cp:revision>10</cp:revision>
  <dcterms:created xsi:type="dcterms:W3CDTF">2018-09-18T02:01:00Z</dcterms:created>
  <dcterms:modified xsi:type="dcterms:W3CDTF">2021-08-30T01:42:21Z</dcterms:modified>
</cp:coreProperties>
</file>