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verage"/>
      <p:regular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swald-regular.fntdata"/><Relationship Id="rId16"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51bcbd7022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51bcbd7022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51bdf008df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1bdf008df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51bcbd702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1bcbd702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51bcbd702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1bcbd702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51bcbd702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1bcbd702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51bcbd702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1bcbd702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51bcbd7022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1bcbd7022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51bcbd7022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1bcbd7022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51bdf008df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1bdf008df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51bcbd702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1bcbd702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3"/>
          <p:cNvPicPr preferRelativeResize="0"/>
          <p:nvPr/>
        </p:nvPicPr>
        <p:blipFill>
          <a:blip r:embed="rId3">
            <a:alphaModFix/>
          </a:blip>
          <a:stretch>
            <a:fillRect/>
          </a:stretch>
        </p:blipFill>
        <p:spPr>
          <a:xfrm>
            <a:off x="1134088" y="-417050"/>
            <a:ext cx="6875825" cy="5143500"/>
          </a:xfrm>
          <a:prstGeom prst="rect">
            <a:avLst/>
          </a:prstGeom>
          <a:noFill/>
          <a:ln>
            <a:noFill/>
          </a:ln>
        </p:spPr>
      </p:pic>
      <p:sp>
        <p:nvSpPr>
          <p:cNvPr id="60" name="Google Shape;60;p13"/>
          <p:cNvSpPr txBox="1"/>
          <p:nvPr>
            <p:ph type="ctrTitle"/>
          </p:nvPr>
        </p:nvSpPr>
        <p:spPr>
          <a:xfrm>
            <a:off x="756808" y="3174875"/>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rPr>
              <a:t>Peace of Mind</a:t>
            </a:r>
            <a:endParaRPr>
              <a:solidFill>
                <a:srgbClr val="000000"/>
              </a:solidFill>
            </a:endParaRPr>
          </a:p>
        </p:txBody>
      </p:sp>
      <p:sp>
        <p:nvSpPr>
          <p:cNvPr id="61" name="Google Shape;61;p13"/>
          <p:cNvSpPr txBox="1"/>
          <p:nvPr>
            <p:ph idx="1" type="subTitle"/>
          </p:nvPr>
        </p:nvSpPr>
        <p:spPr>
          <a:xfrm>
            <a:off x="671250" y="33566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C343D"/>
                </a:solidFill>
              </a:rPr>
              <a:t>Colby Holloman, Daniel Martinez, </a:t>
            </a:r>
            <a:endParaRPr>
              <a:solidFill>
                <a:srgbClr val="0C343D"/>
              </a:solidFill>
            </a:endParaRPr>
          </a:p>
          <a:p>
            <a:pPr indent="0" lvl="0" marL="0" rtl="0" algn="ctr">
              <a:spcBef>
                <a:spcPts val="0"/>
              </a:spcBef>
              <a:spcAft>
                <a:spcPts val="0"/>
              </a:spcAft>
              <a:buNone/>
            </a:pPr>
            <a:r>
              <a:rPr lang="en">
                <a:solidFill>
                  <a:srgbClr val="0C343D"/>
                </a:solidFill>
              </a:rPr>
              <a:t>Montana Williams, Nicholas Thai, Samuel Jacuinde</a:t>
            </a:r>
            <a:endParaRPr>
              <a:solidFill>
                <a:srgbClr val="0C343D"/>
              </a:solidFill>
            </a:endParaRPr>
          </a:p>
        </p:txBody>
      </p:sp>
      <p:sp>
        <p:nvSpPr>
          <p:cNvPr id="62" name="Google Shape;62;p13"/>
          <p:cNvSpPr txBox="1"/>
          <p:nvPr/>
        </p:nvSpPr>
        <p:spPr>
          <a:xfrm>
            <a:off x="24600" y="4614625"/>
            <a:ext cx="90948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rage"/>
                <a:ea typeface="Average"/>
                <a:cs typeface="Average"/>
                <a:sym typeface="Average"/>
              </a:rPr>
              <a:t>Image source: https://memegene.net/sites/default/files/wallpaper/relax-clipart/170320/relax-clipart-calmness-170320-3816440.jpg</a:t>
            </a:r>
            <a:endParaRPr>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Most Concerns You about your Child’s Safety?</a:t>
            </a:r>
            <a:endParaRPr/>
          </a:p>
        </p:txBody>
      </p:sp>
      <p:sp>
        <p:nvSpPr>
          <p:cNvPr id="68" name="Google Shape;68;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Did your child get to the bus stop safely?</a:t>
            </a:r>
            <a:endParaRPr sz="2400"/>
          </a:p>
          <a:p>
            <a:pPr indent="-381000" lvl="0" marL="457200" rtl="0" algn="l">
              <a:spcBef>
                <a:spcPts val="0"/>
              </a:spcBef>
              <a:spcAft>
                <a:spcPts val="0"/>
              </a:spcAft>
              <a:buSzPts val="2400"/>
              <a:buChar char="-"/>
            </a:pPr>
            <a:r>
              <a:rPr lang="en" sz="2400"/>
              <a:t>Did your child get to school on time?</a:t>
            </a:r>
            <a:endParaRPr sz="2400"/>
          </a:p>
          <a:p>
            <a:pPr indent="-381000" lvl="0" marL="457200" rtl="0" algn="l">
              <a:spcBef>
                <a:spcPts val="0"/>
              </a:spcBef>
              <a:spcAft>
                <a:spcPts val="0"/>
              </a:spcAft>
              <a:buSzPts val="2400"/>
              <a:buChar char="-"/>
            </a:pPr>
            <a:r>
              <a:rPr lang="en" sz="2400"/>
              <a:t>Where are they in-between?</a:t>
            </a:r>
            <a:endParaRPr sz="2400"/>
          </a:p>
          <a:p>
            <a:pPr indent="-381000" lvl="0" marL="457200" rtl="0" algn="l">
              <a:spcBef>
                <a:spcPts val="0"/>
              </a:spcBef>
              <a:spcAft>
                <a:spcPts val="0"/>
              </a:spcAft>
              <a:buSzPts val="2400"/>
              <a:buChar char="-"/>
            </a:pPr>
            <a:r>
              <a:rPr lang="en" sz="2400"/>
              <a:t>Who should know where your child is?</a:t>
            </a:r>
            <a:endParaRPr sz="2400"/>
          </a:p>
          <a:p>
            <a:pPr indent="-381000" lvl="0" marL="457200" rtl="0" algn="l">
              <a:spcBef>
                <a:spcPts val="0"/>
              </a:spcBef>
              <a:spcAft>
                <a:spcPts val="0"/>
              </a:spcAft>
              <a:buSzPts val="2400"/>
              <a:buChar char="-"/>
            </a:pPr>
            <a:r>
              <a:rPr lang="en" sz="2400"/>
              <a:t>What happens in an emergency?</a:t>
            </a:r>
            <a:endParaRPr sz="2400"/>
          </a:p>
          <a:p>
            <a:pPr indent="-381000" lvl="0" marL="457200" rtl="0" algn="l">
              <a:spcBef>
                <a:spcPts val="0"/>
              </a:spcBef>
              <a:spcAft>
                <a:spcPts val="0"/>
              </a:spcAft>
              <a:buSzPts val="2400"/>
              <a:buChar char="-"/>
            </a:pPr>
            <a:r>
              <a:rPr lang="en" sz="2400"/>
              <a:t>And many more...</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Peace of Mind - The App For You!</a:t>
            </a:r>
            <a:endParaRPr/>
          </a:p>
        </p:txBody>
      </p:sp>
      <p:sp>
        <p:nvSpPr>
          <p:cNvPr id="74" name="Google Shape;74;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“Peace of Mind” is an application that helps monitor your child’s location during transportation to School</a:t>
            </a:r>
            <a:endParaRPr sz="2400"/>
          </a:p>
          <a:p>
            <a:pPr indent="-381000" lvl="0" marL="457200" rtl="0" algn="l">
              <a:spcBef>
                <a:spcPts val="0"/>
              </a:spcBef>
              <a:spcAft>
                <a:spcPts val="0"/>
              </a:spcAft>
              <a:buSzPts val="2400"/>
              <a:buChar char="-"/>
            </a:pPr>
            <a:r>
              <a:rPr lang="en" sz="2400"/>
              <a:t>Users include</a:t>
            </a:r>
            <a:endParaRPr sz="2400"/>
          </a:p>
          <a:p>
            <a:pPr indent="-381000" lvl="1" marL="914400" rtl="0" algn="l">
              <a:spcBef>
                <a:spcPts val="0"/>
              </a:spcBef>
              <a:spcAft>
                <a:spcPts val="0"/>
              </a:spcAft>
              <a:buSzPts val="2400"/>
              <a:buChar char="-"/>
            </a:pPr>
            <a:r>
              <a:rPr lang="en" sz="2400"/>
              <a:t>Parents/Guardians</a:t>
            </a:r>
            <a:endParaRPr sz="2400"/>
          </a:p>
          <a:p>
            <a:pPr indent="-381000" lvl="1" marL="914400" rtl="0" algn="l">
              <a:spcBef>
                <a:spcPts val="0"/>
              </a:spcBef>
              <a:spcAft>
                <a:spcPts val="0"/>
              </a:spcAft>
              <a:buSzPts val="2400"/>
              <a:buChar char="-"/>
            </a:pPr>
            <a:r>
              <a:rPr lang="en" sz="2400"/>
              <a:t>School Administration</a:t>
            </a:r>
            <a:endParaRPr sz="2400"/>
          </a:p>
          <a:p>
            <a:pPr indent="-381000" lvl="1" marL="914400" rtl="0" algn="l">
              <a:spcBef>
                <a:spcPts val="0"/>
              </a:spcBef>
              <a:spcAft>
                <a:spcPts val="0"/>
              </a:spcAft>
              <a:buSzPts val="2400"/>
              <a:buChar char="-"/>
            </a:pPr>
            <a:r>
              <a:rPr lang="en" sz="2400"/>
              <a:t>School Bus Drivers</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Convenience of Implementation?</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2400"/>
              <a:t>Simply use the student information provided by the school district, Administration can register a student to the bus associated with their living location conveniently</a:t>
            </a:r>
            <a:endParaRPr sz="2400"/>
          </a:p>
          <a:p>
            <a:pPr indent="0" lvl="0" marL="457200" rtl="0" algn="l">
              <a:spcBef>
                <a:spcPts val="1600"/>
              </a:spcBef>
              <a:spcAft>
                <a:spcPts val="0"/>
              </a:spcAft>
              <a:buNone/>
            </a:pPr>
            <a:r>
              <a:rPr lang="en" sz="2400"/>
              <a:t>Bus Drivers and substitute Bus Drivers can register easily with their available worker details the district has</a:t>
            </a:r>
            <a:endParaRPr sz="2400"/>
          </a:p>
          <a:p>
            <a:pPr indent="0" lvl="0" marL="457200" rtl="0" algn="l">
              <a:spcBef>
                <a:spcPts val="1600"/>
              </a:spcBef>
              <a:spcAft>
                <a:spcPts val="1600"/>
              </a:spcAft>
              <a:buNone/>
            </a:pPr>
            <a:r>
              <a:rPr lang="en" sz="2400"/>
              <a:t>Students will be motivated to use current student ID cards to be scanned for app use</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Convenience of Implementation? cont.</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Administration can give permission to the parent/guardian to access immediate information, such as</a:t>
            </a:r>
            <a:endParaRPr sz="2400"/>
          </a:p>
          <a:p>
            <a:pPr indent="-381000" lvl="2" marL="1371600" rtl="0" algn="l">
              <a:spcBef>
                <a:spcPts val="0"/>
              </a:spcBef>
              <a:spcAft>
                <a:spcPts val="0"/>
              </a:spcAft>
              <a:buSzPts val="2400"/>
              <a:buChar char="-"/>
            </a:pPr>
            <a:r>
              <a:rPr lang="en" sz="2400"/>
              <a:t>Current location of school bus</a:t>
            </a:r>
            <a:endParaRPr sz="2400"/>
          </a:p>
          <a:p>
            <a:pPr indent="-381000" lvl="2" marL="1371600" rtl="0" algn="l">
              <a:spcBef>
                <a:spcPts val="0"/>
              </a:spcBef>
              <a:spcAft>
                <a:spcPts val="0"/>
              </a:spcAft>
              <a:buSzPts val="2400"/>
              <a:buChar char="-"/>
            </a:pPr>
            <a:r>
              <a:rPr lang="en" sz="2400"/>
              <a:t>Whether student has boarded bus</a:t>
            </a:r>
            <a:endParaRPr sz="2400"/>
          </a:p>
          <a:p>
            <a:pPr indent="-381000" lvl="2" marL="1371600" rtl="0" algn="l">
              <a:spcBef>
                <a:spcPts val="0"/>
              </a:spcBef>
              <a:spcAft>
                <a:spcPts val="0"/>
              </a:spcAft>
              <a:buSzPts val="2400"/>
              <a:buChar char="-"/>
            </a:pPr>
            <a:r>
              <a:rPr lang="en" sz="2400"/>
              <a:t>Whether student has reached school</a:t>
            </a:r>
            <a:endParaRPr sz="2400"/>
          </a:p>
          <a:p>
            <a:pPr indent="-381000" lvl="0" marL="457200" rtl="0" algn="l">
              <a:spcBef>
                <a:spcPts val="0"/>
              </a:spcBef>
              <a:spcAft>
                <a:spcPts val="0"/>
              </a:spcAft>
              <a:buSzPts val="2400"/>
              <a:buChar char="-"/>
            </a:pPr>
            <a:r>
              <a:rPr lang="en" sz="2400"/>
              <a:t>This app is designed to NOT breach privacy of the child, and does not require the student to have a smart device</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Ease of Use</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Students require only their student ID cards to use</a:t>
            </a:r>
            <a:endParaRPr sz="2400"/>
          </a:p>
          <a:p>
            <a:pPr indent="-381000" lvl="1" marL="914400" rtl="0" algn="l">
              <a:spcBef>
                <a:spcPts val="0"/>
              </a:spcBef>
              <a:spcAft>
                <a:spcPts val="0"/>
              </a:spcAft>
              <a:buSzPts val="2400"/>
              <a:buChar char="-"/>
            </a:pPr>
            <a:r>
              <a:rPr lang="en" sz="2400"/>
              <a:t>Cards are scanned before and after entering bus</a:t>
            </a:r>
            <a:endParaRPr sz="2400"/>
          </a:p>
          <a:p>
            <a:pPr indent="-381000" lvl="0" marL="457200" rtl="0" algn="l">
              <a:spcBef>
                <a:spcPts val="0"/>
              </a:spcBef>
              <a:spcAft>
                <a:spcPts val="0"/>
              </a:spcAft>
              <a:buSzPts val="2400"/>
              <a:buChar char="-"/>
            </a:pPr>
            <a:r>
              <a:rPr lang="en" sz="2400"/>
              <a:t>Parents may use their smart device to use the app</a:t>
            </a:r>
            <a:endParaRPr sz="2400"/>
          </a:p>
          <a:p>
            <a:pPr indent="-381000" lvl="0" marL="457200" rtl="0" algn="l">
              <a:spcBef>
                <a:spcPts val="0"/>
              </a:spcBef>
              <a:spcAft>
                <a:spcPts val="0"/>
              </a:spcAft>
              <a:buSzPts val="2400"/>
              <a:buChar char="-"/>
            </a:pPr>
            <a:r>
              <a:rPr lang="en" sz="2400"/>
              <a:t>Bus Drivers can keep track of their students from the beginning of the day until the last stop, verifying at the end if there are any students still present according to the app</a:t>
            </a:r>
            <a:endParaRPr sz="2400"/>
          </a:p>
          <a:p>
            <a:pPr indent="-381000" lvl="0" marL="457200" rtl="0" algn="l">
              <a:spcBef>
                <a:spcPts val="0"/>
              </a:spcBef>
              <a:spcAft>
                <a:spcPts val="0"/>
              </a:spcAft>
              <a:buSzPts val="2400"/>
              <a:buChar char="-"/>
            </a:pPr>
            <a:r>
              <a:rPr lang="en" sz="2400"/>
              <a:t>Administration may use all existing records to transfer student, parent, and driver information for app use</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000">
                <a:solidFill>
                  <a:schemeClr val="dk1"/>
                </a:solidFill>
                <a:latin typeface="Oswald"/>
                <a:ea typeface="Oswald"/>
                <a:cs typeface="Oswald"/>
                <a:sym typeface="Oswald"/>
              </a:rPr>
              <a:t>Demo</a:t>
            </a:r>
            <a:endParaRPr/>
          </a:p>
        </p:txBody>
      </p:sp>
      <p:pic>
        <p:nvPicPr>
          <p:cNvPr id="98" name="Google Shape;98;p19"/>
          <p:cNvPicPr preferRelativeResize="0"/>
          <p:nvPr/>
        </p:nvPicPr>
        <p:blipFill>
          <a:blip r:embed="rId3">
            <a:alphaModFix/>
          </a:blip>
          <a:stretch>
            <a:fillRect/>
          </a:stretch>
        </p:blipFill>
        <p:spPr>
          <a:xfrm>
            <a:off x="2243213" y="1902312"/>
            <a:ext cx="4657574" cy="2618739"/>
          </a:xfrm>
          <a:prstGeom prst="rect">
            <a:avLst/>
          </a:prstGeom>
          <a:noFill/>
          <a:ln>
            <a:noFill/>
          </a:ln>
        </p:spPr>
      </p:pic>
      <p:sp>
        <p:nvSpPr>
          <p:cNvPr id="99" name="Google Shape;99;p19"/>
          <p:cNvSpPr txBox="1"/>
          <p:nvPr/>
        </p:nvSpPr>
        <p:spPr>
          <a:xfrm>
            <a:off x="118500" y="4426275"/>
            <a:ext cx="89070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rage"/>
                <a:ea typeface="Average"/>
                <a:cs typeface="Average"/>
                <a:sym typeface="Average"/>
              </a:rPr>
              <a:t>https://www.google.com/url?sa=i&amp;source=imgres&amp;cd=&amp;ved=2ahUKEwiw7YGEyubgAhWijlQKHQQAA2cQjRx6BAgBEAU&amp;url=https%3A%2F%2Fwww.youtube.com%2Fwatch%3Fv%3DKlnhcT3_Y7c&amp;psig=AOvVaw13rJb37TWAiSrXsMaV4W4n&amp;ust=1551723336711109</a:t>
            </a:r>
            <a:endParaRPr>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nvSpPr>
        <p:spPr>
          <a:xfrm>
            <a:off x="3915150" y="1043375"/>
            <a:ext cx="1313700" cy="428700"/>
          </a:xfrm>
          <a:prstGeom prst="rect">
            <a:avLst/>
          </a:prstGeom>
          <a:solidFill>
            <a:srgbClr val="FFFFFF"/>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Program Start</a:t>
            </a:r>
            <a:endParaRPr/>
          </a:p>
        </p:txBody>
      </p:sp>
      <p:sp>
        <p:nvSpPr>
          <p:cNvPr id="105" name="Google Shape;105;p20"/>
          <p:cNvSpPr txBox="1"/>
          <p:nvPr/>
        </p:nvSpPr>
        <p:spPr>
          <a:xfrm>
            <a:off x="3915150" y="1951800"/>
            <a:ext cx="1313700" cy="428700"/>
          </a:xfrm>
          <a:prstGeom prst="rect">
            <a:avLst/>
          </a:prstGeom>
          <a:solidFill>
            <a:srgbClr val="FFFFFF"/>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Parent</a:t>
            </a:r>
            <a:endParaRPr/>
          </a:p>
        </p:txBody>
      </p:sp>
      <p:sp>
        <p:nvSpPr>
          <p:cNvPr id="106" name="Google Shape;106;p20"/>
          <p:cNvSpPr txBox="1"/>
          <p:nvPr/>
        </p:nvSpPr>
        <p:spPr>
          <a:xfrm>
            <a:off x="839150" y="1951800"/>
            <a:ext cx="1313700" cy="428700"/>
          </a:xfrm>
          <a:prstGeom prst="rect">
            <a:avLst/>
          </a:prstGeom>
          <a:solidFill>
            <a:srgbClr val="FFFFFF"/>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Admin</a:t>
            </a:r>
            <a:endParaRPr/>
          </a:p>
        </p:txBody>
      </p:sp>
      <p:sp>
        <p:nvSpPr>
          <p:cNvPr id="107" name="Google Shape;107;p20"/>
          <p:cNvSpPr txBox="1"/>
          <p:nvPr/>
        </p:nvSpPr>
        <p:spPr>
          <a:xfrm>
            <a:off x="6610150" y="1951800"/>
            <a:ext cx="1313700" cy="428700"/>
          </a:xfrm>
          <a:prstGeom prst="rect">
            <a:avLst/>
          </a:prstGeom>
          <a:solidFill>
            <a:srgbClr val="FFFFFF"/>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Driver</a:t>
            </a:r>
            <a:endParaRPr/>
          </a:p>
        </p:txBody>
      </p:sp>
      <p:cxnSp>
        <p:nvCxnSpPr>
          <p:cNvPr id="108" name="Google Shape;108;p20"/>
          <p:cNvCxnSpPr>
            <a:stCxn id="104" idx="2"/>
            <a:endCxn id="105" idx="0"/>
          </p:cNvCxnSpPr>
          <p:nvPr/>
        </p:nvCxnSpPr>
        <p:spPr>
          <a:xfrm>
            <a:off x="4572000" y="1472075"/>
            <a:ext cx="0" cy="479700"/>
          </a:xfrm>
          <a:prstGeom prst="straightConnector1">
            <a:avLst/>
          </a:prstGeom>
          <a:noFill/>
          <a:ln cap="flat" cmpd="sng" w="9525">
            <a:solidFill>
              <a:srgbClr val="9E9E9E"/>
            </a:solidFill>
            <a:prstDash val="solid"/>
            <a:round/>
            <a:headEnd len="med" w="med" type="none"/>
            <a:tailEnd len="med" w="med" type="none"/>
          </a:ln>
        </p:spPr>
      </p:cxnSp>
      <p:cxnSp>
        <p:nvCxnSpPr>
          <p:cNvPr id="109" name="Google Shape;109;p20"/>
          <p:cNvCxnSpPr>
            <a:stCxn id="104" idx="2"/>
            <a:endCxn id="106" idx="0"/>
          </p:cNvCxnSpPr>
          <p:nvPr/>
        </p:nvCxnSpPr>
        <p:spPr>
          <a:xfrm flipH="1">
            <a:off x="1496100" y="1472075"/>
            <a:ext cx="3075900" cy="479700"/>
          </a:xfrm>
          <a:prstGeom prst="straightConnector1">
            <a:avLst/>
          </a:prstGeom>
          <a:noFill/>
          <a:ln cap="flat" cmpd="sng" w="9525">
            <a:solidFill>
              <a:srgbClr val="9E9E9E"/>
            </a:solidFill>
            <a:prstDash val="solid"/>
            <a:round/>
            <a:headEnd len="med" w="med" type="none"/>
            <a:tailEnd len="med" w="med" type="none"/>
          </a:ln>
        </p:spPr>
      </p:cxnSp>
      <p:cxnSp>
        <p:nvCxnSpPr>
          <p:cNvPr id="110" name="Google Shape;110;p20"/>
          <p:cNvCxnSpPr>
            <a:stCxn id="104" idx="2"/>
            <a:endCxn id="107" idx="0"/>
          </p:cNvCxnSpPr>
          <p:nvPr/>
        </p:nvCxnSpPr>
        <p:spPr>
          <a:xfrm>
            <a:off x="4572000" y="1472075"/>
            <a:ext cx="2694900" cy="479700"/>
          </a:xfrm>
          <a:prstGeom prst="straightConnector1">
            <a:avLst/>
          </a:prstGeom>
          <a:noFill/>
          <a:ln cap="flat" cmpd="sng" w="9525">
            <a:solidFill>
              <a:srgbClr val="9E9E9E"/>
            </a:solidFill>
            <a:prstDash val="solid"/>
            <a:round/>
            <a:headEnd len="med" w="med" type="none"/>
            <a:tailEnd len="med" w="med" type="none"/>
          </a:ln>
        </p:spPr>
      </p:cxnSp>
      <p:sp>
        <p:nvSpPr>
          <p:cNvPr id="111" name="Google Shape;111;p20"/>
          <p:cNvSpPr txBox="1"/>
          <p:nvPr/>
        </p:nvSpPr>
        <p:spPr>
          <a:xfrm>
            <a:off x="90950" y="2723900"/>
            <a:ext cx="879000" cy="691500"/>
          </a:xfrm>
          <a:prstGeom prst="rect">
            <a:avLst/>
          </a:prstGeom>
          <a:solidFill>
            <a:srgbClr val="FFFFFF"/>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Add Student</a:t>
            </a:r>
            <a:endParaRPr/>
          </a:p>
        </p:txBody>
      </p:sp>
      <p:sp>
        <p:nvSpPr>
          <p:cNvPr id="112" name="Google Shape;112;p20"/>
          <p:cNvSpPr txBox="1"/>
          <p:nvPr/>
        </p:nvSpPr>
        <p:spPr>
          <a:xfrm>
            <a:off x="1067750" y="2723900"/>
            <a:ext cx="879000" cy="691500"/>
          </a:xfrm>
          <a:prstGeom prst="rect">
            <a:avLst/>
          </a:prstGeom>
          <a:solidFill>
            <a:srgbClr val="FFFFFF"/>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Remove</a:t>
            </a:r>
            <a:endParaRPr/>
          </a:p>
          <a:p>
            <a:pPr indent="0" lvl="0" marL="0" rtl="0" algn="l">
              <a:spcBef>
                <a:spcPts val="0"/>
              </a:spcBef>
              <a:spcAft>
                <a:spcPts val="0"/>
              </a:spcAft>
              <a:buNone/>
            </a:pPr>
            <a:r>
              <a:rPr lang="en"/>
              <a:t>Student</a:t>
            </a:r>
            <a:endParaRPr/>
          </a:p>
        </p:txBody>
      </p:sp>
      <p:sp>
        <p:nvSpPr>
          <p:cNvPr id="113" name="Google Shape;113;p20"/>
          <p:cNvSpPr txBox="1"/>
          <p:nvPr/>
        </p:nvSpPr>
        <p:spPr>
          <a:xfrm>
            <a:off x="2044550" y="2723900"/>
            <a:ext cx="879000" cy="691500"/>
          </a:xfrm>
          <a:prstGeom prst="rect">
            <a:avLst/>
          </a:prstGeom>
          <a:solidFill>
            <a:srgbClr val="FFFFFF"/>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List</a:t>
            </a:r>
            <a:endParaRPr/>
          </a:p>
          <a:p>
            <a:pPr indent="0" lvl="0" marL="0" rtl="0" algn="l">
              <a:spcBef>
                <a:spcPts val="0"/>
              </a:spcBef>
              <a:spcAft>
                <a:spcPts val="0"/>
              </a:spcAft>
              <a:buNone/>
            </a:pPr>
            <a:r>
              <a:rPr lang="en"/>
              <a:t>Student</a:t>
            </a:r>
            <a:endParaRPr/>
          </a:p>
        </p:txBody>
      </p:sp>
      <p:cxnSp>
        <p:nvCxnSpPr>
          <p:cNvPr id="114" name="Google Shape;114;p20"/>
          <p:cNvCxnSpPr>
            <a:stCxn id="106" idx="2"/>
            <a:endCxn id="111" idx="0"/>
          </p:cNvCxnSpPr>
          <p:nvPr/>
        </p:nvCxnSpPr>
        <p:spPr>
          <a:xfrm flipH="1">
            <a:off x="530300" y="2380500"/>
            <a:ext cx="965700" cy="343500"/>
          </a:xfrm>
          <a:prstGeom prst="straightConnector1">
            <a:avLst/>
          </a:prstGeom>
          <a:noFill/>
          <a:ln cap="flat" cmpd="sng" w="9525">
            <a:solidFill>
              <a:srgbClr val="9E9E9E"/>
            </a:solidFill>
            <a:prstDash val="solid"/>
            <a:round/>
            <a:headEnd len="med" w="med" type="none"/>
            <a:tailEnd len="med" w="med" type="none"/>
          </a:ln>
        </p:spPr>
      </p:cxnSp>
      <p:cxnSp>
        <p:nvCxnSpPr>
          <p:cNvPr id="115" name="Google Shape;115;p20"/>
          <p:cNvCxnSpPr>
            <a:stCxn id="106" idx="2"/>
            <a:endCxn id="112" idx="0"/>
          </p:cNvCxnSpPr>
          <p:nvPr/>
        </p:nvCxnSpPr>
        <p:spPr>
          <a:xfrm>
            <a:off x="1496000" y="2380500"/>
            <a:ext cx="11400" cy="343500"/>
          </a:xfrm>
          <a:prstGeom prst="straightConnector1">
            <a:avLst/>
          </a:prstGeom>
          <a:noFill/>
          <a:ln cap="flat" cmpd="sng" w="9525">
            <a:solidFill>
              <a:srgbClr val="9E9E9E"/>
            </a:solidFill>
            <a:prstDash val="solid"/>
            <a:round/>
            <a:headEnd len="med" w="med" type="none"/>
            <a:tailEnd len="med" w="med" type="none"/>
          </a:ln>
        </p:spPr>
      </p:cxnSp>
      <p:cxnSp>
        <p:nvCxnSpPr>
          <p:cNvPr id="116" name="Google Shape;116;p20"/>
          <p:cNvCxnSpPr>
            <a:stCxn id="106" idx="2"/>
            <a:endCxn id="113" idx="0"/>
          </p:cNvCxnSpPr>
          <p:nvPr/>
        </p:nvCxnSpPr>
        <p:spPr>
          <a:xfrm>
            <a:off x="1496000" y="2380500"/>
            <a:ext cx="988200" cy="343500"/>
          </a:xfrm>
          <a:prstGeom prst="straightConnector1">
            <a:avLst/>
          </a:prstGeom>
          <a:noFill/>
          <a:ln cap="flat" cmpd="sng" w="9525">
            <a:solidFill>
              <a:srgbClr val="9E9E9E"/>
            </a:solidFill>
            <a:prstDash val="solid"/>
            <a:round/>
            <a:headEnd len="med" w="med" type="none"/>
            <a:tailEnd len="med" w="med" type="none"/>
          </a:ln>
        </p:spPr>
      </p:cxnSp>
      <p:sp>
        <p:nvSpPr>
          <p:cNvPr id="117" name="Google Shape;117;p20"/>
          <p:cNvSpPr txBox="1"/>
          <p:nvPr/>
        </p:nvSpPr>
        <p:spPr>
          <a:xfrm>
            <a:off x="7343100" y="2723900"/>
            <a:ext cx="965700" cy="691500"/>
          </a:xfrm>
          <a:prstGeom prst="rect">
            <a:avLst/>
          </a:prstGeom>
          <a:solidFill>
            <a:srgbClr val="FFFFFF"/>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Check</a:t>
            </a:r>
            <a:endParaRPr/>
          </a:p>
          <a:p>
            <a:pPr indent="0" lvl="0" marL="0" rtl="0" algn="l">
              <a:spcBef>
                <a:spcPts val="0"/>
              </a:spcBef>
              <a:spcAft>
                <a:spcPts val="0"/>
              </a:spcAft>
              <a:buNone/>
            </a:pPr>
            <a:r>
              <a:rPr lang="en"/>
              <a:t>Students</a:t>
            </a:r>
            <a:endParaRPr/>
          </a:p>
        </p:txBody>
      </p:sp>
      <p:sp>
        <p:nvSpPr>
          <p:cNvPr id="118" name="Google Shape;118;p20"/>
          <p:cNvSpPr txBox="1"/>
          <p:nvPr/>
        </p:nvSpPr>
        <p:spPr>
          <a:xfrm>
            <a:off x="6148800" y="2723900"/>
            <a:ext cx="965700" cy="691500"/>
          </a:xfrm>
          <a:prstGeom prst="rect">
            <a:avLst/>
          </a:prstGeom>
          <a:solidFill>
            <a:srgbClr val="FFFFFF"/>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Send</a:t>
            </a:r>
            <a:endParaRPr/>
          </a:p>
          <a:p>
            <a:pPr indent="0" lvl="0" marL="0" rtl="0" algn="l">
              <a:spcBef>
                <a:spcPts val="0"/>
              </a:spcBef>
              <a:spcAft>
                <a:spcPts val="0"/>
              </a:spcAft>
              <a:buNone/>
            </a:pPr>
            <a:r>
              <a:rPr lang="en"/>
              <a:t>Location</a:t>
            </a:r>
            <a:endParaRPr/>
          </a:p>
        </p:txBody>
      </p:sp>
      <p:cxnSp>
        <p:nvCxnSpPr>
          <p:cNvPr id="119" name="Google Shape;119;p20"/>
          <p:cNvCxnSpPr>
            <a:stCxn id="107" idx="2"/>
            <a:endCxn id="118" idx="0"/>
          </p:cNvCxnSpPr>
          <p:nvPr/>
        </p:nvCxnSpPr>
        <p:spPr>
          <a:xfrm flipH="1">
            <a:off x="6631600" y="2380500"/>
            <a:ext cx="635400" cy="343500"/>
          </a:xfrm>
          <a:prstGeom prst="straightConnector1">
            <a:avLst/>
          </a:prstGeom>
          <a:noFill/>
          <a:ln cap="flat" cmpd="sng" w="9525">
            <a:solidFill>
              <a:srgbClr val="9E9E9E"/>
            </a:solidFill>
            <a:prstDash val="solid"/>
            <a:round/>
            <a:headEnd len="med" w="med" type="none"/>
            <a:tailEnd len="med" w="med" type="none"/>
          </a:ln>
        </p:spPr>
      </p:cxnSp>
      <p:cxnSp>
        <p:nvCxnSpPr>
          <p:cNvPr id="120" name="Google Shape;120;p20"/>
          <p:cNvCxnSpPr>
            <a:stCxn id="107" idx="2"/>
            <a:endCxn id="117" idx="0"/>
          </p:cNvCxnSpPr>
          <p:nvPr/>
        </p:nvCxnSpPr>
        <p:spPr>
          <a:xfrm>
            <a:off x="7267000" y="2380500"/>
            <a:ext cx="558900" cy="343500"/>
          </a:xfrm>
          <a:prstGeom prst="straightConnector1">
            <a:avLst/>
          </a:prstGeom>
          <a:noFill/>
          <a:ln cap="flat" cmpd="sng" w="9525">
            <a:solidFill>
              <a:srgbClr val="9E9E9E"/>
            </a:solidFill>
            <a:prstDash val="solid"/>
            <a:round/>
            <a:headEnd len="med" w="med" type="none"/>
            <a:tailEnd len="med" w="med" type="none"/>
          </a:ln>
        </p:spPr>
      </p:cxnSp>
      <p:sp>
        <p:nvSpPr>
          <p:cNvPr id="121" name="Google Shape;121;p20"/>
          <p:cNvSpPr txBox="1"/>
          <p:nvPr/>
        </p:nvSpPr>
        <p:spPr>
          <a:xfrm>
            <a:off x="4089150" y="2723900"/>
            <a:ext cx="965700" cy="691500"/>
          </a:xfrm>
          <a:prstGeom prst="rect">
            <a:avLst/>
          </a:prstGeom>
          <a:solidFill>
            <a:srgbClr val="FFFFFF"/>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Ask</a:t>
            </a:r>
            <a:endParaRPr/>
          </a:p>
          <a:p>
            <a:pPr indent="0" lvl="0" marL="0" rtl="0" algn="l">
              <a:spcBef>
                <a:spcPts val="0"/>
              </a:spcBef>
              <a:spcAft>
                <a:spcPts val="0"/>
              </a:spcAft>
              <a:buNone/>
            </a:pPr>
            <a:r>
              <a:rPr lang="en"/>
              <a:t>Location</a:t>
            </a:r>
            <a:endParaRPr/>
          </a:p>
        </p:txBody>
      </p:sp>
      <p:cxnSp>
        <p:nvCxnSpPr>
          <p:cNvPr id="122" name="Google Shape;122;p20"/>
          <p:cNvCxnSpPr>
            <a:stCxn id="105" idx="2"/>
            <a:endCxn id="121" idx="0"/>
          </p:cNvCxnSpPr>
          <p:nvPr/>
        </p:nvCxnSpPr>
        <p:spPr>
          <a:xfrm>
            <a:off x="4572000" y="2380500"/>
            <a:ext cx="0" cy="343500"/>
          </a:xfrm>
          <a:prstGeom prst="straightConnector1">
            <a:avLst/>
          </a:prstGeom>
          <a:noFill/>
          <a:ln cap="flat" cmpd="sng" w="9525">
            <a:solidFill>
              <a:srgbClr val="9E9E9E"/>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Potential Updates and Stretch Goals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8" name="Google Shape;12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App could be generalized for persons with disabilities, the elderly, and businesses with local traveling agents</a:t>
            </a:r>
            <a:endParaRPr/>
          </a:p>
          <a:p>
            <a:pPr indent="-342900" lvl="0" marL="457200" rtl="0" algn="l">
              <a:spcBef>
                <a:spcPts val="0"/>
              </a:spcBef>
              <a:spcAft>
                <a:spcPts val="0"/>
              </a:spcAft>
              <a:buSzPts val="1800"/>
              <a:buChar char="-"/>
            </a:pPr>
            <a:r>
              <a:rPr lang="en"/>
              <a:t>Implementing an in-app visualization of the bus’ location using Google Maps</a:t>
            </a:r>
            <a:endParaRPr/>
          </a:p>
          <a:p>
            <a:pPr indent="-342900" lvl="0" marL="457200" rtl="0" algn="l">
              <a:spcBef>
                <a:spcPts val="0"/>
              </a:spcBef>
              <a:spcAft>
                <a:spcPts val="0"/>
              </a:spcAft>
              <a:buSzPts val="1800"/>
              <a:buChar char="-"/>
            </a:pPr>
            <a:r>
              <a:rPr lang="en"/>
              <a:t>A better UI for touch devices </a:t>
            </a:r>
            <a:endParaRPr/>
          </a:p>
          <a:p>
            <a:pPr indent="-342900" lvl="0" marL="457200" rtl="0" algn="l">
              <a:spcBef>
                <a:spcPts val="0"/>
              </a:spcBef>
              <a:spcAft>
                <a:spcPts val="0"/>
              </a:spcAft>
              <a:buSzPts val="1800"/>
              <a:buChar char="-"/>
            </a:pPr>
            <a:r>
              <a:rPr lang="en"/>
              <a:t>Bug Report button</a:t>
            </a:r>
            <a:endParaRPr/>
          </a:p>
          <a:p>
            <a:pPr indent="-342900" lvl="0" marL="457200" rtl="0" algn="l">
              <a:spcBef>
                <a:spcPts val="0"/>
              </a:spcBef>
              <a:spcAft>
                <a:spcPts val="0"/>
              </a:spcAft>
              <a:buSzPts val="1800"/>
              <a:buChar char="-"/>
            </a:pPr>
            <a:r>
              <a:rPr lang="en"/>
              <a:t>Profiles of immediate users would be made available to view from other users</a:t>
            </a:r>
            <a:endParaRPr/>
          </a:p>
          <a:p>
            <a:pPr indent="-342900" lvl="0" marL="457200" rtl="0" algn="l">
              <a:spcBef>
                <a:spcPts val="0"/>
              </a:spcBef>
              <a:spcAft>
                <a:spcPts val="0"/>
              </a:spcAft>
              <a:buSzPts val="1800"/>
              <a:buChar char="-"/>
            </a:pPr>
            <a:r>
              <a:rPr lang="en"/>
              <a:t>Hardware to read the cards more conveniently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