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27"/>
  </p:notesMasterIdLst>
  <p:sldIdLst>
    <p:sldId id="256" r:id="rId2"/>
    <p:sldId id="257" r:id="rId3"/>
    <p:sldId id="258" r:id="rId4"/>
    <p:sldId id="259" r:id="rId5"/>
    <p:sldId id="277" r:id="rId6"/>
    <p:sldId id="260" r:id="rId7"/>
    <p:sldId id="261" r:id="rId8"/>
    <p:sldId id="262" r:id="rId9"/>
    <p:sldId id="263" r:id="rId10"/>
    <p:sldId id="264" r:id="rId11"/>
    <p:sldId id="265" r:id="rId12"/>
    <p:sldId id="266" r:id="rId13"/>
    <p:sldId id="267" r:id="rId14"/>
    <p:sldId id="268" r:id="rId15"/>
    <p:sldId id="278" r:id="rId16"/>
    <p:sldId id="279" r:id="rId17"/>
    <p:sldId id="269" r:id="rId18"/>
    <p:sldId id="270" r:id="rId19"/>
    <p:sldId id="280" r:id="rId20"/>
    <p:sldId id="281" r:id="rId21"/>
    <p:sldId id="272" r:id="rId22"/>
    <p:sldId id="273" r:id="rId23"/>
    <p:sldId id="274" r:id="rId24"/>
    <p:sldId id="275"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2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2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2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404008-099E-4B27-9E12-3264D1665523}"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7ACFC-1E7D-4FA4-A17D-987406BCB917}" type="slidenum">
              <a:rPr lang="en-US" smtClean="0"/>
              <a:t>‹#›</a:t>
            </a:fld>
            <a:endParaRPr lang="en-US"/>
          </a:p>
        </p:txBody>
      </p:sp>
    </p:spTree>
    <p:extLst>
      <p:ext uri="{BB962C8B-B14F-4D97-AF65-F5344CB8AC3E}">
        <p14:creationId xmlns:p14="http://schemas.microsoft.com/office/powerpoint/2010/main" val="56592709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404008-099E-4B27-9E12-3264D1665523}"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07ACFC-1E7D-4FA4-A17D-987406BCB917}" type="slidenum">
              <a:rPr lang="en-US" smtClean="0"/>
              <a:t>‹#›</a:t>
            </a:fld>
            <a:endParaRPr lang="en-US"/>
          </a:p>
        </p:txBody>
      </p:sp>
    </p:spTree>
    <p:extLst>
      <p:ext uri="{BB962C8B-B14F-4D97-AF65-F5344CB8AC3E}">
        <p14:creationId xmlns:p14="http://schemas.microsoft.com/office/powerpoint/2010/main" val="2311089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404008-099E-4B27-9E12-3264D1665523}"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07ACFC-1E7D-4FA4-A17D-987406BCB917}" type="slidenum">
              <a:rPr lang="en-US" smtClean="0"/>
              <a:t>‹#›</a:t>
            </a:fld>
            <a:endParaRPr lang="en-US"/>
          </a:p>
        </p:txBody>
      </p:sp>
    </p:spTree>
    <p:extLst>
      <p:ext uri="{BB962C8B-B14F-4D97-AF65-F5344CB8AC3E}">
        <p14:creationId xmlns:p14="http://schemas.microsoft.com/office/powerpoint/2010/main" val="2887973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404008-099E-4B27-9E12-3264D1665523}"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07ACFC-1E7D-4FA4-A17D-987406BCB917}"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11125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404008-099E-4B27-9E12-3264D1665523}"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07ACFC-1E7D-4FA4-A17D-987406BCB917}" type="slidenum">
              <a:rPr lang="en-US" smtClean="0"/>
              <a:t>‹#›</a:t>
            </a:fld>
            <a:endParaRPr lang="en-US"/>
          </a:p>
        </p:txBody>
      </p:sp>
    </p:spTree>
    <p:extLst>
      <p:ext uri="{BB962C8B-B14F-4D97-AF65-F5344CB8AC3E}">
        <p14:creationId xmlns:p14="http://schemas.microsoft.com/office/powerpoint/2010/main" val="2956689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404008-099E-4B27-9E12-3264D1665523}" type="datetimeFigureOut">
              <a:rPr lang="en-US" smtClean="0"/>
              <a:t>8/12/2020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07ACFC-1E7D-4FA4-A17D-987406BCB917}" type="slidenum">
              <a:rPr lang="en-US" smtClean="0"/>
              <a:t>‹#›</a:t>
            </a:fld>
            <a:endParaRPr lang="en-US"/>
          </a:p>
        </p:txBody>
      </p:sp>
    </p:spTree>
    <p:extLst>
      <p:ext uri="{BB962C8B-B14F-4D97-AF65-F5344CB8AC3E}">
        <p14:creationId xmlns:p14="http://schemas.microsoft.com/office/powerpoint/2010/main" val="2030974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404008-099E-4B27-9E12-3264D1665523}" type="datetimeFigureOut">
              <a:rPr lang="en-US" smtClean="0"/>
              <a:t>8/12/2020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07ACFC-1E7D-4FA4-A17D-987406BCB917}" type="slidenum">
              <a:rPr lang="en-US" smtClean="0"/>
              <a:t>‹#›</a:t>
            </a:fld>
            <a:endParaRPr lang="en-US"/>
          </a:p>
        </p:txBody>
      </p:sp>
    </p:spTree>
    <p:extLst>
      <p:ext uri="{BB962C8B-B14F-4D97-AF65-F5344CB8AC3E}">
        <p14:creationId xmlns:p14="http://schemas.microsoft.com/office/powerpoint/2010/main" val="3513266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404008-099E-4B27-9E12-3264D1665523}"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7ACFC-1E7D-4FA4-A17D-987406BCB917}" type="slidenum">
              <a:rPr lang="en-US" smtClean="0"/>
              <a:t>‹#›</a:t>
            </a:fld>
            <a:endParaRPr lang="en-US"/>
          </a:p>
        </p:txBody>
      </p:sp>
    </p:spTree>
    <p:extLst>
      <p:ext uri="{BB962C8B-B14F-4D97-AF65-F5344CB8AC3E}">
        <p14:creationId xmlns:p14="http://schemas.microsoft.com/office/powerpoint/2010/main" val="523710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404008-099E-4B27-9E12-3264D1665523}"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7ACFC-1E7D-4FA4-A17D-987406BCB917}" type="slidenum">
              <a:rPr lang="en-US" smtClean="0"/>
              <a:t>‹#›</a:t>
            </a:fld>
            <a:endParaRPr lang="en-US"/>
          </a:p>
        </p:txBody>
      </p:sp>
    </p:spTree>
    <p:extLst>
      <p:ext uri="{BB962C8B-B14F-4D97-AF65-F5344CB8AC3E}">
        <p14:creationId xmlns:p14="http://schemas.microsoft.com/office/powerpoint/2010/main" val="2704011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404008-099E-4B27-9E12-3264D1665523}"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7ACFC-1E7D-4FA4-A17D-987406BCB917}" type="slidenum">
              <a:rPr lang="en-US" smtClean="0"/>
              <a:t>‹#›</a:t>
            </a:fld>
            <a:endParaRPr lang="en-US"/>
          </a:p>
        </p:txBody>
      </p:sp>
    </p:spTree>
    <p:extLst>
      <p:ext uri="{BB962C8B-B14F-4D97-AF65-F5344CB8AC3E}">
        <p14:creationId xmlns:p14="http://schemas.microsoft.com/office/powerpoint/2010/main" val="3997416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404008-099E-4B27-9E12-3264D1665523}"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7ACFC-1E7D-4FA4-A17D-987406BCB917}" type="slidenum">
              <a:rPr lang="en-US" smtClean="0"/>
              <a:t>‹#›</a:t>
            </a:fld>
            <a:endParaRPr lang="en-US"/>
          </a:p>
        </p:txBody>
      </p:sp>
    </p:spTree>
    <p:extLst>
      <p:ext uri="{BB962C8B-B14F-4D97-AF65-F5344CB8AC3E}">
        <p14:creationId xmlns:p14="http://schemas.microsoft.com/office/powerpoint/2010/main" val="2563986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404008-099E-4B27-9E12-3264D1665523}"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7ACFC-1E7D-4FA4-A17D-987406BCB917}" type="slidenum">
              <a:rPr lang="en-US" smtClean="0"/>
              <a:t>‹#›</a:t>
            </a:fld>
            <a:endParaRPr lang="en-US"/>
          </a:p>
        </p:txBody>
      </p:sp>
    </p:spTree>
    <p:extLst>
      <p:ext uri="{BB962C8B-B14F-4D97-AF65-F5344CB8AC3E}">
        <p14:creationId xmlns:p14="http://schemas.microsoft.com/office/powerpoint/2010/main" val="322975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404008-099E-4B27-9E12-3264D1665523}"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07ACFC-1E7D-4FA4-A17D-987406BCB917}" type="slidenum">
              <a:rPr lang="en-US" smtClean="0"/>
              <a:t>‹#›</a:t>
            </a:fld>
            <a:endParaRPr lang="en-US"/>
          </a:p>
        </p:txBody>
      </p:sp>
    </p:spTree>
    <p:extLst>
      <p:ext uri="{BB962C8B-B14F-4D97-AF65-F5344CB8AC3E}">
        <p14:creationId xmlns:p14="http://schemas.microsoft.com/office/powerpoint/2010/main" val="82474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404008-099E-4B27-9E12-3264D1665523}" type="datetimeFigureOut">
              <a:rPr lang="en-US" smtClean="0"/>
              <a:t>8/12/2020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07ACFC-1E7D-4FA4-A17D-987406BCB917}" type="slidenum">
              <a:rPr lang="en-US" smtClean="0"/>
              <a:t>‹#›</a:t>
            </a:fld>
            <a:endParaRPr lang="en-US"/>
          </a:p>
        </p:txBody>
      </p:sp>
    </p:spTree>
    <p:extLst>
      <p:ext uri="{BB962C8B-B14F-4D97-AF65-F5344CB8AC3E}">
        <p14:creationId xmlns:p14="http://schemas.microsoft.com/office/powerpoint/2010/main" val="447675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404008-099E-4B27-9E12-3264D1665523}" type="datetimeFigureOut">
              <a:rPr lang="en-US" smtClean="0"/>
              <a:t>8/12/2020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07ACFC-1E7D-4FA4-A17D-987406BCB917}" type="slidenum">
              <a:rPr lang="en-US" smtClean="0"/>
              <a:t>‹#›</a:t>
            </a:fld>
            <a:endParaRPr lang="en-US"/>
          </a:p>
        </p:txBody>
      </p:sp>
    </p:spTree>
    <p:extLst>
      <p:ext uri="{BB962C8B-B14F-4D97-AF65-F5344CB8AC3E}">
        <p14:creationId xmlns:p14="http://schemas.microsoft.com/office/powerpoint/2010/main" val="2643457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F404008-099E-4B27-9E12-3264D1665523}" type="datetimeFigureOut">
              <a:rPr lang="en-US" smtClean="0"/>
              <a:t>8/12/2020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07ACFC-1E7D-4FA4-A17D-987406BCB917}" type="slidenum">
              <a:rPr lang="en-US" smtClean="0"/>
              <a:t>‹#›</a:t>
            </a:fld>
            <a:endParaRPr lang="en-US"/>
          </a:p>
        </p:txBody>
      </p:sp>
    </p:spTree>
    <p:extLst>
      <p:ext uri="{BB962C8B-B14F-4D97-AF65-F5344CB8AC3E}">
        <p14:creationId xmlns:p14="http://schemas.microsoft.com/office/powerpoint/2010/main" val="96841400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404008-099E-4B27-9E12-3264D1665523}"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07ACFC-1E7D-4FA4-A17D-987406BCB917}" type="slidenum">
              <a:rPr lang="en-US" smtClean="0"/>
              <a:t>‹#›</a:t>
            </a:fld>
            <a:endParaRPr lang="en-US"/>
          </a:p>
        </p:txBody>
      </p:sp>
    </p:spTree>
    <p:extLst>
      <p:ext uri="{BB962C8B-B14F-4D97-AF65-F5344CB8AC3E}">
        <p14:creationId xmlns:p14="http://schemas.microsoft.com/office/powerpoint/2010/main" val="2741070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404008-099E-4B27-9E12-3264D1665523}"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07ACFC-1E7D-4FA4-A17D-987406BCB917}" type="slidenum">
              <a:rPr lang="en-US" smtClean="0"/>
              <a:t>‹#›</a:t>
            </a:fld>
            <a:endParaRPr lang="en-US"/>
          </a:p>
        </p:txBody>
      </p:sp>
    </p:spTree>
    <p:extLst>
      <p:ext uri="{BB962C8B-B14F-4D97-AF65-F5344CB8AC3E}">
        <p14:creationId xmlns:p14="http://schemas.microsoft.com/office/powerpoint/2010/main" val="151001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F404008-099E-4B27-9E12-3264D1665523}" type="datetimeFigureOut">
              <a:rPr lang="en-US" smtClean="0"/>
              <a:t>8/12/2020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707ACFC-1E7D-4FA4-A17D-987406BCB917}" type="slidenum">
              <a:rPr lang="en-US" smtClean="0"/>
              <a:t>‹#›</a:t>
            </a:fld>
            <a:endParaRPr lang="en-US"/>
          </a:p>
        </p:txBody>
      </p:sp>
    </p:spTree>
    <p:extLst>
      <p:ext uri="{BB962C8B-B14F-4D97-AF65-F5344CB8AC3E}">
        <p14:creationId xmlns:p14="http://schemas.microsoft.com/office/powerpoint/2010/main" val="706081216"/>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normAutofit/>
          </a:bodyPr>
          <a:lstStyle/>
          <a:p>
            <a:pPr algn="ctr"/>
            <a:r>
              <a:rPr lang="en-US" sz="5500" dirty="0">
                <a:solidFill>
                  <a:schemeClr val="tx1"/>
                </a:solidFill>
                <a:latin typeface="Andalus" panose="02020603050405020304" pitchFamily="18" charset="-78"/>
                <a:cs typeface="Andalus" panose="02020603050405020304" pitchFamily="18" charset="-78"/>
              </a:rPr>
              <a:t>Car Rental &amp; Sale System</a:t>
            </a:r>
          </a:p>
        </p:txBody>
      </p:sp>
      <p:sp>
        <p:nvSpPr>
          <p:cNvPr id="1048591" name="Content Placeholder 2"/>
          <p:cNvSpPr>
            <a:spLocks noGrp="1"/>
          </p:cNvSpPr>
          <p:nvPr>
            <p:ph idx="1"/>
          </p:nvPr>
        </p:nvSpPr>
        <p:spPr/>
        <p:txBody>
          <a:bodyPr>
            <a:normAutofit fontScale="74375" lnSpcReduction="20000"/>
          </a:bodyPr>
          <a:lstStyle/>
          <a:p>
            <a:pPr>
              <a:buFont typeface="Wingdings" panose="05000000000000000000" pitchFamily="2" charset="2"/>
              <a:buChar char="Ø"/>
            </a:pPr>
            <a:r>
              <a:rPr lang="en-US" sz="3400" dirty="0">
                <a:latin typeface="Andalus" panose="02020603050405020304" pitchFamily="18" charset="-78"/>
                <a:cs typeface="Andalus" panose="02020603050405020304" pitchFamily="18" charset="-78"/>
              </a:rPr>
              <a:t>Group Members:</a:t>
            </a:r>
          </a:p>
          <a:p>
            <a:pPr lvl="3">
              <a:buFont typeface="Wingdings" panose="05000000000000000000" pitchFamily="2" charset="2"/>
              <a:buChar char="Ø"/>
            </a:pPr>
            <a:r>
              <a:rPr lang="en-US" sz="3200" dirty="0">
                <a:latin typeface="Andalus" panose="02020603050405020304" pitchFamily="18" charset="-78"/>
                <a:cs typeface="Andalus" panose="02020603050405020304" pitchFamily="18" charset="-78"/>
              </a:rPr>
              <a:t>Hafiz Muhammad Tariq Raza(18-39)[Data Gathering]</a:t>
            </a:r>
          </a:p>
          <a:p>
            <a:pPr lvl="3">
              <a:buFont typeface="Wingdings" panose="05000000000000000000" pitchFamily="2" charset="2"/>
              <a:buChar char="Ø"/>
            </a:pPr>
            <a:r>
              <a:rPr lang="en-US" sz="3200" dirty="0">
                <a:latin typeface="Andalus" panose="02020603050405020304" pitchFamily="18" charset="-78"/>
                <a:cs typeface="Andalus" panose="02020603050405020304" pitchFamily="18" charset="-78"/>
              </a:rPr>
              <a:t>Imran Nazir(18-28) [Data Analysis]</a:t>
            </a:r>
          </a:p>
          <a:p>
            <a:pPr lvl="3">
              <a:buFont typeface="Wingdings" panose="05000000000000000000" pitchFamily="2" charset="2"/>
              <a:buChar char="Ø"/>
            </a:pPr>
            <a:r>
              <a:rPr lang="en-US" sz="3200" dirty="0">
                <a:latin typeface="Andalus" panose="02020603050405020304" pitchFamily="18" charset="-78"/>
                <a:cs typeface="Andalus" panose="02020603050405020304" pitchFamily="18" charset="-78"/>
              </a:rPr>
              <a:t>Shahzad Abbas(18-32)[ERD and Relationships]</a:t>
            </a:r>
          </a:p>
          <a:p>
            <a:pPr lvl="3">
              <a:buFont typeface="Wingdings" panose="05000000000000000000" pitchFamily="2" charset="2"/>
              <a:buChar char="Ø"/>
            </a:pPr>
            <a:r>
              <a:rPr lang="en-US" sz="3200" dirty="0">
                <a:latin typeface="Andalus" panose="02020603050405020304" pitchFamily="18" charset="-78"/>
                <a:cs typeface="Andalus" panose="02020603050405020304" pitchFamily="18" charset="-78"/>
              </a:rPr>
              <a:t>Saad Rasool(18-38)[Normalization]</a:t>
            </a:r>
          </a:p>
          <a:p>
            <a:pPr lvl="3">
              <a:buFont typeface="Wingdings" panose="05000000000000000000" pitchFamily="2" charset="2"/>
              <a:buChar char="Ø"/>
            </a:pPr>
            <a:r>
              <a:rPr lang="en-US" sz="3200" dirty="0">
                <a:latin typeface="Andalus" panose="02020603050405020304" pitchFamily="18" charset="-78"/>
                <a:cs typeface="Andalus" panose="02020603050405020304" pitchFamily="18" charset="-78"/>
              </a:rPr>
              <a:t>Hamza Ahmad(18-52)[Features of Database]</a:t>
            </a:r>
          </a:p>
          <a:p>
            <a:pPr lvl="3">
              <a:buFont typeface="Wingdings" panose="05000000000000000000" pitchFamily="2" charset="2"/>
              <a:buChar char="Ø"/>
            </a:pPr>
            <a:r>
              <a:rPr lang="en-US" sz="3200" dirty="0">
                <a:latin typeface="Andalus" panose="02020603050405020304" pitchFamily="18" charset="-78"/>
                <a:cs typeface="Andalus" panose="02020603050405020304" pitchFamily="18" charset="-78"/>
              </a:rPr>
              <a:t>Talha Arshad(18-25)[Data Population]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extBox 2"/>
          <p:cNvSpPr txBox="1"/>
          <p:nvPr/>
        </p:nvSpPr>
        <p:spPr>
          <a:xfrm>
            <a:off x="1133060" y="586119"/>
            <a:ext cx="1497496" cy="942340"/>
          </a:xfrm>
          <a:prstGeom prst="rect">
            <a:avLst/>
          </a:prstGeom>
          <a:noFill/>
        </p:spPr>
        <p:txBody>
          <a:bodyPr wrap="square" rtlCol="0">
            <a:spAutoFit/>
          </a:bodyPr>
          <a:lstStyle/>
          <a:p>
            <a:r>
              <a:rPr lang="en-US" sz="4800" b="1" dirty="0"/>
              <a:t>4.</a:t>
            </a:r>
          </a:p>
        </p:txBody>
      </p:sp>
      <p:grpSp>
        <p:nvGrpSpPr>
          <p:cNvPr id="45" name="Group 3"/>
          <p:cNvGrpSpPr/>
          <p:nvPr/>
        </p:nvGrpSpPr>
        <p:grpSpPr>
          <a:xfrm>
            <a:off x="1974574" y="2186616"/>
            <a:ext cx="8242852" cy="778849"/>
            <a:chOff x="1974574" y="1630022"/>
            <a:chExt cx="8242852" cy="778849"/>
          </a:xfrm>
        </p:grpSpPr>
        <p:sp>
          <p:nvSpPr>
            <p:cNvPr id="1048629" name="Rectangle 4"/>
            <p:cNvSpPr/>
            <p:nvPr/>
          </p:nvSpPr>
          <p:spPr>
            <a:xfrm>
              <a:off x="1974574" y="1762540"/>
              <a:ext cx="1603513" cy="6463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PrivateOwner</a:t>
              </a:r>
              <a:endParaRPr lang="en-US" dirty="0"/>
            </a:p>
          </p:txBody>
        </p:sp>
        <p:sp>
          <p:nvSpPr>
            <p:cNvPr id="1048630" name="Rectangle 5"/>
            <p:cNvSpPr/>
            <p:nvPr/>
          </p:nvSpPr>
          <p:spPr>
            <a:xfrm>
              <a:off x="8613913" y="1762539"/>
              <a:ext cx="1603513" cy="6463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Car</a:t>
              </a:r>
            </a:p>
          </p:txBody>
        </p:sp>
        <p:cxnSp>
          <p:nvCxnSpPr>
            <p:cNvPr id="3145731" name="Straight Arrow Connector 6"/>
            <p:cNvCxnSpPr>
              <a:cxnSpLocks/>
              <a:stCxn id="1048629" idx="3"/>
              <a:endCxn id="1048630" idx="1"/>
            </p:cNvCxnSpPr>
            <p:nvPr/>
          </p:nvCxnSpPr>
          <p:spPr>
            <a:xfrm flipV="1">
              <a:off x="3578087" y="2085705"/>
              <a:ext cx="503582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48631" name="TextBox 7"/>
            <p:cNvSpPr txBox="1"/>
            <p:nvPr/>
          </p:nvSpPr>
          <p:spPr>
            <a:xfrm>
              <a:off x="3670852" y="1630022"/>
              <a:ext cx="490331" cy="408940"/>
            </a:xfrm>
            <a:prstGeom prst="rect">
              <a:avLst/>
            </a:prstGeom>
            <a:noFill/>
          </p:spPr>
          <p:txBody>
            <a:bodyPr wrap="square" rtlCol="0">
              <a:spAutoFit/>
            </a:bodyPr>
            <a:lstStyle/>
            <a:p>
              <a:r>
                <a:rPr lang="en-US" dirty="0"/>
                <a:t>0:1</a:t>
              </a:r>
            </a:p>
          </p:txBody>
        </p:sp>
        <p:sp>
          <p:nvSpPr>
            <p:cNvPr id="1048632" name="TextBox 8"/>
            <p:cNvSpPr txBox="1"/>
            <p:nvPr/>
          </p:nvSpPr>
          <p:spPr>
            <a:xfrm>
              <a:off x="7885043" y="1646694"/>
              <a:ext cx="636105" cy="408940"/>
            </a:xfrm>
            <a:prstGeom prst="rect">
              <a:avLst/>
            </a:prstGeom>
            <a:noFill/>
          </p:spPr>
          <p:txBody>
            <a:bodyPr wrap="square" rtlCol="0">
              <a:spAutoFit/>
            </a:bodyPr>
            <a:lstStyle/>
            <a:p>
              <a:r>
                <a:rPr lang="en-US" dirty="0"/>
                <a:t>1:M</a:t>
              </a:r>
            </a:p>
          </p:txBody>
        </p:sp>
        <p:sp>
          <p:nvSpPr>
            <p:cNvPr id="1048633" name="TextBox 9"/>
            <p:cNvSpPr txBox="1"/>
            <p:nvPr/>
          </p:nvSpPr>
          <p:spPr>
            <a:xfrm>
              <a:off x="5791200" y="1706549"/>
              <a:ext cx="636105" cy="408940"/>
            </a:xfrm>
            <a:prstGeom prst="rect">
              <a:avLst/>
            </a:prstGeom>
            <a:noFill/>
          </p:spPr>
          <p:txBody>
            <a:bodyPr wrap="square" rtlCol="0">
              <a:spAutoFit/>
            </a:bodyPr>
            <a:lstStyle/>
            <a:p>
              <a:r>
                <a:rPr lang="en-US" dirty="0"/>
                <a:t>own</a:t>
              </a:r>
            </a:p>
          </p:txBody>
        </p:sp>
      </p:grpSp>
      <p:sp>
        <p:nvSpPr>
          <p:cNvPr id="1048634" name="TextBox 11"/>
          <p:cNvSpPr txBox="1"/>
          <p:nvPr/>
        </p:nvSpPr>
        <p:spPr>
          <a:xfrm>
            <a:off x="1881807" y="4125964"/>
            <a:ext cx="9793357" cy="1200329"/>
          </a:xfrm>
          <a:prstGeom prst="rect">
            <a:avLst/>
          </a:prstGeom>
          <a:noFill/>
        </p:spPr>
        <p:txBody>
          <a:bodyPr wrap="square" rtlCol="0">
            <a:spAutoFit/>
          </a:bodyPr>
          <a:lstStyle/>
          <a:p>
            <a:r>
              <a:rPr lang="en-US" sz="3600" b="1" dirty="0" err="1"/>
              <a:t>PrivateOwner</a:t>
            </a:r>
            <a:r>
              <a:rPr lang="en-US" sz="3600" b="1" dirty="0"/>
              <a:t> </a:t>
            </a:r>
            <a:r>
              <a:rPr lang="en-US" sz="3200" dirty="0"/>
              <a:t>(</a:t>
            </a:r>
            <a:r>
              <a:rPr lang="en-US" sz="3200" dirty="0" err="1"/>
              <a:t>OwnerNo</a:t>
            </a:r>
            <a:r>
              <a:rPr lang="en-US" sz="3200" dirty="0"/>
              <a:t>(P.K), [….])</a:t>
            </a:r>
            <a:endParaRPr lang="en-US" sz="3600" dirty="0"/>
          </a:p>
          <a:p>
            <a:r>
              <a:rPr lang="en-US" sz="3600" b="1" dirty="0"/>
              <a:t>Car     </a:t>
            </a:r>
            <a:r>
              <a:rPr lang="en-US" sz="3200" dirty="0"/>
              <a:t>((</a:t>
            </a:r>
            <a:r>
              <a:rPr lang="en-US" sz="3200" dirty="0" err="1"/>
              <a:t>CarNo</a:t>
            </a:r>
            <a:r>
              <a:rPr lang="en-US" sz="3200" dirty="0"/>
              <a:t>, </a:t>
            </a:r>
            <a:r>
              <a:rPr lang="en-US" sz="3200" dirty="0" err="1"/>
              <a:t>OwnerNo</a:t>
            </a:r>
            <a:r>
              <a:rPr lang="en-US" sz="3200" dirty="0"/>
              <a:t>)(</a:t>
            </a:r>
            <a:r>
              <a:rPr lang="en-US" sz="3200" dirty="0" err="1"/>
              <a:t>P.k</a:t>
            </a:r>
            <a:r>
              <a:rPr lang="en-US" sz="3200" dirty="0"/>
              <a:t>), [….], </a:t>
            </a:r>
            <a:r>
              <a:rPr lang="en-US" sz="3200" dirty="0" err="1"/>
              <a:t>BranchNo</a:t>
            </a:r>
            <a:r>
              <a:rPr lang="en-US" sz="3200" dirty="0"/>
              <a:t>(F.K)) </a:t>
            </a:r>
            <a:endParaRPr lang="en-US" sz="36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extBox 2"/>
          <p:cNvSpPr txBox="1"/>
          <p:nvPr/>
        </p:nvSpPr>
        <p:spPr>
          <a:xfrm>
            <a:off x="1133060" y="586119"/>
            <a:ext cx="1497496" cy="942340"/>
          </a:xfrm>
          <a:prstGeom prst="rect">
            <a:avLst/>
          </a:prstGeom>
          <a:noFill/>
        </p:spPr>
        <p:txBody>
          <a:bodyPr wrap="square" rtlCol="0">
            <a:spAutoFit/>
          </a:bodyPr>
          <a:lstStyle/>
          <a:p>
            <a:r>
              <a:rPr lang="en-US" sz="4800" b="1" dirty="0"/>
              <a:t>5.</a:t>
            </a:r>
          </a:p>
        </p:txBody>
      </p:sp>
      <p:grpSp>
        <p:nvGrpSpPr>
          <p:cNvPr id="47" name="Group 3"/>
          <p:cNvGrpSpPr/>
          <p:nvPr/>
        </p:nvGrpSpPr>
        <p:grpSpPr>
          <a:xfrm>
            <a:off x="1974574" y="2186616"/>
            <a:ext cx="8242852" cy="778849"/>
            <a:chOff x="1974574" y="1630022"/>
            <a:chExt cx="8242852" cy="778849"/>
          </a:xfrm>
        </p:grpSpPr>
        <p:sp>
          <p:nvSpPr>
            <p:cNvPr id="1048636" name="Rectangle 4"/>
            <p:cNvSpPr/>
            <p:nvPr/>
          </p:nvSpPr>
          <p:spPr>
            <a:xfrm>
              <a:off x="1974574" y="1762540"/>
              <a:ext cx="1603513" cy="6463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a:t>
              </a:r>
            </a:p>
          </p:txBody>
        </p:sp>
        <p:sp>
          <p:nvSpPr>
            <p:cNvPr id="1048637" name="Rectangle 5"/>
            <p:cNvSpPr/>
            <p:nvPr/>
          </p:nvSpPr>
          <p:spPr>
            <a:xfrm>
              <a:off x="8613913" y="1762539"/>
              <a:ext cx="1603513" cy="6463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Invoice</a:t>
              </a:r>
            </a:p>
          </p:txBody>
        </p:sp>
        <p:cxnSp>
          <p:nvCxnSpPr>
            <p:cNvPr id="3145732" name="Straight Arrow Connector 6"/>
            <p:cNvCxnSpPr>
              <a:cxnSpLocks/>
              <a:stCxn id="1048636" idx="3"/>
              <a:endCxn id="1048637" idx="1"/>
            </p:cNvCxnSpPr>
            <p:nvPr/>
          </p:nvCxnSpPr>
          <p:spPr>
            <a:xfrm flipV="1">
              <a:off x="3578087" y="2085705"/>
              <a:ext cx="503582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48638" name="TextBox 7"/>
            <p:cNvSpPr txBox="1"/>
            <p:nvPr/>
          </p:nvSpPr>
          <p:spPr>
            <a:xfrm>
              <a:off x="3670852" y="1630022"/>
              <a:ext cx="490331" cy="408940"/>
            </a:xfrm>
            <a:prstGeom prst="rect">
              <a:avLst/>
            </a:prstGeom>
            <a:noFill/>
          </p:spPr>
          <p:txBody>
            <a:bodyPr wrap="square" rtlCol="0">
              <a:spAutoFit/>
            </a:bodyPr>
            <a:lstStyle/>
            <a:p>
              <a:r>
                <a:rPr lang="en-US" dirty="0"/>
                <a:t>1:1</a:t>
              </a:r>
            </a:p>
          </p:txBody>
        </p:sp>
        <p:sp>
          <p:nvSpPr>
            <p:cNvPr id="1048639" name="TextBox 8"/>
            <p:cNvSpPr txBox="1"/>
            <p:nvPr/>
          </p:nvSpPr>
          <p:spPr>
            <a:xfrm>
              <a:off x="7885043" y="1646694"/>
              <a:ext cx="636105" cy="408940"/>
            </a:xfrm>
            <a:prstGeom prst="rect">
              <a:avLst/>
            </a:prstGeom>
            <a:noFill/>
          </p:spPr>
          <p:txBody>
            <a:bodyPr wrap="square" rtlCol="0">
              <a:spAutoFit/>
            </a:bodyPr>
            <a:lstStyle/>
            <a:p>
              <a:r>
                <a:rPr lang="en-US" dirty="0"/>
                <a:t>0:M</a:t>
              </a:r>
            </a:p>
          </p:txBody>
        </p:sp>
        <p:sp>
          <p:nvSpPr>
            <p:cNvPr id="1048640" name="TextBox 9"/>
            <p:cNvSpPr txBox="1"/>
            <p:nvPr/>
          </p:nvSpPr>
          <p:spPr>
            <a:xfrm>
              <a:off x="5791200" y="1706549"/>
              <a:ext cx="755374" cy="408940"/>
            </a:xfrm>
            <a:prstGeom prst="rect">
              <a:avLst/>
            </a:prstGeom>
            <a:noFill/>
          </p:spPr>
          <p:txBody>
            <a:bodyPr wrap="square" rtlCol="0">
              <a:spAutoFit/>
            </a:bodyPr>
            <a:lstStyle/>
            <a:p>
              <a:r>
                <a:rPr lang="en-US" dirty="0"/>
                <a:t>Make</a:t>
              </a:r>
            </a:p>
          </p:txBody>
        </p:sp>
      </p:grpSp>
      <p:sp>
        <p:nvSpPr>
          <p:cNvPr id="1048641" name="TextBox 11"/>
          <p:cNvSpPr txBox="1"/>
          <p:nvPr/>
        </p:nvSpPr>
        <p:spPr>
          <a:xfrm>
            <a:off x="1881808" y="4125964"/>
            <a:ext cx="9104244" cy="1200329"/>
          </a:xfrm>
          <a:prstGeom prst="rect">
            <a:avLst/>
          </a:prstGeom>
          <a:noFill/>
        </p:spPr>
        <p:txBody>
          <a:bodyPr wrap="square" rtlCol="0">
            <a:spAutoFit/>
          </a:bodyPr>
          <a:lstStyle/>
          <a:p>
            <a:r>
              <a:rPr lang="en-US" sz="3600" b="1" dirty="0"/>
              <a:t>Client</a:t>
            </a:r>
            <a:r>
              <a:rPr lang="en-US" sz="3600" dirty="0"/>
              <a:t>   </a:t>
            </a:r>
            <a:r>
              <a:rPr lang="en-US" sz="3200" dirty="0"/>
              <a:t>(</a:t>
            </a:r>
            <a:r>
              <a:rPr lang="en-US" sz="3200" dirty="0" err="1"/>
              <a:t>ClientNo</a:t>
            </a:r>
            <a:r>
              <a:rPr lang="en-US" sz="3200" dirty="0"/>
              <a:t>(</a:t>
            </a:r>
            <a:r>
              <a:rPr lang="en-US" sz="3200" dirty="0" err="1"/>
              <a:t>P.k</a:t>
            </a:r>
            <a:r>
              <a:rPr lang="en-US" sz="3200" dirty="0"/>
              <a:t>), [….], </a:t>
            </a:r>
            <a:r>
              <a:rPr lang="en-US" sz="3200" dirty="0" err="1"/>
              <a:t>StaffNo</a:t>
            </a:r>
            <a:r>
              <a:rPr lang="en-US" sz="3200" dirty="0"/>
              <a:t>(</a:t>
            </a:r>
            <a:r>
              <a:rPr lang="en-US" sz="3200" dirty="0" err="1"/>
              <a:t>F.k</a:t>
            </a:r>
            <a:r>
              <a:rPr lang="en-US" sz="3200" dirty="0"/>
              <a:t>) </a:t>
            </a:r>
            <a:endParaRPr lang="en-US" sz="3600" dirty="0"/>
          </a:p>
          <a:p>
            <a:r>
              <a:rPr lang="en-US" sz="3600" b="1" dirty="0"/>
              <a:t>Invoice </a:t>
            </a:r>
            <a:r>
              <a:rPr lang="en-US" sz="3200" dirty="0"/>
              <a:t>(</a:t>
            </a:r>
            <a:r>
              <a:rPr lang="en-US" sz="3200" dirty="0" err="1"/>
              <a:t>InvoiceNo</a:t>
            </a:r>
            <a:r>
              <a:rPr lang="en-US" sz="3200" dirty="0"/>
              <a:t>(</a:t>
            </a:r>
            <a:r>
              <a:rPr lang="en-US" sz="3200" dirty="0" err="1"/>
              <a:t>P.k</a:t>
            </a:r>
            <a:r>
              <a:rPr lang="en-US" sz="3200" dirty="0"/>
              <a:t>), [….], </a:t>
            </a:r>
            <a:r>
              <a:rPr lang="en-US" sz="3200" dirty="0" err="1"/>
              <a:t>ClientNo</a:t>
            </a:r>
            <a:r>
              <a:rPr lang="en-US" sz="3200" dirty="0"/>
              <a:t>(</a:t>
            </a:r>
            <a:r>
              <a:rPr lang="en-US" sz="3200" dirty="0" err="1"/>
              <a:t>F.k</a:t>
            </a:r>
            <a:r>
              <a:rPr lang="en-US" sz="3200" dirty="0"/>
              <a:t>))</a:t>
            </a:r>
            <a:endParaRPr lang="en-US" sz="36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extBox 2"/>
          <p:cNvSpPr txBox="1"/>
          <p:nvPr/>
        </p:nvSpPr>
        <p:spPr>
          <a:xfrm>
            <a:off x="1133060" y="586119"/>
            <a:ext cx="1497496" cy="942340"/>
          </a:xfrm>
          <a:prstGeom prst="rect">
            <a:avLst/>
          </a:prstGeom>
          <a:noFill/>
        </p:spPr>
        <p:txBody>
          <a:bodyPr wrap="square" rtlCol="0">
            <a:spAutoFit/>
          </a:bodyPr>
          <a:lstStyle/>
          <a:p>
            <a:r>
              <a:rPr lang="en-US" sz="4800" b="1" dirty="0"/>
              <a:t>6.</a:t>
            </a:r>
          </a:p>
        </p:txBody>
      </p:sp>
      <p:grpSp>
        <p:nvGrpSpPr>
          <p:cNvPr id="49" name="Group 3"/>
          <p:cNvGrpSpPr/>
          <p:nvPr/>
        </p:nvGrpSpPr>
        <p:grpSpPr>
          <a:xfrm>
            <a:off x="1974574" y="2186616"/>
            <a:ext cx="8242852" cy="778849"/>
            <a:chOff x="1974574" y="1630022"/>
            <a:chExt cx="8242852" cy="778849"/>
          </a:xfrm>
        </p:grpSpPr>
        <p:sp>
          <p:nvSpPr>
            <p:cNvPr id="1048643" name="Rectangle 4"/>
            <p:cNvSpPr/>
            <p:nvPr/>
          </p:nvSpPr>
          <p:spPr>
            <a:xfrm>
              <a:off x="1974574" y="1762540"/>
              <a:ext cx="1603513" cy="6463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Invoice</a:t>
              </a:r>
            </a:p>
          </p:txBody>
        </p:sp>
        <p:sp>
          <p:nvSpPr>
            <p:cNvPr id="1048644" name="Rectangle 5"/>
            <p:cNvSpPr/>
            <p:nvPr/>
          </p:nvSpPr>
          <p:spPr>
            <a:xfrm>
              <a:off x="8613913" y="1762539"/>
              <a:ext cx="1603513" cy="6463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Car</a:t>
              </a:r>
            </a:p>
          </p:txBody>
        </p:sp>
        <p:cxnSp>
          <p:nvCxnSpPr>
            <p:cNvPr id="3145733" name="Straight Arrow Connector 6"/>
            <p:cNvCxnSpPr>
              <a:cxnSpLocks/>
              <a:stCxn id="1048643" idx="3"/>
              <a:endCxn id="1048644" idx="1"/>
            </p:cNvCxnSpPr>
            <p:nvPr/>
          </p:nvCxnSpPr>
          <p:spPr>
            <a:xfrm flipV="1">
              <a:off x="3578087" y="2085705"/>
              <a:ext cx="503582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48645" name="TextBox 7"/>
            <p:cNvSpPr txBox="1"/>
            <p:nvPr/>
          </p:nvSpPr>
          <p:spPr>
            <a:xfrm>
              <a:off x="3670852" y="1630022"/>
              <a:ext cx="490331" cy="408940"/>
            </a:xfrm>
            <a:prstGeom prst="rect">
              <a:avLst/>
            </a:prstGeom>
            <a:noFill/>
          </p:spPr>
          <p:txBody>
            <a:bodyPr wrap="square" rtlCol="0">
              <a:spAutoFit/>
            </a:bodyPr>
            <a:lstStyle/>
            <a:p>
              <a:r>
                <a:rPr lang="en-US" dirty="0"/>
                <a:t>1:1</a:t>
              </a:r>
            </a:p>
          </p:txBody>
        </p:sp>
        <p:sp>
          <p:nvSpPr>
            <p:cNvPr id="1048646" name="TextBox 8"/>
            <p:cNvSpPr txBox="1"/>
            <p:nvPr/>
          </p:nvSpPr>
          <p:spPr>
            <a:xfrm>
              <a:off x="7885043" y="1646694"/>
              <a:ext cx="636105" cy="408940"/>
            </a:xfrm>
            <a:prstGeom prst="rect">
              <a:avLst/>
            </a:prstGeom>
            <a:noFill/>
          </p:spPr>
          <p:txBody>
            <a:bodyPr wrap="square" rtlCol="0">
              <a:spAutoFit/>
            </a:bodyPr>
            <a:lstStyle/>
            <a:p>
              <a:r>
                <a:rPr lang="en-US" dirty="0"/>
                <a:t>1:1</a:t>
              </a:r>
            </a:p>
          </p:txBody>
        </p:sp>
        <p:sp>
          <p:nvSpPr>
            <p:cNvPr id="1048647" name="TextBox 9"/>
            <p:cNvSpPr txBox="1"/>
            <p:nvPr/>
          </p:nvSpPr>
          <p:spPr>
            <a:xfrm>
              <a:off x="5791199" y="1706549"/>
              <a:ext cx="1073427" cy="369332"/>
            </a:xfrm>
            <a:prstGeom prst="rect">
              <a:avLst/>
            </a:prstGeom>
            <a:noFill/>
          </p:spPr>
          <p:txBody>
            <a:bodyPr wrap="square" rtlCol="0">
              <a:spAutoFit/>
            </a:bodyPr>
            <a:lstStyle/>
            <a:p>
              <a:r>
                <a:rPr lang="en-US" dirty="0"/>
                <a:t>Contain</a:t>
              </a:r>
            </a:p>
          </p:txBody>
        </p:sp>
      </p:grpSp>
      <p:sp>
        <p:nvSpPr>
          <p:cNvPr id="1048648" name="TextBox 11"/>
          <p:cNvSpPr txBox="1"/>
          <p:nvPr/>
        </p:nvSpPr>
        <p:spPr>
          <a:xfrm>
            <a:off x="1881808" y="4125964"/>
            <a:ext cx="9846366" cy="1200329"/>
          </a:xfrm>
          <a:prstGeom prst="rect">
            <a:avLst/>
          </a:prstGeom>
          <a:noFill/>
        </p:spPr>
        <p:txBody>
          <a:bodyPr wrap="square" rtlCol="0">
            <a:spAutoFit/>
          </a:bodyPr>
          <a:lstStyle/>
          <a:p>
            <a:r>
              <a:rPr lang="en-US" sz="3600" b="1" dirty="0"/>
              <a:t>Car     </a:t>
            </a:r>
            <a:r>
              <a:rPr lang="en-US" sz="3200" dirty="0"/>
              <a:t>(</a:t>
            </a:r>
            <a:r>
              <a:rPr lang="en-US" sz="3200" dirty="0" err="1"/>
              <a:t>CarNo</a:t>
            </a:r>
            <a:r>
              <a:rPr lang="en-US" sz="3200" dirty="0"/>
              <a:t>(</a:t>
            </a:r>
            <a:r>
              <a:rPr lang="en-US" sz="3200" dirty="0" err="1"/>
              <a:t>P.k</a:t>
            </a:r>
            <a:r>
              <a:rPr lang="en-US" sz="3200" dirty="0"/>
              <a:t>), [….], </a:t>
            </a:r>
            <a:r>
              <a:rPr lang="en-US" sz="3200" dirty="0" err="1"/>
              <a:t>StaffNo</a:t>
            </a:r>
            <a:r>
              <a:rPr lang="en-US" sz="3200" dirty="0"/>
              <a:t>(F.K)) </a:t>
            </a:r>
            <a:endParaRPr lang="en-US" sz="3600" b="1" dirty="0"/>
          </a:p>
          <a:p>
            <a:r>
              <a:rPr lang="en-US" sz="3600" b="1" dirty="0"/>
              <a:t>Invoice </a:t>
            </a:r>
            <a:r>
              <a:rPr lang="en-US" sz="3200" dirty="0"/>
              <a:t>((</a:t>
            </a:r>
            <a:r>
              <a:rPr lang="en-US" sz="3200" dirty="0" err="1"/>
              <a:t>InvoiceNo</a:t>
            </a:r>
            <a:r>
              <a:rPr lang="en-US" sz="3200" dirty="0"/>
              <a:t>, </a:t>
            </a:r>
            <a:r>
              <a:rPr lang="en-US" sz="3200" dirty="0" err="1"/>
              <a:t>CarNo</a:t>
            </a:r>
            <a:r>
              <a:rPr lang="en-US" sz="3200" dirty="0"/>
              <a:t>)(</a:t>
            </a:r>
            <a:r>
              <a:rPr lang="en-US" sz="3200" dirty="0" err="1"/>
              <a:t>P.k</a:t>
            </a:r>
            <a:r>
              <a:rPr lang="en-US" sz="3200" dirty="0"/>
              <a:t>), [….] </a:t>
            </a:r>
            <a:r>
              <a:rPr lang="en-US" sz="3200" dirty="0" err="1"/>
              <a:t>ClientNo</a:t>
            </a:r>
            <a:r>
              <a:rPr lang="en-US" sz="3200" dirty="0"/>
              <a:t> (</a:t>
            </a:r>
            <a:r>
              <a:rPr lang="en-US" sz="3200" dirty="0" err="1"/>
              <a:t>F.k</a:t>
            </a:r>
            <a:r>
              <a:rPr lang="en-US" sz="3200" dirty="0"/>
              <a:t>))</a:t>
            </a:r>
            <a:endParaRPr lang="en-US" sz="36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extBox 2"/>
          <p:cNvSpPr txBox="1"/>
          <p:nvPr/>
        </p:nvSpPr>
        <p:spPr>
          <a:xfrm>
            <a:off x="1133060" y="586119"/>
            <a:ext cx="1497496" cy="942340"/>
          </a:xfrm>
          <a:prstGeom prst="rect">
            <a:avLst/>
          </a:prstGeom>
          <a:noFill/>
        </p:spPr>
        <p:txBody>
          <a:bodyPr wrap="square" rtlCol="0">
            <a:spAutoFit/>
          </a:bodyPr>
          <a:lstStyle/>
          <a:p>
            <a:r>
              <a:rPr lang="en-US" sz="4800" b="1" dirty="0"/>
              <a:t>7.</a:t>
            </a:r>
          </a:p>
        </p:txBody>
      </p:sp>
      <p:grpSp>
        <p:nvGrpSpPr>
          <p:cNvPr id="51" name="Group 3"/>
          <p:cNvGrpSpPr/>
          <p:nvPr/>
        </p:nvGrpSpPr>
        <p:grpSpPr>
          <a:xfrm>
            <a:off x="1974574" y="2186616"/>
            <a:ext cx="8242852" cy="778849"/>
            <a:chOff x="1974574" y="1630022"/>
            <a:chExt cx="8242852" cy="778849"/>
          </a:xfrm>
        </p:grpSpPr>
        <p:sp>
          <p:nvSpPr>
            <p:cNvPr id="1048650" name="Rectangle 4"/>
            <p:cNvSpPr/>
            <p:nvPr/>
          </p:nvSpPr>
          <p:spPr>
            <a:xfrm>
              <a:off x="1974574" y="1762540"/>
              <a:ext cx="1603513" cy="6463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Invoice</a:t>
              </a:r>
            </a:p>
          </p:txBody>
        </p:sp>
        <p:sp>
          <p:nvSpPr>
            <p:cNvPr id="1048651" name="Rectangle 5"/>
            <p:cNvSpPr/>
            <p:nvPr/>
          </p:nvSpPr>
          <p:spPr>
            <a:xfrm>
              <a:off x="8613913" y="1762539"/>
              <a:ext cx="1603513" cy="6463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Installment</a:t>
              </a:r>
            </a:p>
          </p:txBody>
        </p:sp>
        <p:cxnSp>
          <p:nvCxnSpPr>
            <p:cNvPr id="3145734" name="Straight Arrow Connector 6"/>
            <p:cNvCxnSpPr>
              <a:cxnSpLocks/>
              <a:stCxn id="1048650" idx="3"/>
              <a:endCxn id="1048651" idx="1"/>
            </p:cNvCxnSpPr>
            <p:nvPr/>
          </p:nvCxnSpPr>
          <p:spPr>
            <a:xfrm flipV="1">
              <a:off x="3578087" y="2085705"/>
              <a:ext cx="503582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48652" name="TextBox 7"/>
            <p:cNvSpPr txBox="1"/>
            <p:nvPr/>
          </p:nvSpPr>
          <p:spPr>
            <a:xfrm>
              <a:off x="3670852" y="1630022"/>
              <a:ext cx="490331" cy="408940"/>
            </a:xfrm>
            <a:prstGeom prst="rect">
              <a:avLst/>
            </a:prstGeom>
            <a:noFill/>
          </p:spPr>
          <p:txBody>
            <a:bodyPr wrap="square" rtlCol="0">
              <a:spAutoFit/>
            </a:bodyPr>
            <a:lstStyle/>
            <a:p>
              <a:r>
                <a:rPr lang="en-US" dirty="0"/>
                <a:t>1:1</a:t>
              </a:r>
            </a:p>
          </p:txBody>
        </p:sp>
        <p:sp>
          <p:nvSpPr>
            <p:cNvPr id="1048653" name="TextBox 8"/>
            <p:cNvSpPr txBox="1"/>
            <p:nvPr/>
          </p:nvSpPr>
          <p:spPr>
            <a:xfrm>
              <a:off x="7885043" y="1646694"/>
              <a:ext cx="636105" cy="408940"/>
            </a:xfrm>
            <a:prstGeom prst="rect">
              <a:avLst/>
            </a:prstGeom>
            <a:noFill/>
          </p:spPr>
          <p:txBody>
            <a:bodyPr wrap="square" rtlCol="0">
              <a:spAutoFit/>
            </a:bodyPr>
            <a:lstStyle/>
            <a:p>
              <a:r>
                <a:rPr lang="en-US" dirty="0"/>
                <a:t>1:1</a:t>
              </a:r>
            </a:p>
          </p:txBody>
        </p:sp>
        <p:sp>
          <p:nvSpPr>
            <p:cNvPr id="1048654" name="TextBox 9"/>
            <p:cNvSpPr txBox="1"/>
            <p:nvPr/>
          </p:nvSpPr>
          <p:spPr>
            <a:xfrm>
              <a:off x="5791199" y="1706549"/>
              <a:ext cx="967409" cy="408940"/>
            </a:xfrm>
            <a:prstGeom prst="rect">
              <a:avLst/>
            </a:prstGeom>
            <a:noFill/>
          </p:spPr>
          <p:txBody>
            <a:bodyPr wrap="square" rtlCol="0">
              <a:spAutoFit/>
            </a:bodyPr>
            <a:lstStyle/>
            <a:p>
              <a:r>
                <a:rPr lang="en-US" dirty="0"/>
                <a:t>Has</a:t>
              </a:r>
            </a:p>
          </p:txBody>
        </p:sp>
      </p:grpSp>
      <p:sp>
        <p:nvSpPr>
          <p:cNvPr id="1048655" name="TextBox 11"/>
          <p:cNvSpPr txBox="1"/>
          <p:nvPr/>
        </p:nvSpPr>
        <p:spPr>
          <a:xfrm>
            <a:off x="1881808" y="4125964"/>
            <a:ext cx="10190922" cy="1261884"/>
          </a:xfrm>
          <a:prstGeom prst="rect">
            <a:avLst/>
          </a:prstGeom>
          <a:noFill/>
        </p:spPr>
        <p:txBody>
          <a:bodyPr wrap="square" rtlCol="0">
            <a:spAutoFit/>
          </a:bodyPr>
          <a:lstStyle/>
          <a:p>
            <a:r>
              <a:rPr lang="en-US" sz="4000" b="1" dirty="0"/>
              <a:t>Invoice </a:t>
            </a:r>
            <a:r>
              <a:rPr lang="en-US" sz="3200" dirty="0"/>
              <a:t>((</a:t>
            </a:r>
            <a:r>
              <a:rPr lang="en-US" sz="3200" dirty="0" err="1"/>
              <a:t>InvoiceNo</a:t>
            </a:r>
            <a:r>
              <a:rPr lang="en-US" sz="3200" dirty="0"/>
              <a:t>, </a:t>
            </a:r>
            <a:r>
              <a:rPr lang="en-US" sz="3200" dirty="0" err="1"/>
              <a:t>CarNo</a:t>
            </a:r>
            <a:r>
              <a:rPr lang="en-US" sz="3200" dirty="0"/>
              <a:t>)(</a:t>
            </a:r>
            <a:r>
              <a:rPr lang="en-US" sz="3200" dirty="0" err="1"/>
              <a:t>P.k</a:t>
            </a:r>
            <a:r>
              <a:rPr lang="en-US" sz="3200" dirty="0"/>
              <a:t>), [….] </a:t>
            </a:r>
            <a:r>
              <a:rPr lang="en-US" sz="3200" dirty="0" err="1"/>
              <a:t>ClientNo</a:t>
            </a:r>
            <a:r>
              <a:rPr lang="en-US" sz="3200" dirty="0"/>
              <a:t> (</a:t>
            </a:r>
            <a:r>
              <a:rPr lang="en-US" sz="3200" dirty="0" err="1"/>
              <a:t>F.k</a:t>
            </a:r>
            <a:r>
              <a:rPr lang="en-US" sz="3200" dirty="0"/>
              <a:t>))</a:t>
            </a:r>
            <a:endParaRPr lang="en-US" sz="4000" b="1" dirty="0"/>
          </a:p>
          <a:p>
            <a:r>
              <a:rPr lang="en-US" sz="3600" b="1" dirty="0"/>
              <a:t>Installment </a:t>
            </a:r>
            <a:r>
              <a:rPr lang="en-US" sz="3200" dirty="0"/>
              <a:t>(</a:t>
            </a:r>
            <a:r>
              <a:rPr lang="en-US" sz="3200" dirty="0" err="1"/>
              <a:t>InstaNo</a:t>
            </a:r>
            <a:r>
              <a:rPr lang="en-US" sz="3200" dirty="0"/>
              <a:t>(</a:t>
            </a:r>
            <a:r>
              <a:rPr lang="en-US" sz="3200" dirty="0" err="1"/>
              <a:t>P.k</a:t>
            </a:r>
            <a:r>
              <a:rPr lang="en-US" sz="3200" dirty="0"/>
              <a:t>), [….], </a:t>
            </a:r>
            <a:r>
              <a:rPr lang="en-US" sz="3200" dirty="0" err="1"/>
              <a:t>InvoiceNo</a:t>
            </a:r>
            <a:r>
              <a:rPr lang="en-US" sz="3200" dirty="0"/>
              <a:t>(</a:t>
            </a:r>
            <a:r>
              <a:rPr lang="en-US" sz="3200" dirty="0" err="1"/>
              <a:t>F.k</a:t>
            </a:r>
            <a:r>
              <a:rPr lang="en-US" sz="3200" dirty="0"/>
              <a:t>))</a:t>
            </a:r>
            <a:endParaRPr lang="en-US" sz="36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TextBox 2"/>
          <p:cNvSpPr txBox="1"/>
          <p:nvPr/>
        </p:nvSpPr>
        <p:spPr>
          <a:xfrm>
            <a:off x="510208" y="78287"/>
            <a:ext cx="1497496" cy="942339"/>
          </a:xfrm>
          <a:prstGeom prst="rect">
            <a:avLst/>
          </a:prstGeom>
          <a:noFill/>
        </p:spPr>
        <p:txBody>
          <a:bodyPr wrap="square" rtlCol="0">
            <a:spAutoFit/>
          </a:bodyPr>
          <a:lstStyle/>
          <a:p>
            <a:r>
              <a:rPr lang="en-US" sz="4800" b="1" dirty="0"/>
              <a:t>8.</a:t>
            </a:r>
          </a:p>
        </p:txBody>
      </p:sp>
      <p:grpSp>
        <p:nvGrpSpPr>
          <p:cNvPr id="53" name="Group 29"/>
          <p:cNvGrpSpPr/>
          <p:nvPr/>
        </p:nvGrpSpPr>
        <p:grpSpPr>
          <a:xfrm>
            <a:off x="2186607" y="586119"/>
            <a:ext cx="7818786" cy="3835569"/>
            <a:chOff x="2186608" y="262953"/>
            <a:chExt cx="7818786" cy="3835569"/>
          </a:xfrm>
        </p:grpSpPr>
        <p:sp>
          <p:nvSpPr>
            <p:cNvPr id="1048657" name="Rectangle 4"/>
            <p:cNvSpPr/>
            <p:nvPr/>
          </p:nvSpPr>
          <p:spPr>
            <a:xfrm>
              <a:off x="8401881" y="1995966"/>
              <a:ext cx="1603513" cy="6463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Staff As Driver</a:t>
              </a:r>
            </a:p>
          </p:txBody>
        </p:sp>
        <p:sp>
          <p:nvSpPr>
            <p:cNvPr id="1048658" name="Rectangle 6"/>
            <p:cNvSpPr/>
            <p:nvPr/>
          </p:nvSpPr>
          <p:spPr>
            <a:xfrm>
              <a:off x="5155096" y="3452191"/>
              <a:ext cx="1603513" cy="6463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Rent</a:t>
              </a:r>
            </a:p>
          </p:txBody>
        </p:sp>
        <p:sp>
          <p:nvSpPr>
            <p:cNvPr id="1048659" name="Rectangle 8"/>
            <p:cNvSpPr/>
            <p:nvPr/>
          </p:nvSpPr>
          <p:spPr>
            <a:xfrm>
              <a:off x="5155096" y="262953"/>
              <a:ext cx="1603513" cy="6463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Car</a:t>
              </a:r>
            </a:p>
          </p:txBody>
        </p:sp>
        <p:sp>
          <p:nvSpPr>
            <p:cNvPr id="1048660" name="Rectangle 10"/>
            <p:cNvSpPr/>
            <p:nvPr/>
          </p:nvSpPr>
          <p:spPr>
            <a:xfrm>
              <a:off x="2186608" y="1995967"/>
              <a:ext cx="1603513" cy="6463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a:t>
              </a:r>
            </a:p>
          </p:txBody>
        </p:sp>
        <p:sp>
          <p:nvSpPr>
            <p:cNvPr id="1048661" name="Diamond 11"/>
            <p:cNvSpPr/>
            <p:nvPr/>
          </p:nvSpPr>
          <p:spPr>
            <a:xfrm>
              <a:off x="5280991" y="1811943"/>
              <a:ext cx="1351722" cy="1012280"/>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Offer</a:t>
              </a:r>
            </a:p>
          </p:txBody>
        </p:sp>
        <p:cxnSp>
          <p:nvCxnSpPr>
            <p:cNvPr id="3145735" name="Straight Connector 13"/>
            <p:cNvCxnSpPr>
              <a:cxnSpLocks/>
              <a:stCxn id="1048660" idx="3"/>
              <a:endCxn id="1048661" idx="1"/>
            </p:cNvCxnSpPr>
            <p:nvPr/>
          </p:nvCxnSpPr>
          <p:spPr>
            <a:xfrm flipV="1">
              <a:off x="3790121" y="2318083"/>
              <a:ext cx="1490870" cy="1050"/>
            </a:xfrm>
            <a:prstGeom prst="line">
              <a:avLst/>
            </a:prstGeom>
          </p:spPr>
          <p:style>
            <a:lnRef idx="1">
              <a:schemeClr val="dk1"/>
            </a:lnRef>
            <a:fillRef idx="0">
              <a:schemeClr val="dk1"/>
            </a:fillRef>
            <a:effectRef idx="0">
              <a:schemeClr val="dk1"/>
            </a:effectRef>
            <a:fontRef idx="minor">
              <a:schemeClr val="tx1"/>
            </a:fontRef>
          </p:style>
        </p:cxnSp>
        <p:cxnSp>
          <p:nvCxnSpPr>
            <p:cNvPr id="3145736" name="Straight Connector 17"/>
            <p:cNvCxnSpPr>
              <a:cxnSpLocks/>
              <a:stCxn id="1048659" idx="2"/>
              <a:endCxn id="1048661" idx="0"/>
            </p:cNvCxnSpPr>
            <p:nvPr/>
          </p:nvCxnSpPr>
          <p:spPr>
            <a:xfrm flipH="1">
              <a:off x="5956852" y="909284"/>
              <a:ext cx="1" cy="902659"/>
            </a:xfrm>
            <a:prstGeom prst="line">
              <a:avLst/>
            </a:prstGeom>
          </p:spPr>
          <p:style>
            <a:lnRef idx="1">
              <a:schemeClr val="dk1"/>
            </a:lnRef>
            <a:fillRef idx="0">
              <a:schemeClr val="dk1"/>
            </a:fillRef>
            <a:effectRef idx="0">
              <a:schemeClr val="dk1"/>
            </a:effectRef>
            <a:fontRef idx="minor">
              <a:schemeClr val="tx1"/>
            </a:fontRef>
          </p:style>
        </p:cxnSp>
        <p:cxnSp>
          <p:nvCxnSpPr>
            <p:cNvPr id="3145737" name="Straight Connector 19"/>
            <p:cNvCxnSpPr>
              <a:cxnSpLocks/>
              <a:stCxn id="1048661" idx="3"/>
              <a:endCxn id="1048657" idx="1"/>
            </p:cNvCxnSpPr>
            <p:nvPr/>
          </p:nvCxnSpPr>
          <p:spPr>
            <a:xfrm>
              <a:off x="6632713" y="2318083"/>
              <a:ext cx="1769168" cy="1049"/>
            </a:xfrm>
            <a:prstGeom prst="line">
              <a:avLst/>
            </a:prstGeom>
          </p:spPr>
          <p:style>
            <a:lnRef idx="1">
              <a:schemeClr val="dk1"/>
            </a:lnRef>
            <a:fillRef idx="0">
              <a:schemeClr val="dk1"/>
            </a:fillRef>
            <a:effectRef idx="0">
              <a:schemeClr val="dk1"/>
            </a:effectRef>
            <a:fontRef idx="minor">
              <a:schemeClr val="tx1"/>
            </a:fontRef>
          </p:style>
        </p:cxnSp>
        <p:cxnSp>
          <p:nvCxnSpPr>
            <p:cNvPr id="3145738" name="Straight Connector 21"/>
            <p:cNvCxnSpPr>
              <a:cxnSpLocks/>
              <a:stCxn id="1048661" idx="2"/>
              <a:endCxn id="1048658" idx="0"/>
            </p:cNvCxnSpPr>
            <p:nvPr/>
          </p:nvCxnSpPr>
          <p:spPr>
            <a:xfrm>
              <a:off x="5956852" y="2824223"/>
              <a:ext cx="1" cy="627968"/>
            </a:xfrm>
            <a:prstGeom prst="line">
              <a:avLst/>
            </a:prstGeom>
          </p:spPr>
          <p:style>
            <a:lnRef idx="1">
              <a:schemeClr val="dk1"/>
            </a:lnRef>
            <a:fillRef idx="0">
              <a:schemeClr val="dk1"/>
            </a:fillRef>
            <a:effectRef idx="0">
              <a:schemeClr val="dk1"/>
            </a:effectRef>
            <a:fontRef idx="minor">
              <a:schemeClr val="tx1"/>
            </a:fontRef>
          </p:style>
        </p:cxnSp>
        <p:sp>
          <p:nvSpPr>
            <p:cNvPr id="1048662" name="Rectangle 22"/>
            <p:cNvSpPr/>
            <p:nvPr/>
          </p:nvSpPr>
          <p:spPr>
            <a:xfrm>
              <a:off x="3949148" y="1995966"/>
              <a:ext cx="530087" cy="31371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1:1</a:t>
              </a:r>
            </a:p>
          </p:txBody>
        </p:sp>
        <p:sp>
          <p:nvSpPr>
            <p:cNvPr id="1048663" name="Rectangle 24"/>
            <p:cNvSpPr/>
            <p:nvPr/>
          </p:nvSpPr>
          <p:spPr>
            <a:xfrm>
              <a:off x="5983356" y="3077036"/>
              <a:ext cx="530087" cy="31371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1:1</a:t>
              </a:r>
            </a:p>
          </p:txBody>
        </p:sp>
        <p:sp>
          <p:nvSpPr>
            <p:cNvPr id="1048664" name="Rectangle 26"/>
            <p:cNvSpPr/>
            <p:nvPr/>
          </p:nvSpPr>
          <p:spPr>
            <a:xfrm>
              <a:off x="7858539" y="1994918"/>
              <a:ext cx="530087" cy="31371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0:1</a:t>
              </a:r>
            </a:p>
          </p:txBody>
        </p:sp>
        <p:sp>
          <p:nvSpPr>
            <p:cNvPr id="1048665" name="Rectangle 28"/>
            <p:cNvSpPr/>
            <p:nvPr/>
          </p:nvSpPr>
          <p:spPr>
            <a:xfrm>
              <a:off x="5970104" y="931696"/>
              <a:ext cx="530087" cy="31371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1:1</a:t>
              </a:r>
            </a:p>
          </p:txBody>
        </p:sp>
      </p:grpSp>
      <p:sp>
        <p:nvSpPr>
          <p:cNvPr id="1048666" name="TextBox 34"/>
          <p:cNvSpPr txBox="1"/>
          <p:nvPr/>
        </p:nvSpPr>
        <p:spPr>
          <a:xfrm>
            <a:off x="1417983" y="5261112"/>
            <a:ext cx="9356034" cy="584775"/>
          </a:xfrm>
          <a:prstGeom prst="rect">
            <a:avLst/>
          </a:prstGeom>
          <a:noFill/>
        </p:spPr>
        <p:txBody>
          <a:bodyPr wrap="square" rtlCol="0">
            <a:spAutoFit/>
          </a:bodyPr>
          <a:lstStyle/>
          <a:p>
            <a:r>
              <a:rPr lang="en-US" sz="3200" b="1" dirty="0"/>
              <a:t>Rent </a:t>
            </a:r>
            <a:r>
              <a:rPr lang="en-US" sz="2800" dirty="0"/>
              <a:t>((</a:t>
            </a:r>
            <a:r>
              <a:rPr lang="en-US" sz="2800" dirty="0" err="1"/>
              <a:t>CarNo</a:t>
            </a:r>
            <a:r>
              <a:rPr lang="en-US" sz="2800" dirty="0"/>
              <a:t>, </a:t>
            </a:r>
            <a:r>
              <a:rPr lang="en-US" sz="2800" dirty="0" err="1"/>
              <a:t>ClientNo</a:t>
            </a:r>
            <a:r>
              <a:rPr lang="en-US" sz="2800" dirty="0"/>
              <a:t>, </a:t>
            </a:r>
            <a:r>
              <a:rPr lang="en-US" sz="2800" dirty="0" err="1"/>
              <a:t>RentNo</a:t>
            </a:r>
            <a:r>
              <a:rPr lang="en-US" sz="2800" dirty="0"/>
              <a:t>)(</a:t>
            </a:r>
            <a:r>
              <a:rPr lang="en-US" sz="2800" dirty="0" err="1"/>
              <a:t>P.k</a:t>
            </a:r>
            <a:r>
              <a:rPr lang="en-US" sz="2800" dirty="0"/>
              <a:t>), [….], (</a:t>
            </a:r>
            <a:r>
              <a:rPr lang="en-US" sz="2800" dirty="0" err="1"/>
              <a:t>StaffNo</a:t>
            </a:r>
            <a:r>
              <a:rPr lang="en-US" sz="2800" dirty="0"/>
              <a:t>(F.K))</a:t>
            </a:r>
            <a:endParaRPr lang="en-US" sz="40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69889D-092F-423E-89F7-E9CDC165F644}"/>
              </a:ext>
            </a:extLst>
          </p:cNvPr>
          <p:cNvSpPr txBox="1"/>
          <p:nvPr/>
        </p:nvSpPr>
        <p:spPr>
          <a:xfrm>
            <a:off x="993913" y="741281"/>
            <a:ext cx="7156174" cy="584775"/>
          </a:xfrm>
          <a:prstGeom prst="rect">
            <a:avLst/>
          </a:prstGeom>
          <a:noFill/>
        </p:spPr>
        <p:txBody>
          <a:bodyPr wrap="square" rtlCol="0">
            <a:spAutoFit/>
          </a:bodyPr>
          <a:lstStyle/>
          <a:p>
            <a:r>
              <a:rPr lang="en-US" sz="3200" b="1" dirty="0"/>
              <a:t>Tables Before Normalization</a:t>
            </a:r>
          </a:p>
        </p:txBody>
      </p:sp>
      <p:sp>
        <p:nvSpPr>
          <p:cNvPr id="5" name="TextBox 4">
            <a:extLst>
              <a:ext uri="{FF2B5EF4-FFF2-40B4-BE49-F238E27FC236}">
                <a16:creationId xmlns:a16="http://schemas.microsoft.com/office/drawing/2014/main" id="{9B041C3B-00E1-452F-BDB7-18DB63C060A6}"/>
              </a:ext>
            </a:extLst>
          </p:cNvPr>
          <p:cNvSpPr txBox="1"/>
          <p:nvPr/>
        </p:nvSpPr>
        <p:spPr>
          <a:xfrm>
            <a:off x="1497496" y="1506482"/>
            <a:ext cx="9727095" cy="4585871"/>
          </a:xfrm>
          <a:prstGeom prst="rect">
            <a:avLst/>
          </a:prstGeom>
          <a:noFill/>
        </p:spPr>
        <p:txBody>
          <a:bodyPr wrap="square" rtlCol="0">
            <a:spAutoFit/>
          </a:bodyPr>
          <a:lstStyle/>
          <a:p>
            <a:pPr marL="285750" indent="-285750">
              <a:buFont typeface="Wingdings" panose="05000000000000000000" pitchFamily="2" charset="2"/>
              <a:buChar char="v"/>
            </a:pPr>
            <a:r>
              <a:rPr lang="en-US" sz="2400" b="1" dirty="0"/>
              <a:t>Branch</a:t>
            </a:r>
            <a:r>
              <a:rPr lang="en-US" sz="2000" b="1" dirty="0"/>
              <a:t> </a:t>
            </a:r>
            <a:r>
              <a:rPr lang="en-US" sz="2000" dirty="0"/>
              <a:t>(</a:t>
            </a:r>
            <a:r>
              <a:rPr lang="en-US" sz="2000" dirty="0" err="1"/>
              <a:t>BranchNo</a:t>
            </a:r>
            <a:r>
              <a:rPr lang="en-US" sz="2000" dirty="0"/>
              <a:t> (P.K), City, Street, </a:t>
            </a:r>
            <a:r>
              <a:rPr lang="en-US" sz="2000" dirty="0" err="1"/>
              <a:t>PostCode</a:t>
            </a:r>
            <a:r>
              <a:rPr lang="en-US" sz="2000" dirty="0"/>
              <a:t>, </a:t>
            </a:r>
            <a:r>
              <a:rPr lang="en-US" sz="2000" dirty="0" err="1"/>
              <a:t>ContactNo</a:t>
            </a:r>
            <a:r>
              <a:rPr lang="en-US" sz="2000" dirty="0"/>
              <a:t>)</a:t>
            </a:r>
          </a:p>
          <a:p>
            <a:pPr marL="285750" indent="-285750">
              <a:buFont typeface="Wingdings" panose="05000000000000000000" pitchFamily="2" charset="2"/>
              <a:buChar char="v"/>
            </a:pPr>
            <a:r>
              <a:rPr lang="en-US" sz="2400" b="1" dirty="0"/>
              <a:t>Staff</a:t>
            </a:r>
            <a:r>
              <a:rPr lang="en-US" sz="2000" b="1" dirty="0"/>
              <a:t>  </a:t>
            </a:r>
            <a:r>
              <a:rPr lang="en-US" sz="2000" dirty="0"/>
              <a:t>(</a:t>
            </a:r>
            <a:r>
              <a:rPr lang="en-US" sz="2000" dirty="0" err="1"/>
              <a:t>StaffNo</a:t>
            </a:r>
            <a:r>
              <a:rPr lang="en-US" sz="2000" dirty="0"/>
              <a:t> (</a:t>
            </a:r>
            <a:r>
              <a:rPr lang="en-US" sz="2000" dirty="0" err="1"/>
              <a:t>P.k</a:t>
            </a:r>
            <a:r>
              <a:rPr lang="en-US" sz="2000" dirty="0"/>
              <a:t>), </a:t>
            </a:r>
            <a:r>
              <a:rPr lang="en-US" sz="2000" dirty="0" err="1"/>
              <a:t>Fname</a:t>
            </a:r>
            <a:r>
              <a:rPr lang="en-US" sz="2000" dirty="0"/>
              <a:t>, </a:t>
            </a:r>
            <a:r>
              <a:rPr lang="en-US" sz="2000" dirty="0" err="1"/>
              <a:t>Lname</a:t>
            </a:r>
            <a:r>
              <a:rPr lang="en-US" sz="2000" dirty="0"/>
              <a:t>, Address, </a:t>
            </a:r>
            <a:r>
              <a:rPr lang="en-US" sz="2000" dirty="0" err="1"/>
              <a:t>PhoneNo</a:t>
            </a:r>
            <a:r>
              <a:rPr lang="en-US" sz="2000" dirty="0"/>
              <a:t>, CNIC, Depart, </a:t>
            </a:r>
            <a:r>
              <a:rPr lang="en-US" sz="2000" dirty="0" err="1"/>
              <a:t>BankAccount</a:t>
            </a:r>
            <a:r>
              <a:rPr lang="en-US" sz="2000" dirty="0"/>
              <a:t>, Position, Salary, Email, Per-Hour-Charge, </a:t>
            </a:r>
            <a:r>
              <a:rPr lang="en-US" sz="2000" dirty="0" err="1"/>
              <a:t>BranchNo</a:t>
            </a:r>
            <a:r>
              <a:rPr lang="en-US" sz="2000" dirty="0"/>
              <a:t>(F.K)) </a:t>
            </a:r>
          </a:p>
          <a:p>
            <a:pPr marL="285750" indent="-285750">
              <a:buFont typeface="Wingdings" panose="05000000000000000000" pitchFamily="2" charset="2"/>
              <a:buChar char="v"/>
            </a:pPr>
            <a:r>
              <a:rPr lang="en-US" sz="2400" b="1" dirty="0"/>
              <a:t>Car </a:t>
            </a:r>
            <a:r>
              <a:rPr lang="en-US" sz="2000" dirty="0"/>
              <a:t>((</a:t>
            </a:r>
            <a:r>
              <a:rPr lang="en-US" sz="2000" dirty="0" err="1"/>
              <a:t>CarNo</a:t>
            </a:r>
            <a:r>
              <a:rPr lang="en-US" sz="2000" dirty="0"/>
              <a:t>, </a:t>
            </a:r>
            <a:r>
              <a:rPr lang="en-US" sz="2000" dirty="0" err="1"/>
              <a:t>OwnerNo</a:t>
            </a:r>
            <a:r>
              <a:rPr lang="en-US" sz="2000" dirty="0"/>
              <a:t>)(</a:t>
            </a:r>
            <a:r>
              <a:rPr lang="en-US" sz="2000" dirty="0" err="1"/>
              <a:t>P.k</a:t>
            </a:r>
            <a:r>
              <a:rPr lang="en-US" sz="2000" dirty="0"/>
              <a:t>), </a:t>
            </a:r>
            <a:r>
              <a:rPr lang="en-US" sz="2000" dirty="0" err="1"/>
              <a:t>EngineNo</a:t>
            </a:r>
            <a:r>
              <a:rPr lang="en-US" sz="2000" u="sng" dirty="0"/>
              <a:t>, </a:t>
            </a:r>
            <a:r>
              <a:rPr lang="en-US" sz="2000" dirty="0" err="1"/>
              <a:t>BodyNo</a:t>
            </a:r>
            <a:r>
              <a:rPr lang="en-US" sz="2000" dirty="0"/>
              <a:t>, </a:t>
            </a:r>
            <a:r>
              <a:rPr lang="en-US" sz="2000" dirty="0" err="1"/>
              <a:t>RegistrationNo</a:t>
            </a:r>
            <a:r>
              <a:rPr lang="en-US" sz="2000" dirty="0"/>
              <a:t>, Model, Brand, H-Power, </a:t>
            </a:r>
            <a:r>
              <a:rPr lang="en-US" sz="2000" dirty="0" err="1"/>
              <a:t>Manufacturer,Category</a:t>
            </a:r>
            <a:r>
              <a:rPr lang="en-US" sz="2000" dirty="0"/>
              <a:t>, P-Price, S-</a:t>
            </a:r>
            <a:r>
              <a:rPr lang="en-US" sz="2000" dirty="0" err="1"/>
              <a:t>Price,O</a:t>
            </a:r>
            <a:r>
              <a:rPr lang="en-US" sz="2000" dirty="0"/>
              <a:t>-rent, </a:t>
            </a:r>
            <a:r>
              <a:rPr lang="en-US" sz="2000" dirty="0" err="1"/>
              <a:t>PerHourCharge</a:t>
            </a:r>
            <a:r>
              <a:rPr lang="en-US" sz="2000" dirty="0"/>
              <a:t>, Seats, </a:t>
            </a:r>
            <a:r>
              <a:rPr lang="en-US" sz="2000" dirty="0" err="1"/>
              <a:t>NOAccidents</a:t>
            </a:r>
            <a:r>
              <a:rPr lang="en-US" sz="2000" dirty="0"/>
              <a:t>, </a:t>
            </a:r>
            <a:r>
              <a:rPr lang="en-US" sz="2000" dirty="0" err="1"/>
              <a:t>EnteringDate</a:t>
            </a:r>
            <a:r>
              <a:rPr lang="en-US" sz="2000" dirty="0"/>
              <a:t>, Mode, R-</a:t>
            </a:r>
            <a:r>
              <a:rPr lang="en-US" sz="2000" dirty="0" err="1"/>
              <a:t>CarNo</a:t>
            </a:r>
            <a:r>
              <a:rPr lang="en-US" sz="2000" dirty="0"/>
              <a:t>, S-</a:t>
            </a:r>
            <a:r>
              <a:rPr lang="en-US" sz="2000" dirty="0" err="1"/>
              <a:t>CarNo</a:t>
            </a:r>
            <a:r>
              <a:rPr lang="en-US" sz="2000" dirty="0"/>
              <a:t>, </a:t>
            </a:r>
            <a:r>
              <a:rPr lang="en-US" sz="2000" dirty="0" err="1"/>
              <a:t>StaffNo</a:t>
            </a:r>
            <a:r>
              <a:rPr lang="en-US" sz="2000" dirty="0"/>
              <a:t>(F.K)) </a:t>
            </a:r>
          </a:p>
          <a:p>
            <a:pPr marL="285750" indent="-285750">
              <a:buFont typeface="Wingdings" panose="05000000000000000000" pitchFamily="2" charset="2"/>
              <a:buChar char="v"/>
            </a:pPr>
            <a:r>
              <a:rPr lang="en-US" sz="2400" b="1" dirty="0"/>
              <a:t>Client </a:t>
            </a:r>
            <a:r>
              <a:rPr lang="en-US" sz="2000" dirty="0"/>
              <a:t>(</a:t>
            </a:r>
            <a:r>
              <a:rPr lang="en-US" sz="2000" dirty="0" err="1"/>
              <a:t>ClientNo</a:t>
            </a:r>
            <a:r>
              <a:rPr lang="en-US" sz="2000" dirty="0"/>
              <a:t>(</a:t>
            </a:r>
            <a:r>
              <a:rPr lang="en-US" sz="2000" dirty="0" err="1"/>
              <a:t>P.k</a:t>
            </a:r>
            <a:r>
              <a:rPr lang="en-US" sz="2000" dirty="0"/>
              <a:t>), Name, F-Name, Address, </a:t>
            </a:r>
            <a:r>
              <a:rPr lang="en-US" sz="2000" dirty="0" err="1"/>
              <a:t>PhoneNo</a:t>
            </a:r>
            <a:r>
              <a:rPr lang="en-US" sz="2000" dirty="0"/>
              <a:t>, CNIC, </a:t>
            </a:r>
            <a:r>
              <a:rPr lang="en-US" sz="2000" dirty="0" err="1"/>
              <a:t>StaffNo</a:t>
            </a:r>
            <a:r>
              <a:rPr lang="en-US" sz="2000" dirty="0"/>
              <a:t>(</a:t>
            </a:r>
            <a:r>
              <a:rPr lang="en-US" sz="2000" dirty="0" err="1"/>
              <a:t>F.k</a:t>
            </a:r>
            <a:r>
              <a:rPr lang="en-US" sz="2000" dirty="0"/>
              <a:t>))</a:t>
            </a:r>
            <a:endParaRPr lang="en-US" sz="2400" dirty="0"/>
          </a:p>
          <a:p>
            <a:pPr marL="285750" indent="-285750">
              <a:buFont typeface="Wingdings" panose="05000000000000000000" pitchFamily="2" charset="2"/>
              <a:buChar char="v"/>
            </a:pPr>
            <a:r>
              <a:rPr lang="en-US" sz="2400" b="1" dirty="0"/>
              <a:t>Invoice </a:t>
            </a:r>
            <a:r>
              <a:rPr lang="en-US" sz="2000" dirty="0"/>
              <a:t>(</a:t>
            </a:r>
            <a:r>
              <a:rPr lang="en-US" sz="2000" dirty="0" err="1"/>
              <a:t>InvoiceNo</a:t>
            </a:r>
            <a:r>
              <a:rPr lang="en-US" sz="2000" dirty="0"/>
              <a:t>(</a:t>
            </a:r>
            <a:r>
              <a:rPr lang="en-US" sz="2000" dirty="0" err="1"/>
              <a:t>P.k</a:t>
            </a:r>
            <a:r>
              <a:rPr lang="en-US" sz="2000" dirty="0"/>
              <a:t>), Date, Amount</a:t>
            </a:r>
            <a:r>
              <a:rPr lang="en-US" sz="2000" b="1" dirty="0"/>
              <a:t>, </a:t>
            </a:r>
            <a:r>
              <a:rPr lang="en-US" sz="2000" dirty="0"/>
              <a:t>Discount, (</a:t>
            </a:r>
            <a:r>
              <a:rPr lang="en-US" sz="2000" dirty="0" err="1"/>
              <a:t>ClientNo</a:t>
            </a:r>
            <a:r>
              <a:rPr lang="en-US" sz="2000" dirty="0"/>
              <a:t>, </a:t>
            </a:r>
            <a:r>
              <a:rPr lang="en-US" sz="2000" dirty="0" err="1"/>
              <a:t>CarNo</a:t>
            </a:r>
            <a:r>
              <a:rPr lang="en-US" sz="2000" dirty="0"/>
              <a:t>)(</a:t>
            </a:r>
            <a:r>
              <a:rPr lang="en-US" sz="2000" dirty="0" err="1"/>
              <a:t>F.k</a:t>
            </a:r>
            <a:r>
              <a:rPr lang="en-US" sz="2000" dirty="0"/>
              <a:t>))</a:t>
            </a:r>
          </a:p>
          <a:p>
            <a:pPr marL="285750" indent="-285750">
              <a:buFont typeface="Wingdings" panose="05000000000000000000" pitchFamily="2" charset="2"/>
              <a:buChar char="v"/>
            </a:pPr>
            <a:r>
              <a:rPr lang="en-US" sz="2400" b="1" dirty="0"/>
              <a:t>Installment </a:t>
            </a:r>
            <a:r>
              <a:rPr lang="en-US" sz="2000" dirty="0"/>
              <a:t>(</a:t>
            </a:r>
            <a:r>
              <a:rPr lang="en-US" sz="2000" dirty="0" err="1"/>
              <a:t>InstaNo</a:t>
            </a:r>
            <a:r>
              <a:rPr lang="en-US" sz="2000" dirty="0"/>
              <a:t>(</a:t>
            </a:r>
            <a:r>
              <a:rPr lang="en-US" sz="2000" dirty="0" err="1"/>
              <a:t>P.k</a:t>
            </a:r>
            <a:r>
              <a:rPr lang="en-US" sz="2000" dirty="0"/>
              <a:t>), Total-Installments, Per-Install-Period, Per-Install-Amount, Paid-Install, </a:t>
            </a:r>
            <a:r>
              <a:rPr lang="en-US" sz="2000" dirty="0" err="1"/>
              <a:t>InvoiceNo</a:t>
            </a:r>
            <a:r>
              <a:rPr lang="en-US" sz="2000" dirty="0"/>
              <a:t>(</a:t>
            </a:r>
            <a:r>
              <a:rPr lang="en-US" sz="2000" dirty="0" err="1"/>
              <a:t>F.k</a:t>
            </a:r>
            <a:r>
              <a:rPr lang="en-US" sz="2000" dirty="0"/>
              <a:t>))</a:t>
            </a:r>
          </a:p>
          <a:p>
            <a:pPr marL="285750" indent="-285750">
              <a:buFont typeface="Wingdings" panose="05000000000000000000" pitchFamily="2" charset="2"/>
              <a:buChar char="v"/>
            </a:pPr>
            <a:r>
              <a:rPr lang="en-US" sz="2400" b="1" dirty="0" err="1"/>
              <a:t>PrivateOwner</a:t>
            </a:r>
            <a:r>
              <a:rPr lang="en-US" sz="2400" b="1" dirty="0"/>
              <a:t> </a:t>
            </a:r>
            <a:r>
              <a:rPr lang="en-US" sz="2000" dirty="0"/>
              <a:t>(</a:t>
            </a:r>
            <a:r>
              <a:rPr lang="en-US" sz="2000" dirty="0" err="1"/>
              <a:t>OwnerNo</a:t>
            </a:r>
            <a:r>
              <a:rPr lang="en-US" sz="2000" dirty="0"/>
              <a:t>(P.K), </a:t>
            </a:r>
            <a:r>
              <a:rPr lang="en-US" sz="2000" dirty="0" err="1"/>
              <a:t>Fname</a:t>
            </a:r>
            <a:r>
              <a:rPr lang="en-US" sz="2000" dirty="0"/>
              <a:t>, </a:t>
            </a:r>
            <a:r>
              <a:rPr lang="en-US" sz="2000" dirty="0" err="1"/>
              <a:t>Lname</a:t>
            </a:r>
            <a:r>
              <a:rPr lang="en-US" sz="2000" dirty="0"/>
              <a:t>, Address, </a:t>
            </a:r>
            <a:r>
              <a:rPr lang="en-US" sz="2000" dirty="0" err="1"/>
              <a:t>PhoneNo</a:t>
            </a:r>
            <a:r>
              <a:rPr lang="en-US" sz="2000" dirty="0"/>
              <a:t>, CNIC)</a:t>
            </a:r>
          </a:p>
          <a:p>
            <a:pPr marL="285750" indent="-285750">
              <a:buFont typeface="Wingdings" panose="05000000000000000000" pitchFamily="2" charset="2"/>
              <a:buChar char="v"/>
            </a:pPr>
            <a:r>
              <a:rPr lang="en-US" sz="2400" b="1" dirty="0"/>
              <a:t>Rent </a:t>
            </a:r>
            <a:r>
              <a:rPr lang="en-US" sz="2000" dirty="0"/>
              <a:t>((</a:t>
            </a:r>
            <a:r>
              <a:rPr lang="en-US" sz="2000" dirty="0" err="1"/>
              <a:t>CarNo</a:t>
            </a:r>
            <a:r>
              <a:rPr lang="en-US" sz="2000" dirty="0"/>
              <a:t>, </a:t>
            </a:r>
            <a:r>
              <a:rPr lang="en-US" sz="2000" dirty="0" err="1"/>
              <a:t>ClientNo</a:t>
            </a:r>
            <a:r>
              <a:rPr lang="en-US" sz="2000" dirty="0"/>
              <a:t>, </a:t>
            </a:r>
            <a:r>
              <a:rPr lang="en-US" sz="2000" dirty="0" err="1"/>
              <a:t>RentNo</a:t>
            </a:r>
            <a:r>
              <a:rPr lang="en-US" sz="2000" dirty="0"/>
              <a:t>)(</a:t>
            </a:r>
            <a:r>
              <a:rPr lang="en-US" sz="2000" dirty="0" err="1"/>
              <a:t>P.k</a:t>
            </a:r>
            <a:r>
              <a:rPr lang="en-US" sz="2000" dirty="0"/>
              <a:t>), Start-Time, End-Time, Date, Accidental-Charges, (</a:t>
            </a:r>
            <a:r>
              <a:rPr lang="en-US" sz="2000" dirty="0" err="1"/>
              <a:t>StaffNo</a:t>
            </a:r>
            <a:r>
              <a:rPr lang="en-US" sz="2000" dirty="0"/>
              <a:t>(F.K))</a:t>
            </a:r>
            <a:endParaRPr lang="en-US" dirty="0"/>
          </a:p>
        </p:txBody>
      </p:sp>
      <p:sp>
        <p:nvSpPr>
          <p:cNvPr id="6" name="TextBox 5">
            <a:extLst>
              <a:ext uri="{FF2B5EF4-FFF2-40B4-BE49-F238E27FC236}">
                <a16:creationId xmlns:a16="http://schemas.microsoft.com/office/drawing/2014/main" id="{56F46A76-1121-4524-A011-4592CEC79362}"/>
              </a:ext>
            </a:extLst>
          </p:cNvPr>
          <p:cNvSpPr txBox="1"/>
          <p:nvPr/>
        </p:nvSpPr>
        <p:spPr>
          <a:xfrm>
            <a:off x="993912" y="6079149"/>
            <a:ext cx="9236766" cy="738664"/>
          </a:xfrm>
          <a:prstGeom prst="rect">
            <a:avLst/>
          </a:prstGeom>
          <a:noFill/>
        </p:spPr>
        <p:txBody>
          <a:bodyPr wrap="square" rtlCol="0">
            <a:spAutoFit/>
          </a:bodyPr>
          <a:lstStyle/>
          <a:p>
            <a:r>
              <a:rPr lang="en-US" sz="2400" b="1" dirty="0"/>
              <a:t>Note: </a:t>
            </a:r>
            <a:r>
              <a:rPr lang="en-US" dirty="0"/>
              <a:t>In car table </a:t>
            </a:r>
            <a:r>
              <a:rPr lang="en-US" dirty="0" err="1"/>
              <a:t>RegistrationNo</a:t>
            </a:r>
            <a:r>
              <a:rPr lang="en-US" dirty="0"/>
              <a:t> will be used to identify Rental Cars &amp; </a:t>
            </a:r>
            <a:r>
              <a:rPr lang="en-US" dirty="0" err="1"/>
              <a:t>EngineNo</a:t>
            </a:r>
            <a:r>
              <a:rPr lang="en-US" dirty="0"/>
              <a:t> + </a:t>
            </a:r>
            <a:r>
              <a:rPr lang="en-US" dirty="0" err="1"/>
              <a:t>BodyNo</a:t>
            </a:r>
            <a:r>
              <a:rPr lang="en-US" dirty="0"/>
              <a:t> will be used to identify Sale cars.</a:t>
            </a:r>
            <a:endParaRPr lang="en-US" b="1" dirty="0"/>
          </a:p>
        </p:txBody>
      </p:sp>
    </p:spTree>
    <p:extLst>
      <p:ext uri="{BB962C8B-B14F-4D97-AF65-F5344CB8AC3E}">
        <p14:creationId xmlns:p14="http://schemas.microsoft.com/office/powerpoint/2010/main" val="1372992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1366-35EA-4D04-8F1A-809B141C9354}"/>
              </a:ext>
            </a:extLst>
          </p:cNvPr>
          <p:cNvSpPr>
            <a:spLocks noGrp="1"/>
          </p:cNvSpPr>
          <p:nvPr>
            <p:ph type="title"/>
          </p:nvPr>
        </p:nvSpPr>
        <p:spPr/>
        <p:txBody>
          <a:bodyPr>
            <a:normAutofit/>
          </a:bodyPr>
          <a:lstStyle/>
          <a:p>
            <a:r>
              <a:rPr lang="en-US" sz="4000" b="1" dirty="0"/>
              <a:t>Normalization</a:t>
            </a:r>
          </a:p>
        </p:txBody>
      </p:sp>
      <p:sp>
        <p:nvSpPr>
          <p:cNvPr id="4" name="TextBox 3">
            <a:extLst>
              <a:ext uri="{FF2B5EF4-FFF2-40B4-BE49-F238E27FC236}">
                <a16:creationId xmlns:a16="http://schemas.microsoft.com/office/drawing/2014/main" id="{37DB00CB-B55E-460F-BA37-AC380CE78BFE}"/>
              </a:ext>
            </a:extLst>
          </p:cNvPr>
          <p:cNvSpPr txBox="1"/>
          <p:nvPr/>
        </p:nvSpPr>
        <p:spPr>
          <a:xfrm>
            <a:off x="1046922" y="1922306"/>
            <a:ext cx="3352800" cy="584775"/>
          </a:xfrm>
          <a:prstGeom prst="rect">
            <a:avLst/>
          </a:prstGeom>
          <a:noFill/>
        </p:spPr>
        <p:txBody>
          <a:bodyPr wrap="square" rtlCol="0">
            <a:spAutoFit/>
          </a:bodyPr>
          <a:lstStyle/>
          <a:p>
            <a:r>
              <a:rPr lang="en-US" sz="3200" b="1" dirty="0"/>
              <a:t>First Normal Form</a:t>
            </a:r>
            <a:endParaRPr lang="en-US" sz="2800" b="1" dirty="0"/>
          </a:p>
        </p:txBody>
      </p:sp>
      <p:sp>
        <p:nvSpPr>
          <p:cNvPr id="6" name="TextBox 5">
            <a:extLst>
              <a:ext uri="{FF2B5EF4-FFF2-40B4-BE49-F238E27FC236}">
                <a16:creationId xmlns:a16="http://schemas.microsoft.com/office/drawing/2014/main" id="{40070A6C-9531-4B8A-B6F4-53C50B406FB0}"/>
              </a:ext>
            </a:extLst>
          </p:cNvPr>
          <p:cNvSpPr txBox="1"/>
          <p:nvPr/>
        </p:nvSpPr>
        <p:spPr>
          <a:xfrm>
            <a:off x="1987826" y="2666424"/>
            <a:ext cx="8216348" cy="830997"/>
          </a:xfrm>
          <a:prstGeom prst="rect">
            <a:avLst/>
          </a:prstGeom>
          <a:noFill/>
        </p:spPr>
        <p:txBody>
          <a:bodyPr wrap="square" rtlCol="0">
            <a:spAutoFit/>
          </a:bodyPr>
          <a:lstStyle/>
          <a:p>
            <a:r>
              <a:rPr lang="en-US" sz="2400" dirty="0"/>
              <a:t>In all tables there is only one value at the intersection of row and column, that’s why all tables are already in 1NF.</a:t>
            </a:r>
          </a:p>
        </p:txBody>
      </p:sp>
      <p:sp>
        <p:nvSpPr>
          <p:cNvPr id="8" name="TextBox 7">
            <a:extLst>
              <a:ext uri="{FF2B5EF4-FFF2-40B4-BE49-F238E27FC236}">
                <a16:creationId xmlns:a16="http://schemas.microsoft.com/office/drawing/2014/main" id="{7CA188E1-6A9A-48BE-92ED-D8F65CB0A58B}"/>
              </a:ext>
            </a:extLst>
          </p:cNvPr>
          <p:cNvSpPr txBox="1"/>
          <p:nvPr/>
        </p:nvSpPr>
        <p:spPr>
          <a:xfrm>
            <a:off x="1046922" y="3780558"/>
            <a:ext cx="3816626" cy="584775"/>
          </a:xfrm>
          <a:prstGeom prst="rect">
            <a:avLst/>
          </a:prstGeom>
          <a:noFill/>
        </p:spPr>
        <p:txBody>
          <a:bodyPr wrap="square" rtlCol="0">
            <a:spAutoFit/>
          </a:bodyPr>
          <a:lstStyle/>
          <a:p>
            <a:r>
              <a:rPr lang="en-US" sz="3200" b="1" dirty="0"/>
              <a:t>Second Normal Form</a:t>
            </a:r>
            <a:endParaRPr lang="en-US" sz="2800" b="1" dirty="0"/>
          </a:p>
        </p:txBody>
      </p:sp>
      <p:sp>
        <p:nvSpPr>
          <p:cNvPr id="10" name="TextBox 9">
            <a:extLst>
              <a:ext uri="{FF2B5EF4-FFF2-40B4-BE49-F238E27FC236}">
                <a16:creationId xmlns:a16="http://schemas.microsoft.com/office/drawing/2014/main" id="{84E367BD-E320-40AB-9690-DB4D3D0C18A2}"/>
              </a:ext>
            </a:extLst>
          </p:cNvPr>
          <p:cNvSpPr txBox="1"/>
          <p:nvPr/>
        </p:nvSpPr>
        <p:spPr>
          <a:xfrm>
            <a:off x="1987826" y="4648470"/>
            <a:ext cx="8216348" cy="1569660"/>
          </a:xfrm>
          <a:prstGeom prst="rect">
            <a:avLst/>
          </a:prstGeom>
          <a:noFill/>
        </p:spPr>
        <p:txBody>
          <a:bodyPr wrap="square" rtlCol="0">
            <a:spAutoFit/>
          </a:bodyPr>
          <a:lstStyle/>
          <a:p>
            <a:r>
              <a:rPr lang="en-US" sz="2400" dirty="0"/>
              <a:t>From previous slide we can see that all tables have Primary Key of single attribute. That’s why there is no Partial Dependency. And we know that if there is no Partial Dependency then the table is in 2NF.</a:t>
            </a:r>
          </a:p>
        </p:txBody>
      </p:sp>
    </p:spTree>
    <p:extLst>
      <p:ext uri="{BB962C8B-B14F-4D97-AF65-F5344CB8AC3E}">
        <p14:creationId xmlns:p14="http://schemas.microsoft.com/office/powerpoint/2010/main" val="354419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BF5D88-DCAD-4523-A68F-7F3FC728B2F7}"/>
              </a:ext>
            </a:extLst>
          </p:cNvPr>
          <p:cNvSpPr txBox="1"/>
          <p:nvPr/>
        </p:nvSpPr>
        <p:spPr>
          <a:xfrm>
            <a:off x="1058518" y="1364146"/>
            <a:ext cx="3551582" cy="584775"/>
          </a:xfrm>
          <a:prstGeom prst="rect">
            <a:avLst/>
          </a:prstGeom>
          <a:noFill/>
        </p:spPr>
        <p:txBody>
          <a:bodyPr wrap="square" rtlCol="0">
            <a:spAutoFit/>
          </a:bodyPr>
          <a:lstStyle/>
          <a:p>
            <a:r>
              <a:rPr lang="en-US" sz="3200" b="1" dirty="0"/>
              <a:t>Third Normal Form</a:t>
            </a:r>
            <a:endParaRPr lang="en-US" sz="2800" b="1" dirty="0"/>
          </a:p>
        </p:txBody>
      </p:sp>
      <p:sp>
        <p:nvSpPr>
          <p:cNvPr id="6" name="TextBox 5">
            <a:extLst>
              <a:ext uri="{FF2B5EF4-FFF2-40B4-BE49-F238E27FC236}">
                <a16:creationId xmlns:a16="http://schemas.microsoft.com/office/drawing/2014/main" id="{99C74940-A133-4BE9-8B5D-CEB58E3A9218}"/>
              </a:ext>
            </a:extLst>
          </p:cNvPr>
          <p:cNvSpPr txBox="1"/>
          <p:nvPr/>
        </p:nvSpPr>
        <p:spPr>
          <a:xfrm>
            <a:off x="1676399" y="2006447"/>
            <a:ext cx="9276523" cy="4216539"/>
          </a:xfrm>
          <a:prstGeom prst="rect">
            <a:avLst/>
          </a:prstGeom>
          <a:noFill/>
        </p:spPr>
        <p:txBody>
          <a:bodyPr wrap="square" rtlCol="0">
            <a:spAutoFit/>
          </a:bodyPr>
          <a:lstStyle/>
          <a:p>
            <a:r>
              <a:rPr lang="en-US" sz="2400" dirty="0"/>
              <a:t>In 3NF we deal with transitive dependency. And by observing the tables we know that all tables are free of transitive dependency except Car table.</a:t>
            </a:r>
          </a:p>
          <a:p>
            <a:r>
              <a:rPr lang="en-US" sz="2800" b="1" i="1" dirty="0"/>
              <a:t>Car </a:t>
            </a:r>
            <a:r>
              <a:rPr lang="en-US" sz="2400" i="1" dirty="0"/>
              <a:t>(</a:t>
            </a:r>
            <a:r>
              <a:rPr lang="en-US" sz="2400" i="1" dirty="0" err="1"/>
              <a:t>CarNo</a:t>
            </a:r>
            <a:r>
              <a:rPr lang="en-US" sz="2400" i="1" dirty="0"/>
              <a:t> (</a:t>
            </a:r>
            <a:r>
              <a:rPr lang="en-US" sz="2400" i="1" dirty="0" err="1"/>
              <a:t>P.k</a:t>
            </a:r>
            <a:r>
              <a:rPr lang="en-US" sz="2400" i="1" dirty="0"/>
              <a:t>), </a:t>
            </a:r>
            <a:r>
              <a:rPr lang="en-US" sz="2400" i="1" dirty="0" err="1"/>
              <a:t>EngineNo</a:t>
            </a:r>
            <a:r>
              <a:rPr lang="en-US" sz="2400" i="1" u="sng" dirty="0"/>
              <a:t>, </a:t>
            </a:r>
            <a:r>
              <a:rPr lang="en-US" sz="2400" i="1" dirty="0" err="1"/>
              <a:t>BodyNo</a:t>
            </a:r>
            <a:r>
              <a:rPr lang="en-US" sz="2400" i="1" dirty="0"/>
              <a:t>, </a:t>
            </a:r>
            <a:r>
              <a:rPr lang="en-US" sz="2400" i="1" dirty="0" err="1"/>
              <a:t>RegistrationNo</a:t>
            </a:r>
            <a:r>
              <a:rPr lang="en-US" sz="2400" i="1" dirty="0"/>
              <a:t>, Model, Brand, H-Power, </a:t>
            </a:r>
            <a:r>
              <a:rPr lang="en-US" sz="2400" i="1" dirty="0" err="1"/>
              <a:t>Manufacturer,Category</a:t>
            </a:r>
            <a:r>
              <a:rPr lang="en-US" sz="2400" i="1" dirty="0"/>
              <a:t>, P-Price, S-</a:t>
            </a:r>
            <a:r>
              <a:rPr lang="en-US" sz="2400" i="1" dirty="0" err="1"/>
              <a:t>Price,O</a:t>
            </a:r>
            <a:r>
              <a:rPr lang="en-US" sz="2400" i="1" dirty="0"/>
              <a:t>-rent, </a:t>
            </a:r>
            <a:r>
              <a:rPr lang="en-US" sz="2400" i="1" dirty="0" err="1"/>
              <a:t>PerHourCharge</a:t>
            </a:r>
            <a:r>
              <a:rPr lang="en-US" sz="2400" i="1" dirty="0"/>
              <a:t>, Seats, </a:t>
            </a:r>
            <a:r>
              <a:rPr lang="en-US" sz="2400" i="1" dirty="0" err="1"/>
              <a:t>NOAccidents</a:t>
            </a:r>
            <a:r>
              <a:rPr lang="en-US" sz="2400" i="1" dirty="0"/>
              <a:t>, </a:t>
            </a:r>
            <a:r>
              <a:rPr lang="en-US" sz="2400" i="1" dirty="0" err="1"/>
              <a:t>EnteringDate</a:t>
            </a:r>
            <a:r>
              <a:rPr lang="en-US" sz="2400" i="1" dirty="0"/>
              <a:t>, Mode, R-</a:t>
            </a:r>
            <a:r>
              <a:rPr lang="en-US" sz="2400" i="1" dirty="0" err="1"/>
              <a:t>CarNo</a:t>
            </a:r>
            <a:r>
              <a:rPr lang="en-US" sz="2400" i="1" dirty="0"/>
              <a:t>, S-</a:t>
            </a:r>
            <a:r>
              <a:rPr lang="en-US" sz="2400" i="1" dirty="0" err="1"/>
              <a:t>CarNo</a:t>
            </a:r>
            <a:r>
              <a:rPr lang="en-US" sz="2400" i="1" dirty="0"/>
              <a:t> </a:t>
            </a:r>
            <a:r>
              <a:rPr lang="en-US" sz="2400" i="1" dirty="0" err="1"/>
              <a:t>StaffNo</a:t>
            </a:r>
            <a:r>
              <a:rPr lang="en-US" sz="2400" i="1" dirty="0"/>
              <a:t>(F.K)) </a:t>
            </a:r>
          </a:p>
          <a:p>
            <a:endParaRPr lang="en-US" sz="2400" dirty="0"/>
          </a:p>
          <a:p>
            <a:r>
              <a:rPr lang="en-US" sz="2400" dirty="0"/>
              <a:t>There are 2 Transitive Dependency in Car.</a:t>
            </a:r>
          </a:p>
          <a:p>
            <a:pPr marL="342900" indent="-342900">
              <a:buFont typeface="Arial" panose="020B0604020202020204" pitchFamily="34" charset="0"/>
              <a:buChar char="•"/>
            </a:pPr>
            <a:r>
              <a:rPr lang="en-US" sz="2400" i="1" dirty="0"/>
              <a:t>R-</a:t>
            </a:r>
            <a:r>
              <a:rPr lang="en-US" sz="2400" i="1" dirty="0" err="1"/>
              <a:t>CarNo</a:t>
            </a:r>
            <a:r>
              <a:rPr lang="en-US" sz="2400" i="1" dirty="0"/>
              <a:t> </a:t>
            </a:r>
            <a:r>
              <a:rPr lang="en-US" sz="2400" i="1" dirty="0">
                <a:sym typeface="Wingdings" panose="05000000000000000000" pitchFamily="2" charset="2"/>
              </a:rPr>
              <a:t> O-Rent, </a:t>
            </a:r>
            <a:r>
              <a:rPr lang="en-US" sz="2400" i="1" dirty="0" err="1">
                <a:sym typeface="Wingdings" panose="05000000000000000000" pitchFamily="2" charset="2"/>
              </a:rPr>
              <a:t>OwnerNo</a:t>
            </a:r>
            <a:r>
              <a:rPr lang="en-US" sz="2400" i="1" dirty="0">
                <a:sym typeface="Wingdings" panose="05000000000000000000" pitchFamily="2" charset="2"/>
              </a:rPr>
              <a:t>, Per-Hour-Charges, </a:t>
            </a:r>
            <a:r>
              <a:rPr lang="en-US" sz="2400" i="1" dirty="0" err="1">
                <a:sym typeface="Wingdings" panose="05000000000000000000" pitchFamily="2" charset="2"/>
              </a:rPr>
              <a:t>NOAccidents</a:t>
            </a:r>
            <a:endParaRPr lang="en-US" sz="2400" i="1" dirty="0">
              <a:sym typeface="Wingdings" panose="05000000000000000000" pitchFamily="2" charset="2"/>
            </a:endParaRPr>
          </a:p>
          <a:p>
            <a:endParaRPr lang="en-US" sz="2400" dirty="0">
              <a:sym typeface="Wingdings" panose="05000000000000000000" pitchFamily="2" charset="2"/>
            </a:endParaRPr>
          </a:p>
          <a:p>
            <a:pPr marL="342900" indent="-342900">
              <a:buFont typeface="Arial" panose="020B0604020202020204" pitchFamily="34" charset="0"/>
              <a:buChar char="•"/>
            </a:pPr>
            <a:r>
              <a:rPr lang="en-US" sz="2400" i="1" dirty="0">
                <a:sym typeface="Wingdings" panose="05000000000000000000" pitchFamily="2" charset="2"/>
              </a:rPr>
              <a:t>S-</a:t>
            </a:r>
            <a:r>
              <a:rPr lang="en-US" sz="2400" i="1" dirty="0" err="1">
                <a:sym typeface="Wingdings" panose="05000000000000000000" pitchFamily="2" charset="2"/>
              </a:rPr>
              <a:t>CarNo</a:t>
            </a:r>
            <a:r>
              <a:rPr lang="en-US" sz="2400" i="1" dirty="0">
                <a:sym typeface="Wingdings" panose="05000000000000000000" pitchFamily="2" charset="2"/>
              </a:rPr>
              <a:t> S-Price, P-Price</a:t>
            </a:r>
            <a:endParaRPr lang="en-US" sz="2400"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D177C8-BC8D-43D2-818E-E28F8F679332}"/>
              </a:ext>
            </a:extLst>
          </p:cNvPr>
          <p:cNvSpPr txBox="1"/>
          <p:nvPr/>
        </p:nvSpPr>
        <p:spPr>
          <a:xfrm>
            <a:off x="1099930" y="901148"/>
            <a:ext cx="1987825" cy="523220"/>
          </a:xfrm>
          <a:prstGeom prst="rect">
            <a:avLst/>
          </a:prstGeom>
          <a:noFill/>
        </p:spPr>
        <p:txBody>
          <a:bodyPr wrap="square" rtlCol="0">
            <a:spAutoFit/>
          </a:bodyPr>
          <a:lstStyle/>
          <a:p>
            <a:r>
              <a:rPr lang="en-US" sz="2800" b="1" dirty="0"/>
              <a:t>After 3NF</a:t>
            </a:r>
          </a:p>
        </p:txBody>
      </p:sp>
      <p:sp>
        <p:nvSpPr>
          <p:cNvPr id="4" name="TextBox 3">
            <a:extLst>
              <a:ext uri="{FF2B5EF4-FFF2-40B4-BE49-F238E27FC236}">
                <a16:creationId xmlns:a16="http://schemas.microsoft.com/office/drawing/2014/main" id="{7A4EA09B-C972-41D5-AE86-7379B040FB45}"/>
              </a:ext>
            </a:extLst>
          </p:cNvPr>
          <p:cNvSpPr txBox="1"/>
          <p:nvPr/>
        </p:nvSpPr>
        <p:spPr>
          <a:xfrm>
            <a:off x="1826575" y="1929811"/>
            <a:ext cx="8538849" cy="3231654"/>
          </a:xfrm>
          <a:prstGeom prst="rect">
            <a:avLst/>
          </a:prstGeom>
          <a:noFill/>
        </p:spPr>
        <p:txBody>
          <a:bodyPr wrap="square" rtlCol="0">
            <a:spAutoFit/>
          </a:bodyPr>
          <a:lstStyle/>
          <a:p>
            <a:pPr marL="342900" indent="-342900">
              <a:buFont typeface="Wingdings" panose="05000000000000000000" pitchFamily="2" charset="2"/>
              <a:buChar char="ü"/>
            </a:pPr>
            <a:r>
              <a:rPr lang="en-US" sz="2800" b="1" dirty="0"/>
              <a:t>Car</a:t>
            </a:r>
            <a:r>
              <a:rPr lang="en-US" sz="2400" dirty="0"/>
              <a:t> (</a:t>
            </a:r>
            <a:r>
              <a:rPr lang="en-US" sz="2400" dirty="0" err="1">
                <a:sym typeface="Wingdings" panose="05000000000000000000" pitchFamily="2" charset="2"/>
              </a:rPr>
              <a:t>CarNo</a:t>
            </a:r>
            <a:r>
              <a:rPr lang="en-US" sz="2400" dirty="0">
                <a:sym typeface="Wingdings" panose="05000000000000000000" pitchFamily="2" charset="2"/>
              </a:rPr>
              <a:t>(</a:t>
            </a:r>
            <a:r>
              <a:rPr lang="en-US" sz="2400" dirty="0" err="1">
                <a:sym typeface="Wingdings" panose="05000000000000000000" pitchFamily="2" charset="2"/>
              </a:rPr>
              <a:t>P.k</a:t>
            </a:r>
            <a:r>
              <a:rPr lang="en-US" sz="2400" dirty="0">
                <a:sym typeface="Wingdings" panose="05000000000000000000" pitchFamily="2" charset="2"/>
              </a:rPr>
              <a:t>), </a:t>
            </a:r>
            <a:r>
              <a:rPr lang="en-US" sz="2400" i="1" dirty="0" err="1"/>
              <a:t>EngineNo</a:t>
            </a:r>
            <a:r>
              <a:rPr lang="en-US" sz="2400" i="1" u="sng" dirty="0"/>
              <a:t>, </a:t>
            </a:r>
            <a:r>
              <a:rPr lang="en-US" sz="2400" i="1" dirty="0" err="1"/>
              <a:t>BodyNo</a:t>
            </a:r>
            <a:r>
              <a:rPr lang="en-US" sz="2400" i="1" dirty="0"/>
              <a:t>, </a:t>
            </a:r>
            <a:r>
              <a:rPr lang="en-US" sz="2400" i="1" dirty="0" err="1"/>
              <a:t>RegistrationNo</a:t>
            </a:r>
            <a:r>
              <a:rPr lang="en-US" sz="2400" i="1" dirty="0"/>
              <a:t>, Model,        			Brand, H-Power, Manufacturer, Category, Seats, Mode, 				</a:t>
            </a:r>
            <a:r>
              <a:rPr lang="en-US" sz="2400" i="1" dirty="0" err="1"/>
              <a:t>EnteringDate</a:t>
            </a:r>
            <a:r>
              <a:rPr lang="en-US" sz="2400" i="1" dirty="0"/>
              <a:t>, (R-</a:t>
            </a:r>
            <a:r>
              <a:rPr lang="en-US" sz="2400" i="1" dirty="0" err="1"/>
              <a:t>CarNo</a:t>
            </a:r>
            <a:r>
              <a:rPr lang="en-US" sz="2400" i="1" dirty="0"/>
              <a:t>, S-</a:t>
            </a:r>
            <a:r>
              <a:rPr lang="en-US" sz="2400" i="1" dirty="0" err="1"/>
              <a:t>CarNo</a:t>
            </a:r>
            <a:r>
              <a:rPr lang="en-US" sz="2400" i="1" dirty="0"/>
              <a:t> </a:t>
            </a:r>
            <a:r>
              <a:rPr lang="en-US" sz="2400" i="1" dirty="0" err="1"/>
              <a:t>StaffNo</a:t>
            </a:r>
            <a:r>
              <a:rPr lang="en-US" sz="2400" i="1" dirty="0"/>
              <a:t>)(F.K))</a:t>
            </a:r>
          </a:p>
          <a:p>
            <a:pPr marL="342900" indent="-342900">
              <a:buFont typeface="Wingdings" panose="05000000000000000000" pitchFamily="2" charset="2"/>
              <a:buChar char="ü"/>
            </a:pPr>
            <a:endParaRPr lang="en-US" sz="2400" i="1" dirty="0"/>
          </a:p>
          <a:p>
            <a:pPr marL="342900" indent="-342900">
              <a:buFont typeface="Wingdings" panose="05000000000000000000" pitchFamily="2" charset="2"/>
              <a:buChar char="ü"/>
            </a:pPr>
            <a:r>
              <a:rPr lang="en-US" sz="2800" b="1" dirty="0"/>
              <a:t>R-Car</a:t>
            </a:r>
            <a:r>
              <a:rPr lang="en-US" sz="2400" dirty="0"/>
              <a:t> (</a:t>
            </a:r>
            <a:r>
              <a:rPr lang="en-US" sz="2400" dirty="0">
                <a:sym typeface="Wingdings" panose="05000000000000000000" pitchFamily="2" charset="2"/>
              </a:rPr>
              <a:t>R-</a:t>
            </a:r>
            <a:r>
              <a:rPr lang="en-US" sz="2400" dirty="0" err="1">
                <a:sym typeface="Wingdings" panose="05000000000000000000" pitchFamily="2" charset="2"/>
              </a:rPr>
              <a:t>CarNo</a:t>
            </a:r>
            <a:r>
              <a:rPr lang="en-US" sz="2400" dirty="0">
                <a:sym typeface="Wingdings" panose="05000000000000000000" pitchFamily="2" charset="2"/>
              </a:rPr>
              <a:t>(</a:t>
            </a:r>
            <a:r>
              <a:rPr lang="en-US" sz="2400" dirty="0" err="1">
                <a:sym typeface="Wingdings" panose="05000000000000000000" pitchFamily="2" charset="2"/>
              </a:rPr>
              <a:t>P.k</a:t>
            </a:r>
            <a:r>
              <a:rPr lang="en-US" sz="2400" dirty="0">
                <a:sym typeface="Wingdings" panose="05000000000000000000" pitchFamily="2" charset="2"/>
              </a:rPr>
              <a:t>), </a:t>
            </a:r>
            <a:r>
              <a:rPr lang="en-US" sz="2400" i="1" dirty="0">
                <a:sym typeface="Wingdings" panose="05000000000000000000" pitchFamily="2" charset="2"/>
              </a:rPr>
              <a:t>O-Rent, Per-Hour-Charges, 							</a:t>
            </a:r>
            <a:r>
              <a:rPr lang="en-US" sz="2400" i="1" dirty="0" err="1">
                <a:sym typeface="Wingdings" panose="05000000000000000000" pitchFamily="2" charset="2"/>
              </a:rPr>
              <a:t>NOAccidents</a:t>
            </a:r>
            <a:r>
              <a:rPr lang="en-US" sz="2400" i="1" dirty="0">
                <a:sym typeface="Wingdings" panose="05000000000000000000" pitchFamily="2" charset="2"/>
              </a:rPr>
              <a:t>, </a:t>
            </a:r>
            <a:r>
              <a:rPr lang="en-US" sz="2400" i="1" dirty="0" err="1">
                <a:sym typeface="Wingdings" panose="05000000000000000000" pitchFamily="2" charset="2"/>
              </a:rPr>
              <a:t>OwnerNo</a:t>
            </a:r>
            <a:r>
              <a:rPr lang="en-US" sz="2400" i="1" dirty="0">
                <a:sym typeface="Wingdings" panose="05000000000000000000" pitchFamily="2" charset="2"/>
              </a:rPr>
              <a:t>(</a:t>
            </a:r>
            <a:r>
              <a:rPr lang="en-US" sz="2400" i="1" dirty="0" err="1">
                <a:sym typeface="Wingdings" panose="05000000000000000000" pitchFamily="2" charset="2"/>
              </a:rPr>
              <a:t>F.k</a:t>
            </a:r>
            <a:r>
              <a:rPr lang="en-US" sz="2400" i="1" dirty="0">
                <a:sym typeface="Wingdings" panose="05000000000000000000" pitchFamily="2" charset="2"/>
              </a:rPr>
              <a:t>))</a:t>
            </a:r>
          </a:p>
          <a:p>
            <a:endParaRPr lang="en-US" sz="2400" dirty="0">
              <a:sym typeface="Wingdings" panose="05000000000000000000" pitchFamily="2" charset="2"/>
            </a:endParaRPr>
          </a:p>
          <a:p>
            <a:pPr marL="342900" indent="-342900">
              <a:buFont typeface="Wingdings" panose="05000000000000000000" pitchFamily="2" charset="2"/>
              <a:buChar char="ü"/>
            </a:pPr>
            <a:r>
              <a:rPr lang="en-US" sz="2800" b="1" dirty="0">
                <a:sym typeface="Wingdings" panose="05000000000000000000" pitchFamily="2" charset="2"/>
              </a:rPr>
              <a:t>S-Car </a:t>
            </a:r>
            <a:r>
              <a:rPr lang="en-US" sz="2400" dirty="0">
                <a:sym typeface="Wingdings" panose="05000000000000000000" pitchFamily="2" charset="2"/>
              </a:rPr>
              <a:t>(S-</a:t>
            </a:r>
            <a:r>
              <a:rPr lang="en-US" sz="2400" dirty="0" err="1">
                <a:sym typeface="Wingdings" panose="05000000000000000000" pitchFamily="2" charset="2"/>
              </a:rPr>
              <a:t>CarNo</a:t>
            </a:r>
            <a:r>
              <a:rPr lang="en-US" sz="2400" dirty="0">
                <a:sym typeface="Wingdings" panose="05000000000000000000" pitchFamily="2" charset="2"/>
              </a:rPr>
              <a:t>(</a:t>
            </a:r>
            <a:r>
              <a:rPr lang="en-US" sz="2400" dirty="0" err="1">
                <a:sym typeface="Wingdings" panose="05000000000000000000" pitchFamily="2" charset="2"/>
              </a:rPr>
              <a:t>P.k</a:t>
            </a:r>
            <a:r>
              <a:rPr lang="en-US" sz="2400" dirty="0">
                <a:sym typeface="Wingdings" panose="05000000000000000000" pitchFamily="2" charset="2"/>
              </a:rPr>
              <a:t>), </a:t>
            </a:r>
            <a:r>
              <a:rPr lang="en-US" sz="2400" i="1" dirty="0">
                <a:sym typeface="Wingdings" panose="05000000000000000000" pitchFamily="2" charset="2"/>
              </a:rPr>
              <a:t>S-Price, P-Price</a:t>
            </a:r>
            <a:r>
              <a:rPr lang="en-US" sz="2400" dirty="0">
                <a:sym typeface="Wingdings" panose="05000000000000000000" pitchFamily="2" charset="2"/>
              </a:rPr>
              <a:t>)</a:t>
            </a:r>
            <a:endParaRPr lang="en-US" sz="28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F44A42-593A-4A91-83C6-E1CD3B263158}"/>
              </a:ext>
            </a:extLst>
          </p:cNvPr>
          <p:cNvSpPr txBox="1"/>
          <p:nvPr/>
        </p:nvSpPr>
        <p:spPr>
          <a:xfrm>
            <a:off x="901148" y="1272208"/>
            <a:ext cx="8044069" cy="584775"/>
          </a:xfrm>
          <a:prstGeom prst="rect">
            <a:avLst/>
          </a:prstGeom>
          <a:noFill/>
        </p:spPr>
        <p:txBody>
          <a:bodyPr wrap="square" rtlCol="0">
            <a:spAutoFit/>
          </a:bodyPr>
          <a:lstStyle/>
          <a:p>
            <a:r>
              <a:rPr lang="en-US" sz="3200" b="1" dirty="0"/>
              <a:t>BCNF, 4</a:t>
            </a:r>
            <a:r>
              <a:rPr lang="en-US" sz="3200" b="1" baseline="30000" dirty="0"/>
              <a:t>th</a:t>
            </a:r>
            <a:r>
              <a:rPr lang="en-US" sz="3200" b="1" dirty="0"/>
              <a:t>, 5</a:t>
            </a:r>
            <a:r>
              <a:rPr lang="en-US" sz="3200" b="1" baseline="30000" dirty="0"/>
              <a:t>th</a:t>
            </a:r>
            <a:r>
              <a:rPr lang="en-US" sz="3200" b="1" dirty="0"/>
              <a:t> Normal Form</a:t>
            </a:r>
          </a:p>
        </p:txBody>
      </p:sp>
      <p:sp>
        <p:nvSpPr>
          <p:cNvPr id="3" name="TextBox 2">
            <a:extLst>
              <a:ext uri="{FF2B5EF4-FFF2-40B4-BE49-F238E27FC236}">
                <a16:creationId xmlns:a16="http://schemas.microsoft.com/office/drawing/2014/main" id="{47FB9AFC-D6DC-43CE-9C62-49E3ECB8D97D}"/>
              </a:ext>
            </a:extLst>
          </p:cNvPr>
          <p:cNvSpPr txBox="1"/>
          <p:nvPr/>
        </p:nvSpPr>
        <p:spPr>
          <a:xfrm>
            <a:off x="1669774" y="2226366"/>
            <a:ext cx="8852452" cy="3539430"/>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t>In all relations there is no non primary key attribute that can be determine others, So they are in BCNF.</a:t>
            </a:r>
          </a:p>
          <a:p>
            <a:endParaRPr lang="en-US" sz="2800" dirty="0"/>
          </a:p>
          <a:p>
            <a:pPr marL="457200" indent="-457200">
              <a:buFont typeface="Wingdings" panose="05000000000000000000" pitchFamily="2" charset="2"/>
              <a:buChar char="ü"/>
            </a:pPr>
            <a:r>
              <a:rPr lang="en-US" sz="2800" dirty="0"/>
              <a:t>Similarly no table has any multi-value dependency, that’s why it is in 4</a:t>
            </a:r>
            <a:r>
              <a:rPr lang="en-US" sz="2800" baseline="30000" dirty="0"/>
              <a:t>th</a:t>
            </a:r>
            <a:r>
              <a:rPr lang="en-US" sz="2800" dirty="0"/>
              <a:t> normal form.</a:t>
            </a:r>
          </a:p>
          <a:p>
            <a:endParaRPr lang="en-US" sz="2800" dirty="0"/>
          </a:p>
          <a:p>
            <a:pPr marL="457200" indent="-457200">
              <a:buFont typeface="Wingdings" panose="05000000000000000000" pitchFamily="2" charset="2"/>
              <a:buChar char="ü"/>
            </a:pPr>
            <a:r>
              <a:rPr lang="en-US" sz="2800" dirty="0"/>
              <a:t>All tables satisfy lossless join property that’s why they are also in 5</a:t>
            </a:r>
            <a:r>
              <a:rPr lang="en-US" sz="2800" baseline="30000" dirty="0"/>
              <a:t>th</a:t>
            </a:r>
            <a:r>
              <a:rPr lang="en-US" sz="2800" dirty="0"/>
              <a:t> normal form.</a:t>
            </a:r>
          </a:p>
        </p:txBody>
      </p:sp>
    </p:spTree>
    <p:extLst>
      <p:ext uri="{BB962C8B-B14F-4D97-AF65-F5344CB8AC3E}">
        <p14:creationId xmlns:p14="http://schemas.microsoft.com/office/powerpoint/2010/main" val="3276161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title"/>
          </p:nvPr>
        </p:nvSpPr>
        <p:spPr/>
        <p:txBody>
          <a:bodyPr>
            <a:normAutofit/>
          </a:bodyPr>
          <a:lstStyle/>
          <a:p>
            <a:pPr algn="ctr"/>
            <a:r>
              <a:rPr lang="en-US" sz="5500" dirty="0">
                <a:solidFill>
                  <a:schemeClr val="tx1"/>
                </a:solidFill>
                <a:latin typeface="Andalus" panose="02020603050405020304" pitchFamily="18" charset="-78"/>
                <a:cs typeface="Andalus" panose="02020603050405020304" pitchFamily="18" charset="-78"/>
              </a:rPr>
              <a:t>Scenario</a:t>
            </a:r>
          </a:p>
        </p:txBody>
      </p:sp>
      <p:sp>
        <p:nvSpPr>
          <p:cNvPr id="1048593" name="Content Placeholder 2"/>
          <p:cNvSpPr>
            <a:spLocks noGrp="1"/>
          </p:cNvSpPr>
          <p:nvPr>
            <p:ph idx="1"/>
          </p:nvPr>
        </p:nvSpPr>
        <p:spPr>
          <a:xfrm>
            <a:off x="914398" y="2625521"/>
            <a:ext cx="10124661" cy="3528391"/>
          </a:xfrm>
        </p:spPr>
        <p:txBody>
          <a:bodyPr>
            <a:normAutofit/>
          </a:bodyPr>
          <a:lstStyle/>
          <a:p>
            <a:r>
              <a:rPr lang="en-US" sz="2800" dirty="0">
                <a:latin typeface="Andalus" panose="02020603050405020304" pitchFamily="18" charset="-78"/>
                <a:cs typeface="Andalus" panose="02020603050405020304" pitchFamily="18" charset="-78"/>
              </a:rPr>
              <a:t>New car is for selling purpose only.</a:t>
            </a:r>
          </a:p>
          <a:p>
            <a:r>
              <a:rPr lang="en-US" sz="2800" dirty="0">
                <a:latin typeface="Andalus" panose="02020603050405020304" pitchFamily="18" charset="-78"/>
                <a:cs typeface="Andalus" panose="02020603050405020304" pitchFamily="18" charset="-78"/>
              </a:rPr>
              <a:t>Old car is owned by owners and used for rent purpose only.</a:t>
            </a:r>
          </a:p>
          <a:p>
            <a:r>
              <a:rPr lang="en-US" sz="2800" dirty="0">
                <a:latin typeface="Andalus" panose="02020603050405020304" pitchFamily="18" charset="-78"/>
                <a:cs typeface="Andalus" panose="02020603050405020304" pitchFamily="18" charset="-78"/>
              </a:rPr>
              <a:t>Car is rent out with or without driver.</a:t>
            </a:r>
          </a:p>
          <a:p>
            <a:r>
              <a:rPr lang="en-US" sz="2800" dirty="0">
                <a:latin typeface="Andalus" panose="02020603050405020304" pitchFamily="18" charset="-78"/>
                <a:cs typeface="Andalus" panose="02020603050405020304" pitchFamily="18" charset="-78"/>
              </a:rPr>
              <a:t>Driver charges vary from car to car.</a:t>
            </a:r>
          </a:p>
          <a:p>
            <a:pPr marL="0" indent="0">
              <a:buNone/>
            </a:pPr>
            <a:endParaRPr lang="en-US" sz="2800" dirty="0">
              <a:latin typeface="Andalus" panose="02020603050405020304" pitchFamily="18" charset="-78"/>
              <a:cs typeface="Andalus" panose="02020603050405020304" pitchFamily="18" charset="-78"/>
            </a:endParaRPr>
          </a:p>
          <a:p>
            <a:endParaRPr lang="en-US" sz="2800" dirty="0">
              <a:latin typeface="Andalus" panose="02020603050405020304" pitchFamily="18" charset="-78"/>
              <a:cs typeface="Andalus" panose="02020603050405020304" pitchFamily="18" charset="-7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B66CC0-BA73-4D1D-B055-16BBFF7CD31D}"/>
              </a:ext>
            </a:extLst>
          </p:cNvPr>
          <p:cNvSpPr txBox="1"/>
          <p:nvPr/>
        </p:nvSpPr>
        <p:spPr>
          <a:xfrm>
            <a:off x="993913" y="741281"/>
            <a:ext cx="7156174" cy="584775"/>
          </a:xfrm>
          <a:prstGeom prst="rect">
            <a:avLst/>
          </a:prstGeom>
          <a:noFill/>
        </p:spPr>
        <p:txBody>
          <a:bodyPr wrap="square" rtlCol="0">
            <a:spAutoFit/>
          </a:bodyPr>
          <a:lstStyle/>
          <a:p>
            <a:r>
              <a:rPr lang="en-US" sz="3200" b="1" dirty="0"/>
              <a:t>Tables After Normalization</a:t>
            </a:r>
          </a:p>
        </p:txBody>
      </p:sp>
      <p:sp>
        <p:nvSpPr>
          <p:cNvPr id="5" name="TextBox 4">
            <a:extLst>
              <a:ext uri="{FF2B5EF4-FFF2-40B4-BE49-F238E27FC236}">
                <a16:creationId xmlns:a16="http://schemas.microsoft.com/office/drawing/2014/main" id="{730A37A9-0A27-4AD7-960A-89A6BB07655F}"/>
              </a:ext>
            </a:extLst>
          </p:cNvPr>
          <p:cNvSpPr txBox="1"/>
          <p:nvPr/>
        </p:nvSpPr>
        <p:spPr>
          <a:xfrm>
            <a:off x="1497496" y="1506482"/>
            <a:ext cx="9727095" cy="5016758"/>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t>Branch</a:t>
            </a:r>
            <a:r>
              <a:rPr lang="en-US" sz="2000" b="1" dirty="0"/>
              <a:t> </a:t>
            </a:r>
            <a:r>
              <a:rPr lang="en-US" sz="2000" dirty="0"/>
              <a:t>(</a:t>
            </a:r>
            <a:r>
              <a:rPr lang="en-US" sz="2000" dirty="0" err="1"/>
              <a:t>BranchNo</a:t>
            </a:r>
            <a:r>
              <a:rPr lang="en-US" sz="2000" dirty="0"/>
              <a:t> (P.K), City, Street, </a:t>
            </a:r>
            <a:r>
              <a:rPr lang="en-US" sz="2000" dirty="0" err="1"/>
              <a:t>PostCode</a:t>
            </a:r>
            <a:r>
              <a:rPr lang="en-US" sz="2000" dirty="0"/>
              <a:t>, </a:t>
            </a:r>
            <a:r>
              <a:rPr lang="en-US" sz="2000" dirty="0" err="1"/>
              <a:t>ContactNo</a:t>
            </a:r>
            <a:r>
              <a:rPr lang="en-US" sz="2000" dirty="0"/>
              <a:t>)</a:t>
            </a:r>
          </a:p>
          <a:p>
            <a:pPr marL="342900" indent="-342900">
              <a:buFont typeface="Wingdings" panose="05000000000000000000" pitchFamily="2" charset="2"/>
              <a:buChar char="q"/>
            </a:pPr>
            <a:r>
              <a:rPr lang="en-US" sz="2400" b="1" dirty="0"/>
              <a:t>Staff</a:t>
            </a:r>
            <a:r>
              <a:rPr lang="en-US" sz="2000" b="1" dirty="0"/>
              <a:t>  </a:t>
            </a:r>
            <a:r>
              <a:rPr lang="en-US" sz="2000" dirty="0"/>
              <a:t>(</a:t>
            </a:r>
            <a:r>
              <a:rPr lang="en-US" sz="2000" dirty="0" err="1"/>
              <a:t>StaffNo</a:t>
            </a:r>
            <a:r>
              <a:rPr lang="en-US" sz="2000" dirty="0"/>
              <a:t> (</a:t>
            </a:r>
            <a:r>
              <a:rPr lang="en-US" sz="2000" dirty="0" err="1"/>
              <a:t>P.k</a:t>
            </a:r>
            <a:r>
              <a:rPr lang="en-US" sz="2000" dirty="0"/>
              <a:t>), </a:t>
            </a:r>
            <a:r>
              <a:rPr lang="en-US" sz="2000" dirty="0" err="1"/>
              <a:t>Fname</a:t>
            </a:r>
            <a:r>
              <a:rPr lang="en-US" sz="2000" dirty="0"/>
              <a:t>, </a:t>
            </a:r>
            <a:r>
              <a:rPr lang="en-US" sz="2000" dirty="0" err="1"/>
              <a:t>Lname</a:t>
            </a:r>
            <a:r>
              <a:rPr lang="en-US" sz="2000" dirty="0"/>
              <a:t>, Address, </a:t>
            </a:r>
            <a:r>
              <a:rPr lang="en-US" sz="2000" dirty="0" err="1"/>
              <a:t>PhoneNo</a:t>
            </a:r>
            <a:r>
              <a:rPr lang="en-US" sz="2000" dirty="0"/>
              <a:t>, CNIC, Depart, </a:t>
            </a:r>
            <a:r>
              <a:rPr lang="en-US" sz="2000" dirty="0" err="1"/>
              <a:t>BankAccount</a:t>
            </a:r>
            <a:r>
              <a:rPr lang="en-US" sz="2000" dirty="0"/>
              <a:t>, 	Position, Salary, Email, Per-Hour-Charge, </a:t>
            </a:r>
            <a:r>
              <a:rPr lang="en-US" sz="2000" dirty="0" err="1"/>
              <a:t>BranchNo</a:t>
            </a:r>
            <a:r>
              <a:rPr lang="en-US" sz="2000" dirty="0"/>
              <a:t>(F.K)) </a:t>
            </a:r>
          </a:p>
          <a:p>
            <a:pPr marL="342900" indent="-342900">
              <a:buFont typeface="Wingdings" panose="05000000000000000000" pitchFamily="2" charset="2"/>
              <a:buChar char="q"/>
            </a:pPr>
            <a:r>
              <a:rPr lang="en-US" sz="2400" b="1" dirty="0"/>
              <a:t>Car </a:t>
            </a:r>
            <a:r>
              <a:rPr lang="en-US" sz="2000" dirty="0"/>
              <a:t>(</a:t>
            </a:r>
            <a:r>
              <a:rPr lang="en-US" sz="2000" dirty="0" err="1"/>
              <a:t>CarNo</a:t>
            </a:r>
            <a:r>
              <a:rPr lang="en-US" sz="2000" dirty="0"/>
              <a:t> (</a:t>
            </a:r>
            <a:r>
              <a:rPr lang="en-US" sz="2000" dirty="0" err="1"/>
              <a:t>P.k</a:t>
            </a:r>
            <a:r>
              <a:rPr lang="en-US" sz="2000" dirty="0"/>
              <a:t>),</a:t>
            </a:r>
            <a:r>
              <a:rPr lang="en-US" sz="2000" i="1" dirty="0"/>
              <a:t> </a:t>
            </a:r>
            <a:r>
              <a:rPr lang="en-US" sz="2000" i="1" dirty="0" err="1"/>
              <a:t>EngineNo</a:t>
            </a:r>
            <a:r>
              <a:rPr lang="en-US" sz="2000" i="1" u="sng" dirty="0"/>
              <a:t>, </a:t>
            </a:r>
            <a:r>
              <a:rPr lang="en-US" sz="2000" i="1" dirty="0" err="1"/>
              <a:t>BodyNo</a:t>
            </a:r>
            <a:r>
              <a:rPr lang="en-US" sz="2000" i="1" dirty="0"/>
              <a:t>, </a:t>
            </a:r>
            <a:r>
              <a:rPr lang="en-US" sz="2000" i="1" dirty="0" err="1"/>
              <a:t>RegistrationNo</a:t>
            </a:r>
            <a:r>
              <a:rPr lang="en-US" sz="2000" i="1" dirty="0"/>
              <a:t>,</a:t>
            </a:r>
            <a:r>
              <a:rPr lang="en-US" sz="2000" dirty="0"/>
              <a:t> Model, Brand, H-Power, 			Manufacturer, Category, Seats, </a:t>
            </a:r>
            <a:r>
              <a:rPr lang="en-US" sz="2000" dirty="0" err="1"/>
              <a:t>EnteringDate</a:t>
            </a:r>
            <a:r>
              <a:rPr lang="en-US" sz="2000" dirty="0"/>
              <a:t>, Mode, (R-</a:t>
            </a:r>
            <a:r>
              <a:rPr lang="en-US" sz="2000" dirty="0" err="1"/>
              <a:t>CarNo</a:t>
            </a:r>
            <a:r>
              <a:rPr lang="en-US" sz="2000" dirty="0"/>
              <a:t>, S-</a:t>
            </a:r>
            <a:r>
              <a:rPr lang="en-US" sz="2000" dirty="0" err="1"/>
              <a:t>CarNo</a:t>
            </a:r>
            <a:r>
              <a:rPr lang="en-US" sz="2000" dirty="0"/>
              <a:t> </a:t>
            </a:r>
            <a:r>
              <a:rPr lang="en-US" sz="2000" dirty="0" err="1"/>
              <a:t>StaffNo</a:t>
            </a:r>
            <a:r>
              <a:rPr lang="en-US" sz="2000" dirty="0"/>
              <a:t>)(F.K))</a:t>
            </a:r>
          </a:p>
          <a:p>
            <a:pPr marL="342900" indent="-342900">
              <a:buFont typeface="Wingdings" panose="05000000000000000000" pitchFamily="2" charset="2"/>
              <a:buChar char="q"/>
            </a:pPr>
            <a:r>
              <a:rPr lang="en-US" sz="2400" b="1" dirty="0"/>
              <a:t>S-Car</a:t>
            </a:r>
            <a:r>
              <a:rPr lang="en-US" sz="2000" dirty="0"/>
              <a:t> (S-</a:t>
            </a:r>
            <a:r>
              <a:rPr lang="en-US" sz="2000" dirty="0" err="1"/>
              <a:t>CarNo</a:t>
            </a:r>
            <a:r>
              <a:rPr lang="en-US" sz="2000" dirty="0"/>
              <a:t>(</a:t>
            </a:r>
            <a:r>
              <a:rPr lang="en-US" sz="2000" dirty="0" err="1"/>
              <a:t>P.k</a:t>
            </a:r>
            <a:r>
              <a:rPr lang="en-US" sz="2000" dirty="0"/>
              <a:t>), P-Price, S-Price)</a:t>
            </a:r>
          </a:p>
          <a:p>
            <a:pPr marL="342900" indent="-342900">
              <a:buFont typeface="Wingdings" panose="05000000000000000000" pitchFamily="2" charset="2"/>
              <a:buChar char="q"/>
            </a:pPr>
            <a:r>
              <a:rPr lang="en-US" sz="2400" b="1" dirty="0"/>
              <a:t>R-Car</a:t>
            </a:r>
            <a:r>
              <a:rPr lang="en-US" sz="2000" dirty="0"/>
              <a:t> (R-</a:t>
            </a:r>
            <a:r>
              <a:rPr lang="en-US" sz="2000" dirty="0" err="1"/>
              <a:t>CarNo</a:t>
            </a:r>
            <a:r>
              <a:rPr lang="en-US" sz="2000" dirty="0"/>
              <a:t>(</a:t>
            </a:r>
            <a:r>
              <a:rPr lang="en-US" sz="2000" dirty="0" err="1"/>
              <a:t>P.k</a:t>
            </a:r>
            <a:r>
              <a:rPr lang="en-US" sz="2000" dirty="0"/>
              <a:t>), O-rent, </a:t>
            </a:r>
            <a:r>
              <a:rPr lang="en-US" sz="2000" dirty="0" err="1"/>
              <a:t>PerHourCharge</a:t>
            </a:r>
            <a:r>
              <a:rPr lang="en-US" sz="2000" dirty="0"/>
              <a:t>, </a:t>
            </a:r>
            <a:r>
              <a:rPr lang="en-US" sz="2000" dirty="0" err="1"/>
              <a:t>NOAccidents</a:t>
            </a:r>
            <a:r>
              <a:rPr lang="en-US" sz="2000" dirty="0"/>
              <a:t> , </a:t>
            </a:r>
            <a:r>
              <a:rPr lang="en-US" sz="2000" dirty="0" err="1"/>
              <a:t>OwnerNo</a:t>
            </a:r>
            <a:r>
              <a:rPr lang="en-US" sz="2000" dirty="0"/>
              <a:t>(F.K))</a:t>
            </a:r>
          </a:p>
          <a:p>
            <a:pPr marL="342900" indent="-342900">
              <a:buFont typeface="Wingdings" panose="05000000000000000000" pitchFamily="2" charset="2"/>
              <a:buChar char="q"/>
            </a:pPr>
            <a:r>
              <a:rPr lang="en-US" sz="2400" b="1" dirty="0"/>
              <a:t>Client </a:t>
            </a:r>
            <a:r>
              <a:rPr lang="en-US" sz="2000" dirty="0"/>
              <a:t>(</a:t>
            </a:r>
            <a:r>
              <a:rPr lang="en-US" sz="2000" dirty="0" err="1"/>
              <a:t>ClientNo</a:t>
            </a:r>
            <a:r>
              <a:rPr lang="en-US" sz="2000" dirty="0"/>
              <a:t>(</a:t>
            </a:r>
            <a:r>
              <a:rPr lang="en-US" sz="2000" dirty="0" err="1"/>
              <a:t>P.k</a:t>
            </a:r>
            <a:r>
              <a:rPr lang="en-US" sz="2000" dirty="0"/>
              <a:t>), Name, F-Name, Address, </a:t>
            </a:r>
            <a:r>
              <a:rPr lang="en-US" sz="2000" dirty="0" err="1"/>
              <a:t>PhoneNo</a:t>
            </a:r>
            <a:r>
              <a:rPr lang="en-US" sz="2000" dirty="0"/>
              <a:t>, CNIC, </a:t>
            </a:r>
            <a:r>
              <a:rPr lang="en-US" sz="2000" dirty="0" err="1"/>
              <a:t>StaffNo</a:t>
            </a:r>
            <a:r>
              <a:rPr lang="en-US" sz="2000" dirty="0"/>
              <a:t>(</a:t>
            </a:r>
            <a:r>
              <a:rPr lang="en-US" sz="2000" dirty="0" err="1"/>
              <a:t>F.k</a:t>
            </a:r>
            <a:r>
              <a:rPr lang="en-US" sz="2000" dirty="0"/>
              <a:t>))</a:t>
            </a:r>
            <a:endParaRPr lang="en-US" sz="2400" dirty="0"/>
          </a:p>
          <a:p>
            <a:pPr marL="342900" indent="-342900">
              <a:buFont typeface="Wingdings" panose="05000000000000000000" pitchFamily="2" charset="2"/>
              <a:buChar char="q"/>
            </a:pPr>
            <a:r>
              <a:rPr lang="en-US" sz="2400" b="1" dirty="0"/>
              <a:t>Invoice </a:t>
            </a:r>
            <a:r>
              <a:rPr lang="en-US" sz="2000" dirty="0"/>
              <a:t>(</a:t>
            </a:r>
            <a:r>
              <a:rPr lang="en-US" sz="2000" dirty="0" err="1"/>
              <a:t>InvoiceNo</a:t>
            </a:r>
            <a:r>
              <a:rPr lang="en-US" sz="2000" dirty="0"/>
              <a:t>(</a:t>
            </a:r>
            <a:r>
              <a:rPr lang="en-US" sz="2000" dirty="0" err="1"/>
              <a:t>P.k</a:t>
            </a:r>
            <a:r>
              <a:rPr lang="en-US" sz="2000" dirty="0"/>
              <a:t>), Date, Amount</a:t>
            </a:r>
            <a:r>
              <a:rPr lang="en-US" sz="2000" b="1" dirty="0"/>
              <a:t>, </a:t>
            </a:r>
            <a:r>
              <a:rPr lang="en-US" sz="2000" dirty="0"/>
              <a:t>Discount, (</a:t>
            </a:r>
            <a:r>
              <a:rPr lang="en-US" sz="2000" dirty="0" err="1"/>
              <a:t>ClientNo</a:t>
            </a:r>
            <a:r>
              <a:rPr lang="en-US" sz="2000" dirty="0"/>
              <a:t>, </a:t>
            </a:r>
            <a:r>
              <a:rPr lang="en-US" sz="2000" dirty="0" err="1"/>
              <a:t>CarNo</a:t>
            </a:r>
            <a:r>
              <a:rPr lang="en-US" sz="2000" dirty="0"/>
              <a:t>)(</a:t>
            </a:r>
            <a:r>
              <a:rPr lang="en-US" sz="2000" dirty="0" err="1"/>
              <a:t>F.k</a:t>
            </a:r>
            <a:r>
              <a:rPr lang="en-US" sz="2000" dirty="0"/>
              <a:t>))</a:t>
            </a:r>
          </a:p>
          <a:p>
            <a:pPr marL="342900" indent="-342900">
              <a:buFont typeface="Wingdings" panose="05000000000000000000" pitchFamily="2" charset="2"/>
              <a:buChar char="q"/>
            </a:pPr>
            <a:r>
              <a:rPr lang="en-US" sz="2400" b="1" dirty="0"/>
              <a:t>Installment </a:t>
            </a:r>
            <a:r>
              <a:rPr lang="en-US" sz="2000" dirty="0"/>
              <a:t>(</a:t>
            </a:r>
            <a:r>
              <a:rPr lang="en-US" sz="2000" dirty="0" err="1"/>
              <a:t>InstaNo</a:t>
            </a:r>
            <a:r>
              <a:rPr lang="en-US" sz="2000" dirty="0"/>
              <a:t>(</a:t>
            </a:r>
            <a:r>
              <a:rPr lang="en-US" sz="2000" dirty="0" err="1"/>
              <a:t>P.k</a:t>
            </a:r>
            <a:r>
              <a:rPr lang="en-US" sz="2000" dirty="0"/>
              <a:t>), Total-Installments, Per-Install-Period, Per-Install-Amount, Paid-Install, </a:t>
            </a:r>
            <a:r>
              <a:rPr lang="en-US" sz="2000" dirty="0" err="1"/>
              <a:t>InvoiceNo</a:t>
            </a:r>
            <a:r>
              <a:rPr lang="en-US" sz="2000" dirty="0"/>
              <a:t>(</a:t>
            </a:r>
            <a:r>
              <a:rPr lang="en-US" sz="2000" dirty="0" err="1"/>
              <a:t>F.k</a:t>
            </a:r>
            <a:r>
              <a:rPr lang="en-US" sz="2000" dirty="0"/>
              <a:t>))</a:t>
            </a:r>
          </a:p>
          <a:p>
            <a:pPr marL="342900" indent="-342900">
              <a:buFont typeface="Wingdings" panose="05000000000000000000" pitchFamily="2" charset="2"/>
              <a:buChar char="q"/>
            </a:pPr>
            <a:r>
              <a:rPr lang="en-US" sz="2400" b="1" dirty="0" err="1"/>
              <a:t>PrivateOwner</a:t>
            </a:r>
            <a:r>
              <a:rPr lang="en-US" sz="2400" b="1" dirty="0"/>
              <a:t> </a:t>
            </a:r>
            <a:r>
              <a:rPr lang="en-US" sz="2000" dirty="0"/>
              <a:t>(</a:t>
            </a:r>
            <a:r>
              <a:rPr lang="en-US" sz="2000" dirty="0" err="1"/>
              <a:t>OwnerNo</a:t>
            </a:r>
            <a:r>
              <a:rPr lang="en-US" sz="2000" dirty="0"/>
              <a:t>(P.K), </a:t>
            </a:r>
            <a:r>
              <a:rPr lang="en-US" sz="2000" dirty="0" err="1"/>
              <a:t>Fname</a:t>
            </a:r>
            <a:r>
              <a:rPr lang="en-US" sz="2000" dirty="0"/>
              <a:t>, </a:t>
            </a:r>
            <a:r>
              <a:rPr lang="en-US" sz="2000" dirty="0" err="1"/>
              <a:t>Lname</a:t>
            </a:r>
            <a:r>
              <a:rPr lang="en-US" sz="2000" dirty="0"/>
              <a:t>, Address, </a:t>
            </a:r>
            <a:r>
              <a:rPr lang="en-US" sz="2000" dirty="0" err="1"/>
              <a:t>PhoneNo</a:t>
            </a:r>
            <a:r>
              <a:rPr lang="en-US" sz="2000" dirty="0"/>
              <a:t>, CNIC)</a:t>
            </a:r>
          </a:p>
          <a:p>
            <a:pPr marL="342900" indent="-342900">
              <a:buFont typeface="Wingdings" panose="05000000000000000000" pitchFamily="2" charset="2"/>
              <a:buChar char="q"/>
            </a:pPr>
            <a:r>
              <a:rPr lang="en-US" sz="2400" b="1" dirty="0"/>
              <a:t>Rent </a:t>
            </a:r>
            <a:r>
              <a:rPr lang="en-US" sz="2000" dirty="0"/>
              <a:t>((</a:t>
            </a:r>
            <a:r>
              <a:rPr lang="en-US" sz="2000" dirty="0" err="1"/>
              <a:t>CarNo</a:t>
            </a:r>
            <a:r>
              <a:rPr lang="en-US" sz="2000" dirty="0"/>
              <a:t>, </a:t>
            </a:r>
            <a:r>
              <a:rPr lang="en-US" sz="2000" dirty="0" err="1"/>
              <a:t>ClientNo</a:t>
            </a:r>
            <a:r>
              <a:rPr lang="en-US" sz="2000" dirty="0"/>
              <a:t>, </a:t>
            </a:r>
            <a:r>
              <a:rPr lang="en-US" sz="2000" dirty="0" err="1"/>
              <a:t>RentNo</a:t>
            </a:r>
            <a:r>
              <a:rPr lang="en-US" sz="2000" dirty="0"/>
              <a:t>)(</a:t>
            </a:r>
            <a:r>
              <a:rPr lang="en-US" sz="2000" dirty="0" err="1"/>
              <a:t>P.k</a:t>
            </a:r>
            <a:r>
              <a:rPr lang="en-US" sz="2000" dirty="0"/>
              <a:t>), Start-Time, End-Time, Date, Accidental-Charges, (</a:t>
            </a:r>
            <a:r>
              <a:rPr lang="en-US" sz="2000" dirty="0" err="1"/>
              <a:t>StaffNo</a:t>
            </a:r>
            <a:r>
              <a:rPr lang="en-US" sz="2000" dirty="0"/>
              <a:t>(F.K))</a:t>
            </a:r>
            <a:endParaRPr lang="en-US" dirty="0"/>
          </a:p>
        </p:txBody>
      </p:sp>
    </p:spTree>
    <p:extLst>
      <p:ext uri="{BB962C8B-B14F-4D97-AF65-F5344CB8AC3E}">
        <p14:creationId xmlns:p14="http://schemas.microsoft.com/office/powerpoint/2010/main" val="3967719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51165" y="1325215"/>
            <a:ext cx="10155380" cy="886691"/>
          </a:xfrm>
        </p:spPr>
        <p:txBody>
          <a:bodyPr/>
          <a:lstStyle/>
          <a:p>
            <a:r>
              <a:rPr lang="en-US" sz="4400" dirty="0"/>
              <a:t>Features Of DBMS (MS Access)</a:t>
            </a:r>
          </a:p>
        </p:txBody>
      </p:sp>
      <p:sp>
        <p:nvSpPr>
          <p:cNvPr id="5" name="Subtitle 4"/>
          <p:cNvSpPr>
            <a:spLocks noGrp="1"/>
          </p:cNvSpPr>
          <p:nvPr>
            <p:ph type="subTitle" idx="1"/>
          </p:nvPr>
        </p:nvSpPr>
        <p:spPr>
          <a:xfrm>
            <a:off x="1018310" y="2741392"/>
            <a:ext cx="10155380" cy="3366655"/>
          </a:xfrm>
        </p:spPr>
        <p:txBody>
          <a:bodyPr>
            <a:normAutofit fontScale="92500" lnSpcReduction="10000"/>
          </a:bodyPr>
          <a:lstStyle/>
          <a:p>
            <a:pPr marL="457200" indent="-457200" algn="l">
              <a:buFont typeface="Arial" panose="020B0604020202020204" pitchFamily="34" charset="0"/>
              <a:buChar char="•"/>
            </a:pPr>
            <a:r>
              <a:rPr lang="en-US" b="1" dirty="0">
                <a:solidFill>
                  <a:schemeClr val="tx1"/>
                </a:solidFill>
              </a:rPr>
              <a:t>Data Dictionary</a:t>
            </a:r>
          </a:p>
          <a:p>
            <a:pPr marL="457200" indent="-457200" algn="l">
              <a:buFont typeface="Arial" panose="020B0604020202020204" pitchFamily="34" charset="0"/>
              <a:buChar char="•"/>
            </a:pPr>
            <a:endParaRPr lang="en-US" dirty="0"/>
          </a:p>
          <a:p>
            <a:pPr marL="457200" indent="-457200" algn="l">
              <a:buFont typeface="Arial" panose="020B0604020202020204" pitchFamily="34" charset="0"/>
              <a:buChar char="•"/>
            </a:pPr>
            <a:r>
              <a:rPr lang="en-US" b="1" dirty="0">
                <a:solidFill>
                  <a:schemeClr val="tx1"/>
                </a:solidFill>
              </a:rPr>
              <a:t>Report Generator</a:t>
            </a:r>
          </a:p>
          <a:p>
            <a:pPr marL="457200" indent="-457200" algn="l">
              <a:buFont typeface="Arial" panose="020B0604020202020204" pitchFamily="34" charset="0"/>
              <a:buChar char="•"/>
            </a:pPr>
            <a:endParaRPr lang="en-US" b="1" dirty="0">
              <a:solidFill>
                <a:schemeClr val="tx1"/>
              </a:solidFill>
            </a:endParaRPr>
          </a:p>
          <a:p>
            <a:pPr marL="457200" indent="-457200" algn="l">
              <a:buFont typeface="Arial" panose="020B0604020202020204" pitchFamily="34" charset="0"/>
              <a:buChar char="•"/>
            </a:pPr>
            <a:r>
              <a:rPr lang="en-US" b="1" dirty="0">
                <a:solidFill>
                  <a:schemeClr val="tx1"/>
                </a:solidFill>
              </a:rPr>
              <a:t>Access Security</a:t>
            </a:r>
          </a:p>
          <a:p>
            <a:pPr marL="457200" indent="-457200" algn="l">
              <a:buFont typeface="Arial" panose="020B0604020202020204" pitchFamily="34" charset="0"/>
              <a:buChar char="•"/>
            </a:pPr>
            <a:endParaRPr lang="en-US" b="1" dirty="0">
              <a:solidFill>
                <a:schemeClr val="tx1"/>
              </a:solidFill>
            </a:endParaRPr>
          </a:p>
          <a:p>
            <a:pPr marL="457200" indent="-457200" algn="l">
              <a:buFont typeface="Arial" panose="020B0604020202020204" pitchFamily="34" charset="0"/>
              <a:buChar char="•"/>
            </a:pPr>
            <a:r>
              <a:rPr lang="en-US" b="1" dirty="0">
                <a:solidFill>
                  <a:schemeClr val="tx1"/>
                </a:solidFill>
              </a:rPr>
              <a:t>Backup And Recovery</a:t>
            </a:r>
          </a:p>
        </p:txBody>
      </p:sp>
    </p:spTree>
    <p:extLst>
      <p:ext uri="{BB962C8B-B14F-4D97-AF65-F5344CB8AC3E}">
        <p14:creationId xmlns:p14="http://schemas.microsoft.com/office/powerpoint/2010/main" val="1869460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635" y="1122218"/>
            <a:ext cx="8873199" cy="731029"/>
          </a:xfrm>
        </p:spPr>
        <p:txBody>
          <a:bodyPr>
            <a:normAutofit/>
          </a:bodyPr>
          <a:lstStyle/>
          <a:p>
            <a:r>
              <a:rPr lang="en-US" dirty="0"/>
              <a:t>Data Dictionary</a:t>
            </a:r>
          </a:p>
        </p:txBody>
      </p:sp>
      <p:sp>
        <p:nvSpPr>
          <p:cNvPr id="3" name="Content Placeholder 2"/>
          <p:cNvSpPr>
            <a:spLocks noGrp="1"/>
          </p:cNvSpPr>
          <p:nvPr>
            <p:ph idx="1"/>
          </p:nvPr>
        </p:nvSpPr>
        <p:spPr>
          <a:xfrm>
            <a:off x="1177635" y="2092037"/>
            <a:ext cx="9116291" cy="4294908"/>
          </a:xfrm>
        </p:spPr>
        <p:txBody>
          <a:bodyPr>
            <a:normAutofit/>
          </a:bodyPr>
          <a:lstStyle/>
          <a:p>
            <a:r>
              <a:rPr lang="en-US" dirty="0"/>
              <a:t>Data Dictionary is a file that is used to store data definition or description of the data structure in database.</a:t>
            </a:r>
          </a:p>
          <a:p>
            <a:pPr marL="0" indent="0">
              <a:buNone/>
            </a:pPr>
            <a:endParaRPr lang="en-US" dirty="0"/>
          </a:p>
          <a:p>
            <a:r>
              <a:rPr lang="en-US" dirty="0"/>
              <a:t>It may also monitor the data that is entered.</a:t>
            </a:r>
          </a:p>
          <a:p>
            <a:pPr marL="0" indent="0">
              <a:buNone/>
            </a:pPr>
            <a:endParaRPr lang="en-US" dirty="0"/>
          </a:p>
          <a:p>
            <a:r>
              <a:rPr lang="en-US" dirty="0"/>
              <a:t>It ensure that data is according to the data definition rule.</a:t>
            </a:r>
          </a:p>
          <a:p>
            <a:endParaRPr lang="en-US" dirty="0"/>
          </a:p>
          <a:p>
            <a:r>
              <a:rPr lang="en-US" dirty="0"/>
              <a:t>The Rule include field name, field size, and data types etc.</a:t>
            </a:r>
          </a:p>
          <a:p>
            <a:endParaRPr lang="en-US" dirty="0"/>
          </a:p>
          <a:p>
            <a:endParaRPr lang="en-US" dirty="0"/>
          </a:p>
        </p:txBody>
      </p:sp>
    </p:spTree>
    <p:extLst>
      <p:ext uri="{BB962C8B-B14F-4D97-AF65-F5344CB8AC3E}">
        <p14:creationId xmlns:p14="http://schemas.microsoft.com/office/powerpoint/2010/main" val="3895611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803564"/>
            <a:ext cx="8947522" cy="1049684"/>
          </a:xfrm>
        </p:spPr>
        <p:txBody>
          <a:bodyPr/>
          <a:lstStyle/>
          <a:p>
            <a:r>
              <a:rPr lang="en-US" dirty="0"/>
              <a:t>Report Generator</a:t>
            </a:r>
          </a:p>
        </p:txBody>
      </p:sp>
      <p:sp>
        <p:nvSpPr>
          <p:cNvPr id="3" name="Content Placeholder 2"/>
          <p:cNvSpPr>
            <a:spLocks noGrp="1"/>
          </p:cNvSpPr>
          <p:nvPr>
            <p:ph idx="1"/>
          </p:nvPr>
        </p:nvSpPr>
        <p:spPr>
          <a:xfrm>
            <a:off x="1103312" y="2052918"/>
            <a:ext cx="8677997" cy="4140064"/>
          </a:xfrm>
        </p:spPr>
        <p:txBody>
          <a:bodyPr/>
          <a:lstStyle/>
          <a:p>
            <a:r>
              <a:rPr lang="en-US" dirty="0"/>
              <a:t>A Report generator is a program that is used to produce report.</a:t>
            </a:r>
          </a:p>
          <a:p>
            <a:endParaRPr lang="en-US" dirty="0"/>
          </a:p>
          <a:p>
            <a:r>
              <a:rPr lang="en-US" dirty="0"/>
              <a:t>It retrieve data from database and display the data it In different formats.</a:t>
            </a:r>
          </a:p>
          <a:p>
            <a:endParaRPr lang="en-US" dirty="0"/>
          </a:p>
          <a:p>
            <a:r>
              <a:rPr lang="en-US" dirty="0"/>
              <a:t>The User can produce useful and attractive reports by using different report generator </a:t>
            </a:r>
          </a:p>
        </p:txBody>
      </p:sp>
    </p:spTree>
    <p:extLst>
      <p:ext uri="{BB962C8B-B14F-4D97-AF65-F5344CB8AC3E}">
        <p14:creationId xmlns:p14="http://schemas.microsoft.com/office/powerpoint/2010/main" val="2012601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942108"/>
            <a:ext cx="8947522" cy="911139"/>
          </a:xfrm>
        </p:spPr>
        <p:txBody>
          <a:bodyPr/>
          <a:lstStyle/>
          <a:p>
            <a:r>
              <a:rPr lang="en-US" dirty="0"/>
              <a:t>Access Security </a:t>
            </a:r>
          </a:p>
        </p:txBody>
      </p:sp>
      <p:sp>
        <p:nvSpPr>
          <p:cNvPr id="3" name="Content Placeholder 2"/>
          <p:cNvSpPr>
            <a:spLocks noGrp="1"/>
          </p:cNvSpPr>
          <p:nvPr>
            <p:ph idx="1"/>
          </p:nvPr>
        </p:nvSpPr>
        <p:spPr>
          <a:xfrm>
            <a:off x="1103312" y="2052918"/>
            <a:ext cx="7444943" cy="3862973"/>
          </a:xfrm>
        </p:spPr>
        <p:txBody>
          <a:bodyPr/>
          <a:lstStyle/>
          <a:p>
            <a:r>
              <a:rPr lang="en-US" dirty="0"/>
              <a:t>Access security refers to the protection of database from unauthorized access.</a:t>
            </a:r>
          </a:p>
          <a:p>
            <a:endParaRPr lang="en-US" dirty="0"/>
          </a:p>
          <a:p>
            <a:r>
              <a:rPr lang="en-US" dirty="0"/>
              <a:t>The database management system provide several procedure to maintain data security.</a:t>
            </a:r>
          </a:p>
          <a:p>
            <a:endParaRPr lang="en-US" dirty="0"/>
          </a:p>
          <a:p>
            <a:r>
              <a:rPr lang="en-US" dirty="0"/>
              <a:t>The security is maintained by allowing access to the database through the use of password.</a:t>
            </a:r>
          </a:p>
        </p:txBody>
      </p:sp>
    </p:spTree>
    <p:extLst>
      <p:ext uri="{BB962C8B-B14F-4D97-AF65-F5344CB8AC3E}">
        <p14:creationId xmlns:p14="http://schemas.microsoft.com/office/powerpoint/2010/main" val="1653135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969818"/>
            <a:ext cx="8947522" cy="883430"/>
          </a:xfrm>
        </p:spPr>
        <p:txBody>
          <a:bodyPr/>
          <a:lstStyle/>
          <a:p>
            <a:r>
              <a:rPr lang="en-US" dirty="0"/>
              <a:t>Backup and Recovery </a:t>
            </a:r>
          </a:p>
        </p:txBody>
      </p:sp>
      <p:sp>
        <p:nvSpPr>
          <p:cNvPr id="3" name="Content Placeholder 2"/>
          <p:cNvSpPr>
            <a:spLocks noGrp="1"/>
          </p:cNvSpPr>
          <p:nvPr>
            <p:ph idx="1"/>
          </p:nvPr>
        </p:nvSpPr>
        <p:spPr/>
        <p:txBody>
          <a:bodyPr/>
          <a:lstStyle/>
          <a:p>
            <a:r>
              <a:rPr lang="en-US" dirty="0"/>
              <a:t>Database Management System Provide the Facility for Backup and Recovery. </a:t>
            </a:r>
          </a:p>
          <a:p>
            <a:endParaRPr lang="en-US" dirty="0"/>
          </a:p>
          <a:p>
            <a:r>
              <a:rPr lang="en-US" dirty="0"/>
              <a:t>Backup and Recovery facility is used to store an additional copy of data.</a:t>
            </a:r>
          </a:p>
          <a:p>
            <a:endParaRPr lang="en-US" dirty="0"/>
          </a:p>
          <a:p>
            <a:r>
              <a:rPr lang="en-US" dirty="0"/>
              <a:t>The data can be recovered if the original file lost or damaged.</a:t>
            </a:r>
          </a:p>
        </p:txBody>
      </p:sp>
    </p:spTree>
    <p:extLst>
      <p:ext uri="{BB962C8B-B14F-4D97-AF65-F5344CB8AC3E}">
        <p14:creationId xmlns:p14="http://schemas.microsoft.com/office/powerpoint/2010/main" val="903523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622479" y="1120462"/>
            <a:ext cx="10972800" cy="675112"/>
          </a:xfrm>
          <a:solidFill>
            <a:schemeClr val="bg1"/>
          </a:solidFill>
        </p:spPr>
        <p:txBody>
          <a:bodyPr>
            <a:normAutofit/>
          </a:bodyPr>
          <a:lstStyle/>
          <a:p>
            <a:pPr algn="ctr"/>
            <a:r>
              <a:rPr lang="en-US" dirty="0">
                <a:solidFill>
                  <a:schemeClr val="tx1">
                    <a:lumMod val="95000"/>
                    <a:lumOff val="5000"/>
                  </a:schemeClr>
                </a:solidFill>
                <a:latin typeface="Andalus" pitchFamily="18" charset="-78"/>
                <a:cs typeface="Andalus" pitchFamily="18" charset="-78"/>
              </a:rPr>
              <a:t>Data Gathering</a:t>
            </a:r>
          </a:p>
        </p:txBody>
      </p:sp>
      <p:sp>
        <p:nvSpPr>
          <p:cNvPr id="1048595" name="Content Placeholder 2"/>
          <p:cNvSpPr>
            <a:spLocks noGrp="1"/>
          </p:cNvSpPr>
          <p:nvPr>
            <p:ph idx="1"/>
          </p:nvPr>
        </p:nvSpPr>
        <p:spPr>
          <a:xfrm>
            <a:off x="609600" y="2434106"/>
            <a:ext cx="10972800" cy="3890493"/>
          </a:xfrm>
        </p:spPr>
        <p:txBody>
          <a:bodyPr/>
          <a:lstStyle/>
          <a:p>
            <a:r>
              <a:rPr lang="en-US" sz="3200" dirty="0">
                <a:latin typeface="Andalus" pitchFamily="18" charset="-78"/>
                <a:cs typeface="Andalus" pitchFamily="18" charset="-78"/>
              </a:rPr>
              <a:t>Interview</a:t>
            </a:r>
          </a:p>
          <a:p>
            <a:r>
              <a:rPr lang="en-US" sz="3200" dirty="0">
                <a:latin typeface="Andalus" pitchFamily="18" charset="-78"/>
                <a:cs typeface="Andalus" pitchFamily="18" charset="-78"/>
              </a:rPr>
              <a:t>Observation</a:t>
            </a:r>
          </a:p>
          <a:p>
            <a:r>
              <a:rPr lang="en-US" sz="3200" dirty="0">
                <a:latin typeface="Andalus" pitchFamily="18" charset="-78"/>
                <a:cs typeface="Andalus" pitchFamily="18" charset="-78"/>
              </a:rPr>
              <a:t>Web surfing</a:t>
            </a:r>
          </a:p>
          <a:p>
            <a:r>
              <a:rPr lang="en-US" sz="3200" dirty="0">
                <a:latin typeface="Andalus" pitchFamily="18" charset="-78"/>
                <a:cs typeface="Andalus" pitchFamily="18" charset="-78"/>
              </a:rPr>
              <a:t>Personal Experience</a:t>
            </a:r>
          </a:p>
          <a:p>
            <a:r>
              <a:rPr lang="en-US" sz="3200" dirty="0">
                <a:latin typeface="Andalus" pitchFamily="18" charset="-78"/>
                <a:cs typeface="Andalus" pitchFamily="18" charset="-78"/>
              </a:rPr>
              <a:t>Reading Notes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a:xfrm>
            <a:off x="300508" y="1081826"/>
            <a:ext cx="10972800" cy="675112"/>
          </a:xfrm>
          <a:solidFill>
            <a:schemeClr val="bg1"/>
          </a:solidFill>
        </p:spPr>
        <p:txBody>
          <a:bodyPr>
            <a:normAutofit/>
          </a:bodyPr>
          <a:lstStyle/>
          <a:p>
            <a:pPr algn="ctr"/>
            <a:r>
              <a:rPr lang="en-US" dirty="0">
                <a:solidFill>
                  <a:schemeClr val="tx1">
                    <a:lumMod val="95000"/>
                    <a:lumOff val="5000"/>
                  </a:schemeClr>
                </a:solidFill>
                <a:latin typeface="Andalus" pitchFamily="18" charset="-78"/>
                <a:cs typeface="Andalus" pitchFamily="18" charset="-78"/>
              </a:rPr>
              <a:t>Data Analysis</a:t>
            </a:r>
          </a:p>
        </p:txBody>
      </p:sp>
      <p:sp>
        <p:nvSpPr>
          <p:cNvPr id="1048597" name="Content Placeholder 2"/>
          <p:cNvSpPr>
            <a:spLocks noGrp="1"/>
          </p:cNvSpPr>
          <p:nvPr>
            <p:ph idx="1"/>
          </p:nvPr>
        </p:nvSpPr>
        <p:spPr>
          <a:xfrm>
            <a:off x="648237" y="2967507"/>
            <a:ext cx="10972800" cy="3890493"/>
          </a:xfrm>
        </p:spPr>
        <p:txBody>
          <a:bodyPr>
            <a:normAutofit/>
          </a:bodyPr>
          <a:lstStyle/>
          <a:p>
            <a:r>
              <a:rPr lang="en-US" sz="3600" dirty="0">
                <a:latin typeface="Andalus" pitchFamily="18" charset="-78"/>
                <a:cs typeface="Andalus" pitchFamily="18" charset="-78"/>
              </a:rPr>
              <a:t>Identification of Entities &amp; Attributes</a:t>
            </a:r>
          </a:p>
          <a:p>
            <a:r>
              <a:rPr lang="en-US" sz="3600" dirty="0">
                <a:latin typeface="Andalus" pitchFamily="18" charset="-78"/>
                <a:cs typeface="Andalus" pitchFamily="18" charset="-78"/>
              </a:rPr>
              <a:t>Defining Relationship Among Entities</a:t>
            </a:r>
          </a:p>
          <a:p>
            <a:r>
              <a:rPr lang="en-US" sz="3600" dirty="0">
                <a:latin typeface="Andalus" pitchFamily="18" charset="-78"/>
                <a:cs typeface="Andalus" pitchFamily="18" charset="-78"/>
              </a:rPr>
              <a:t>Refining the Relationships</a:t>
            </a:r>
          </a:p>
          <a:p>
            <a:endParaRPr lang="en-US" sz="3200" dirty="0">
              <a:latin typeface="Andalus" pitchFamily="18" charset="-78"/>
              <a:cs typeface="Andalus" pitchFamily="18"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91E6B-3A1F-498F-9626-1848E128AFA3}"/>
              </a:ext>
            </a:extLst>
          </p:cNvPr>
          <p:cNvSpPr txBox="1">
            <a:spLocks/>
          </p:cNvSpPr>
          <p:nvPr/>
        </p:nvSpPr>
        <p:spPr>
          <a:xfrm>
            <a:off x="300508" y="1081826"/>
            <a:ext cx="10972800" cy="675112"/>
          </a:xfrm>
          <a:prstGeom prst="rect">
            <a:avLst/>
          </a:prstGeom>
          <a:solidFill>
            <a:schemeClr val="bg1"/>
          </a:solidFill>
        </p:spPr>
        <p:txBody>
          <a:bodyPr>
            <a:normAutofit fontScale="900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a:solidFill>
                  <a:schemeClr val="tx1">
                    <a:lumMod val="95000"/>
                    <a:lumOff val="5000"/>
                  </a:schemeClr>
                </a:solidFill>
                <a:latin typeface="Andalus" pitchFamily="18" charset="-78"/>
                <a:cs typeface="Andalus" pitchFamily="18" charset="-78"/>
              </a:rPr>
              <a:t>Entities and Attributes</a:t>
            </a:r>
            <a:endParaRPr lang="en-US" dirty="0">
              <a:solidFill>
                <a:schemeClr val="tx1">
                  <a:lumMod val="95000"/>
                  <a:lumOff val="5000"/>
                </a:schemeClr>
              </a:solidFill>
              <a:latin typeface="Andalus" pitchFamily="18" charset="-78"/>
              <a:cs typeface="Andalus" pitchFamily="18" charset="-78"/>
            </a:endParaRPr>
          </a:p>
        </p:txBody>
      </p:sp>
      <p:sp>
        <p:nvSpPr>
          <p:cNvPr id="3" name="Content Placeholder 2">
            <a:extLst>
              <a:ext uri="{FF2B5EF4-FFF2-40B4-BE49-F238E27FC236}">
                <a16:creationId xmlns:a16="http://schemas.microsoft.com/office/drawing/2014/main" id="{509709E4-ECAB-433D-A84B-454E2655D974}"/>
              </a:ext>
            </a:extLst>
          </p:cNvPr>
          <p:cNvSpPr txBox="1">
            <a:spLocks/>
          </p:cNvSpPr>
          <p:nvPr/>
        </p:nvSpPr>
        <p:spPr>
          <a:xfrm>
            <a:off x="648237" y="1803043"/>
            <a:ext cx="10972800" cy="4752303"/>
          </a:xfrm>
          <a:prstGeom prst="rect">
            <a:avLst/>
          </a:prstGeom>
        </p:spPr>
        <p:txBody>
          <a:bodyPr>
            <a:normAutofit fontScale="700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sz="3600" b="1" dirty="0"/>
              <a:t>Branch</a:t>
            </a:r>
            <a:r>
              <a:rPr lang="en-US" sz="3600" dirty="0"/>
              <a:t> (</a:t>
            </a:r>
            <a:r>
              <a:rPr lang="en-US" sz="3600" b="1" dirty="0" err="1"/>
              <a:t>BranchNo</a:t>
            </a:r>
            <a:r>
              <a:rPr lang="en-US" sz="3600" dirty="0"/>
              <a:t>, City, Street, </a:t>
            </a:r>
            <a:r>
              <a:rPr lang="en-US" sz="3600" dirty="0" err="1"/>
              <a:t>PostCode</a:t>
            </a:r>
            <a:r>
              <a:rPr lang="en-US" sz="3600" dirty="0"/>
              <a:t>, </a:t>
            </a:r>
            <a:r>
              <a:rPr lang="en-US" sz="3600" dirty="0" err="1"/>
              <a:t>ContactNo</a:t>
            </a:r>
            <a:r>
              <a:rPr lang="en-US" sz="3600" dirty="0"/>
              <a:t>)</a:t>
            </a:r>
          </a:p>
          <a:p>
            <a:r>
              <a:rPr lang="en-US" sz="3600" b="1" dirty="0"/>
              <a:t>Staff(</a:t>
            </a:r>
            <a:r>
              <a:rPr lang="en-US" sz="3600" b="1" dirty="0" err="1"/>
              <a:t>StaffNo</a:t>
            </a:r>
            <a:r>
              <a:rPr lang="en-US" sz="3600" b="1" dirty="0"/>
              <a:t>, </a:t>
            </a:r>
            <a:r>
              <a:rPr lang="en-US" sz="3600" dirty="0" err="1"/>
              <a:t>Fname</a:t>
            </a:r>
            <a:r>
              <a:rPr lang="en-US" sz="3600" dirty="0"/>
              <a:t>, </a:t>
            </a:r>
            <a:r>
              <a:rPr lang="en-US" sz="3600" dirty="0" err="1"/>
              <a:t>Lname</a:t>
            </a:r>
            <a:r>
              <a:rPr lang="en-US" sz="3600" dirty="0"/>
              <a:t>, Address, </a:t>
            </a:r>
            <a:r>
              <a:rPr lang="en-US" sz="3600" dirty="0" err="1"/>
              <a:t>PhoneNo</a:t>
            </a:r>
            <a:r>
              <a:rPr lang="en-US" sz="3600" dirty="0"/>
              <a:t>, CNIC, Depart, </a:t>
            </a:r>
            <a:r>
              <a:rPr lang="en-US" sz="3600" dirty="0" err="1"/>
              <a:t>BankAccount</a:t>
            </a:r>
            <a:r>
              <a:rPr lang="en-US" sz="3600" dirty="0"/>
              <a:t>, Position, Salary, Email, Per-Hour-Charge)</a:t>
            </a:r>
          </a:p>
          <a:p>
            <a:r>
              <a:rPr lang="en-US" sz="3600" b="1" dirty="0"/>
              <a:t>Car</a:t>
            </a:r>
            <a:r>
              <a:rPr lang="en-US" sz="3600" dirty="0"/>
              <a:t>(</a:t>
            </a:r>
            <a:r>
              <a:rPr lang="en-US" sz="3600" b="1" dirty="0" err="1"/>
              <a:t>CarNo</a:t>
            </a:r>
            <a:r>
              <a:rPr lang="en-US" sz="3600" dirty="0"/>
              <a:t>, </a:t>
            </a:r>
            <a:r>
              <a:rPr lang="en-US" sz="3600" dirty="0" err="1"/>
              <a:t>EngineNo</a:t>
            </a:r>
            <a:r>
              <a:rPr lang="en-US" sz="3600" u="sng" dirty="0"/>
              <a:t>, </a:t>
            </a:r>
            <a:r>
              <a:rPr lang="en-US" sz="3600" dirty="0" err="1"/>
              <a:t>BodyNo</a:t>
            </a:r>
            <a:r>
              <a:rPr lang="en-US" sz="3600" dirty="0"/>
              <a:t>, </a:t>
            </a:r>
            <a:r>
              <a:rPr lang="en-US" sz="3600" dirty="0" err="1"/>
              <a:t>RegistrationNo</a:t>
            </a:r>
            <a:r>
              <a:rPr lang="en-US" sz="3600" dirty="0"/>
              <a:t>, Model, Brand, H-Power, </a:t>
            </a:r>
            <a:r>
              <a:rPr lang="en-US" sz="3600" dirty="0" err="1"/>
              <a:t>Manufacturer,Category</a:t>
            </a:r>
            <a:r>
              <a:rPr lang="en-US" sz="3600" dirty="0"/>
              <a:t>, P-Price, S-</a:t>
            </a:r>
            <a:r>
              <a:rPr lang="en-US" sz="3600" dirty="0" err="1"/>
              <a:t>Price,O</a:t>
            </a:r>
            <a:r>
              <a:rPr lang="en-US" sz="3600" dirty="0"/>
              <a:t>-rent, </a:t>
            </a:r>
            <a:r>
              <a:rPr lang="en-US" sz="3600" dirty="0" err="1"/>
              <a:t>PerHourCharge</a:t>
            </a:r>
            <a:r>
              <a:rPr lang="en-US" sz="3600" dirty="0"/>
              <a:t>, Seats, </a:t>
            </a:r>
            <a:r>
              <a:rPr lang="en-US" sz="3600" dirty="0" err="1"/>
              <a:t>NOAccidents</a:t>
            </a:r>
            <a:r>
              <a:rPr lang="en-US" sz="3600" dirty="0"/>
              <a:t>, </a:t>
            </a:r>
            <a:r>
              <a:rPr lang="en-US" sz="3600" dirty="0" err="1"/>
              <a:t>EnteringDate</a:t>
            </a:r>
            <a:r>
              <a:rPr lang="en-US" sz="3600" dirty="0"/>
              <a:t>, R-</a:t>
            </a:r>
            <a:r>
              <a:rPr lang="en-US" sz="3600" dirty="0" err="1"/>
              <a:t>CarNo</a:t>
            </a:r>
            <a:r>
              <a:rPr lang="en-US" sz="3600" dirty="0"/>
              <a:t>, S-</a:t>
            </a:r>
            <a:r>
              <a:rPr lang="en-US" sz="3600" dirty="0" err="1"/>
              <a:t>CarNo</a:t>
            </a:r>
            <a:r>
              <a:rPr lang="en-US" sz="3600" dirty="0"/>
              <a:t>, Mode)</a:t>
            </a:r>
          </a:p>
          <a:p>
            <a:r>
              <a:rPr lang="en-US" sz="3600" b="1" dirty="0"/>
              <a:t>Client (</a:t>
            </a:r>
            <a:r>
              <a:rPr lang="en-US" sz="3600" b="1" dirty="0" err="1"/>
              <a:t>ClientNo</a:t>
            </a:r>
            <a:r>
              <a:rPr lang="en-US" sz="3600" b="1" dirty="0"/>
              <a:t>, </a:t>
            </a:r>
            <a:r>
              <a:rPr lang="en-US" sz="3600" dirty="0"/>
              <a:t>Name, F-Name, Address, </a:t>
            </a:r>
            <a:r>
              <a:rPr lang="en-US" sz="3600" dirty="0" err="1"/>
              <a:t>PhoneNo</a:t>
            </a:r>
            <a:r>
              <a:rPr lang="en-US" sz="3600" dirty="0"/>
              <a:t>, CNIC)</a:t>
            </a:r>
          </a:p>
          <a:p>
            <a:r>
              <a:rPr lang="en-US" sz="3600" b="1" dirty="0"/>
              <a:t>Invoice(</a:t>
            </a:r>
            <a:r>
              <a:rPr lang="en-US" sz="3600" b="1" dirty="0" err="1"/>
              <a:t>InvoiceNo</a:t>
            </a:r>
            <a:r>
              <a:rPr lang="en-US" sz="3600" b="1" dirty="0"/>
              <a:t> ,</a:t>
            </a:r>
            <a:r>
              <a:rPr lang="en-US" sz="3600" dirty="0"/>
              <a:t>Date, Amount</a:t>
            </a:r>
            <a:r>
              <a:rPr lang="en-US" sz="3600" b="1" dirty="0"/>
              <a:t>, </a:t>
            </a:r>
            <a:r>
              <a:rPr lang="en-US" sz="3600" dirty="0"/>
              <a:t>Discount)</a:t>
            </a:r>
          </a:p>
          <a:p>
            <a:r>
              <a:rPr lang="en-US" sz="3600" b="1" dirty="0"/>
              <a:t>Installment (</a:t>
            </a:r>
            <a:r>
              <a:rPr lang="en-US" sz="3600" b="1" dirty="0" err="1"/>
              <a:t>InstallmentNo</a:t>
            </a:r>
            <a:r>
              <a:rPr lang="en-US" sz="3600" b="1" dirty="0"/>
              <a:t>, </a:t>
            </a:r>
            <a:r>
              <a:rPr lang="en-US" sz="3600" dirty="0"/>
              <a:t>Total-Installments, Per-Install-Period, Per-Install-Amount, Paid-Install)</a:t>
            </a:r>
          </a:p>
          <a:p>
            <a:r>
              <a:rPr lang="en-US" sz="3600" b="1" dirty="0"/>
              <a:t>Owner (</a:t>
            </a:r>
            <a:r>
              <a:rPr lang="en-US" sz="3600" b="1" dirty="0" err="1"/>
              <a:t>OwnerNo</a:t>
            </a:r>
            <a:r>
              <a:rPr lang="en-US" sz="3600" b="1" dirty="0"/>
              <a:t>, </a:t>
            </a:r>
            <a:r>
              <a:rPr lang="en-US" sz="3600" dirty="0" err="1"/>
              <a:t>Fname</a:t>
            </a:r>
            <a:r>
              <a:rPr lang="en-US" sz="3600" dirty="0"/>
              <a:t>, </a:t>
            </a:r>
            <a:r>
              <a:rPr lang="en-US" sz="3600" dirty="0" err="1"/>
              <a:t>Lname</a:t>
            </a:r>
            <a:r>
              <a:rPr lang="en-US" sz="3600" dirty="0"/>
              <a:t>, Address, </a:t>
            </a:r>
            <a:r>
              <a:rPr lang="en-US" sz="3600" dirty="0" err="1"/>
              <a:t>PhoneNo</a:t>
            </a:r>
            <a:r>
              <a:rPr lang="en-US" sz="3600" dirty="0"/>
              <a:t>, CNIC)</a:t>
            </a:r>
          </a:p>
          <a:p>
            <a:r>
              <a:rPr lang="en-US" sz="3600" b="1" dirty="0"/>
              <a:t>Rental (</a:t>
            </a:r>
            <a:r>
              <a:rPr lang="en-US" sz="3600" b="1" dirty="0" err="1"/>
              <a:t>RentNo</a:t>
            </a:r>
            <a:r>
              <a:rPr lang="en-US" sz="3600" dirty="0"/>
              <a:t>, Start-Time, End-Time, Date, Accidental-Charges)</a:t>
            </a:r>
          </a:p>
        </p:txBody>
      </p:sp>
    </p:spTree>
    <p:extLst>
      <p:ext uri="{BB962C8B-B14F-4D97-AF65-F5344CB8AC3E}">
        <p14:creationId xmlns:p14="http://schemas.microsoft.com/office/powerpoint/2010/main" val="2989541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A508B9-CE15-4085-B5DB-F53774D35649}"/>
              </a:ext>
            </a:extLst>
          </p:cNvPr>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extBox 1"/>
          <p:cNvSpPr txBox="1"/>
          <p:nvPr/>
        </p:nvSpPr>
        <p:spPr>
          <a:xfrm>
            <a:off x="516834" y="222837"/>
            <a:ext cx="8030818" cy="866139"/>
          </a:xfrm>
          <a:prstGeom prst="rect">
            <a:avLst/>
          </a:prstGeom>
          <a:noFill/>
        </p:spPr>
        <p:txBody>
          <a:bodyPr wrap="square" rtlCol="0">
            <a:spAutoFit/>
          </a:bodyPr>
          <a:lstStyle/>
          <a:p>
            <a:r>
              <a:rPr lang="en-US" sz="4400" b="1" dirty="0"/>
              <a:t>ERD to Relations Conversion</a:t>
            </a:r>
          </a:p>
        </p:txBody>
      </p:sp>
      <p:grpSp>
        <p:nvGrpSpPr>
          <p:cNvPr id="39" name="Group 14"/>
          <p:cNvGrpSpPr/>
          <p:nvPr/>
        </p:nvGrpSpPr>
        <p:grpSpPr>
          <a:xfrm>
            <a:off x="1974574" y="2186616"/>
            <a:ext cx="8242852" cy="778849"/>
            <a:chOff x="1974574" y="1630022"/>
            <a:chExt cx="8242852" cy="778849"/>
          </a:xfrm>
        </p:grpSpPr>
        <p:sp>
          <p:nvSpPr>
            <p:cNvPr id="1048607" name="Rectangle 2"/>
            <p:cNvSpPr/>
            <p:nvPr/>
          </p:nvSpPr>
          <p:spPr>
            <a:xfrm>
              <a:off x="1974574" y="1762540"/>
              <a:ext cx="1603513" cy="6463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Branch</a:t>
              </a:r>
            </a:p>
          </p:txBody>
        </p:sp>
        <p:sp>
          <p:nvSpPr>
            <p:cNvPr id="1048608" name="Rectangle 4"/>
            <p:cNvSpPr/>
            <p:nvPr/>
          </p:nvSpPr>
          <p:spPr>
            <a:xfrm>
              <a:off x="8613913" y="1762539"/>
              <a:ext cx="1603513" cy="6463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Staff</a:t>
              </a:r>
            </a:p>
          </p:txBody>
        </p:sp>
        <p:cxnSp>
          <p:nvCxnSpPr>
            <p:cNvPr id="3145728" name="Straight Arrow Connector 6"/>
            <p:cNvCxnSpPr>
              <a:cxnSpLocks/>
              <a:stCxn id="1048607" idx="3"/>
              <a:endCxn id="1048608" idx="1"/>
            </p:cNvCxnSpPr>
            <p:nvPr/>
          </p:nvCxnSpPr>
          <p:spPr>
            <a:xfrm flipV="1">
              <a:off x="3578087" y="2085705"/>
              <a:ext cx="503582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48609" name="TextBox 8"/>
            <p:cNvSpPr txBox="1"/>
            <p:nvPr/>
          </p:nvSpPr>
          <p:spPr>
            <a:xfrm>
              <a:off x="3670852" y="1630022"/>
              <a:ext cx="490331" cy="408940"/>
            </a:xfrm>
            <a:prstGeom prst="rect">
              <a:avLst/>
            </a:prstGeom>
            <a:noFill/>
          </p:spPr>
          <p:txBody>
            <a:bodyPr wrap="square" rtlCol="0">
              <a:spAutoFit/>
            </a:bodyPr>
            <a:lstStyle/>
            <a:p>
              <a:r>
                <a:rPr lang="en-US" dirty="0"/>
                <a:t>1:1</a:t>
              </a:r>
            </a:p>
          </p:txBody>
        </p:sp>
        <p:sp>
          <p:nvSpPr>
            <p:cNvPr id="1048610" name="TextBox 10"/>
            <p:cNvSpPr txBox="1"/>
            <p:nvPr/>
          </p:nvSpPr>
          <p:spPr>
            <a:xfrm>
              <a:off x="7885043" y="1646694"/>
              <a:ext cx="636105" cy="408940"/>
            </a:xfrm>
            <a:prstGeom prst="rect">
              <a:avLst/>
            </a:prstGeom>
            <a:noFill/>
          </p:spPr>
          <p:txBody>
            <a:bodyPr wrap="square" rtlCol="0">
              <a:spAutoFit/>
            </a:bodyPr>
            <a:lstStyle/>
            <a:p>
              <a:r>
                <a:rPr lang="en-US" dirty="0"/>
                <a:t>0:M</a:t>
              </a:r>
            </a:p>
          </p:txBody>
        </p:sp>
        <p:sp>
          <p:nvSpPr>
            <p:cNvPr id="1048611" name="TextBox 12"/>
            <p:cNvSpPr txBox="1"/>
            <p:nvPr/>
          </p:nvSpPr>
          <p:spPr>
            <a:xfrm>
              <a:off x="5976731" y="1630022"/>
              <a:ext cx="636105" cy="408940"/>
            </a:xfrm>
            <a:prstGeom prst="rect">
              <a:avLst/>
            </a:prstGeom>
            <a:noFill/>
          </p:spPr>
          <p:txBody>
            <a:bodyPr wrap="square" rtlCol="0">
              <a:spAutoFit/>
            </a:bodyPr>
            <a:lstStyle/>
            <a:p>
              <a:r>
                <a:rPr lang="en-US" dirty="0"/>
                <a:t>Has</a:t>
              </a:r>
            </a:p>
          </p:txBody>
        </p:sp>
      </p:grpSp>
      <p:sp>
        <p:nvSpPr>
          <p:cNvPr id="1048612" name="TextBox 13"/>
          <p:cNvSpPr txBox="1"/>
          <p:nvPr/>
        </p:nvSpPr>
        <p:spPr>
          <a:xfrm>
            <a:off x="1881808" y="4125964"/>
            <a:ext cx="9104244" cy="1996439"/>
          </a:xfrm>
          <a:prstGeom prst="rect">
            <a:avLst/>
          </a:prstGeom>
          <a:noFill/>
        </p:spPr>
        <p:txBody>
          <a:bodyPr wrap="square" rtlCol="0">
            <a:spAutoFit/>
          </a:bodyPr>
          <a:lstStyle/>
          <a:p>
            <a:r>
              <a:rPr lang="en-US" sz="3600" b="1" dirty="0"/>
              <a:t>Branch </a:t>
            </a:r>
            <a:r>
              <a:rPr lang="en-US" sz="3600" dirty="0"/>
              <a:t>(</a:t>
            </a:r>
            <a:r>
              <a:rPr lang="en-US" sz="3600" dirty="0" err="1"/>
              <a:t>BranchNo</a:t>
            </a:r>
            <a:r>
              <a:rPr lang="en-US" sz="3600" dirty="0"/>
              <a:t> (P.K), [….])</a:t>
            </a:r>
          </a:p>
          <a:p>
            <a:r>
              <a:rPr lang="en-US" sz="3600" b="1" dirty="0"/>
              <a:t>Staff     </a:t>
            </a:r>
            <a:r>
              <a:rPr lang="en-US" sz="3600" dirty="0"/>
              <a:t>(</a:t>
            </a:r>
            <a:r>
              <a:rPr lang="en-US" sz="3600" dirty="0" err="1"/>
              <a:t>StaffNo</a:t>
            </a:r>
            <a:r>
              <a:rPr lang="en-US" sz="3600" dirty="0"/>
              <a:t> (</a:t>
            </a:r>
            <a:r>
              <a:rPr lang="en-US" sz="3600" dirty="0" err="1"/>
              <a:t>P.k</a:t>
            </a:r>
            <a:r>
              <a:rPr lang="en-US" sz="3600" dirty="0"/>
              <a:t>), [….], </a:t>
            </a:r>
            <a:r>
              <a:rPr lang="en-US" sz="3600" dirty="0" err="1"/>
              <a:t>BranchNo</a:t>
            </a:r>
            <a:r>
              <a:rPr lang="en-US" sz="3600" dirty="0"/>
              <a:t>(F.K)) </a:t>
            </a:r>
            <a:endParaRPr lang="en-US" sz="3600" b="1" dirty="0"/>
          </a:p>
        </p:txBody>
      </p:sp>
      <p:sp>
        <p:nvSpPr>
          <p:cNvPr id="1048613" name="TextBox 16"/>
          <p:cNvSpPr txBox="1"/>
          <p:nvPr/>
        </p:nvSpPr>
        <p:spPr>
          <a:xfrm>
            <a:off x="1133060" y="1116208"/>
            <a:ext cx="1497496" cy="942340"/>
          </a:xfrm>
          <a:prstGeom prst="rect">
            <a:avLst/>
          </a:prstGeom>
          <a:noFill/>
        </p:spPr>
        <p:txBody>
          <a:bodyPr wrap="square" rtlCol="0">
            <a:spAutoFit/>
          </a:bodyPr>
          <a:lstStyle/>
          <a:p>
            <a:r>
              <a:rPr lang="en-US" sz="4800" b="1" dirty="0"/>
              <a:t>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extBox 2"/>
          <p:cNvSpPr txBox="1"/>
          <p:nvPr/>
        </p:nvSpPr>
        <p:spPr>
          <a:xfrm>
            <a:off x="974034" y="705391"/>
            <a:ext cx="1497496" cy="942340"/>
          </a:xfrm>
          <a:prstGeom prst="rect">
            <a:avLst/>
          </a:prstGeom>
          <a:noFill/>
        </p:spPr>
        <p:txBody>
          <a:bodyPr wrap="square" rtlCol="0">
            <a:spAutoFit/>
          </a:bodyPr>
          <a:lstStyle/>
          <a:p>
            <a:r>
              <a:rPr lang="en-US" sz="4800" b="1" dirty="0"/>
              <a:t>2.</a:t>
            </a:r>
          </a:p>
        </p:txBody>
      </p:sp>
      <p:grpSp>
        <p:nvGrpSpPr>
          <p:cNvPr id="41" name="Group 4"/>
          <p:cNvGrpSpPr/>
          <p:nvPr/>
        </p:nvGrpSpPr>
        <p:grpSpPr>
          <a:xfrm>
            <a:off x="1974574" y="2186616"/>
            <a:ext cx="8242852" cy="802967"/>
            <a:chOff x="1974574" y="1630022"/>
            <a:chExt cx="8242852" cy="802967"/>
          </a:xfrm>
        </p:grpSpPr>
        <p:sp>
          <p:nvSpPr>
            <p:cNvPr id="1048615" name="Rectangle 5"/>
            <p:cNvSpPr/>
            <p:nvPr/>
          </p:nvSpPr>
          <p:spPr>
            <a:xfrm>
              <a:off x="1974574" y="1762540"/>
              <a:ext cx="1603513" cy="6463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Staff</a:t>
              </a:r>
            </a:p>
          </p:txBody>
        </p:sp>
        <p:sp>
          <p:nvSpPr>
            <p:cNvPr id="1048616" name="Rectangle 6"/>
            <p:cNvSpPr/>
            <p:nvPr/>
          </p:nvSpPr>
          <p:spPr>
            <a:xfrm>
              <a:off x="8613913" y="1762539"/>
              <a:ext cx="1603513" cy="6463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a:t>
              </a:r>
            </a:p>
          </p:txBody>
        </p:sp>
        <p:cxnSp>
          <p:nvCxnSpPr>
            <p:cNvPr id="3145729" name="Straight Arrow Connector 7"/>
            <p:cNvCxnSpPr>
              <a:cxnSpLocks/>
              <a:stCxn id="1048615" idx="3"/>
              <a:endCxn id="1048616" idx="1"/>
            </p:cNvCxnSpPr>
            <p:nvPr/>
          </p:nvCxnSpPr>
          <p:spPr>
            <a:xfrm flipV="1">
              <a:off x="3578087" y="2085705"/>
              <a:ext cx="503582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48617" name="TextBox 8"/>
            <p:cNvSpPr txBox="1"/>
            <p:nvPr/>
          </p:nvSpPr>
          <p:spPr>
            <a:xfrm>
              <a:off x="3670852" y="1630022"/>
              <a:ext cx="490331" cy="408940"/>
            </a:xfrm>
            <a:prstGeom prst="rect">
              <a:avLst/>
            </a:prstGeom>
            <a:noFill/>
          </p:spPr>
          <p:txBody>
            <a:bodyPr wrap="square" rtlCol="0">
              <a:spAutoFit/>
            </a:bodyPr>
            <a:lstStyle/>
            <a:p>
              <a:r>
                <a:rPr lang="en-US" dirty="0"/>
                <a:t>1:1</a:t>
              </a:r>
            </a:p>
          </p:txBody>
        </p:sp>
        <p:sp>
          <p:nvSpPr>
            <p:cNvPr id="1048618" name="TextBox 9"/>
            <p:cNvSpPr txBox="1"/>
            <p:nvPr/>
          </p:nvSpPr>
          <p:spPr>
            <a:xfrm>
              <a:off x="7885043" y="1646694"/>
              <a:ext cx="636105" cy="408940"/>
            </a:xfrm>
            <a:prstGeom prst="rect">
              <a:avLst/>
            </a:prstGeom>
            <a:noFill/>
          </p:spPr>
          <p:txBody>
            <a:bodyPr wrap="square" rtlCol="0">
              <a:spAutoFit/>
            </a:bodyPr>
            <a:lstStyle/>
            <a:p>
              <a:r>
                <a:rPr lang="en-US" dirty="0"/>
                <a:t>0:M</a:t>
              </a:r>
            </a:p>
          </p:txBody>
        </p:sp>
        <p:sp>
          <p:nvSpPr>
            <p:cNvPr id="1048619" name="TextBox 10"/>
            <p:cNvSpPr txBox="1"/>
            <p:nvPr/>
          </p:nvSpPr>
          <p:spPr>
            <a:xfrm>
              <a:off x="5698436" y="1706549"/>
              <a:ext cx="1033669" cy="726440"/>
            </a:xfrm>
            <a:prstGeom prst="rect">
              <a:avLst/>
            </a:prstGeom>
            <a:noFill/>
          </p:spPr>
          <p:txBody>
            <a:bodyPr wrap="square" rtlCol="0">
              <a:spAutoFit/>
            </a:bodyPr>
            <a:lstStyle/>
            <a:p>
              <a:r>
                <a:rPr lang="en-US" dirty="0"/>
                <a:t>Register</a:t>
              </a:r>
            </a:p>
          </p:txBody>
        </p:sp>
      </p:grpSp>
      <p:sp>
        <p:nvSpPr>
          <p:cNvPr id="1048620" name="TextBox 12"/>
          <p:cNvSpPr txBox="1"/>
          <p:nvPr/>
        </p:nvSpPr>
        <p:spPr>
          <a:xfrm>
            <a:off x="1881808" y="4125964"/>
            <a:ext cx="9104244" cy="1200329"/>
          </a:xfrm>
          <a:prstGeom prst="rect">
            <a:avLst/>
          </a:prstGeom>
          <a:noFill/>
        </p:spPr>
        <p:txBody>
          <a:bodyPr wrap="square" rtlCol="0">
            <a:spAutoFit/>
          </a:bodyPr>
          <a:lstStyle/>
          <a:p>
            <a:r>
              <a:rPr lang="en-US" sz="3600" b="1" dirty="0"/>
              <a:t>Staff     </a:t>
            </a:r>
            <a:r>
              <a:rPr lang="en-US" sz="3200" dirty="0"/>
              <a:t>(</a:t>
            </a:r>
            <a:r>
              <a:rPr lang="en-US" sz="3200" dirty="0" err="1"/>
              <a:t>StaffNo</a:t>
            </a:r>
            <a:r>
              <a:rPr lang="en-US" sz="3200" dirty="0"/>
              <a:t>(</a:t>
            </a:r>
            <a:r>
              <a:rPr lang="en-US" sz="3200" dirty="0" err="1"/>
              <a:t>P.k</a:t>
            </a:r>
            <a:r>
              <a:rPr lang="en-US" sz="3200" dirty="0"/>
              <a:t>), [….], </a:t>
            </a:r>
            <a:r>
              <a:rPr lang="en-US" sz="3200" dirty="0" err="1"/>
              <a:t>BranchNo</a:t>
            </a:r>
            <a:r>
              <a:rPr lang="en-US" sz="3200" dirty="0"/>
              <a:t>(F.K) </a:t>
            </a:r>
          </a:p>
          <a:p>
            <a:r>
              <a:rPr lang="en-US" sz="3600" b="1" dirty="0"/>
              <a:t>Client</a:t>
            </a:r>
            <a:r>
              <a:rPr lang="en-US" sz="3600" dirty="0"/>
              <a:t>   </a:t>
            </a:r>
            <a:r>
              <a:rPr lang="en-US" sz="3200" dirty="0"/>
              <a:t>(</a:t>
            </a:r>
            <a:r>
              <a:rPr lang="en-US" sz="3200" dirty="0" err="1"/>
              <a:t>ClientNo</a:t>
            </a:r>
            <a:r>
              <a:rPr lang="en-US" sz="3200" dirty="0"/>
              <a:t>(</a:t>
            </a:r>
            <a:r>
              <a:rPr lang="en-US" sz="3200" dirty="0" err="1"/>
              <a:t>P.k</a:t>
            </a:r>
            <a:r>
              <a:rPr lang="en-US" sz="3200" dirty="0"/>
              <a:t>), [….], </a:t>
            </a:r>
            <a:r>
              <a:rPr lang="en-US" sz="3200" dirty="0" err="1"/>
              <a:t>StaffNo</a:t>
            </a:r>
            <a:r>
              <a:rPr lang="en-US" sz="3200" dirty="0"/>
              <a:t>(</a:t>
            </a:r>
            <a:r>
              <a:rPr lang="en-US" sz="3200" dirty="0" err="1"/>
              <a:t>F.k</a:t>
            </a:r>
            <a:r>
              <a:rPr lang="en-US" sz="3200" dirty="0"/>
              <a:t>))</a:t>
            </a:r>
            <a:endParaRPr lang="en-U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extBox 2"/>
          <p:cNvSpPr txBox="1"/>
          <p:nvPr/>
        </p:nvSpPr>
        <p:spPr>
          <a:xfrm>
            <a:off x="1133060" y="745147"/>
            <a:ext cx="1497496" cy="942340"/>
          </a:xfrm>
          <a:prstGeom prst="rect">
            <a:avLst/>
          </a:prstGeom>
          <a:noFill/>
        </p:spPr>
        <p:txBody>
          <a:bodyPr wrap="square" rtlCol="0">
            <a:spAutoFit/>
          </a:bodyPr>
          <a:lstStyle/>
          <a:p>
            <a:r>
              <a:rPr lang="en-US" sz="4800" b="1" dirty="0"/>
              <a:t>3.</a:t>
            </a:r>
          </a:p>
        </p:txBody>
      </p:sp>
      <p:grpSp>
        <p:nvGrpSpPr>
          <p:cNvPr id="43" name="Group 3"/>
          <p:cNvGrpSpPr/>
          <p:nvPr/>
        </p:nvGrpSpPr>
        <p:grpSpPr>
          <a:xfrm>
            <a:off x="1974574" y="2186616"/>
            <a:ext cx="8242852" cy="778849"/>
            <a:chOff x="1974574" y="1630022"/>
            <a:chExt cx="8242852" cy="778849"/>
          </a:xfrm>
        </p:grpSpPr>
        <p:sp>
          <p:nvSpPr>
            <p:cNvPr id="1048622" name="Rectangle 4"/>
            <p:cNvSpPr/>
            <p:nvPr/>
          </p:nvSpPr>
          <p:spPr>
            <a:xfrm>
              <a:off x="1974574" y="1762540"/>
              <a:ext cx="1603513" cy="6463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Staff</a:t>
              </a:r>
            </a:p>
          </p:txBody>
        </p:sp>
        <p:sp>
          <p:nvSpPr>
            <p:cNvPr id="1048623" name="Rectangle 5"/>
            <p:cNvSpPr/>
            <p:nvPr/>
          </p:nvSpPr>
          <p:spPr>
            <a:xfrm>
              <a:off x="8613913" y="1762539"/>
              <a:ext cx="1603513" cy="6463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Car</a:t>
              </a:r>
            </a:p>
          </p:txBody>
        </p:sp>
        <p:cxnSp>
          <p:nvCxnSpPr>
            <p:cNvPr id="3145730" name="Straight Arrow Connector 6"/>
            <p:cNvCxnSpPr>
              <a:cxnSpLocks/>
              <a:stCxn id="1048622" idx="3"/>
              <a:endCxn id="1048623" idx="1"/>
            </p:cNvCxnSpPr>
            <p:nvPr/>
          </p:nvCxnSpPr>
          <p:spPr>
            <a:xfrm flipV="1">
              <a:off x="3578087" y="2085705"/>
              <a:ext cx="503582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48624" name="TextBox 7"/>
            <p:cNvSpPr txBox="1"/>
            <p:nvPr/>
          </p:nvSpPr>
          <p:spPr>
            <a:xfrm>
              <a:off x="3670852" y="1630022"/>
              <a:ext cx="490331" cy="408940"/>
            </a:xfrm>
            <a:prstGeom prst="rect">
              <a:avLst/>
            </a:prstGeom>
            <a:noFill/>
          </p:spPr>
          <p:txBody>
            <a:bodyPr wrap="square" rtlCol="0">
              <a:spAutoFit/>
            </a:bodyPr>
            <a:lstStyle/>
            <a:p>
              <a:r>
                <a:rPr lang="en-US" dirty="0"/>
                <a:t>1:1</a:t>
              </a:r>
            </a:p>
          </p:txBody>
        </p:sp>
        <p:sp>
          <p:nvSpPr>
            <p:cNvPr id="1048625" name="TextBox 8"/>
            <p:cNvSpPr txBox="1"/>
            <p:nvPr/>
          </p:nvSpPr>
          <p:spPr>
            <a:xfrm>
              <a:off x="7885043" y="1646694"/>
              <a:ext cx="636105" cy="408940"/>
            </a:xfrm>
            <a:prstGeom prst="rect">
              <a:avLst/>
            </a:prstGeom>
            <a:noFill/>
          </p:spPr>
          <p:txBody>
            <a:bodyPr wrap="square" rtlCol="0">
              <a:spAutoFit/>
            </a:bodyPr>
            <a:lstStyle/>
            <a:p>
              <a:r>
                <a:rPr lang="en-US" dirty="0"/>
                <a:t>0:M</a:t>
              </a:r>
            </a:p>
          </p:txBody>
        </p:sp>
        <p:sp>
          <p:nvSpPr>
            <p:cNvPr id="1048626" name="TextBox 9"/>
            <p:cNvSpPr txBox="1"/>
            <p:nvPr/>
          </p:nvSpPr>
          <p:spPr>
            <a:xfrm>
              <a:off x="5585791" y="1703564"/>
              <a:ext cx="1020417" cy="369332"/>
            </a:xfrm>
            <a:prstGeom prst="rect">
              <a:avLst/>
            </a:prstGeom>
            <a:noFill/>
          </p:spPr>
          <p:txBody>
            <a:bodyPr wrap="square" rtlCol="0">
              <a:spAutoFit/>
            </a:bodyPr>
            <a:lstStyle/>
            <a:p>
              <a:r>
                <a:rPr lang="en-US" dirty="0"/>
                <a:t>Register</a:t>
              </a:r>
            </a:p>
          </p:txBody>
        </p:sp>
      </p:grpSp>
      <p:sp>
        <p:nvSpPr>
          <p:cNvPr id="1048627" name="TextBox 15"/>
          <p:cNvSpPr txBox="1"/>
          <p:nvPr/>
        </p:nvSpPr>
        <p:spPr>
          <a:xfrm>
            <a:off x="1881808" y="4125964"/>
            <a:ext cx="9104244" cy="1200329"/>
          </a:xfrm>
          <a:prstGeom prst="rect">
            <a:avLst/>
          </a:prstGeom>
          <a:noFill/>
        </p:spPr>
        <p:txBody>
          <a:bodyPr wrap="square" rtlCol="0">
            <a:spAutoFit/>
          </a:bodyPr>
          <a:lstStyle/>
          <a:p>
            <a:r>
              <a:rPr lang="en-US" sz="3600" b="1" dirty="0"/>
              <a:t>Staff </a:t>
            </a:r>
            <a:r>
              <a:rPr lang="en-US" sz="3200" dirty="0"/>
              <a:t>(</a:t>
            </a:r>
            <a:r>
              <a:rPr lang="en-US" sz="3200" dirty="0" err="1"/>
              <a:t>StaffNo</a:t>
            </a:r>
            <a:r>
              <a:rPr lang="en-US" sz="3200" dirty="0"/>
              <a:t> (P.K), [….])</a:t>
            </a:r>
            <a:endParaRPr lang="en-US" sz="3600" dirty="0"/>
          </a:p>
          <a:p>
            <a:r>
              <a:rPr lang="en-US" sz="3600" b="1" dirty="0"/>
              <a:t>Car     </a:t>
            </a:r>
            <a:r>
              <a:rPr lang="en-US" sz="3200" dirty="0"/>
              <a:t>(</a:t>
            </a:r>
            <a:r>
              <a:rPr lang="en-US" sz="3200" dirty="0" err="1"/>
              <a:t>CarNo</a:t>
            </a:r>
            <a:r>
              <a:rPr lang="en-US" sz="3200" dirty="0"/>
              <a:t> (</a:t>
            </a:r>
            <a:r>
              <a:rPr lang="en-US" sz="3200" dirty="0" err="1"/>
              <a:t>P.k</a:t>
            </a:r>
            <a:r>
              <a:rPr lang="en-US" sz="3200" dirty="0"/>
              <a:t>), [….], </a:t>
            </a:r>
            <a:r>
              <a:rPr lang="en-US" sz="3200" dirty="0" err="1"/>
              <a:t>StaffNo</a:t>
            </a:r>
            <a:r>
              <a:rPr lang="en-US" sz="3200" dirty="0"/>
              <a:t>(F.K)) </a:t>
            </a:r>
            <a:endParaRPr lang="en-US" sz="3600" b="1" dirty="0"/>
          </a:p>
        </p:txBody>
      </p:sp>
    </p:spTree>
  </p:cSld>
  <p:clrMapOvr>
    <a:masterClrMapping/>
  </p:clrMapOvr>
</p:sld>
</file>

<file path=ppt/theme/theme1.xml><?xml version="1.0" encoding="utf-8"?>
<a:theme xmlns:a="http://schemas.openxmlformats.org/drawingml/2006/main" name="Dropl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194</TotalTime>
  <Words>1575</Words>
  <Application>Microsoft Office PowerPoint</Application>
  <PresentationFormat>Widescreen</PresentationFormat>
  <Paragraphs>180</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Andalus</vt:lpstr>
      <vt:lpstr>Arial</vt:lpstr>
      <vt:lpstr>Calibri</vt:lpstr>
      <vt:lpstr>Tw Cen MT</vt:lpstr>
      <vt:lpstr>Wingdings</vt:lpstr>
      <vt:lpstr>Wingdings 2</vt:lpstr>
      <vt:lpstr>Droplet</vt:lpstr>
      <vt:lpstr>Car Rental &amp; Sale System</vt:lpstr>
      <vt:lpstr>Scenario</vt:lpstr>
      <vt:lpstr>Data Gathering</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Normalization</vt:lpstr>
      <vt:lpstr>PowerPoint Presentation</vt:lpstr>
      <vt:lpstr>PowerPoint Presentation</vt:lpstr>
      <vt:lpstr>PowerPoint Presentation</vt:lpstr>
      <vt:lpstr>PowerPoint Presentation</vt:lpstr>
      <vt:lpstr>Features Of DBMS (MS Access)</vt:lpstr>
      <vt:lpstr>Data Dictionary</vt:lpstr>
      <vt:lpstr>Report Generator</vt:lpstr>
      <vt:lpstr>Access Security </vt:lpstr>
      <vt:lpstr>Backup and Recovery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 Chand</dc:creator>
  <cp:lastModifiedBy>Ch Chand</cp:lastModifiedBy>
  <cp:revision>79</cp:revision>
  <dcterms:created xsi:type="dcterms:W3CDTF">2020-08-06T17:01:18Z</dcterms:created>
  <dcterms:modified xsi:type="dcterms:W3CDTF">2020-08-12T00:14:50Z</dcterms:modified>
</cp:coreProperties>
</file>