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  <p:sldMasterId id="2147483654" r:id="rId2"/>
  </p:sldMasterIdLst>
  <p:notesMasterIdLst>
    <p:notesMasterId r:id="rId17"/>
  </p:notesMasterIdLst>
  <p:sldIdLst>
    <p:sldId id="291" r:id="rId3"/>
    <p:sldId id="257" r:id="rId4"/>
    <p:sldId id="258" r:id="rId5"/>
    <p:sldId id="284" r:id="rId6"/>
    <p:sldId id="290" r:id="rId7"/>
    <p:sldId id="259" r:id="rId8"/>
    <p:sldId id="260" r:id="rId9"/>
    <p:sldId id="283" r:id="rId10"/>
    <p:sldId id="286" r:id="rId11"/>
    <p:sldId id="287" r:id="rId12"/>
    <p:sldId id="288" r:id="rId13"/>
    <p:sldId id="289" r:id="rId14"/>
    <p:sldId id="261" r:id="rId15"/>
    <p:sldId id="28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ePHfncJ/il2j7shk4iaBLsq+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14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62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10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64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48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37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09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65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6D34-B209-4B1B-A69B-E819A1F6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F74F-AD3F-4876-BC46-99AACDF99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Shahzad Abbas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51DD-6AC1-454D-A02A-1D88786C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FDD3-2171-46EF-A00D-B5FDC85B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Platform as a Service (PaaS)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DD14-4DB6-4F6F-8736-DAC560EA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5" y="1496290"/>
            <a:ext cx="5090760" cy="4979923"/>
          </a:xfrm>
        </p:spPr>
        <p:txBody>
          <a:bodyPr>
            <a:normAutofit lnSpcReduction="10000"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PaaS offers a development platform and environment.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Developers can create, deploy, and manage apps without infrastructure concerns.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PaaS Example: Azure App Service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App Service: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Fully managed platform for building, deploying, and scaling web apps.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Supports various programming languages and frameworks.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Auto-scaling and continuous deployment for efficient development.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E8BC-4EF0-45EE-8E97-35A70AE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148" name="Picture 4" descr="Defining On-Prem, IaaS, PaaS and SaaS: Which is right for you?">
            <a:extLst>
              <a:ext uri="{FF2B5EF4-FFF2-40B4-BE49-F238E27FC236}">
                <a16:creationId xmlns:a16="http://schemas.microsoft.com/office/drawing/2014/main" id="{56DA1B4D-4DFE-439D-9ACE-9518BF3C1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779" b="21100"/>
          <a:stretch/>
        </p:blipFill>
        <p:spPr bwMode="auto">
          <a:xfrm>
            <a:off x="8385668" y="1067934"/>
            <a:ext cx="2116862" cy="44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efining On-Prem, IaaS, PaaS and SaaS: Which is right for you?">
            <a:extLst>
              <a:ext uri="{FF2B5EF4-FFF2-40B4-BE49-F238E27FC236}">
                <a16:creationId xmlns:a16="http://schemas.microsoft.com/office/drawing/2014/main" id="{1D378807-893D-4D99-A219-59553E448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5" t="78182" r="25309"/>
          <a:stretch/>
        </p:blipFill>
        <p:spPr bwMode="auto">
          <a:xfrm>
            <a:off x="7500618" y="5363631"/>
            <a:ext cx="3886962" cy="10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58AE-5363-4853-A275-470BF33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35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Software as a Service (SaaS)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7057-DEB0-4F2F-B1E6-05892B17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496291"/>
            <a:ext cx="5816041" cy="4989350"/>
          </a:xfrm>
        </p:spPr>
        <p:txBody>
          <a:bodyPr>
            <a:normAutofit fontScale="92500" lnSpcReduction="10000"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SaaS delivers software applications over the internet via subscriptions.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Eliminates the need for local installations and maintenance.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SaaS Offerings: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Office 365: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Suite of productivity apps like Word, Excel, and Outlook.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Collaboration tools like Teams and SharePoint.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Dynamics 365: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Comprehensive suite of business applications.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Includes CRM and ERP solutions for various industries.</a:t>
            </a:r>
          </a:p>
          <a:p>
            <a:pPr marL="50800" indent="0"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C334-24D0-4558-A788-5519951E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Defining On-Prem, IaaS, PaaS and SaaS: Which is right for you?">
            <a:extLst>
              <a:ext uri="{FF2B5EF4-FFF2-40B4-BE49-F238E27FC236}">
                <a16:creationId xmlns:a16="http://schemas.microsoft.com/office/drawing/2014/main" id="{312DEF02-02D2-49E3-9DD3-3E33B185F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8"/>
          <a:stretch/>
        </p:blipFill>
        <p:spPr bwMode="auto">
          <a:xfrm>
            <a:off x="8325541" y="1147820"/>
            <a:ext cx="2758124" cy="52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fining On-Prem, IaaS, PaaS and SaaS: Which is right for you?">
            <a:extLst>
              <a:ext uri="{FF2B5EF4-FFF2-40B4-BE49-F238E27FC236}">
                <a16:creationId xmlns:a16="http://schemas.microsoft.com/office/drawing/2014/main" id="{D97E0812-ACF1-45E4-A708-07715D9D2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5" t="78182" r="25309"/>
          <a:stretch/>
        </p:blipFill>
        <p:spPr bwMode="auto">
          <a:xfrm>
            <a:off x="6711885" y="5169885"/>
            <a:ext cx="5363851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7025-1E37-4FD3-BA29-79641EBA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Azure Model Architecture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6B8B1-A9B1-4DD9-AA4F-FD1959C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174" name="Picture 6" descr="What Is Software as a Service (SaaS) &amp; Benefits? - Alibaba Cloud Knowledge  Base">
            <a:extLst>
              <a:ext uri="{FF2B5EF4-FFF2-40B4-BE49-F238E27FC236}">
                <a16:creationId xmlns:a16="http://schemas.microsoft.com/office/drawing/2014/main" id="{175531B8-DFB9-4F7E-A487-0863C6AE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89" y="1281395"/>
            <a:ext cx="8565822" cy="53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445490" y="246172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Key aspects of Microsoft Azure</a:t>
            </a:r>
            <a:endParaRPr lang="en-US" sz="4000" b="1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idx="1"/>
          </p:nvPr>
        </p:nvSpPr>
        <p:spPr>
          <a:xfrm>
            <a:off x="844389" y="1101431"/>
            <a:ext cx="9962158" cy="575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032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400" b="1" i="0" dirty="0">
                <a:effectLst/>
                <a:latin typeface="Georgia" panose="02040502050405020303" pitchFamily="18" charset="0"/>
              </a:rPr>
              <a:t>Infrastructure and Services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: Azure offers Infrastructure as a Service (IaaS), Platform as a Service (PaaS), and Software as a Service (SaaS) solutions, giving users the flexibility to choose the level of control they need.</a:t>
            </a:r>
          </a:p>
          <a:p>
            <a:pPr marL="685800" lvl="0" indent="-4032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400" b="1" i="0" dirty="0">
                <a:effectLst/>
                <a:latin typeface="Georgia" panose="02040502050405020303" pitchFamily="18" charset="0"/>
              </a:rPr>
              <a:t>Scalability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: Azure's cloud resources can be easily scaled up or down based on demand, making it suitable for projects of all sizes.</a:t>
            </a:r>
            <a:endParaRPr lang="en-US" sz="1400" dirty="0">
              <a:solidFill>
                <a:srgbClr val="374151"/>
              </a:solidFill>
              <a:latin typeface="Georgia" panose="02040502050405020303" pitchFamily="18" charset="0"/>
            </a:endParaRPr>
          </a:p>
          <a:p>
            <a:pPr marL="685800" lvl="0" indent="-4032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400" b="1" i="0" dirty="0">
                <a:effectLst/>
                <a:latin typeface="Georgia" panose="02040502050405020303" pitchFamily="18" charset="0"/>
              </a:rPr>
              <a:t>Integration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: Azure seamlessly integrates with other Microsoft products, such as Windows Server, Active Directory, and Office 365, as well as third-party tools and services.</a:t>
            </a:r>
          </a:p>
          <a:p>
            <a:pPr marL="685800" indent="-403225">
              <a:lnSpc>
                <a:spcPct val="200000"/>
              </a:lnSpc>
              <a:spcBef>
                <a:spcPts val="0"/>
              </a:spcBef>
              <a:buSzPts val="1700"/>
              <a:buFont typeface="Noto Sans Symbols"/>
              <a:buChar char="⮚"/>
            </a:pPr>
            <a:r>
              <a:rPr lang="en-US" sz="1400" b="1" dirty="0">
                <a:latin typeface="Georgia" panose="02040502050405020303" pitchFamily="18" charset="0"/>
              </a:rPr>
              <a:t>Security and Compliance: </a:t>
            </a:r>
            <a:r>
              <a:rPr lang="en-US" sz="1400" dirty="0">
                <a:solidFill>
                  <a:srgbClr val="374151"/>
                </a:solidFill>
                <a:latin typeface="Georgia" panose="02040502050405020303" pitchFamily="18" charset="0"/>
              </a:rPr>
              <a:t>Microsoft Azure offers robust security features, compliance certifications, and tools to help users secure their data and meet regulatory requirements.</a:t>
            </a:r>
          </a:p>
          <a:p>
            <a:pPr marL="685800" indent="-403225">
              <a:lnSpc>
                <a:spcPct val="200000"/>
              </a:lnSpc>
              <a:spcBef>
                <a:spcPts val="0"/>
              </a:spcBef>
              <a:buSzPts val="1700"/>
              <a:buFont typeface="Noto Sans Symbols"/>
              <a:buChar char="⮚"/>
            </a:pPr>
            <a:r>
              <a:rPr lang="en-US" sz="1400" b="1" dirty="0">
                <a:latin typeface="Georgia" panose="02040502050405020303" pitchFamily="18" charset="0"/>
              </a:rPr>
              <a:t>Development Tools</a:t>
            </a:r>
            <a:r>
              <a:rPr lang="en-US" sz="1400" dirty="0">
                <a:solidFill>
                  <a:srgbClr val="374151"/>
                </a:solidFill>
                <a:latin typeface="Georgia" panose="02040502050405020303" pitchFamily="18" charset="0"/>
              </a:rPr>
              <a:t>: Azure provides a range of development tools and frameworks, including Visual Studio and Azure DevOps, to streamline application development and deployment.</a:t>
            </a:r>
          </a:p>
          <a:p>
            <a:pPr marL="685800" indent="-403225">
              <a:lnSpc>
                <a:spcPct val="200000"/>
              </a:lnSpc>
              <a:spcBef>
                <a:spcPts val="0"/>
              </a:spcBef>
              <a:buSzPts val="1700"/>
              <a:buFont typeface="Noto Sans Symbols"/>
              <a:buChar char="⮚"/>
            </a:pPr>
            <a:r>
              <a:rPr lang="en-US" sz="1400" b="1" dirty="0">
                <a:latin typeface="Georgia" panose="02040502050405020303" pitchFamily="18" charset="0"/>
              </a:rPr>
              <a:t>AI and Data Services</a:t>
            </a:r>
            <a:r>
              <a:rPr lang="en-US" sz="1400" dirty="0">
                <a:solidFill>
                  <a:srgbClr val="374151"/>
                </a:solidFill>
                <a:latin typeface="Georgia" panose="02040502050405020303" pitchFamily="18" charset="0"/>
              </a:rPr>
              <a:t>: Azure offers various services for artificial intelligence, machine learning, data analytics, and Internet of Things (IoT) to empower businesses with data-driven insights.</a:t>
            </a:r>
          </a:p>
          <a:p>
            <a:pPr marL="685800" indent="-403225">
              <a:lnSpc>
                <a:spcPct val="200000"/>
              </a:lnSpc>
              <a:spcBef>
                <a:spcPts val="0"/>
              </a:spcBef>
              <a:buSzPts val="1700"/>
              <a:buFont typeface="Noto Sans Symbols"/>
              <a:buChar char="⮚"/>
            </a:pPr>
            <a:endParaRPr lang="en-US" sz="1400" dirty="0">
              <a:solidFill>
                <a:srgbClr val="374151"/>
              </a:solidFill>
              <a:latin typeface="Georgia" panose="02040502050405020303" pitchFamily="18" charset="0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"/>
                <a:ea typeface="Arial"/>
                <a:cs typeface="Arial"/>
                <a:sym typeface="Arial"/>
              </a:rPr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7" descr="What is Machine Learning? - by Rahul Dogra - AI World Today"/>
          <p:cNvPicPr preferRelativeResize="0"/>
          <p:nvPr/>
        </p:nvPicPr>
        <p:blipFill rotWithShape="1">
          <a:blip r:embed="rId3">
            <a:alphaModFix/>
          </a:blip>
          <a:srcRect t="9091" r="1726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Happy Learning!</a:t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Today’s Agendas</a:t>
            </a:r>
            <a:endParaRPr lang="en-US" sz="4000" b="1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idx="1"/>
          </p:nvPr>
        </p:nvSpPr>
        <p:spPr>
          <a:xfrm>
            <a:off x="1654910" y="1735537"/>
            <a:ext cx="7671970" cy="462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032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Introduction to Cloud Services</a:t>
            </a:r>
            <a:endParaRPr dirty="0">
              <a:latin typeface="Georgia" panose="02040502050405020303" pitchFamily="18" charset="0"/>
            </a:endParaRPr>
          </a:p>
          <a:p>
            <a:pPr marL="685800" lvl="0" indent="-403225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cs typeface="Arial"/>
                <a:sym typeface="Arial"/>
              </a:rPr>
              <a:t>Different Cloud Service providers</a:t>
            </a:r>
            <a:endParaRPr dirty="0">
              <a:latin typeface="Georgia" panose="02040502050405020303" pitchFamily="18" charset="0"/>
            </a:endParaRPr>
          </a:p>
          <a:p>
            <a:pPr marL="685800" lvl="0" indent="-403225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Introduction to Microsoft Azure</a:t>
            </a:r>
            <a:endParaRPr dirty="0">
              <a:latin typeface="Georgia" panose="02040502050405020303" pitchFamily="18" charset="0"/>
            </a:endParaRPr>
          </a:p>
          <a:p>
            <a:pPr marL="685800" lvl="0" indent="-403225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Cloud Computing related terms and its definitions</a:t>
            </a:r>
          </a:p>
          <a:p>
            <a:pPr marL="685800" lvl="0" indent="-403225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Azure Account Creation</a:t>
            </a:r>
          </a:p>
          <a:p>
            <a:pPr marL="685800" lvl="0" indent="-403225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Azure Portal Dashboard Overview</a:t>
            </a:r>
          </a:p>
          <a:p>
            <a:pPr marL="685800" lvl="0" indent="-403225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"/>
                <a:ea typeface="Arial"/>
                <a:cs typeface="Arial"/>
                <a:sym typeface="Arial"/>
              </a:rPr>
              <a:t>2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1532989" y="414779"/>
            <a:ext cx="9301019" cy="92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Introduction to Cloud Services</a:t>
            </a:r>
            <a:br>
              <a:rPr lang="en-US" sz="5400" b="1" dirty="0"/>
            </a:br>
            <a:endParaRPr lang="en-US"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idx="1"/>
          </p:nvPr>
        </p:nvSpPr>
        <p:spPr>
          <a:xfrm>
            <a:off x="1318981" y="1512102"/>
            <a:ext cx="4777019" cy="503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Cloud computing allows individuals and organizations to access computing resources over the internet.</a:t>
            </a:r>
          </a:p>
          <a:p>
            <a:pPr marL="5080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Resources include servers, storage, databases, software, and more.</a:t>
            </a:r>
          </a:p>
          <a:p>
            <a:pPr marL="5080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Pay-as-you-go model eliminates the need for physical hardware ownership.</a:t>
            </a:r>
          </a:p>
          <a:p>
            <a:pPr marL="5080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Remote data centers managed by cloud service providers are utilized.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"/>
                <a:ea typeface="Arial"/>
                <a:cs typeface="Arial"/>
                <a:sym typeface="Arial"/>
              </a:rPr>
              <a:t>3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ips for Starting a Successful Cloud Computing Business">
            <a:extLst>
              <a:ext uri="{FF2B5EF4-FFF2-40B4-BE49-F238E27FC236}">
                <a16:creationId xmlns:a16="http://schemas.microsoft.com/office/drawing/2014/main" id="{1F86DA8D-EF4F-4381-91CC-AF9631E6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02" y="1669968"/>
            <a:ext cx="5840430" cy="486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0"/>
          </a:effectLst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446-0884-40A8-B5B0-8398201C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18" y="136525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Motivation Behind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482B-79FE-454E-8368-1A1591BE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282045"/>
            <a:ext cx="9757028" cy="5439430"/>
          </a:xfrm>
        </p:spPr>
        <p:txBody>
          <a:bodyPr>
            <a:normAutofit fontScale="62500" lnSpcReduction="20000"/>
          </a:bodyPr>
          <a:lstStyle/>
          <a:p>
            <a:pPr marL="50800" indent="0" algn="just">
              <a:lnSpc>
                <a:spcPct val="120000"/>
              </a:lnSpc>
              <a:buNone/>
            </a:pPr>
            <a:r>
              <a:rPr lang="en-US" sz="37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Cost Efficiency:</a:t>
            </a:r>
            <a:endParaRPr lang="en-US" sz="3700" dirty="0">
              <a:solidFill>
                <a:srgbClr val="374151"/>
              </a:solidFill>
              <a:latin typeface="Georgia" panose="02040502050405020303" pitchFamily="18" charset="0"/>
            </a:endParaRP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Eliminates the need for costly data centers and hardware. </a:t>
            </a: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000" dirty="0">
                <a:solidFill>
                  <a:srgbClr val="374151"/>
                </a:solidFill>
                <a:latin typeface="Georgia" panose="02040502050405020303" pitchFamily="18" charset="0"/>
              </a:rPr>
              <a:t>	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Allows pay-as-you-go pricing, reducing capital expenses.</a:t>
            </a: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700" b="1" dirty="0">
                <a:solidFill>
                  <a:srgbClr val="374151"/>
                </a:solidFill>
                <a:latin typeface="Georgia" panose="02040502050405020303" pitchFamily="18" charset="0"/>
              </a:rPr>
              <a:t>Scalability: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Easily scales resources up or down to handle varying workloads.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dirty="0">
                <a:solidFill>
                  <a:srgbClr val="374151"/>
                </a:solidFill>
                <a:latin typeface="Georgia" panose="02040502050405020303" pitchFamily="18" charset="0"/>
              </a:rPr>
              <a:t>	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Enables quick adaptation to changing business requirements.</a:t>
            </a: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700" b="1" dirty="0">
                <a:solidFill>
                  <a:srgbClr val="374151"/>
                </a:solidFill>
                <a:latin typeface="Georgia" panose="02040502050405020303" pitchFamily="18" charset="0"/>
              </a:rPr>
              <a:t>Accessibility: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Can be accessed from anywhere with an internet connection.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Facilitates remote work and collaboration.</a:t>
            </a: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700" b="1" dirty="0">
                <a:solidFill>
                  <a:srgbClr val="374151"/>
                </a:solidFill>
                <a:latin typeface="Georgia" panose="02040502050405020303" pitchFamily="18" charset="0"/>
              </a:rPr>
              <a:t>Reliability: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Offers high uptime and redundancy compared to on-premises solutions.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Reduces the risk of service disruptions.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1945-B45C-4DE1-9D6B-4F04C653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4514-1C14-4933-945E-C602CD9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Motivation Behind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ED65-CEC2-47C6-8114-06C89579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0800" indent="0" algn="just">
              <a:lnSpc>
                <a:spcPct val="120000"/>
              </a:lnSpc>
              <a:buNone/>
            </a:pPr>
            <a:r>
              <a:rPr lang="en-US" sz="3700" b="1" dirty="0">
                <a:solidFill>
                  <a:srgbClr val="374151"/>
                </a:solidFill>
                <a:latin typeface="Georgia" panose="02040502050405020303" pitchFamily="18" charset="0"/>
              </a:rPr>
              <a:t>Security: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Includes robust security measures provided by leading cloud 	providers.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Often surpasses the security capabilities of smaller organizations.</a:t>
            </a: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700" b="1" dirty="0">
                <a:solidFill>
                  <a:srgbClr val="374151"/>
                </a:solidFill>
                <a:latin typeface="Georgia" panose="02040502050405020303" pitchFamily="18" charset="0"/>
              </a:rPr>
              <a:t>Global Reach: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Utilizes data centers worldwide for low-latency access.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Expands businesses' ability to serve a global customer base.</a:t>
            </a:r>
          </a:p>
          <a:p>
            <a:pPr marL="50800" indent="0" algn="just">
              <a:lnSpc>
                <a:spcPct val="120000"/>
              </a:lnSpc>
              <a:buNone/>
            </a:pPr>
            <a:r>
              <a:rPr lang="en-US" sz="3700" b="1" dirty="0">
                <a:solidFill>
                  <a:srgbClr val="374151"/>
                </a:solidFill>
                <a:latin typeface="Georgia" panose="02040502050405020303" pitchFamily="18" charset="0"/>
              </a:rPr>
              <a:t>Innovation: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Provides access to a wide range of advanced tools and services.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	Accelerates innovation through integration of AI, machine learning, 	and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3919E-E330-4FAE-B207-EC63B9B4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1001995" y="354327"/>
            <a:ext cx="10482082" cy="83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2575" lvl="0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3600" b="1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Different Cloud Service Provider</a:t>
            </a:r>
            <a:endParaRPr lang="en-US" sz="3600" b="1" dirty="0">
              <a:latin typeface="Georgia" panose="02040502050405020303" pitchFamily="18" charset="0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"/>
                <a:ea typeface="Arial"/>
                <a:cs typeface="Arial"/>
                <a:sym typeface="Arial"/>
              </a:rPr>
              <a:t>6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Chart: Amazon Maintains Lead in the Cloud Market | Statista">
            <a:extLst>
              <a:ext uri="{FF2B5EF4-FFF2-40B4-BE49-F238E27FC236}">
                <a16:creationId xmlns:a16="http://schemas.microsoft.com/office/drawing/2014/main" id="{E7058889-9E97-43D1-8038-19EB1953F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8"/>
          <a:stretch/>
        </p:blipFill>
        <p:spPr bwMode="auto">
          <a:xfrm>
            <a:off x="1162640" y="1514645"/>
            <a:ext cx="9866720" cy="4989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1813464" y="225030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2575" lvl="0" algn="ctr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4000" b="1" dirty="0">
                <a:latin typeface="Georgia" panose="02040502050405020303" pitchFamily="18" charset="0"/>
                <a:ea typeface="Arial"/>
                <a:cs typeface="Arial"/>
                <a:sym typeface="Arial"/>
              </a:rPr>
              <a:t>Microsoft Azure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A66E-D5A4-4E13-8DA6-6F9D8F0E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205" y="1490547"/>
            <a:ext cx="9555590" cy="4680672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Microsoft Azure, commonly referred to as Azure, is a powerful cloud computing platform and a suite of services offered by Microsoft. </a:t>
            </a: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provides a wide range of cloud-based resources, including computing power, storage, databases, networking, analytics, artificial intelligence, and more, that enable individuals and organizations to build, deploy, and manage applications and services efficiently and at scale.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"/>
                <a:ea typeface="Arial"/>
                <a:cs typeface="Arial"/>
                <a:sym typeface="Arial"/>
              </a:rPr>
              <a:t>7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6" name="Picture 4" descr="An Introduction to Microsoft Azure - Maryland Computer Service Inc.">
            <a:extLst>
              <a:ext uri="{FF2B5EF4-FFF2-40B4-BE49-F238E27FC236}">
                <a16:creationId xmlns:a16="http://schemas.microsoft.com/office/drawing/2014/main" id="{1F9F0027-0D00-4F79-B9C5-654C53EF3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83"/>
                    </a14:imgEffect>
                    <a14:imgEffect>
                      <a14:saturation sat="1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98" y="3426557"/>
            <a:ext cx="9143097" cy="2846227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1FC5-249C-4F12-8F8E-C7B9D351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89471-BB5E-4B70-A0DA-2A9B067D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5353" y="1922032"/>
            <a:ext cx="12614312" cy="4296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669B-DB7F-44EC-A550-9C76340C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Top 35+ Microsoft Azure Features 2019 - Detailed List by ChromeInfotech">
            <a:extLst>
              <a:ext uri="{FF2B5EF4-FFF2-40B4-BE49-F238E27FC236}">
                <a16:creationId xmlns:a16="http://schemas.microsoft.com/office/drawing/2014/main" id="{9BDEDF98-D389-43EE-881F-06C6EC73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ffectLst>
            <a:reflection blurRad="12700" stA="98000" endPos="36000" dist="152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48DD-9EF2-454B-9296-98F33A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01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Infrastructure as a Service (IaaS)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CABF8-C167-4A00-9942-F6EE552C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496290"/>
            <a:ext cx="5835478" cy="5111899"/>
          </a:xfrm>
        </p:spPr>
        <p:txBody>
          <a:bodyPr>
            <a:noAutofit/>
          </a:bodyPr>
          <a:lstStyle/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IaaS provides virtualized infrastructure resources.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Users can provision and manage resources like VMs, storage, and networking.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IaaS Solutions: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Virtual Machines (VMs):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Create and manage virtualized Windows or Linux servers.</a:t>
            </a:r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Customize VMs to meet specific application requirements.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Storage: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Scalable and secure cloud storage solutions.</a:t>
            </a:r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Blob, file, table, and queue storage options.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Azure Networking:</a:t>
            </a:r>
            <a:endParaRPr lang="en-US" sz="1600" b="0" i="0" dirty="0">
              <a:solidFill>
                <a:srgbClr val="374151"/>
              </a:solidFill>
              <a:effectLst/>
              <a:latin typeface="Georgia" panose="02040502050405020303" pitchFamily="18" charset="0"/>
            </a:endParaRPr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Virtual networks, load balancers, and VPN gateways.</a:t>
            </a:r>
          </a:p>
          <a:p>
            <a:pPr marL="114300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Securely connect resources and control traffic.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AD0F3-A0AC-4CCB-9F28-3BD9F49D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4" descr="Defining On-Prem, IaaS, PaaS and SaaS: Which is right for you?">
            <a:extLst>
              <a:ext uri="{FF2B5EF4-FFF2-40B4-BE49-F238E27FC236}">
                <a16:creationId xmlns:a16="http://schemas.microsoft.com/office/drawing/2014/main" id="{B011D6AE-028F-4C2F-8D47-B0B60ECA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5" t="78182" r="25309"/>
          <a:stretch/>
        </p:blipFill>
        <p:spPr bwMode="auto">
          <a:xfrm>
            <a:off x="7576033" y="5454612"/>
            <a:ext cx="3886962" cy="10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fining On-Prem, IaaS, PaaS and SaaS: Which is right for you?">
            <a:extLst>
              <a:ext uri="{FF2B5EF4-FFF2-40B4-BE49-F238E27FC236}">
                <a16:creationId xmlns:a16="http://schemas.microsoft.com/office/drawing/2014/main" id="{0C8A0040-8A41-4688-9216-C35638B69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2" t="2473" r="48826" b="19726"/>
          <a:stretch/>
        </p:blipFill>
        <p:spPr bwMode="auto">
          <a:xfrm>
            <a:off x="8461337" y="1181035"/>
            <a:ext cx="2225136" cy="43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778</Words>
  <Application>Microsoft Office PowerPoint</Application>
  <PresentationFormat>Widescreen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Georgia</vt:lpstr>
      <vt:lpstr>Noto Sans Symbols</vt:lpstr>
      <vt:lpstr>Rockwell</vt:lpstr>
      <vt:lpstr>Rockwell Condensed</vt:lpstr>
      <vt:lpstr>Wingdings</vt:lpstr>
      <vt:lpstr>Office Theme</vt:lpstr>
      <vt:lpstr>Wood Type</vt:lpstr>
      <vt:lpstr>Cloud Computing</vt:lpstr>
      <vt:lpstr>Today’s Agendas</vt:lpstr>
      <vt:lpstr>Introduction to Cloud Services </vt:lpstr>
      <vt:lpstr>Motivation Behind Cloud Computing</vt:lpstr>
      <vt:lpstr>Motivation Behind Cloud Computing</vt:lpstr>
      <vt:lpstr>Different Cloud Service Provider</vt:lpstr>
      <vt:lpstr>Microsoft Azure</vt:lpstr>
      <vt:lpstr>PowerPoint Presentation</vt:lpstr>
      <vt:lpstr>Infrastructure as a Service (IaaS)</vt:lpstr>
      <vt:lpstr>Platform as a Service (PaaS)</vt:lpstr>
      <vt:lpstr>Software as a Service (SaaS)</vt:lpstr>
      <vt:lpstr>Azure Model Architecture </vt:lpstr>
      <vt:lpstr>Key aspects of Microsoft Azure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Automate Byte</cp:lastModifiedBy>
  <cp:revision>42</cp:revision>
  <dcterms:created xsi:type="dcterms:W3CDTF">2023-05-28T17:43:48Z</dcterms:created>
  <dcterms:modified xsi:type="dcterms:W3CDTF">2023-10-05T05:59:17Z</dcterms:modified>
</cp:coreProperties>
</file>