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Source Code Pro"/>
      <p:regular r:id="rId35"/>
      <p:bold r:id="rId36"/>
      <p:italic r:id="rId37"/>
      <p:boldItalic r:id="rId38"/>
    </p:embeddedFont>
    <p:embeddedFont>
      <p:font typeface="Helvetica Neue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5C4EFB-9D83-4005-BCF8-204359086BD8}">
  <a:tblStyle styleId="{345C4EFB-9D83-4005-BCF8-204359086B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4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SourceCodePr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SourceCodePro-italic.fntdata"/><Relationship Id="rId14" Type="http://schemas.openxmlformats.org/officeDocument/2006/relationships/slide" Target="slides/slide8.xml"/><Relationship Id="rId36" Type="http://schemas.openxmlformats.org/officeDocument/2006/relationships/font" Target="fonts/SourceCodePro-bold.fntdata"/><Relationship Id="rId17" Type="http://schemas.openxmlformats.org/officeDocument/2006/relationships/slide" Target="slides/slide11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0.xml"/><Relationship Id="rId38" Type="http://schemas.openxmlformats.org/officeDocument/2006/relationships/font" Target="fonts/SourceCodePr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91fe836e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91fe836e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89f7d57c1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89f7d57c1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89f7d57c1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89f7d57c1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91fe836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91fe836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89f7d57c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89f7d57c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89f7d57c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89f7d57c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89f7d57c1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89f7d57c1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89f7d57c1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89f7d57c1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44bfb3e03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44bfb3e03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44bfb3e0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44bfb3e0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89f7d57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89f7d57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44bfb3e0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44bfb3e0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44bfb3e0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44bfb3e0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44bfb3e0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44bfb3e0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44bfb3e0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44bfb3e0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44bfb3e0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44bfb3e0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44bfb3e03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44bfb3e03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44bfb3e03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44bfb3e03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44bfb3e03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44bfb3e03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44bfb3e03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44bfb3e03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89f7d57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89f7d57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89f7d57c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89f7d57c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89f7d57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89f7d57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89f7d57c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89f7d57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89f7d57c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89f7d57c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89f7d57c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89f7d57c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91fe836e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91fe836e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cropolis.cs.berkeley.edu/~account/webacc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aou@eecs.berkeley.edu" TargetMode="External"/><Relationship Id="rId4" Type="http://schemas.openxmlformats.org/officeDocument/2006/relationships/hyperlink" Target="mailto:jzh@berkeley.ed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radescope.com/courses/23273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CS152 Discussion Section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3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Microprogramming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 Overview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 ISAs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381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= A + B where A, B, C are values in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(Appendix A of the textbook)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150" y="324200"/>
            <a:ext cx="4715801" cy="44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Microprogramming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5458200" cy="24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Separation of </a:t>
            </a:r>
            <a:r>
              <a:rPr b="1" lang="en"/>
              <a:t>datapath</a:t>
            </a:r>
            <a:r>
              <a:rPr lang="en"/>
              <a:t> (arithmetic, data movement) from </a:t>
            </a:r>
            <a:r>
              <a:rPr b="1" lang="en"/>
              <a:t>control</a:t>
            </a:r>
            <a:r>
              <a:rPr lang="en"/>
              <a:t> (sequencing of operations on datapath)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Microcode program is essentially a description of a finite state machine for the </a:t>
            </a:r>
            <a:r>
              <a:rPr b="1" i="1" lang="en"/>
              <a:t>control</a:t>
            </a:r>
            <a:r>
              <a:rPr lang="en"/>
              <a:t> of a </a:t>
            </a:r>
            <a:r>
              <a:rPr b="1" i="1" lang="en"/>
              <a:t>datapath</a:t>
            </a:r>
            <a:endParaRPr b="1" i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is the state? </a:t>
            </a:r>
            <a:endParaRPr>
              <a:solidFill>
                <a:srgbClr val="0000FF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are the outputs?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is the output logic?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is the input?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is the next state logic?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3">
            <a:alphaModFix/>
          </a:blip>
          <a:srcRect b="6369" l="27582" r="-1410" t="6378"/>
          <a:stretch/>
        </p:blipFill>
        <p:spPr>
          <a:xfrm>
            <a:off x="0" y="3541800"/>
            <a:ext cx="6750624" cy="16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700" y="1152474"/>
            <a:ext cx="3373999" cy="22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Microcoded vs Pipelined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 microcoded single-bus machine differ from a classic RISC pipeline?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how instruction execution phases are implemented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Instruction Fetch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Register Read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ALU operations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operations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Register writebacks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Next PC calculation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Why is a simpler microarchitecture generally possible with microcoding?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Context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microcoding make sense historically?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ROM was cheaper and faster than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Simplified control complexity (helps verification)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CISC yielded better code density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(Do these still hold true today?)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Recurring theme in architecture: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choices are influenced by the limitations of available circuit technology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Re-evaluation becomes necessary as technology changes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Avoid repeating past mistakes. . . but also know when old lessons may not apply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Microcoded Control Scheme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472" y="962338"/>
            <a:ext cx="5716301" cy="38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Single-bus Microcoded Datapath</a:t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751" y="1057500"/>
            <a:ext cx="6490800" cy="381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Microprogramming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Implement a conditional memory-to-memory move instruction in microcode for the single-bus RISC-V machine described in Handout #1.  The instruction has the following format: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CMOVM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(rd), (rs1), rs2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CMOVM performs the following operation:  If the value in </a:t>
            </a:r>
            <a:r>
              <a:rPr i="1" lang="en" sz="1700">
                <a:solidFill>
                  <a:schemeClr val="dk1"/>
                </a:solidFill>
              </a:rPr>
              <a:t>rs2</a:t>
            </a:r>
            <a:r>
              <a:rPr lang="en" sz="1700">
                <a:solidFill>
                  <a:schemeClr val="dk1"/>
                </a:solidFill>
              </a:rPr>
              <a:t> is true (non-zero), then the memory word loaded from the address in </a:t>
            </a:r>
            <a:r>
              <a:rPr i="1" lang="en" sz="1700">
                <a:solidFill>
                  <a:schemeClr val="dk1"/>
                </a:solidFill>
              </a:rPr>
              <a:t>rs1</a:t>
            </a:r>
            <a:r>
              <a:rPr lang="en" sz="1700">
                <a:solidFill>
                  <a:schemeClr val="dk1"/>
                </a:solidFill>
              </a:rPr>
              <a:t> is stored to the address in </a:t>
            </a:r>
            <a:r>
              <a:rPr i="1" lang="en" sz="1700">
                <a:solidFill>
                  <a:schemeClr val="dk1"/>
                </a:solidFill>
              </a:rPr>
              <a:t>rd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R[rs2] != 0</a:t>
            </a:r>
            <a:b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M[R[rd]] := M[R[rs1]]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29"/>
          <p:cNvGraphicFramePr/>
          <p:nvPr/>
        </p:nvGraphicFramePr>
        <p:xfrm>
          <a:off x="63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{345C4EFB-9D83-4005-BCF8-204359086BD8}</a:tableStyleId>
              </a:tblPr>
              <a:tblGrid>
                <a:gridCol w="723775"/>
                <a:gridCol w="1067700"/>
                <a:gridCol w="437500"/>
                <a:gridCol w="685550"/>
                <a:gridCol w="613600"/>
                <a:gridCol w="402375"/>
                <a:gridCol w="425025"/>
                <a:gridCol w="455200"/>
                <a:gridCol w="492900"/>
                <a:gridCol w="413025"/>
                <a:gridCol w="361575"/>
                <a:gridCol w="462725"/>
                <a:gridCol w="447650"/>
                <a:gridCol w="385975"/>
                <a:gridCol w="391725"/>
                <a:gridCol w="361575"/>
                <a:gridCol w="993625"/>
              </a:tblGrid>
              <a:tr h="48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State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Pseudocode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ldIR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Reg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Sel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RegWr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en</a:t>
                      </a:r>
                      <a:br>
                        <a:rPr b="1" lang="en" sz="1000"/>
                      </a:br>
                      <a:r>
                        <a:rPr b="1" lang="en" sz="1000"/>
                        <a:t>Reg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ldA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ldB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ALU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Op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en</a:t>
                      </a:r>
                      <a:br>
                        <a:rPr b="1" lang="en" sz="1000"/>
                      </a:br>
                      <a:r>
                        <a:rPr b="1" lang="en" sz="1000"/>
                        <a:t>ALU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ld</a:t>
                      </a:r>
                      <a:br>
                        <a:rPr b="1" lang="en" sz="1000"/>
                      </a:br>
                      <a:r>
                        <a:rPr b="1" lang="en" sz="1000"/>
                        <a:t>MA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MemWr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en</a:t>
                      </a:r>
                      <a:br>
                        <a:rPr b="1" lang="en" sz="1000"/>
                      </a:br>
                      <a:r>
                        <a:rPr b="1" lang="en" sz="1000"/>
                        <a:t>Mem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Imm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Sel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en</a:t>
                      </a:r>
                      <a:br>
                        <a:rPr b="1" lang="en" sz="1000"/>
                      </a:br>
                      <a:r>
                        <a:rPr b="1" lang="en" sz="1000"/>
                        <a:t>Imm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μBr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Next State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FETCH0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 := PC;</a:t>
                      </a:r>
                      <a:br>
                        <a:rPr lang="en" sz="1000"/>
                      </a:br>
                      <a:r>
                        <a:rPr lang="en" sz="1000"/>
                        <a:t>A := PC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PC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IR := Mem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PC := A + 4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PC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INC_A_4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NOP0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μBr to FETCH0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FETCH0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CMOVM0: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4" name="Google Shape;154;p29"/>
          <p:cNvSpPr txBox="1"/>
          <p:nvPr/>
        </p:nvSpPr>
        <p:spPr>
          <a:xfrm>
            <a:off x="723850" y="4396125"/>
            <a:ext cx="40392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R[rs2] != 0</a:t>
            </a:r>
            <a:b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M[R[rd]] := M[R[rs1]]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Google Shape;159;p30"/>
          <p:cNvGraphicFramePr/>
          <p:nvPr/>
        </p:nvGraphicFramePr>
        <p:xfrm>
          <a:off x="63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{345C4EFB-9D83-4005-BCF8-204359086BD8}</a:tableStyleId>
              </a:tblPr>
              <a:tblGrid>
                <a:gridCol w="723775"/>
                <a:gridCol w="1067700"/>
                <a:gridCol w="437500"/>
                <a:gridCol w="685550"/>
                <a:gridCol w="613600"/>
                <a:gridCol w="402375"/>
                <a:gridCol w="425025"/>
                <a:gridCol w="455200"/>
                <a:gridCol w="492900"/>
                <a:gridCol w="413025"/>
                <a:gridCol w="361575"/>
                <a:gridCol w="462725"/>
                <a:gridCol w="447650"/>
                <a:gridCol w="385975"/>
                <a:gridCol w="391725"/>
                <a:gridCol w="361575"/>
                <a:gridCol w="993625"/>
              </a:tblGrid>
              <a:tr h="48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State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Pseudocode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ldIR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Reg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Sel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RegWr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en</a:t>
                      </a:r>
                      <a:br>
                        <a:rPr b="1" lang="en" sz="1000"/>
                      </a:br>
                      <a:r>
                        <a:rPr b="1" lang="en" sz="1000"/>
                        <a:t>Reg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ldA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ldB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ALU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Op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en</a:t>
                      </a:r>
                      <a:br>
                        <a:rPr b="1" lang="en" sz="1000"/>
                      </a:br>
                      <a:r>
                        <a:rPr b="1" lang="en" sz="1000"/>
                        <a:t>ALU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ld</a:t>
                      </a:r>
                      <a:br>
                        <a:rPr b="1" lang="en" sz="1000"/>
                      </a:br>
                      <a:r>
                        <a:rPr b="1" lang="en" sz="1000"/>
                        <a:t>MA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MemWr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en</a:t>
                      </a:r>
                      <a:br>
                        <a:rPr b="1" lang="en" sz="1000"/>
                      </a:br>
                      <a:r>
                        <a:rPr b="1" lang="en" sz="1000"/>
                        <a:t>Mem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Imm</a:t>
                      </a:r>
                      <a:endParaRPr b="1"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Sel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en</a:t>
                      </a:r>
                      <a:br>
                        <a:rPr b="1" lang="en" sz="1000"/>
                      </a:br>
                      <a:r>
                        <a:rPr b="1" lang="en" sz="1000"/>
                        <a:t>Imm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μBr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Next State</a:t>
                      </a:r>
                      <a:endParaRPr b="1"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9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FETCH0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 := PC;</a:t>
                      </a:r>
                      <a:br>
                        <a:rPr lang="en" sz="1000"/>
                      </a:br>
                      <a:r>
                        <a:rPr lang="en" sz="1000"/>
                        <a:t>A := PC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PC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IR := Mem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PC := A + 4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PC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INC_A_4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3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NOP0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μBr to FETCH0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*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FETCH0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CMOVM0</a:t>
                      </a:r>
                      <a:r>
                        <a:rPr lang="en" sz="1000"/>
                        <a:t>: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4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0" name="Google Shape;160;p30"/>
          <p:cNvSpPr txBox="1"/>
          <p:nvPr/>
        </p:nvSpPr>
        <p:spPr>
          <a:xfrm>
            <a:off x="723850" y="4396125"/>
            <a:ext cx="40392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R[rs2] != 0</a:t>
            </a:r>
            <a:b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M[R[rd]] := M[R[rs1]]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Logistics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CS152 partitioned into 5 modules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problem set per module (1.5 weeks per problem set)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lab per module (2.5 weeks per lab)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Labs are “take-home” assignments… (this was written pre-pandemic)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dedicated lab sessions (sometimes we will use end of discussion)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infrastructure pre-installed on instructional Linux EDA machines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 in through ssh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TODO for you: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 EECS instructional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https://acropolis.cs.berkeley.edu/~account/webacct/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Architecture vs Microarchitecture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Microcoding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1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questions/OH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Reports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reports must be </a:t>
            </a:r>
            <a:r>
              <a:rPr b="1" lang="en"/>
              <a:t>typed in readable English</a:t>
            </a:r>
            <a:r>
              <a:rPr lang="en"/>
              <a:t> - no raw dumps!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Directed portion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 independently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 one report per person on Gradescope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Open-ended portion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 </a:t>
            </a:r>
            <a:r>
              <a:rPr i="1" lang="en"/>
              <a:t>one </a:t>
            </a:r>
            <a:r>
              <a:rPr lang="en"/>
              <a:t>problem to 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in groups of 1-3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 one report on Gradescope (&lt; 6 pages)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Feedback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as much or as little as desired.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Point deduction if omitted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 team feedback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Append feedback to individual report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care about your feedback!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Scope of class precludes design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labs to be interesting, but not tedious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Due on Wed Feb 17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Start early</a:t>
            </a:r>
            <a:r>
              <a:rPr lang="en"/>
              <a:t>! Some steps may take longer than expected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Gentle introduction to simulation and software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source code for simple processor designs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cycle-accurate RTL simulators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benchmarks, gather data, analyze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recommendations, write adversarial code, propose new designs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Infrastructure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CS152 labs are built on current research infrastructure (designs, tools, flows)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Developed from scratch at UC Berkeley over past 10 years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will strive to use real hardware implementations wherever possible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interesting than a contrived pure-software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Enables more realistic experiments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Actual systems sometimes exhibit counter-intuitive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02384"/>
            <a:ext cx="9143999" cy="1252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Chipyard</a:t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311700" y="1261925"/>
            <a:ext cx="4416600" cy="3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environment for designing system-on-chips (SoCs)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Educational Sodor 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In-order, out-of-order 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Accelerators, caches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Multicore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Your labs will all run in Chipyard</a:t>
            </a:r>
            <a:endParaRPr/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902" y="1350100"/>
            <a:ext cx="3987430" cy="354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3375" y="182050"/>
            <a:ext cx="4848481" cy="1098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Chisel</a:t>
            </a:r>
            <a:endParaRPr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hardware description language designed at UC Berkeley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Embedded in Scala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Designers write Scala programs that generate hardware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Compiler framework elaborates Scala source into Verilog RTL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Elegant, concise, powerful compared to Verilog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NOTE: Students will NOT be required to implement hardware in Chisel!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Processor designs will be provided, you will need to parameterize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choose to write Chisel RTL for some lab open-ended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are encouraged to try to read the Chisel source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Sodor</a:t>
            </a:r>
            <a:endParaRPr/>
          </a:p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311700" y="1152475"/>
            <a:ext cx="519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 of educational RV32I cores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1-stage, 2-stage, 3-stage, 5-stage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Microcoded bus-based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Educational, favors clarity over power/perf/area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~1000 LoC per core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521" y="1368075"/>
            <a:ext cx="4230799" cy="313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TMUX for Labs</a:t>
            </a:r>
            <a:endParaRPr/>
          </a:p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Labs will involve running simulations of real SoCs for millions of cycles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simulations are slow, don’t let your simulation get killed by a bad internet connection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TMUX!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tmux session: 			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tmux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Detach from tmux session: 	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ctrl-b d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Attach to tmux session: 		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tmux a -t &lt;id&gt; 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x: 						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tmux a -t 0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Walkthrough</a:t>
            </a:r>
            <a:endParaRPr/>
          </a:p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GSIs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Albert Ou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aou@eecs.berkeley.edu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OH: Mondays 11 AM - 12 PM, see Piazza for 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PhD student (advised by Krste Asanovic)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Focus: Vector architectures, data-parallel architectures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CS152 survivor from long ago: 2012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Jerry Zhao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jzh@berkeley.edu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OH: Tuesdays 3-4 PM, see Piazza for 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PhD student (advised by Krste Asanovic)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Focus: Out-of-order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CS152 survivor from less long ago: 2018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Structure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~1 hour discussion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 lecture material from that week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 through example problems together</a:t>
            </a:r>
            <a:br>
              <a:rPr lang="en"/>
            </a:br>
            <a:r>
              <a:rPr lang="en"/>
              <a:t>(Links to blank worksheets on course website)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Feel free to interrupt with questions anytime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Remaining time used for anything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 to labs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Office hours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 exams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Follow-up on interesting topics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Set 1 due Mon Feb 8th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1 due Wed Feb 17th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 through Gradescope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https://www.gradescope.com/courses/232732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course webpage for schedule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partners for labs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 Piazza find-a-group post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Optional, but may save you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vs Microarchitecture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“The term architecture is used here to describe the attributes of a system as seen by the programmer, i.e., the </a:t>
            </a:r>
            <a:r>
              <a:rPr b="1" lang="en"/>
              <a:t>conceptual structure and functional behavior</a:t>
            </a:r>
            <a:r>
              <a:rPr lang="en"/>
              <a:t>, as distinct from the organization of the data flow and control, the logic design, and the physical implementation.”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G. M. Amdahl, G. A. Blaauw, and F. P. Brooks, “Architecture of the IBM System/360,” IBM Journal of Research and Development, vol. 8, no. 2, pp. 87–101, Apr. 1964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 The instruction set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examples of ISAs?</a:t>
            </a:r>
            <a:br>
              <a:rPr lang="en"/>
            </a:br>
            <a:r>
              <a:rPr lang="en"/>
              <a:t>Your laptop? Your phone? Your TV? Your game console?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might a company create a closed-source architecture?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Microarchitecture: The implementation of an architecture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it necessarily hardware?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might be the fastest implementation of RISC-V publically available?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might a company create a closed-source microarchitecture?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architecturally visible?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modify architecturally-visible state to do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the following exposed by the architecture? (True/False)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 file entries in a classic RISC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in a stack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Pipeline registers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Branch-delay slots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Pipeline bubbles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 codes, status flags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address width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Instruction/data caches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 ISAs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mode: How operands are identified in an instruction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RISC: Load-store register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load/store instructions access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other </a:t>
            </a:r>
            <a:r>
              <a:rPr lang="en"/>
              <a:t>instructions are register-register or register-immediate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CISC: Not RISC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Generally a highly orthogonal instruction set - many different addressing modes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i386 memory operand: reg + reg*scale + imm8/32 (scale can be 1, 2, 4, 8)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VAX: each operand specifier can be 1 to 17 (!) bytes long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Stack: No explicit registers, operands are kept on a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Accumulator: One implicit special register as both source and destination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