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7279BA-13A9-43C8-9C3C-97425682C568}">
  <a:tblStyle styleId="{FA7279BA-13A9-43C8-9C3C-97425682C5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ACA8AA4-1C1D-4DD7-91A8-A935F7F606E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efaddfb0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efaddfb0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loop: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fld f1, 0(a1)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flt.d t1, f0, f1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fmax.d f0, f0, f1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beqz t1, skip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addi s0, t0, 0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skip: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addi a1, a1, 8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addi t0, t0, 1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bltu t0, a0, loop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efaddfb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efaddfb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loop: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fld f1, 0(a1)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flt.d t1, f0, f1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fmax.d f0, f0, f1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beqz t1, skip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addi s0, t0, 0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skip: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addi a1, a1, 8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addi t0, t0, 1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bltu t0, a0, loop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f075cf25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f075cf25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loop: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fld f1, 0(a1)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flt.d t1, f0, f1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fmax.d f0, f0, f1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beqz t1, skip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addi s0, t0, 0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skip: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addi a1, a1, 8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addi t0, t0, 1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bltu t0, a0, loop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f075cf25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f075cf25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f075cf25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f075cf25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f075cf25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f075cf25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f075cf25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f075cf25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f075cf25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f075cf25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f075cf25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f075cf25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f075cf25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f075cf25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f075cf25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f075cf25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f075cf2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f075cf2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f075cf2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f075cf2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f075cf25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f075cf25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f075cf25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f075cf25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f075cf25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f075cf25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f075cf25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f075cf25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CS152 Section 10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2 Review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p22"/>
          <p:cNvGraphicFramePr/>
          <p:nvPr/>
        </p:nvGraphicFramePr>
        <p:xfrm>
          <a:off x="230675" y="3644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{9ACA8AA4-1C1D-4DD7-91A8-A935F7F606E1}</a:tableStyleId>
              </a:tblPr>
              <a:tblGrid>
                <a:gridCol w="1002100"/>
                <a:gridCol w="1536525"/>
                <a:gridCol w="1536525"/>
                <a:gridCol w="1536525"/>
                <a:gridCol w="1536525"/>
                <a:gridCol w="153652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Label</a:t>
                      </a:r>
                      <a:endParaRPr b="1"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ALU1</a:t>
                      </a:r>
                      <a:endParaRPr b="1"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ALU2</a:t>
                      </a:r>
                      <a:endParaRPr b="1"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MEM</a:t>
                      </a:r>
                      <a:endParaRPr b="1"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FPU1</a:t>
                      </a:r>
                      <a:endParaRPr b="1"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FPU2</a:t>
                      </a:r>
                      <a:endParaRPr b="1" sz="10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addi a1, a1, 8</a:t>
                      </a:r>
                      <a:endParaRPr sz="9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addi t0, t0, 1</a:t>
                      </a:r>
                      <a:endParaRPr sz="9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fld f1, 0(a1)</a:t>
                      </a:r>
                      <a:endParaRPr sz="9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29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fmax.d f0, f0, f1</a:t>
                      </a:r>
                      <a:endParaRPr sz="9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flt.d t1, f0, f1</a:t>
                      </a:r>
                      <a:endParaRPr sz="9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addi a1, a1, 8</a:t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addi t0, t0, 1</a:t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fld f1, 0(a1)</a:t>
                      </a:r>
                      <a:endParaRPr sz="900">
                        <a:solidFill>
                          <a:srgbClr val="FFFFFF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29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beqz t1, skip</a:t>
                      </a:r>
                      <a:endParaRPr sz="9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fmax.d f0, f0, f1</a:t>
                      </a:r>
                      <a:endParaRPr sz="900">
                        <a:solidFill>
                          <a:srgbClr val="FFFFFF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flt.d t1, f0, f1</a:t>
                      </a:r>
                      <a:endParaRPr sz="900">
                        <a:solidFill>
                          <a:srgbClr val="FFFFFF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addi s0, t0, -2</a:t>
                      </a:r>
                      <a:endParaRPr sz="9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skip:</a:t>
                      </a:r>
                      <a:endParaRPr sz="9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addi a1, a1, 8</a:t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addi t0, t0, 1</a:t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fld f1, 0(a1)</a:t>
                      </a:r>
                      <a:endParaRPr sz="900">
                        <a:solidFill>
                          <a:srgbClr val="FFFFFF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bltu t0, a0, loop</a:t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beqz t1, skip1</a:t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fmax.d f0, f0, f1</a:t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flt.d t1, f0, f1</a:t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addi s0, t0, -2</a:t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skip1:</a:t>
                      </a:r>
                      <a:endParaRPr sz="900">
                        <a:solidFill>
                          <a:srgbClr val="FFFFFF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beqz t1, skip2</a:t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addi s0, t0, -1</a:t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skip2:</a:t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Google Shape;115;p23"/>
          <p:cNvGraphicFramePr/>
          <p:nvPr/>
        </p:nvGraphicFramePr>
        <p:xfrm>
          <a:off x="230675" y="3644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{9ACA8AA4-1C1D-4DD7-91A8-A935F7F606E1}</a:tableStyleId>
              </a:tblPr>
              <a:tblGrid>
                <a:gridCol w="1002100"/>
                <a:gridCol w="1536525"/>
                <a:gridCol w="1536525"/>
                <a:gridCol w="1536525"/>
                <a:gridCol w="1536525"/>
                <a:gridCol w="153652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Label</a:t>
                      </a:r>
                      <a:endParaRPr b="1"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ALU1</a:t>
                      </a:r>
                      <a:endParaRPr b="1"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ALU2</a:t>
                      </a:r>
                      <a:endParaRPr b="1"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MEM</a:t>
                      </a:r>
                      <a:endParaRPr b="1"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FPU1</a:t>
                      </a:r>
                      <a:endParaRPr b="1"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FPU2</a:t>
                      </a:r>
                      <a:endParaRPr b="1" sz="10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addi a1, a1, 8</a:t>
                      </a:r>
                      <a:endParaRPr sz="9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addi t0, t0, 1</a:t>
                      </a:r>
                      <a:endParaRPr sz="9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fld f1, 0(a1)</a:t>
                      </a:r>
                      <a:endParaRPr sz="9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29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fmax.d f0, f0, f1</a:t>
                      </a:r>
                      <a:endParaRPr sz="9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flt.d t1, f0, f1</a:t>
                      </a:r>
                      <a:endParaRPr sz="9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addi a1, a1, 8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addi t0, t0, 1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fld f1, 0(a1)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29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loop:</a:t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beqz t1, skip</a:t>
                      </a:r>
                      <a:endParaRPr sz="9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fmax.d f0, f0, f1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flt.d t1, f0, f1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addi s0, t0, -2</a:t>
                      </a:r>
                      <a:endParaRPr sz="9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skip:</a:t>
                      </a:r>
                      <a:endParaRPr sz="9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addi a1, a1, 8</a:t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addi t0, t0, 1</a:t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fld f1, 0(a1)</a:t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bltu t0, a0, loop</a:t>
                      </a:r>
                      <a:endParaRPr sz="900">
                        <a:solidFill>
                          <a:srgbClr val="FFFFFF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beqz t1, skip1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fmax.d f0, f0, f1</a:t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flt.d t1, f0, f1</a:t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addi s0, t0, -2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skip1: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beqz t1, skip2</a:t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addi s0, t0, -1</a:t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skip2:</a:t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FFFF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Google Shape;120;p24"/>
          <p:cNvGraphicFramePr/>
          <p:nvPr/>
        </p:nvGraphicFramePr>
        <p:xfrm>
          <a:off x="230675" y="3644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{9ACA8AA4-1C1D-4DD7-91A8-A935F7F606E1}</a:tableStyleId>
              </a:tblPr>
              <a:tblGrid>
                <a:gridCol w="1002100"/>
                <a:gridCol w="1536525"/>
                <a:gridCol w="1536525"/>
                <a:gridCol w="1536525"/>
                <a:gridCol w="1536525"/>
                <a:gridCol w="153652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Label</a:t>
                      </a:r>
                      <a:endParaRPr b="1"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ALU1</a:t>
                      </a:r>
                      <a:endParaRPr b="1"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ALU2</a:t>
                      </a:r>
                      <a:endParaRPr b="1"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MEM</a:t>
                      </a:r>
                      <a:endParaRPr b="1"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FPU1</a:t>
                      </a:r>
                      <a:endParaRPr b="1" sz="10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FPU2</a:t>
                      </a:r>
                      <a:endParaRPr b="1" sz="10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addi a1, a1, 8</a:t>
                      </a:r>
                      <a:endParaRPr sz="9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addi t0, t0, 1</a:t>
                      </a:r>
                      <a:endParaRPr sz="9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fld f1, 0(a1)</a:t>
                      </a:r>
                      <a:endParaRPr sz="9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29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fmax.d f0, f0, f1</a:t>
                      </a:r>
                      <a:endParaRPr sz="9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flt.d t1, f0, f1</a:t>
                      </a:r>
                      <a:endParaRPr sz="9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addi a1, a1, 8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addi t0, t0, 1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fld f1, 0(a1)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29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loop:</a:t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beqz t1, skip</a:t>
                      </a:r>
                      <a:endParaRPr sz="9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fmax.d f0, f0, f1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flt.d t1, f0, f1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addi s0, t0, -2</a:t>
                      </a:r>
                      <a:endParaRPr sz="9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skip:</a:t>
                      </a:r>
                      <a:endParaRPr sz="9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99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addi a1, a1, 8</a:t>
                      </a:r>
                      <a:endParaRPr sz="900">
                        <a:solidFill>
                          <a:srgbClr val="99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99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addi t0, t0, 1</a:t>
                      </a:r>
                      <a:endParaRPr sz="900">
                        <a:solidFill>
                          <a:srgbClr val="99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99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fld f1, 0(a1)</a:t>
                      </a:r>
                      <a:endParaRPr sz="900">
                        <a:solidFill>
                          <a:srgbClr val="99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bltu t0, a0, loop</a:t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beqz t1, skip1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99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fmax.d f0, f0, f1</a:t>
                      </a:r>
                      <a:endParaRPr sz="900">
                        <a:solidFill>
                          <a:srgbClr val="99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99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flt.d t1, f0, f1</a:t>
                      </a:r>
                      <a:endParaRPr sz="900">
                        <a:solidFill>
                          <a:srgbClr val="99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addi s0, t0, -2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skip1: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99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beqz t1, skip2</a:t>
                      </a:r>
                      <a:endParaRPr sz="900">
                        <a:solidFill>
                          <a:srgbClr val="99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99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addi s0, t0, -1</a:t>
                      </a:r>
                      <a:endParaRPr sz="900">
                        <a:solidFill>
                          <a:srgbClr val="99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99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skip2:</a:t>
                      </a:r>
                      <a:endParaRPr sz="900">
                        <a:solidFill>
                          <a:srgbClr val="99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Multithreading Checklist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</a:t>
            </a:r>
            <a:r>
              <a:rPr lang="en" sz="1600"/>
              <a:t>ine-grained, coarse-grained, </a:t>
            </a:r>
            <a:r>
              <a:rPr lang="en" sz="1600"/>
              <a:t>simultaneous</a:t>
            </a:r>
            <a:r>
              <a:rPr lang="en" sz="1600"/>
              <a:t> multithreading (SMT)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How many threads are required for different thread scheduling policies to hide significant latencies?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Which microarchitectural components could be shared and which should be dedicated per thread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Multithreading (2011 Quiz 4)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(i = 0; i &lt; N; i++) { // N = 1024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S[i] = A[i] * B[i] + Y[i];</a:t>
            </a:r>
            <a:b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addi $n, $0, 1024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addi $i, $0, 0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loop:	ld   $a, A($i)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ld   $b, B($i)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fmul $t, $a, $b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ld   $y, Y($i)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fadd $s, $t, $y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sd   $s, S($i)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addi $i, $i, 8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addi $n, $n, -1 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bnez $n, loop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In-order issue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is no cache; e</a:t>
            </a:r>
            <a:r>
              <a:rPr lang="en"/>
              <a:t>ach memory operation directly accesses main memory and takes 50 cycles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load/store unit is fully pipelined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After the processor issues a memory operation, it can continue executing instructions until it reaches an instruction that is dependent on an outstanding memory operation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fmul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fadd</a:t>
            </a:r>
            <a:r>
              <a:rPr lang="en"/>
              <a:t> instructions both have a latency of 5 cycles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Multithreading (2011 Quiz 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Suppose threads are switched every cycle in a </a:t>
            </a:r>
            <a:r>
              <a:rPr b="1" lang="en"/>
              <a:t>fixed round-robin schedule</a:t>
            </a:r>
            <a:r>
              <a:rPr lang="en"/>
              <a:t>.  What is the minimum number of threads in steady state needed to fully utilize the processor?</a:t>
            </a:r>
            <a:br>
              <a:rPr lang="en"/>
            </a:br>
            <a:r>
              <a:rPr lang="en"/>
              <a:t>You may reschedule the code as necessary to minimize the number of threads required.</a:t>
            </a:r>
            <a:endParaRPr/>
          </a:p>
        </p:txBody>
      </p:sp>
      <p:sp>
        <p:nvSpPr>
          <p:cNvPr id="140" name="Google Shape;140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Multithreading (2011 Quiz 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Suppose threads are switched whenever there is a </a:t>
            </a:r>
            <a:r>
              <a:rPr b="1" lang="en"/>
              <a:t>data-dependent stall</a:t>
            </a:r>
            <a:r>
              <a:rPr lang="en"/>
              <a:t>.  What is the minimum number of threads in steady state needed to fully utilize the processor?</a:t>
            </a:r>
            <a:br>
              <a:rPr lang="en"/>
            </a:br>
            <a:r>
              <a:rPr lang="en"/>
              <a:t>You may reschedule the code as necessary to minimize the number of threads required.</a:t>
            </a:r>
            <a:endParaRPr/>
          </a:p>
        </p:txBody>
      </p:sp>
      <p:sp>
        <p:nvSpPr>
          <p:cNvPr id="147" name="Google Shape;147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Architecture Checklist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Vectorization techniques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Stripmining, vector masks, vector reductions, vector strided loads/stores, vector scatter/gather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Loop-carried dependencies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Vector performance characteristics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Lanes, chaining, dead time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Compare and contrast with packed SIMD and GPUs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Vectorization (2011 Quiz 4)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loops can be safely vectorized?</a:t>
            </a:r>
            <a:endParaRPr/>
          </a:p>
          <a:p>
            <a:pPr indent="-340201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158333"/>
              <a:buAutoNum type="arabicPeriod"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(i = 0; i &lt; N; i++) 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A[i] = A[i] + B[i];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0201" lvl="0" marL="45720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SzPct val="158333"/>
              <a:buAutoNum type="arabicPeriod"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for(i = 0; i &lt; N; i++)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A[i] = A[i+1] + B[i];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150000"/>
              <a:buAutoNum type="arabicPeriod"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for(i = 0; i &lt; N; i++)</a:t>
            </a:r>
            <a:b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A[i] = A[i-1] + B[i];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if there were pointer aliasing between A and B?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2 Logistics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9:10-10:30am PDT Wed April 14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procedures as Midterm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Same time zone accommodations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Zoom proctoring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Meeting links will be emailed over this weekend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Zoom </a:t>
            </a:r>
            <a:r>
              <a:rPr lang="en"/>
              <a:t>meeting configurations modified to avoid disruptions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Assigning co-host status to students appears to solve some issues with starting a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Concurrent enrollment students without licensed Zoom accounts may need to create their own Zoom room and send GSIs the link (we will reach out directly)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 will be distributed as a single PDF on bCourses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Single-sheet double-sided letter-sized handwritten cheatsheet allowed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To Cover Today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Out-of-Order Execution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VLIW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Multithreading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Vector Architecture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OoO </a:t>
            </a:r>
            <a:r>
              <a:rPr lang="en"/>
              <a:t>Processor</a:t>
            </a:r>
            <a:r>
              <a:rPr lang="en"/>
              <a:t> Checklist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Register Renaming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Tomasulo vs data-in-ROB vs unified physical register file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does the ROB contain?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to maintain precise exceptions?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Out-of-order completion, in-order commit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to recover from mispredictions or exceptions?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Which structures need to be rolled back?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Load/store queue, speculative store buffer, address speculation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Prediction Checklist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Temporal correlation (local history), spatial correlation (global history)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Branch history table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2-bit saturating counters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How is the BHT indexed?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Two-level predictors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Branch target buffer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What does the BTB contain?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When are the BTB and BHT accessed in a pipeline?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OoO Pipeline (2011 Quiz 3)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Conceptual </a:t>
            </a:r>
            <a:r>
              <a:rPr lang="en" sz="1500"/>
              <a:t>OoO pipeline stages: </a:t>
            </a:r>
            <a:r>
              <a:rPr b="1" lang="en" sz="1500"/>
              <a:t>Fetch</a:t>
            </a:r>
            <a:r>
              <a:rPr lang="en" sz="1500"/>
              <a:t>, </a:t>
            </a:r>
            <a:r>
              <a:rPr b="1" lang="en" sz="1500"/>
              <a:t>Decode</a:t>
            </a:r>
            <a:r>
              <a:rPr lang="en" sz="1500"/>
              <a:t>, </a:t>
            </a:r>
            <a:r>
              <a:rPr b="1" lang="en" sz="1500"/>
              <a:t>Register Rename</a:t>
            </a:r>
            <a:r>
              <a:rPr lang="en" sz="1500"/>
              <a:t>, </a:t>
            </a:r>
            <a:r>
              <a:rPr b="1" lang="en" sz="1500"/>
              <a:t>Dispatch</a:t>
            </a:r>
            <a:r>
              <a:rPr lang="en" sz="1500"/>
              <a:t>, </a:t>
            </a:r>
            <a:r>
              <a:rPr b="1" lang="en" sz="1500"/>
              <a:t>Issue</a:t>
            </a:r>
            <a:r>
              <a:rPr lang="en" sz="1500"/>
              <a:t>, </a:t>
            </a:r>
            <a:r>
              <a:rPr b="1" lang="en" sz="1500"/>
              <a:t>Execution</a:t>
            </a:r>
            <a:r>
              <a:rPr lang="en" sz="1500"/>
              <a:t>, </a:t>
            </a:r>
            <a:r>
              <a:rPr b="1" lang="en" sz="1500"/>
              <a:t>W</a:t>
            </a:r>
            <a:r>
              <a:rPr b="1" lang="en" sz="1500"/>
              <a:t>riteback/Completion</a:t>
            </a:r>
            <a:r>
              <a:rPr lang="en" sz="1500"/>
              <a:t>, and </a:t>
            </a:r>
            <a:r>
              <a:rPr b="1" lang="en" sz="1500"/>
              <a:t>Commit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Which stage(s) allocate entries in the ROB?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At which stage(s) is an entry in the ROB deallocated?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At which stage(s) is an instruction allocated an entry in the issue window? </a:t>
            </a:r>
            <a:r>
              <a:rPr lang="en" sz="1500"/>
              <a:t>(For a split issue window/ROB design)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At which stage(s) is an instruction entry in the issue window deallocated?</a:t>
            </a:r>
            <a:br>
              <a:rPr lang="en" sz="1500"/>
            </a:b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OoO Pipeline (2011 Quiz 3)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Conceptual </a:t>
            </a:r>
            <a:r>
              <a:rPr lang="en" sz="1500"/>
              <a:t>OoO pipeline stages: </a:t>
            </a:r>
            <a:r>
              <a:rPr b="1" lang="en" sz="1500"/>
              <a:t>Fetch</a:t>
            </a:r>
            <a:r>
              <a:rPr lang="en" sz="1500"/>
              <a:t>, </a:t>
            </a:r>
            <a:r>
              <a:rPr b="1" lang="en" sz="1500"/>
              <a:t>Decode</a:t>
            </a:r>
            <a:r>
              <a:rPr lang="en" sz="1500"/>
              <a:t>, </a:t>
            </a:r>
            <a:r>
              <a:rPr b="1" lang="en" sz="1500"/>
              <a:t>Register Rename</a:t>
            </a:r>
            <a:r>
              <a:rPr lang="en" sz="1500"/>
              <a:t>, </a:t>
            </a:r>
            <a:r>
              <a:rPr b="1" lang="en" sz="1500"/>
              <a:t>Dispatch</a:t>
            </a:r>
            <a:r>
              <a:rPr lang="en" sz="1500"/>
              <a:t>, </a:t>
            </a:r>
            <a:r>
              <a:rPr b="1" lang="en" sz="1500"/>
              <a:t>Issue</a:t>
            </a:r>
            <a:r>
              <a:rPr lang="en" sz="1500"/>
              <a:t>, </a:t>
            </a:r>
            <a:r>
              <a:rPr b="1" lang="en" sz="1500"/>
              <a:t>Execution</a:t>
            </a:r>
            <a:r>
              <a:rPr lang="en" sz="1500"/>
              <a:t>, </a:t>
            </a:r>
            <a:r>
              <a:rPr b="1" lang="en" sz="1500"/>
              <a:t>Writeback/Completion</a:t>
            </a:r>
            <a:r>
              <a:rPr lang="en" sz="1500"/>
              <a:t>, and </a:t>
            </a:r>
            <a:r>
              <a:rPr b="1" lang="en" sz="1500"/>
              <a:t>Commit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At which stage(s) is a store entry allocated in the load/store queue?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At which stage(s) is a load entry allocated in the load/store queue?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At which stage(s) is a store performed (i.e., sent to the memory)?</a:t>
            </a:r>
            <a:br>
              <a:rPr lang="en" sz="1500"/>
            </a:br>
            <a:endParaRPr sz="15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/>
              <a:t>At which stage(s) is a load performed (i.e., when is data returned that can be used by other dependent instructions)?</a:t>
            </a:r>
            <a:br>
              <a:rPr lang="en" sz="1400"/>
            </a:b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VLIW Checklist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Compare with OoO dynamic scheduling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Compilation techniques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Loop unrolling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Software pipelining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Trace scheduling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Predication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Pipelining (2018 Midterm 2)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(i = 0 ; i &lt; N ; i++) { // imax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(max &lt; l[i]) {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idx = i;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 = l[i];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loop: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fld f1, 0(a1)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flt.d t1, f0, f1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fmax.d f0, f0, f1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beqz t1, skip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addi s0, t0, 0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skip: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addi a1, a1, 8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addi t0, t0, 1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bltu t0, a0, loop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" name="Google Shape;104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</a:t>
            </a:r>
            <a:r>
              <a:rPr lang="en"/>
              <a:t>wo ALU units, 1-cycle latency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Also used for branch operations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One memory unit, 2-cycle latency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Fully pipelined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Two floating-point units, 3-cycle latency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Fully pipelined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Both can perform flt.d and fmax.d</a:t>
            </a:r>
            <a:endParaRPr/>
          </a:p>
        </p:txBody>
      </p:sp>
      <p:graphicFrame>
        <p:nvGraphicFramePr>
          <p:cNvPr id="105" name="Google Shape;105;p21"/>
          <p:cNvGraphicFramePr/>
          <p:nvPr/>
        </p:nvGraphicFramePr>
        <p:xfrm>
          <a:off x="304785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{FA7279BA-13A9-43C8-9C3C-97425682C568}</a:tableStyleId>
              </a:tblPr>
              <a:tblGrid>
                <a:gridCol w="519575"/>
                <a:gridCol w="1233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t0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s0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idx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a0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a1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pointer to </a:t>
                      </a:r>
                      <a:r>
                        <a:rPr lang="en"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l[i]</a:t>
                      </a:r>
                      <a:endParaRPr sz="12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