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BC2D2E-E12A-4A1E-ADF6-707EB98D3D9B}">
  <a:tblStyle styleId="{7BBC2D2E-E12A-4A1E-ADF6-707EB98D3D9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slide" Target="slides/slide19.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82d391e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82d391e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82d391e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82d391e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7cc764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7cc76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82d391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82d391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82d391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82d391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82d391ea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82d391ea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82d391e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82d391e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282d391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282d391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27cc764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27cc764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27cc764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27cc764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282d39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282d39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2abb78b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2abb78b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82d391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82d391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82d391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82d391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82d391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82d391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82d391e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82d391e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82d391e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82d391e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82d391e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82d391e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CS152 Section 11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Cache Coherence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Snooping</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Q</a:t>
            </a:r>
            <a:r>
              <a:rPr lang="en" sz="1800"/>
              <a:t>:  A snooping cache coherence protocol requires cores to communicate on a physical bus.  True/false?</a:t>
            </a:r>
            <a:endParaRPr sz="1800"/>
          </a:p>
          <a:p>
            <a:pPr indent="0" lvl="0" marL="0" rtl="0" algn="l">
              <a:spcBef>
                <a:spcPts val="1200"/>
              </a:spcBef>
              <a:spcAft>
                <a:spcPts val="0"/>
              </a:spcAft>
              <a:buNone/>
            </a:pPr>
            <a:r>
              <a:rPr b="1" lang="en" sz="1800"/>
              <a:t>A</a:t>
            </a:r>
            <a:r>
              <a:rPr lang="en" sz="1800"/>
              <a:t>:  False.  Snooping requires a totally ordered broadcast network, but the functionality can be implemented without a shared-wire bus.</a:t>
            </a:r>
            <a:endParaRPr sz="1800"/>
          </a:p>
          <a:p>
            <a:pPr indent="0" lvl="0" marL="0" rtl="0" algn="l">
              <a:spcBef>
                <a:spcPts val="1200"/>
              </a:spcBef>
              <a:spcAft>
                <a:spcPts val="0"/>
              </a:spcAft>
              <a:buNone/>
            </a:pPr>
            <a:r>
              <a:t/>
            </a:r>
            <a:endParaRPr sz="1000"/>
          </a:p>
          <a:p>
            <a:pPr indent="0" lvl="0" marL="0" rtl="0" algn="l">
              <a:spcBef>
                <a:spcPts val="1200"/>
              </a:spcBef>
              <a:spcAft>
                <a:spcPts val="1200"/>
              </a:spcAft>
              <a:buNone/>
            </a:pPr>
            <a:r>
              <a:rPr lang="en" sz="1000"/>
              <a:t>Sorin et al.  A Primer on Memory Consistency and Cache Coherence (2011)</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Snooping</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Q</a:t>
            </a:r>
            <a:r>
              <a:rPr lang="en" sz="1800"/>
              <a:t>:  In an MSI snooping protocol, a cache line may be in only one of three coherence states.  True/false?</a:t>
            </a:r>
            <a:endParaRPr sz="1800"/>
          </a:p>
          <a:p>
            <a:pPr indent="0" lvl="0" marL="0" rtl="0" algn="l">
              <a:spcBef>
                <a:spcPts val="1200"/>
              </a:spcBef>
              <a:spcAft>
                <a:spcPts val="0"/>
              </a:spcAft>
              <a:buNone/>
            </a:pPr>
            <a:r>
              <a:rPr b="1" lang="en" sz="1800"/>
              <a:t>A</a:t>
            </a:r>
            <a:r>
              <a:rPr lang="en" sz="1800"/>
              <a:t>:  False.  Transient states are needed if the system does not guarantee atomicity of requests and transactions.</a:t>
            </a:r>
            <a:endParaRPr sz="1800"/>
          </a:p>
          <a:p>
            <a:pPr indent="0" lvl="0" marL="0" rtl="0" algn="l">
              <a:spcBef>
                <a:spcPts val="1200"/>
              </a:spcBef>
              <a:spcAft>
                <a:spcPts val="0"/>
              </a:spcAft>
              <a:buNone/>
            </a:pPr>
            <a:r>
              <a:t/>
            </a:r>
            <a:endParaRPr sz="1000"/>
          </a:p>
          <a:p>
            <a:pPr indent="0" lvl="0" marL="0" rtl="0" algn="l">
              <a:spcBef>
                <a:spcPts val="1200"/>
              </a:spcBef>
              <a:spcAft>
                <a:spcPts val="1200"/>
              </a:spcAft>
              <a:buNone/>
            </a:pPr>
            <a:r>
              <a:rPr lang="en" sz="1000"/>
              <a:t>Sorin et al.  A Primer on Memory Consistency and Cache Coherence (2011)</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MOESI Protocol (Q1)</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Extends MESI with a fifth “Owned” state</a:t>
            </a:r>
            <a:endParaRPr/>
          </a:p>
          <a:p>
            <a:pPr indent="-342900" lvl="0" marL="457200" rtl="0" algn="l">
              <a:spcBef>
                <a:spcPts val="1200"/>
              </a:spcBef>
              <a:spcAft>
                <a:spcPts val="0"/>
              </a:spcAft>
              <a:buSzPts val="1800"/>
              <a:buChar char="●"/>
            </a:pPr>
            <a:r>
              <a:rPr lang="en"/>
              <a:t>A</a:t>
            </a:r>
            <a:r>
              <a:rPr lang="en"/>
              <a:t>llows caches to hold dirty data without invalidating sharers</a:t>
            </a:r>
            <a:endParaRPr/>
          </a:p>
          <a:p>
            <a:pPr indent="-342900" lvl="0" marL="457200" rtl="0" algn="l">
              <a:spcBef>
                <a:spcPts val="0"/>
              </a:spcBef>
              <a:spcAft>
                <a:spcPts val="0"/>
              </a:spcAft>
              <a:buSzPts val="1800"/>
              <a:buChar char="●"/>
            </a:pPr>
            <a:r>
              <a:rPr lang="en"/>
              <a:t>Only one cache can be in the “Owned” state while the other caches are in “Shared”</a:t>
            </a:r>
            <a:endParaRPr/>
          </a:p>
          <a:p>
            <a:pPr indent="-342900" lvl="0" marL="457200" rtl="0" algn="l">
              <a:spcBef>
                <a:spcPts val="0"/>
              </a:spcBef>
              <a:spcAft>
                <a:spcPts val="0"/>
              </a:spcAft>
              <a:buSzPts val="1800"/>
              <a:buChar char="●"/>
            </a:pPr>
            <a:r>
              <a:rPr lang="en"/>
              <a:t>Owner is responsible for sending data to other caches requesting the line and must write back the data when it downgrades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8600" y="228600"/>
            <a:ext cx="8520600" cy="85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For each of the following new state transitions, indicate whether it is a valid transition. If it is a valid transition, explain what triggers it, what conditions must be true (i.e. do other sharers exist?), and what actions must be taken during the transition.</a:t>
            </a:r>
            <a:endParaRPr sz="1400"/>
          </a:p>
        </p:txBody>
      </p:sp>
      <p:graphicFrame>
        <p:nvGraphicFramePr>
          <p:cNvPr id="129" name="Google Shape;129;p25"/>
          <p:cNvGraphicFramePr/>
          <p:nvPr/>
        </p:nvGraphicFramePr>
        <p:xfrm>
          <a:off x="457200" y="1169670"/>
          <a:ext cx="3000000" cy="3000000"/>
        </p:xfrm>
        <a:graphic>
          <a:graphicData uri="http://schemas.openxmlformats.org/drawingml/2006/table">
            <a:tbl>
              <a:tblPr>
                <a:noFill/>
                <a:tableStyleId>{7BBC2D2E-E12A-4A1E-ADF6-707EB98D3D9B}</a:tableStyleId>
              </a:tblPr>
              <a:tblGrid>
                <a:gridCol w="885875"/>
                <a:gridCol w="2570600"/>
                <a:gridCol w="2384775"/>
                <a:gridCol w="2384775"/>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b="1" lang="en" sz="1100"/>
                        <a:t>Trigger</a:t>
                      </a:r>
                      <a:endParaRPr b="1" sz="1100"/>
                    </a:p>
                  </a:txBody>
                  <a:tcPr marT="63500" marB="63500" marR="63500" marL="63500"/>
                </a:tc>
                <a:tc>
                  <a:txBody>
                    <a:bodyPr/>
                    <a:lstStyle/>
                    <a:p>
                      <a:pPr indent="0" lvl="0" marL="0" rtl="0" algn="ctr">
                        <a:spcBef>
                          <a:spcPts val="0"/>
                        </a:spcBef>
                        <a:spcAft>
                          <a:spcPts val="0"/>
                        </a:spcAft>
                        <a:buNone/>
                      </a:pPr>
                      <a:r>
                        <a:rPr b="1" lang="en" sz="1100"/>
                        <a:t>Condition</a:t>
                      </a:r>
                      <a:endParaRPr b="1" sz="1100"/>
                    </a:p>
                  </a:txBody>
                  <a:tcPr marT="63500" marB="63500" marR="63500" marL="63500"/>
                </a:tc>
                <a:tc>
                  <a:txBody>
                    <a:bodyPr/>
                    <a:lstStyle/>
                    <a:p>
                      <a:pPr indent="0" lvl="0" marL="0" rtl="0" algn="ctr">
                        <a:spcBef>
                          <a:spcPts val="0"/>
                        </a:spcBef>
                        <a:spcAft>
                          <a:spcPts val="0"/>
                        </a:spcAft>
                        <a:buNone/>
                      </a:pPr>
                      <a:r>
                        <a:rPr b="1" lang="en" sz="1100"/>
                        <a:t>Action</a:t>
                      </a:r>
                      <a:endParaRPr b="1" sz="1100"/>
                    </a:p>
                  </a:txBody>
                  <a:tcPr marT="63500" marB="63500" marR="63500" marL="63500"/>
                </a:tc>
              </a:tr>
              <a:tr h="340350">
                <a:tc>
                  <a:txBody>
                    <a:bodyPr/>
                    <a:lstStyle/>
                    <a:p>
                      <a:pPr indent="0" lvl="0" marL="0" rtl="0" algn="l">
                        <a:spcBef>
                          <a:spcPts val="0"/>
                        </a:spcBef>
                        <a:spcAft>
                          <a:spcPts val="0"/>
                        </a:spcAft>
                        <a:buNone/>
                      </a:pPr>
                      <a:r>
                        <a:rPr lang="en" sz="1200"/>
                        <a:t>I → </a:t>
                      </a:r>
                      <a:r>
                        <a:rPr lang="en" sz="1200"/>
                        <a:t>O</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340350">
                <a:tc>
                  <a:txBody>
                    <a:bodyPr/>
                    <a:lstStyle/>
                    <a:p>
                      <a:pPr indent="0" lvl="0" marL="0" rtl="0" algn="l">
                        <a:spcBef>
                          <a:spcPts val="0"/>
                        </a:spcBef>
                        <a:spcAft>
                          <a:spcPts val="0"/>
                        </a:spcAft>
                        <a:buNone/>
                      </a:pPr>
                      <a:r>
                        <a:rPr lang="en" sz="1200"/>
                        <a:t>O → I</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340350">
                <a:tc>
                  <a:txBody>
                    <a:bodyPr/>
                    <a:lstStyle/>
                    <a:p>
                      <a:pPr indent="0" lvl="0" marL="0" rtl="0" algn="l">
                        <a:spcBef>
                          <a:spcPts val="0"/>
                        </a:spcBef>
                        <a:spcAft>
                          <a:spcPts val="0"/>
                        </a:spcAft>
                        <a:buNone/>
                      </a:pPr>
                      <a:r>
                        <a:rPr lang="en" sz="1200"/>
                        <a:t>S → O</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340350">
                <a:tc>
                  <a:txBody>
                    <a:bodyPr/>
                    <a:lstStyle/>
                    <a:p>
                      <a:pPr indent="0" lvl="0" marL="0" rtl="0" algn="l">
                        <a:spcBef>
                          <a:spcPts val="0"/>
                        </a:spcBef>
                        <a:spcAft>
                          <a:spcPts val="0"/>
                        </a:spcAft>
                        <a:buNone/>
                      </a:pPr>
                      <a:r>
                        <a:rPr lang="en" sz="1200"/>
                        <a:t>O → S</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340350">
                <a:tc>
                  <a:txBody>
                    <a:bodyPr/>
                    <a:lstStyle/>
                    <a:p>
                      <a:pPr indent="0" lvl="0" marL="0" rtl="0" algn="l">
                        <a:spcBef>
                          <a:spcPts val="0"/>
                        </a:spcBef>
                        <a:spcAft>
                          <a:spcPts val="0"/>
                        </a:spcAft>
                        <a:buNone/>
                      </a:pPr>
                      <a:r>
                        <a:rPr lang="en" sz="1200"/>
                        <a:t>E → O</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l">
                        <a:spcBef>
                          <a:spcPts val="0"/>
                        </a:spcBef>
                        <a:spcAft>
                          <a:spcPts val="0"/>
                        </a:spcAft>
                        <a:buNone/>
                      </a:pPr>
                      <a:r>
                        <a:t/>
                      </a:r>
                      <a:endParaRPr sz="1100">
                        <a:solidFill>
                          <a:srgbClr val="FF0000"/>
                        </a:solidFill>
                      </a:endParaRPr>
                    </a:p>
                  </a:txBody>
                  <a:tcPr marT="63500" marB="63500" marR="63500" marL="63500"/>
                </a:tc>
              </a:tr>
              <a:tr h="340350">
                <a:tc>
                  <a:txBody>
                    <a:bodyPr/>
                    <a:lstStyle/>
                    <a:p>
                      <a:pPr indent="0" lvl="0" marL="0" rtl="0" algn="l">
                        <a:spcBef>
                          <a:spcPts val="0"/>
                        </a:spcBef>
                        <a:spcAft>
                          <a:spcPts val="0"/>
                        </a:spcAft>
                        <a:buNone/>
                      </a:pPr>
                      <a:r>
                        <a:rPr lang="en" sz="1200"/>
                        <a:t>O → E</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l">
                        <a:spcBef>
                          <a:spcPts val="0"/>
                        </a:spcBef>
                        <a:spcAft>
                          <a:spcPts val="0"/>
                        </a:spcAft>
                        <a:buNone/>
                      </a:pPr>
                      <a:r>
                        <a:t/>
                      </a:r>
                      <a:endParaRPr sz="1100">
                        <a:solidFill>
                          <a:srgbClr val="FF0000"/>
                        </a:solidFill>
                      </a:endParaRPr>
                    </a:p>
                  </a:txBody>
                  <a:tcPr marT="63500" marB="63500" marR="63500" marL="63500"/>
                </a:tc>
              </a:tr>
              <a:tr h="340350">
                <a:tc>
                  <a:txBody>
                    <a:bodyPr/>
                    <a:lstStyle/>
                    <a:p>
                      <a:pPr indent="0" lvl="0" marL="0" rtl="0" algn="l">
                        <a:spcBef>
                          <a:spcPts val="0"/>
                        </a:spcBef>
                        <a:spcAft>
                          <a:spcPts val="0"/>
                        </a:spcAft>
                        <a:buNone/>
                      </a:pPr>
                      <a:r>
                        <a:rPr lang="en" sz="1200"/>
                        <a:t>M → O</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r h="340350">
                <a:tc>
                  <a:txBody>
                    <a:bodyPr/>
                    <a:lstStyle/>
                    <a:p>
                      <a:pPr indent="0" lvl="0" marL="0" rtl="0" algn="l">
                        <a:spcBef>
                          <a:spcPts val="0"/>
                        </a:spcBef>
                        <a:spcAft>
                          <a:spcPts val="0"/>
                        </a:spcAft>
                        <a:buNone/>
                      </a:pPr>
                      <a:r>
                        <a:rPr lang="en" sz="1200"/>
                        <a:t>O → M</a:t>
                      </a:r>
                      <a:endParaRPr sz="1200"/>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 Cache Coherence</a:t>
            </a:r>
            <a:endParaRPr/>
          </a:p>
        </p:txBody>
      </p:sp>
      <p:pic>
        <p:nvPicPr>
          <p:cNvPr id="135" name="Google Shape;135;p26"/>
          <p:cNvPicPr preferRelativeResize="0"/>
          <p:nvPr/>
        </p:nvPicPr>
        <p:blipFill>
          <a:blip r:embed="rId3">
            <a:alphaModFix/>
          </a:blip>
          <a:stretch>
            <a:fillRect/>
          </a:stretch>
        </p:blipFill>
        <p:spPr>
          <a:xfrm>
            <a:off x="1554100" y="1111475"/>
            <a:ext cx="6334125" cy="325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729450" y="1318650"/>
            <a:ext cx="4014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Directory Protocol</a:t>
            </a:r>
            <a:endParaRPr/>
          </a:p>
        </p:txBody>
      </p:sp>
      <p:sp>
        <p:nvSpPr>
          <p:cNvPr id="141" name="Google Shape;141;p27"/>
          <p:cNvSpPr txBox="1"/>
          <p:nvPr>
            <p:ph idx="1" type="body"/>
          </p:nvPr>
        </p:nvSpPr>
        <p:spPr>
          <a:xfrm>
            <a:off x="729450" y="2306550"/>
            <a:ext cx="3289500" cy="203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Cache side</a:t>
            </a:r>
            <a:endParaRPr sz="1800"/>
          </a:p>
          <a:p>
            <a:pPr indent="-342900" lvl="0" marL="457200" rtl="0" algn="l">
              <a:spcBef>
                <a:spcPts val="0"/>
              </a:spcBef>
              <a:spcAft>
                <a:spcPts val="0"/>
              </a:spcAft>
              <a:buSzPts val="1800"/>
              <a:buChar char="●"/>
            </a:pPr>
            <a:r>
              <a:rPr lang="en" sz="1800"/>
              <a:t>Requests from local processor shown in black</a:t>
            </a:r>
            <a:endParaRPr sz="1800"/>
          </a:p>
          <a:p>
            <a:pPr indent="-342900" lvl="0" marL="457200" rtl="0" algn="l">
              <a:spcBef>
                <a:spcPts val="0"/>
              </a:spcBef>
              <a:spcAft>
                <a:spcPts val="0"/>
              </a:spcAft>
              <a:buSzPts val="1800"/>
              <a:buChar char="●"/>
            </a:pPr>
            <a:r>
              <a:rPr lang="en" sz="1800"/>
              <a:t>Requests from home directory shown in grey</a:t>
            </a:r>
            <a:endParaRPr sz="1800"/>
          </a:p>
        </p:txBody>
      </p:sp>
      <p:pic>
        <p:nvPicPr>
          <p:cNvPr id="142" name="Google Shape;142;p27"/>
          <p:cNvPicPr preferRelativeResize="0"/>
          <p:nvPr/>
        </p:nvPicPr>
        <p:blipFill>
          <a:blip r:embed="rId3">
            <a:alphaModFix/>
          </a:blip>
          <a:stretch>
            <a:fillRect/>
          </a:stretch>
        </p:blipFill>
        <p:spPr>
          <a:xfrm>
            <a:off x="4019075" y="536575"/>
            <a:ext cx="4416826" cy="4518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729450" y="1318650"/>
            <a:ext cx="4014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Directory Protocol</a:t>
            </a:r>
            <a:endParaRPr/>
          </a:p>
        </p:txBody>
      </p:sp>
      <p:sp>
        <p:nvSpPr>
          <p:cNvPr id="148" name="Google Shape;148;p28"/>
          <p:cNvSpPr txBox="1"/>
          <p:nvPr>
            <p:ph idx="1" type="body"/>
          </p:nvPr>
        </p:nvSpPr>
        <p:spPr>
          <a:xfrm>
            <a:off x="729450" y="2306550"/>
            <a:ext cx="3289500" cy="203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Directory side</a:t>
            </a:r>
            <a:endParaRPr sz="1800"/>
          </a:p>
          <a:p>
            <a:pPr indent="-342900" lvl="0" marL="457200" rtl="0" algn="l">
              <a:spcBef>
                <a:spcPts val="0"/>
              </a:spcBef>
              <a:spcAft>
                <a:spcPts val="0"/>
              </a:spcAft>
              <a:buSzPts val="1800"/>
              <a:buChar char="●"/>
            </a:pPr>
            <a:r>
              <a:rPr lang="en" sz="1800"/>
              <a:t>Actions taken by directory shown in bold</a:t>
            </a:r>
            <a:endParaRPr sz="1800"/>
          </a:p>
        </p:txBody>
      </p:sp>
      <p:pic>
        <p:nvPicPr>
          <p:cNvPr id="149" name="Google Shape;149;p28"/>
          <p:cNvPicPr preferRelativeResize="0"/>
          <p:nvPr/>
        </p:nvPicPr>
        <p:blipFill>
          <a:blip r:embed="rId3">
            <a:alphaModFix/>
          </a:blip>
          <a:stretch>
            <a:fillRect/>
          </a:stretch>
        </p:blipFill>
        <p:spPr>
          <a:xfrm>
            <a:off x="4019076" y="536575"/>
            <a:ext cx="4788049" cy="4474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Bit Vector Scheme (Q2)</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In the simplest design, each directory entry contains the state of the cache line and a bit vector with one sharer bit per processor.  Assume the directory lines have four states.</a:t>
            </a:r>
            <a:endParaRPr sz="16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0"/>
              </a:spcAft>
              <a:buNone/>
            </a:pPr>
            <a:r>
              <a:rPr lang="en" sz="1600"/>
              <a:t>How many directory bits are needed per cache line?</a:t>
            </a:r>
            <a:endParaRPr b="1" sz="1600">
              <a:solidFill>
                <a:schemeClr val="dk1"/>
              </a:solidFill>
            </a:endParaRPr>
          </a:p>
          <a:p>
            <a:pPr indent="-330200" lvl="0" marL="457200" rtl="0" algn="l">
              <a:spcBef>
                <a:spcPts val="1200"/>
              </a:spcBef>
              <a:spcAft>
                <a:spcPts val="0"/>
              </a:spcAft>
              <a:buSzPts val="1600"/>
              <a:buAutoNum type="arabicPeriod"/>
            </a:pPr>
            <a:r>
              <a:rPr lang="en" sz="1600"/>
              <a:t>For </a:t>
            </a:r>
            <a:r>
              <a:rPr lang="en" sz="1600"/>
              <a:t>128 cores with </a:t>
            </a:r>
            <a:r>
              <a:rPr lang="en" sz="1600"/>
              <a:t>private caches:</a:t>
            </a:r>
            <a:br>
              <a:rPr lang="en" sz="1600"/>
            </a:br>
            <a:endParaRPr sz="1600"/>
          </a:p>
          <a:p>
            <a:pPr indent="-330200" lvl="0" marL="457200" rtl="0" algn="l">
              <a:spcBef>
                <a:spcPts val="0"/>
              </a:spcBef>
              <a:spcAft>
                <a:spcPts val="0"/>
              </a:spcAft>
              <a:buSzPts val="1600"/>
              <a:buAutoNum type="arabicPeriod"/>
            </a:pPr>
            <a:r>
              <a:rPr lang="en" sz="1600"/>
              <a:t>For 1024 cores with private caches:</a:t>
            </a:r>
            <a:br>
              <a:rPr lang="en" sz="1600"/>
            </a:br>
            <a:br>
              <a:rPr lang="en" sz="1600"/>
            </a:b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Bit Vector Scheme (Q2)</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a:t>
            </a:r>
            <a:r>
              <a:rPr lang="en" sz="1600"/>
              <a:t>toring one bit for each sharer per line not be practical for massively multicore systems</a:t>
            </a:r>
            <a:endParaRPr sz="1600"/>
          </a:p>
          <a:p>
            <a:pPr indent="-317500" lvl="1" marL="914400" rtl="0" algn="l">
              <a:spcBef>
                <a:spcPts val="0"/>
              </a:spcBef>
              <a:spcAft>
                <a:spcPts val="0"/>
              </a:spcAft>
              <a:buSzPts val="1400"/>
              <a:buChar char="○"/>
            </a:pPr>
            <a:r>
              <a:rPr lang="en"/>
              <a:t>For a 1024-core system with 64B lines, twice as much memory is used for the sharer bits alone than for actual data storage</a:t>
            </a:r>
            <a:endParaRPr/>
          </a:p>
          <a:p>
            <a:pPr indent="-330200" lvl="0" marL="457200" rtl="0" algn="l">
              <a:spcBef>
                <a:spcPts val="0"/>
              </a:spcBef>
              <a:spcAft>
                <a:spcPts val="0"/>
              </a:spcAft>
              <a:buSzPts val="1600"/>
              <a:buChar char="●"/>
            </a:pPr>
            <a:r>
              <a:rPr lang="en" sz="1600"/>
              <a:t>Aggregate cores into groups and represent each group as a single bit in the bit vector</a:t>
            </a:r>
            <a:endParaRPr sz="1600"/>
          </a:p>
          <a:p>
            <a:pPr indent="-317500" lvl="1" marL="914400" rtl="0" algn="l">
              <a:spcBef>
                <a:spcPts val="0"/>
              </a:spcBef>
              <a:spcAft>
                <a:spcPts val="0"/>
              </a:spcAft>
              <a:buSzPts val="1400"/>
              <a:buChar char="○"/>
            </a:pPr>
            <a:r>
              <a:rPr lang="en"/>
              <a:t>Invalidations must now be sent to all cores in a group if that group’s bit is set</a:t>
            </a:r>
            <a:endParaRPr/>
          </a:p>
          <a:p>
            <a:pPr indent="0" lvl="0" marL="0" rtl="0" algn="l">
              <a:spcBef>
                <a:spcPts val="1200"/>
              </a:spcBef>
              <a:spcAft>
                <a:spcPts val="0"/>
              </a:spcAft>
              <a:buNone/>
            </a:pPr>
            <a:r>
              <a:t/>
            </a:r>
            <a:endParaRPr sz="1600"/>
          </a:p>
          <a:p>
            <a:pPr indent="0" lvl="0" marL="0" rtl="0" algn="l">
              <a:spcBef>
                <a:spcPts val="1200"/>
              </a:spcBef>
              <a:spcAft>
                <a:spcPts val="1200"/>
              </a:spcAft>
              <a:buClr>
                <a:schemeClr val="dk1"/>
              </a:buClr>
              <a:buSzPts val="1100"/>
              <a:buFont typeface="Arial"/>
              <a:buNone/>
            </a:pPr>
            <a:r>
              <a:rPr lang="en" sz="1600"/>
              <a:t>For a 1024-core system with 64-byte cache lines, how many cores must be in each group to reduce the amount of directory state to 10% the amount of physical memory?</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Reducing Storage Overhead (Q2)</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One inefficiency of this system is that you must store directory bits for every line in memory, no matter if it is cached or not. How could you reduce this inefficiency?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Snoopy cache coherence protocols</a:t>
            </a:r>
            <a:endParaRPr/>
          </a:p>
          <a:p>
            <a:pPr indent="-342900" lvl="0" marL="457200" rtl="0" algn="l">
              <a:spcBef>
                <a:spcPts val="0"/>
              </a:spcBef>
              <a:spcAft>
                <a:spcPts val="0"/>
              </a:spcAft>
              <a:buSzPts val="1800"/>
              <a:buChar char="●"/>
            </a:pPr>
            <a:r>
              <a:rPr lang="en"/>
              <a:t>Directory-based protocols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Administrative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PS5 due Monday Apr 26th</a:t>
            </a:r>
            <a:endParaRPr/>
          </a:p>
          <a:p>
            <a:pPr indent="-342900" lvl="0" marL="457200" rtl="0" algn="l">
              <a:spcBef>
                <a:spcPts val="0"/>
              </a:spcBef>
              <a:spcAft>
                <a:spcPts val="0"/>
              </a:spcAft>
              <a:buSzPts val="1800"/>
              <a:buChar char="●"/>
            </a:pPr>
            <a:r>
              <a:rPr lang="en"/>
              <a:t>Lab5 due Monday May 5th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Cache Coherence vs Memory Consistency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Informally, a memory system is coherent if any read of a given memory location returns the most recently written value</a:t>
            </a:r>
            <a:br>
              <a:rPr lang="en"/>
            </a:br>
            <a:endParaRPr/>
          </a:p>
          <a:p>
            <a:pPr indent="-342900" lvl="0" marL="457200" rtl="0" algn="l">
              <a:spcBef>
                <a:spcPts val="0"/>
              </a:spcBef>
              <a:spcAft>
                <a:spcPts val="0"/>
              </a:spcAft>
              <a:buSzPts val="1800"/>
              <a:buChar char="●"/>
            </a:pPr>
            <a:r>
              <a:rPr b="1" lang="en"/>
              <a:t>Coherence</a:t>
            </a:r>
            <a:r>
              <a:rPr lang="en"/>
              <a:t>: What values can be returned for a read</a:t>
            </a:r>
            <a:endParaRPr/>
          </a:p>
          <a:p>
            <a:pPr indent="-317500" lvl="1" marL="914400" rtl="0" algn="l">
              <a:spcBef>
                <a:spcPts val="0"/>
              </a:spcBef>
              <a:spcAft>
                <a:spcPts val="0"/>
              </a:spcAft>
              <a:buSzPts val="1400"/>
              <a:buChar char="○"/>
            </a:pPr>
            <a:r>
              <a:rPr lang="en"/>
              <a:t>Ordering of operations to the same memory location</a:t>
            </a:r>
            <a:endParaRPr/>
          </a:p>
          <a:p>
            <a:pPr indent="-342900" lvl="0" marL="457200" rtl="0" algn="l">
              <a:spcBef>
                <a:spcPts val="0"/>
              </a:spcBef>
              <a:spcAft>
                <a:spcPts val="0"/>
              </a:spcAft>
              <a:buSzPts val="1800"/>
              <a:buChar char="●"/>
            </a:pPr>
            <a:r>
              <a:rPr b="1" lang="en"/>
              <a:t>Consistency</a:t>
            </a:r>
            <a:r>
              <a:rPr lang="en"/>
              <a:t>: When a written value will be returned by a read</a:t>
            </a:r>
            <a:endParaRPr/>
          </a:p>
          <a:p>
            <a:pPr indent="-317500" lvl="1" marL="914400" rtl="0" algn="l">
              <a:spcBef>
                <a:spcPts val="0"/>
              </a:spcBef>
              <a:spcAft>
                <a:spcPts val="0"/>
              </a:spcAft>
              <a:buSzPts val="1400"/>
              <a:buChar char="○"/>
            </a:pPr>
            <a:r>
              <a:rPr lang="en"/>
              <a:t>Ordering of operations to different memory locations</a:t>
            </a:r>
            <a:endParaRPr sz="1800">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Coherence Invariant #1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Preservation of program order</a:t>
            </a:r>
            <a:r>
              <a:rPr lang="en" sz="1800"/>
              <a:t>:</a:t>
            </a:r>
            <a:endParaRPr sz="1800"/>
          </a:p>
          <a:p>
            <a:pPr indent="0" lvl="0" marL="457200" rtl="0" algn="l">
              <a:spcBef>
                <a:spcPts val="1200"/>
              </a:spcBef>
              <a:spcAft>
                <a:spcPts val="1200"/>
              </a:spcAft>
              <a:buNone/>
            </a:pPr>
            <a:r>
              <a:rPr lang="en" sz="1800"/>
              <a:t>A read by a processor P from location X that follows a write by P to X, with no intervening writes to X occurring between the write and read by P, always return the value written by P</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Coherence Invariant #2</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Eventuality</a:t>
            </a:r>
            <a:r>
              <a:rPr lang="en" sz="1800"/>
              <a:t>:</a:t>
            </a:r>
            <a:endParaRPr sz="1800"/>
          </a:p>
          <a:p>
            <a:pPr indent="0" lvl="0" marL="457200" rtl="0" algn="l">
              <a:spcBef>
                <a:spcPts val="1200"/>
              </a:spcBef>
              <a:spcAft>
                <a:spcPts val="0"/>
              </a:spcAft>
              <a:buNone/>
            </a:pPr>
            <a:r>
              <a:rPr lang="en" sz="1800"/>
              <a:t>A read by a processor from location X that follows a write by another processor to X returns the written value if</a:t>
            </a:r>
            <a:endParaRPr sz="1800"/>
          </a:p>
          <a:p>
            <a:pPr indent="-342900" lvl="0" marL="914400" rtl="0" algn="l">
              <a:spcBef>
                <a:spcPts val="1200"/>
              </a:spcBef>
              <a:spcAft>
                <a:spcPts val="0"/>
              </a:spcAft>
              <a:buSzPts val="1800"/>
              <a:buAutoNum type="arabicPeriod"/>
            </a:pPr>
            <a:r>
              <a:rPr lang="en" sz="1800"/>
              <a:t>The read and write are “sufficiently” separated in time</a:t>
            </a:r>
            <a:endParaRPr sz="1800"/>
          </a:p>
          <a:p>
            <a:pPr indent="-342900" lvl="0" marL="914400" rtl="0" algn="l">
              <a:spcBef>
                <a:spcPts val="0"/>
              </a:spcBef>
              <a:spcAft>
                <a:spcPts val="0"/>
              </a:spcAft>
              <a:buSzPts val="1800"/>
              <a:buAutoNum type="arabicPeriod"/>
            </a:pPr>
            <a:r>
              <a:rPr lang="en" sz="1800"/>
              <a:t>No other writes to X occur between the read and write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Coherence Invariant #3</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Write serialization</a:t>
            </a:r>
            <a:r>
              <a:rPr lang="en" sz="1800"/>
              <a:t>:</a:t>
            </a:r>
            <a:endParaRPr sz="1800"/>
          </a:p>
          <a:p>
            <a:pPr indent="0" lvl="0" marL="457200" rtl="0" algn="l">
              <a:spcBef>
                <a:spcPts val="1200"/>
              </a:spcBef>
              <a:spcAft>
                <a:spcPts val="1200"/>
              </a:spcAft>
              <a:buNone/>
            </a:pPr>
            <a:r>
              <a:rPr lang="en" sz="1800"/>
              <a:t>Two writes to the same location by any two processors are seen in the same order by all processors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Coherence Protocols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Snooping</a:t>
            </a:r>
            <a:r>
              <a:rPr lang="en" sz="1800"/>
              <a:t>: Each cache tracks the status of a cached line by monitoring a broadcast medium (e.g., bus) for transactions</a:t>
            </a:r>
            <a:endParaRPr sz="1800"/>
          </a:p>
          <a:p>
            <a:pPr indent="-342900" lvl="0" marL="457200" rtl="0" algn="l">
              <a:spcBef>
                <a:spcPts val="0"/>
              </a:spcBef>
              <a:spcAft>
                <a:spcPts val="0"/>
              </a:spcAft>
              <a:buSzPts val="1800"/>
              <a:buChar char="●"/>
            </a:pPr>
            <a:r>
              <a:rPr b="1" lang="en" sz="1800"/>
              <a:t>Directory-based</a:t>
            </a:r>
            <a:r>
              <a:rPr lang="en" sz="1800"/>
              <a:t>: Status of cache line is kept at one site (directory); communicate only with nodes that have copi</a:t>
            </a:r>
            <a:r>
              <a:rPr lang="en"/>
              <a:t>es of </a:t>
            </a:r>
            <a:r>
              <a:rPr lang="en" sz="1800"/>
              <a:t>the lin</a:t>
            </a:r>
            <a:r>
              <a:rPr lang="en"/>
              <a:t>e</a:t>
            </a:r>
            <a:endParaRPr sz="1800"/>
          </a:p>
          <a:p>
            <a:pPr indent="-342900" lvl="1" marL="914400" rtl="0" algn="l">
              <a:spcBef>
                <a:spcPts val="0"/>
              </a:spcBef>
              <a:spcAft>
                <a:spcPts val="0"/>
              </a:spcAft>
              <a:buSzPts val="1800"/>
              <a:buChar char="○"/>
            </a:pPr>
            <a:r>
              <a:rPr lang="en" sz="1800"/>
              <a:t>Centralized: Typical for SMP</a:t>
            </a:r>
            <a:endParaRPr sz="1800"/>
          </a:p>
          <a:p>
            <a:pPr indent="-342900" lvl="1" marL="914400" rtl="0" algn="l">
              <a:spcBef>
                <a:spcPts val="0"/>
              </a:spcBef>
              <a:spcAft>
                <a:spcPts val="0"/>
              </a:spcAft>
              <a:buSzPts val="1800"/>
              <a:buChar char="○"/>
            </a:pPr>
            <a:r>
              <a:rPr lang="en" sz="1800"/>
              <a:t>Distributed: Common in distributed shared-memory systems (e.g., SGI Origin)</a:t>
            </a:r>
            <a:endParaRPr sz="1800"/>
          </a:p>
          <a:p>
            <a:pPr indent="-342900" lvl="0" marL="457200" rtl="0" algn="l">
              <a:spcBef>
                <a:spcPts val="0"/>
              </a:spcBef>
              <a:spcAft>
                <a:spcPts val="0"/>
              </a:spcAft>
              <a:buSzPts val="1800"/>
              <a:buChar char="●"/>
            </a:pPr>
            <a:r>
              <a:rPr lang="en" sz="1800"/>
              <a:t>Snooping and directories can be combined in multi-level memory hierarchies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MSI Protocol</a:t>
            </a:r>
            <a:endParaRPr/>
          </a:p>
        </p:txBody>
      </p:sp>
      <p:sp>
        <p:nvSpPr>
          <p:cNvPr id="103" name="Google Shape;103;p21"/>
          <p:cNvSpPr txBox="1"/>
          <p:nvPr>
            <p:ph idx="1" type="body"/>
          </p:nvPr>
        </p:nvSpPr>
        <p:spPr>
          <a:xfrm>
            <a:off x="729450" y="2078875"/>
            <a:ext cx="33300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If line is in M state, no other cache can have the line; multiple differing copies cannot exist</a:t>
            </a:r>
            <a:endParaRPr sz="1800"/>
          </a:p>
          <a:p>
            <a:pPr indent="-342900" lvl="0" marL="457200" rtl="0" algn="l">
              <a:spcBef>
                <a:spcPts val="0"/>
              </a:spcBef>
              <a:spcAft>
                <a:spcPts val="0"/>
              </a:spcAft>
              <a:buSzPts val="1800"/>
              <a:buChar char="●"/>
            </a:pPr>
            <a:r>
              <a:rPr lang="en" sz="1800"/>
              <a:t>MESI adds exclusive (E) state: line is resident in one cache still but clean</a:t>
            </a:r>
            <a:endParaRPr sz="1800"/>
          </a:p>
        </p:txBody>
      </p:sp>
      <p:pic>
        <p:nvPicPr>
          <p:cNvPr id="104" name="Google Shape;104;p21"/>
          <p:cNvPicPr preferRelativeResize="0"/>
          <p:nvPr/>
        </p:nvPicPr>
        <p:blipFill>
          <a:blip r:embed="rId3">
            <a:alphaModFix/>
          </a:blip>
          <a:stretch>
            <a:fillRect/>
          </a:stretch>
        </p:blipFill>
        <p:spPr>
          <a:xfrm>
            <a:off x="4059375" y="515050"/>
            <a:ext cx="4470275" cy="4564175"/>
          </a:xfrm>
          <a:prstGeom prst="rect">
            <a:avLst/>
          </a:prstGeom>
          <a:noFill/>
          <a:ln>
            <a:noFill/>
          </a:ln>
        </p:spPr>
      </p:pic>
      <p:sp>
        <p:nvSpPr>
          <p:cNvPr id="105" name="Google Shape;105;p21"/>
          <p:cNvSpPr txBox="1"/>
          <p:nvPr/>
        </p:nvSpPr>
        <p:spPr>
          <a:xfrm>
            <a:off x="7074950" y="3310225"/>
            <a:ext cx="19074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(Local processor actions shown in black; bus activities shown in gray)</a:t>
            </a:r>
            <a:endParaRPr sz="12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