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8FF835-87C7-48F2-921A-D3212A962F95}">
  <a:tblStyle styleId="{6F8FF835-87C7-48F2-921A-D3212A962F9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1b9ebe0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1b9ebe0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1b9ebe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1b9ebe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1b9ebe0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1b9ebe0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1b9ebe0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1b9ebe0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6fab30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d6fab30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d6fab30a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d6fab30a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d6fab30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d6fab30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1b9ebe0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1b9ebe0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41b9ebe0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41b9ebe0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44d9d6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44d9d6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41b9ebe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41b9eb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44d9d6e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44d9d6e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444d9d6e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444d9d6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444d9d6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444d9d6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44d9d6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44d9d6e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41b9ebe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41b9ebe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41b9ebe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41b9ebe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1b9ebe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1b9ebe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41b9ebe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41b9ebe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41b9ebe0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41b9ebe0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41b9ebe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41b9ebe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444d9d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444d9d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hpl.hp.com/techreports/Compaq-DEC/WRL-95-7.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microsoft.com/en-us/research/publication/make-multiprocessor-computer-correctly-executes-multiprocess-program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CS152 Section 12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Memory Consistency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Relaxing Memory Consistency Models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Strictness of SC suggests two major targets for relaxation:</a:t>
            </a:r>
            <a:endParaRPr sz="1800"/>
          </a:p>
          <a:p>
            <a:pPr indent="-342900" lvl="0" marL="457200" rtl="0" algn="l">
              <a:spcBef>
                <a:spcPts val="1200"/>
              </a:spcBef>
              <a:spcAft>
                <a:spcPts val="0"/>
              </a:spcAft>
              <a:buSzPts val="1800"/>
              <a:buAutoNum type="arabicPeriod"/>
            </a:pPr>
            <a:r>
              <a:rPr i="1" lang="en" sz="1800"/>
              <a:t>Program order requirement</a:t>
            </a:r>
            <a:r>
              <a:rPr lang="en" sz="1800"/>
              <a:t>: When can one thread’s memory operations be reordered with respect to one another</a:t>
            </a:r>
            <a:endParaRPr sz="1800"/>
          </a:p>
          <a:p>
            <a:pPr indent="-342900" lvl="0" marL="457200" rtl="0" algn="l">
              <a:spcBef>
                <a:spcPts val="0"/>
              </a:spcBef>
              <a:spcAft>
                <a:spcPts val="0"/>
              </a:spcAft>
              <a:buSzPts val="1800"/>
              <a:buAutoNum type="arabicPeriod"/>
            </a:pPr>
            <a:r>
              <a:rPr i="1" lang="en" sz="1800"/>
              <a:t>Write atomicity requirement</a:t>
            </a:r>
            <a:r>
              <a:rPr lang="en" sz="1800"/>
              <a:t>: When can a processor see the effect of a write relative to other processors in the system</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Relaxing Program Order Requirement</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Four types of ordering constraints:</a:t>
            </a:r>
            <a:endParaRPr sz="1800"/>
          </a:p>
          <a:p>
            <a:pPr indent="-342900" lvl="0" marL="457200" rtl="0" algn="l">
              <a:spcBef>
                <a:spcPts val="1200"/>
              </a:spcBef>
              <a:spcAft>
                <a:spcPts val="0"/>
              </a:spcAft>
              <a:buSzPts val="1800"/>
              <a:buAutoNum type="arabicPeriod"/>
            </a:pPr>
            <a:r>
              <a:rPr lang="en" sz="1800"/>
              <a:t>Write → Read</a:t>
            </a:r>
            <a:endParaRPr sz="1800"/>
          </a:p>
          <a:p>
            <a:pPr indent="-342900" lvl="0" marL="457200" rtl="0" algn="l">
              <a:spcBef>
                <a:spcPts val="0"/>
              </a:spcBef>
              <a:spcAft>
                <a:spcPts val="0"/>
              </a:spcAft>
              <a:buSzPts val="1800"/>
              <a:buAutoNum type="arabicPeriod"/>
            </a:pPr>
            <a:r>
              <a:rPr lang="en" sz="1800"/>
              <a:t>Write → Write</a:t>
            </a:r>
            <a:endParaRPr sz="1800"/>
          </a:p>
          <a:p>
            <a:pPr indent="-342900" lvl="0" marL="457200" rtl="0" algn="l">
              <a:spcBef>
                <a:spcPts val="0"/>
              </a:spcBef>
              <a:spcAft>
                <a:spcPts val="0"/>
              </a:spcAft>
              <a:buSzPts val="1800"/>
              <a:buAutoNum type="arabicPeriod"/>
            </a:pPr>
            <a:r>
              <a:rPr lang="en" sz="1800"/>
              <a:t>Read → Write</a:t>
            </a:r>
            <a:endParaRPr sz="1800"/>
          </a:p>
          <a:p>
            <a:pPr indent="-342900" lvl="0" marL="457200" rtl="0" algn="l">
              <a:spcBef>
                <a:spcPts val="0"/>
              </a:spcBef>
              <a:spcAft>
                <a:spcPts val="0"/>
              </a:spcAft>
              <a:buSzPts val="1800"/>
              <a:buAutoNum type="arabicPeriod"/>
            </a:pPr>
            <a:r>
              <a:rPr lang="en" sz="1800"/>
              <a:t>Read → Read</a:t>
            </a:r>
            <a:endParaRPr sz="1800"/>
          </a:p>
          <a:p>
            <a:pPr indent="0" lvl="0" marL="0" rtl="0" algn="l">
              <a:spcBef>
                <a:spcPts val="1200"/>
              </a:spcBef>
              <a:spcAft>
                <a:spcPts val="1200"/>
              </a:spcAft>
              <a:buNone/>
            </a:pPr>
            <a:r>
              <a:rPr b="1" lang="en" sz="1800"/>
              <a:t>Q</a:t>
            </a:r>
            <a:r>
              <a:rPr lang="en" sz="1800"/>
              <a:t>: Can you think of a microarchitectural optimization made possible by relaxed ordering?</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Relaxing Write Atomicity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Two flavors:</a:t>
            </a:r>
            <a:endParaRPr sz="1800"/>
          </a:p>
          <a:p>
            <a:pPr indent="-342900" lvl="0" marL="457200" rtl="0" algn="l">
              <a:spcBef>
                <a:spcPts val="1200"/>
              </a:spcBef>
              <a:spcAft>
                <a:spcPts val="0"/>
              </a:spcAft>
              <a:buSzPts val="1800"/>
              <a:buAutoNum type="arabicPeriod"/>
            </a:pPr>
            <a:r>
              <a:rPr lang="en" sz="1800"/>
              <a:t>Can a processor see its own write before others?</a:t>
            </a:r>
            <a:endParaRPr sz="1800"/>
          </a:p>
          <a:p>
            <a:pPr indent="-342900" lvl="0" marL="457200" rtl="0" algn="l">
              <a:spcBef>
                <a:spcPts val="0"/>
              </a:spcBef>
              <a:spcAft>
                <a:spcPts val="0"/>
              </a:spcAft>
              <a:buSzPts val="1800"/>
              <a:buAutoNum type="arabicPeriod"/>
            </a:pPr>
            <a:r>
              <a:rPr lang="en" sz="1800"/>
              <a:t>Can processor A see some other processor B’s writes before they are made visible to the rest of the memory system?</a:t>
            </a:r>
            <a:endParaRPr sz="1800"/>
          </a:p>
          <a:p>
            <a:pPr indent="0" lvl="0" marL="0" rtl="0" algn="l">
              <a:spcBef>
                <a:spcPts val="1200"/>
              </a:spcBef>
              <a:spcAft>
                <a:spcPts val="1200"/>
              </a:spcAft>
              <a:buNone/>
            </a:pPr>
            <a:r>
              <a:rPr b="1" lang="en" sz="1800"/>
              <a:t>Q</a:t>
            </a:r>
            <a:r>
              <a:rPr lang="en" sz="1800"/>
              <a:t>: Can you think of a microarchitectural optimization that would make (1) true?  What about (2)?</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228600" y="941601"/>
            <a:ext cx="8772352" cy="3858999"/>
          </a:xfrm>
          <a:prstGeom prst="rect">
            <a:avLst/>
          </a:prstGeom>
          <a:noFill/>
          <a:ln>
            <a:noFill/>
          </a:ln>
        </p:spPr>
      </p:pic>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Categorizing Relaxed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 </a:t>
            </a:r>
            <a:r>
              <a:rPr lang="en"/>
              <a:t>Relaxation (Q1.2)</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828800" rtl="0" algn="l">
              <a:lnSpc>
                <a:spcPct val="100000"/>
              </a:lnSpc>
              <a:spcBef>
                <a:spcPts val="0"/>
              </a:spcBef>
              <a:spcAft>
                <a:spcPts val="0"/>
              </a:spcAft>
              <a:buNone/>
            </a:pPr>
            <a:r>
              <a:rPr b="1" lang="en" sz="1600">
                <a:solidFill>
                  <a:schemeClr val="dk1"/>
                </a:solidFill>
              </a:rPr>
              <a:t>P1:</a:t>
            </a:r>
            <a:r>
              <a:rPr lang="en" sz="1600">
                <a:solidFill>
                  <a:schemeClr val="dk1"/>
                </a:solidFill>
              </a:rPr>
              <a:t> </a:t>
            </a:r>
            <a:r>
              <a:rPr lang="en" sz="1600">
                <a:solidFill>
                  <a:schemeClr val="dk1"/>
                </a:solidFill>
                <a:latin typeface="Times New Roman"/>
                <a:ea typeface="Times New Roman"/>
                <a:cs typeface="Times New Roman"/>
                <a:sym typeface="Times New Roman"/>
              </a:rPr>
              <a:t>				</a:t>
            </a:r>
            <a:r>
              <a:rPr b="1" lang="en" sz="1600">
                <a:solidFill>
                  <a:schemeClr val="dk1"/>
                </a:solidFill>
              </a:rPr>
              <a:t>P2:</a:t>
            </a:r>
            <a:endParaRPr b="1" sz="1600">
              <a:solidFill>
                <a:schemeClr val="dk1"/>
              </a:solidFill>
            </a:endParaRPr>
          </a:p>
          <a:p>
            <a:pPr indent="0" lvl="0" marL="1828800" rtl="0" algn="l">
              <a:lnSpc>
                <a:spcPct val="100000"/>
              </a:lnSpc>
              <a:spcBef>
                <a:spcPts val="0"/>
              </a:spcBef>
              <a:spcAft>
                <a:spcPts val="0"/>
              </a:spcAft>
              <a:buNone/>
            </a:pPr>
            <a:r>
              <a:rPr lang="en" sz="1600">
                <a:solidFill>
                  <a:schemeClr val="dk1"/>
                </a:solidFill>
                <a:latin typeface="Courier New"/>
                <a:ea typeface="Courier New"/>
                <a:cs typeface="Courier New"/>
                <a:sym typeface="Courier New"/>
              </a:rPr>
              <a:t>li x1, 1 			li x1, 2</a:t>
            </a:r>
            <a:endParaRPr sz="1600">
              <a:solidFill>
                <a:schemeClr val="dk1"/>
              </a:solidFill>
              <a:latin typeface="Times New Roman"/>
              <a:ea typeface="Times New Roman"/>
              <a:cs typeface="Times New Roman"/>
              <a:sym typeface="Times New Roman"/>
            </a:endParaRPr>
          </a:p>
          <a:p>
            <a:pPr indent="457200" lvl="0" marL="914400" rtl="0" algn="l">
              <a:lnSpc>
                <a:spcPct val="100000"/>
              </a:lnSpc>
              <a:spcBef>
                <a:spcPts val="0"/>
              </a:spcBef>
              <a:spcAft>
                <a:spcPts val="0"/>
              </a:spcAft>
              <a:buNone/>
            </a:pPr>
            <a:r>
              <a:rPr b="1" lang="en" sz="1600">
                <a:solidFill>
                  <a:srgbClr val="FF0000"/>
                </a:solidFill>
                <a:latin typeface="Courier New"/>
                <a:ea typeface="Courier New"/>
                <a:cs typeface="Courier New"/>
                <a:sym typeface="Courier New"/>
              </a:rPr>
              <a:t>I1</a:t>
            </a:r>
            <a:r>
              <a:rPr lang="en" sz="1600">
                <a:solidFill>
                  <a:schemeClr val="dk1"/>
                </a:solidFill>
                <a:latin typeface="Courier New"/>
                <a:ea typeface="Courier New"/>
                <a:cs typeface="Courier New"/>
                <a:sym typeface="Courier New"/>
              </a:rPr>
              <a:t>	lw x2, A		</a:t>
            </a:r>
            <a:r>
              <a:rPr b="1" lang="en" sz="1600">
                <a:solidFill>
                  <a:srgbClr val="FF0000"/>
                </a:solidFill>
                <a:latin typeface="Courier New"/>
                <a:ea typeface="Courier New"/>
                <a:cs typeface="Courier New"/>
                <a:sym typeface="Courier New"/>
              </a:rPr>
              <a:t>J1</a:t>
            </a:r>
            <a:r>
              <a:rPr lang="en" sz="1600">
                <a:solidFill>
                  <a:schemeClr val="dk1"/>
                </a:solidFill>
                <a:latin typeface="Courier New"/>
                <a:ea typeface="Courier New"/>
                <a:cs typeface="Courier New"/>
                <a:sym typeface="Courier New"/>
              </a:rPr>
              <a:t>	sw x1, B</a:t>
            </a:r>
            <a:endParaRPr sz="1600">
              <a:solidFill>
                <a:schemeClr val="dk1"/>
              </a:solidFill>
              <a:latin typeface="Times New Roman"/>
              <a:ea typeface="Times New Roman"/>
              <a:cs typeface="Times New Roman"/>
              <a:sym typeface="Times New Roman"/>
            </a:endParaRPr>
          </a:p>
          <a:p>
            <a:pPr indent="0" lvl="0" marL="1371600" rtl="0" algn="l">
              <a:lnSpc>
                <a:spcPct val="100000"/>
              </a:lnSpc>
              <a:spcBef>
                <a:spcPts val="0"/>
              </a:spcBef>
              <a:spcAft>
                <a:spcPts val="0"/>
              </a:spcAft>
              <a:buNone/>
            </a:pPr>
            <a:r>
              <a:rPr b="1" lang="en" sz="1600">
                <a:solidFill>
                  <a:srgbClr val="FF0000"/>
                </a:solidFill>
                <a:latin typeface="Courier New"/>
                <a:ea typeface="Courier New"/>
                <a:cs typeface="Courier New"/>
                <a:sym typeface="Courier New"/>
              </a:rPr>
              <a:t>I2</a:t>
            </a:r>
            <a:r>
              <a:rPr lang="en" sz="1600">
                <a:solidFill>
                  <a:schemeClr val="dk1"/>
                </a:solidFill>
                <a:latin typeface="Courier New"/>
                <a:ea typeface="Courier New"/>
                <a:cs typeface="Courier New"/>
                <a:sym typeface="Courier New"/>
              </a:rPr>
              <a:t>	sw x1, C		</a:t>
            </a:r>
            <a:r>
              <a:rPr b="1" lang="en" sz="1600">
                <a:solidFill>
                  <a:srgbClr val="FF0000"/>
                </a:solidFill>
                <a:latin typeface="Courier New"/>
                <a:ea typeface="Courier New"/>
                <a:cs typeface="Courier New"/>
                <a:sym typeface="Courier New"/>
              </a:rPr>
              <a:t>J2</a:t>
            </a:r>
            <a:r>
              <a:rPr lang="en" sz="1600">
                <a:solidFill>
                  <a:schemeClr val="dk1"/>
                </a:solidFill>
                <a:latin typeface="Courier New"/>
                <a:ea typeface="Courier New"/>
                <a:cs typeface="Courier New"/>
                <a:sym typeface="Courier New"/>
              </a:rPr>
              <a:t>	lw x2, C</a:t>
            </a:r>
            <a:br>
              <a:rPr lang="en" sz="1600">
                <a:solidFill>
                  <a:schemeClr val="dk1"/>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I3</a:t>
            </a:r>
            <a:r>
              <a:rPr lang="en" sz="1600">
                <a:solidFill>
                  <a:schemeClr val="dk1"/>
                </a:solidFill>
                <a:latin typeface="Courier New"/>
                <a:ea typeface="Courier New"/>
                <a:cs typeface="Courier New"/>
                <a:sym typeface="Courier New"/>
              </a:rPr>
              <a:t>	lw x3, B		</a:t>
            </a:r>
            <a:r>
              <a:rPr b="1" lang="en" sz="1600">
                <a:solidFill>
                  <a:srgbClr val="FF0000"/>
                </a:solidFill>
                <a:latin typeface="Courier New"/>
                <a:ea typeface="Courier New"/>
                <a:cs typeface="Courier New"/>
                <a:sym typeface="Courier New"/>
              </a:rPr>
              <a:t>J3</a:t>
            </a:r>
            <a:r>
              <a:rPr lang="en" sz="1600">
                <a:solidFill>
                  <a:schemeClr val="dk1"/>
                </a:solidFill>
                <a:latin typeface="Courier New"/>
                <a:ea typeface="Courier New"/>
                <a:cs typeface="Courier New"/>
                <a:sym typeface="Courier New"/>
              </a:rPr>
              <a:t>	sw x1, A</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t>Give all new possible sets of values if we relax Write → Read ordering and the instruction orderings that caused them.</a:t>
            </a:r>
            <a:endParaRPr sz="1400"/>
          </a:p>
          <a:p>
            <a:pPr indent="0" lvl="0" marL="0" rtl="0" algn="l">
              <a:lnSpc>
                <a:spcPct val="100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graphicFrame>
        <p:nvGraphicFramePr>
          <p:cNvPr id="137" name="Google Shape;137;p26"/>
          <p:cNvGraphicFramePr/>
          <p:nvPr/>
        </p:nvGraphicFramePr>
        <p:xfrm>
          <a:off x="688000" y="3352800"/>
          <a:ext cx="3000000" cy="3000000"/>
        </p:xfrm>
        <a:graphic>
          <a:graphicData uri="http://schemas.openxmlformats.org/drawingml/2006/table">
            <a:tbl>
              <a:tblPr>
                <a:noFill/>
                <a:tableStyleId>{6F8FF835-87C7-48F2-921A-D3212A962F95}</a:tableStyleId>
              </a:tblPr>
              <a:tblGrid>
                <a:gridCol w="2390825"/>
                <a:gridCol w="1793125"/>
                <a:gridCol w="1793125"/>
                <a:gridCol w="1793125"/>
              </a:tblGrid>
              <a:tr h="294650">
                <a:tc>
                  <a:txBody>
                    <a:bodyPr/>
                    <a:lstStyle/>
                    <a:p>
                      <a:pPr indent="0" lvl="0" marL="0" rtl="0" algn="ctr">
                        <a:spcBef>
                          <a:spcPts val="0"/>
                        </a:spcBef>
                        <a:spcAft>
                          <a:spcPts val="0"/>
                        </a:spcAft>
                        <a:buNone/>
                      </a:pPr>
                      <a:r>
                        <a:rPr lang="en"/>
                        <a:t>Operation Order</a:t>
                      </a:r>
                      <a:endParaRPr/>
                    </a:p>
                  </a:txBody>
                  <a:tcPr marT="63500" marB="63500" marR="63500" marL="63500"/>
                </a:tc>
                <a:tc>
                  <a:txBody>
                    <a:bodyPr/>
                    <a:lstStyle/>
                    <a:p>
                      <a:pPr indent="0" lvl="0" marL="0" rtl="0" algn="ctr">
                        <a:spcBef>
                          <a:spcPts val="0"/>
                        </a:spcBef>
                        <a:spcAft>
                          <a:spcPts val="0"/>
                        </a:spcAft>
                        <a:buNone/>
                      </a:pPr>
                      <a:r>
                        <a:rPr lang="en"/>
                        <a:t>P1.x2</a:t>
                      </a:r>
                      <a:endParaRPr/>
                    </a:p>
                  </a:txBody>
                  <a:tcPr marT="63500" marB="63500" marR="63500" marL="63500"/>
                </a:tc>
                <a:tc>
                  <a:txBody>
                    <a:bodyPr/>
                    <a:lstStyle/>
                    <a:p>
                      <a:pPr indent="0" lvl="0" marL="0" rtl="0" algn="ctr">
                        <a:spcBef>
                          <a:spcPts val="0"/>
                        </a:spcBef>
                        <a:spcAft>
                          <a:spcPts val="0"/>
                        </a:spcAft>
                        <a:buNone/>
                      </a:pPr>
                      <a:r>
                        <a:rPr lang="en"/>
                        <a:t>P1.x3</a:t>
                      </a:r>
                      <a:endParaRPr/>
                    </a:p>
                  </a:txBody>
                  <a:tcPr marT="63500" marB="63500" marR="63500" marL="63500"/>
                </a:tc>
                <a:tc>
                  <a:txBody>
                    <a:bodyPr/>
                    <a:lstStyle/>
                    <a:p>
                      <a:pPr indent="0" lvl="0" marL="0" rtl="0" algn="ctr">
                        <a:spcBef>
                          <a:spcPts val="0"/>
                        </a:spcBef>
                        <a:spcAft>
                          <a:spcPts val="0"/>
                        </a:spcAft>
                        <a:buNone/>
                      </a:pPr>
                      <a:r>
                        <a:rPr lang="en"/>
                        <a:t>P2.x2</a:t>
                      </a:r>
                      <a:endParaRPr/>
                    </a:p>
                  </a:txBody>
                  <a:tcPr marT="63500" marB="63500" marR="63500" marL="63500"/>
                </a:tc>
              </a:tr>
              <a:tr h="340350">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W→W Relaxation (Q1.3)</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828800" rtl="0" algn="l">
              <a:lnSpc>
                <a:spcPct val="100000"/>
              </a:lnSpc>
              <a:spcBef>
                <a:spcPts val="0"/>
              </a:spcBef>
              <a:spcAft>
                <a:spcPts val="0"/>
              </a:spcAft>
              <a:buNone/>
            </a:pPr>
            <a:r>
              <a:rPr b="1" lang="en" sz="1600">
                <a:solidFill>
                  <a:schemeClr val="dk1"/>
                </a:solidFill>
              </a:rPr>
              <a:t>P1:</a:t>
            </a:r>
            <a:r>
              <a:rPr lang="en" sz="1600">
                <a:solidFill>
                  <a:schemeClr val="dk1"/>
                </a:solidFill>
              </a:rPr>
              <a:t> </a:t>
            </a:r>
            <a:r>
              <a:rPr lang="en" sz="1600">
                <a:solidFill>
                  <a:schemeClr val="dk1"/>
                </a:solidFill>
                <a:latin typeface="Times New Roman"/>
                <a:ea typeface="Times New Roman"/>
                <a:cs typeface="Times New Roman"/>
                <a:sym typeface="Times New Roman"/>
              </a:rPr>
              <a:t>				</a:t>
            </a:r>
            <a:r>
              <a:rPr b="1" lang="en" sz="1600">
                <a:solidFill>
                  <a:schemeClr val="dk1"/>
                </a:solidFill>
              </a:rPr>
              <a:t>P2:</a:t>
            </a:r>
            <a:endParaRPr b="1" sz="1600">
              <a:solidFill>
                <a:schemeClr val="dk1"/>
              </a:solidFill>
            </a:endParaRPr>
          </a:p>
          <a:p>
            <a:pPr indent="0" lvl="0" marL="1828800" rtl="0" algn="l">
              <a:lnSpc>
                <a:spcPct val="100000"/>
              </a:lnSpc>
              <a:spcBef>
                <a:spcPts val="0"/>
              </a:spcBef>
              <a:spcAft>
                <a:spcPts val="0"/>
              </a:spcAft>
              <a:buNone/>
            </a:pPr>
            <a:r>
              <a:rPr lang="en" sz="1600">
                <a:solidFill>
                  <a:schemeClr val="dk1"/>
                </a:solidFill>
                <a:latin typeface="Courier New"/>
                <a:ea typeface="Courier New"/>
                <a:cs typeface="Courier New"/>
                <a:sym typeface="Courier New"/>
              </a:rPr>
              <a:t>li x1, 1 			li x1, 2</a:t>
            </a:r>
            <a:endParaRPr sz="1600">
              <a:solidFill>
                <a:schemeClr val="dk1"/>
              </a:solidFill>
              <a:latin typeface="Times New Roman"/>
              <a:ea typeface="Times New Roman"/>
              <a:cs typeface="Times New Roman"/>
              <a:sym typeface="Times New Roman"/>
            </a:endParaRPr>
          </a:p>
          <a:p>
            <a:pPr indent="457200" lvl="0" marL="914400" rtl="0" algn="l">
              <a:lnSpc>
                <a:spcPct val="100000"/>
              </a:lnSpc>
              <a:spcBef>
                <a:spcPts val="0"/>
              </a:spcBef>
              <a:spcAft>
                <a:spcPts val="0"/>
              </a:spcAft>
              <a:buNone/>
            </a:pPr>
            <a:r>
              <a:rPr b="1" lang="en" sz="1600">
                <a:solidFill>
                  <a:srgbClr val="FF0000"/>
                </a:solidFill>
                <a:latin typeface="Courier New"/>
                <a:ea typeface="Courier New"/>
                <a:cs typeface="Courier New"/>
                <a:sym typeface="Courier New"/>
              </a:rPr>
              <a:t>I1</a:t>
            </a:r>
            <a:r>
              <a:rPr lang="en" sz="1600">
                <a:solidFill>
                  <a:schemeClr val="dk1"/>
                </a:solidFill>
                <a:latin typeface="Courier New"/>
                <a:ea typeface="Courier New"/>
                <a:cs typeface="Courier New"/>
                <a:sym typeface="Courier New"/>
              </a:rPr>
              <a:t>	lw x2, A		</a:t>
            </a:r>
            <a:r>
              <a:rPr b="1" lang="en" sz="1600">
                <a:solidFill>
                  <a:srgbClr val="FF0000"/>
                </a:solidFill>
                <a:latin typeface="Courier New"/>
                <a:ea typeface="Courier New"/>
                <a:cs typeface="Courier New"/>
                <a:sym typeface="Courier New"/>
              </a:rPr>
              <a:t>J1</a:t>
            </a:r>
            <a:r>
              <a:rPr lang="en" sz="1600">
                <a:solidFill>
                  <a:schemeClr val="dk1"/>
                </a:solidFill>
                <a:latin typeface="Courier New"/>
                <a:ea typeface="Courier New"/>
                <a:cs typeface="Courier New"/>
                <a:sym typeface="Courier New"/>
              </a:rPr>
              <a:t>	sw x1, B</a:t>
            </a:r>
            <a:endParaRPr sz="1600">
              <a:solidFill>
                <a:schemeClr val="dk1"/>
              </a:solidFill>
              <a:latin typeface="Times New Roman"/>
              <a:ea typeface="Times New Roman"/>
              <a:cs typeface="Times New Roman"/>
              <a:sym typeface="Times New Roman"/>
            </a:endParaRPr>
          </a:p>
          <a:p>
            <a:pPr indent="0" lvl="0" marL="1371600" rtl="0" algn="l">
              <a:lnSpc>
                <a:spcPct val="100000"/>
              </a:lnSpc>
              <a:spcBef>
                <a:spcPts val="0"/>
              </a:spcBef>
              <a:spcAft>
                <a:spcPts val="0"/>
              </a:spcAft>
              <a:buNone/>
            </a:pPr>
            <a:r>
              <a:rPr b="1" lang="en" sz="1600">
                <a:solidFill>
                  <a:srgbClr val="FF0000"/>
                </a:solidFill>
                <a:latin typeface="Courier New"/>
                <a:ea typeface="Courier New"/>
                <a:cs typeface="Courier New"/>
                <a:sym typeface="Courier New"/>
              </a:rPr>
              <a:t>I2</a:t>
            </a:r>
            <a:r>
              <a:rPr lang="en" sz="1600">
                <a:solidFill>
                  <a:schemeClr val="dk1"/>
                </a:solidFill>
                <a:latin typeface="Courier New"/>
                <a:ea typeface="Courier New"/>
                <a:cs typeface="Courier New"/>
                <a:sym typeface="Courier New"/>
              </a:rPr>
              <a:t>	sw x1, C		</a:t>
            </a:r>
            <a:r>
              <a:rPr b="1" lang="en" sz="1600">
                <a:solidFill>
                  <a:srgbClr val="FF0000"/>
                </a:solidFill>
                <a:latin typeface="Courier New"/>
                <a:ea typeface="Courier New"/>
                <a:cs typeface="Courier New"/>
                <a:sym typeface="Courier New"/>
              </a:rPr>
              <a:t>J2</a:t>
            </a:r>
            <a:r>
              <a:rPr lang="en" sz="1600">
                <a:solidFill>
                  <a:schemeClr val="dk1"/>
                </a:solidFill>
                <a:latin typeface="Courier New"/>
                <a:ea typeface="Courier New"/>
                <a:cs typeface="Courier New"/>
                <a:sym typeface="Courier New"/>
              </a:rPr>
              <a:t>	lw x2, C</a:t>
            </a:r>
            <a:br>
              <a:rPr lang="en" sz="1600">
                <a:solidFill>
                  <a:schemeClr val="dk1"/>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I3</a:t>
            </a:r>
            <a:r>
              <a:rPr lang="en" sz="1600">
                <a:solidFill>
                  <a:schemeClr val="dk1"/>
                </a:solidFill>
                <a:latin typeface="Courier New"/>
                <a:ea typeface="Courier New"/>
                <a:cs typeface="Courier New"/>
                <a:sym typeface="Courier New"/>
              </a:rPr>
              <a:t>	lw x3, B		</a:t>
            </a:r>
            <a:r>
              <a:rPr b="1" lang="en" sz="1600">
                <a:solidFill>
                  <a:srgbClr val="FF0000"/>
                </a:solidFill>
                <a:latin typeface="Courier New"/>
                <a:ea typeface="Courier New"/>
                <a:cs typeface="Courier New"/>
                <a:sym typeface="Courier New"/>
              </a:rPr>
              <a:t>J3</a:t>
            </a:r>
            <a:r>
              <a:rPr lang="en" sz="1600">
                <a:solidFill>
                  <a:schemeClr val="dk1"/>
                </a:solidFill>
                <a:latin typeface="Courier New"/>
                <a:ea typeface="Courier New"/>
                <a:cs typeface="Courier New"/>
                <a:sym typeface="Courier New"/>
              </a:rPr>
              <a:t>	sw x1, A</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t>Give all new possible sets of values if we relax Write → Write ordering and the instruction orderings that caused them.</a:t>
            </a:r>
            <a:endParaRPr sz="1400"/>
          </a:p>
          <a:p>
            <a:pPr indent="0" lvl="0" marL="0" rtl="0" algn="l">
              <a:lnSpc>
                <a:spcPct val="100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graphicFrame>
        <p:nvGraphicFramePr>
          <p:cNvPr id="144" name="Google Shape;144;p27"/>
          <p:cNvGraphicFramePr/>
          <p:nvPr/>
        </p:nvGraphicFramePr>
        <p:xfrm>
          <a:off x="688000" y="3352800"/>
          <a:ext cx="3000000" cy="3000000"/>
        </p:xfrm>
        <a:graphic>
          <a:graphicData uri="http://schemas.openxmlformats.org/drawingml/2006/table">
            <a:tbl>
              <a:tblPr>
                <a:noFill/>
                <a:tableStyleId>{6F8FF835-87C7-48F2-921A-D3212A962F95}</a:tableStyleId>
              </a:tblPr>
              <a:tblGrid>
                <a:gridCol w="2390825"/>
                <a:gridCol w="1793125"/>
                <a:gridCol w="1793125"/>
                <a:gridCol w="1793125"/>
              </a:tblGrid>
              <a:tr h="294650">
                <a:tc>
                  <a:txBody>
                    <a:bodyPr/>
                    <a:lstStyle/>
                    <a:p>
                      <a:pPr indent="0" lvl="0" marL="0" rtl="0" algn="ctr">
                        <a:spcBef>
                          <a:spcPts val="0"/>
                        </a:spcBef>
                        <a:spcAft>
                          <a:spcPts val="0"/>
                        </a:spcAft>
                        <a:buNone/>
                      </a:pPr>
                      <a:r>
                        <a:rPr lang="en"/>
                        <a:t>Operation Order</a:t>
                      </a:r>
                      <a:endParaRPr/>
                    </a:p>
                  </a:txBody>
                  <a:tcPr marT="63500" marB="63500" marR="63500" marL="63500"/>
                </a:tc>
                <a:tc>
                  <a:txBody>
                    <a:bodyPr/>
                    <a:lstStyle/>
                    <a:p>
                      <a:pPr indent="0" lvl="0" marL="0" rtl="0" algn="ctr">
                        <a:spcBef>
                          <a:spcPts val="0"/>
                        </a:spcBef>
                        <a:spcAft>
                          <a:spcPts val="0"/>
                        </a:spcAft>
                        <a:buNone/>
                      </a:pPr>
                      <a:r>
                        <a:rPr lang="en"/>
                        <a:t>P1.x2</a:t>
                      </a:r>
                      <a:endParaRPr/>
                    </a:p>
                  </a:txBody>
                  <a:tcPr marT="63500" marB="63500" marR="63500" marL="63500"/>
                </a:tc>
                <a:tc>
                  <a:txBody>
                    <a:bodyPr/>
                    <a:lstStyle/>
                    <a:p>
                      <a:pPr indent="0" lvl="0" marL="0" rtl="0" algn="ctr">
                        <a:spcBef>
                          <a:spcPts val="0"/>
                        </a:spcBef>
                        <a:spcAft>
                          <a:spcPts val="0"/>
                        </a:spcAft>
                        <a:buNone/>
                      </a:pPr>
                      <a:r>
                        <a:rPr lang="en"/>
                        <a:t>P1.x3</a:t>
                      </a:r>
                      <a:endParaRPr/>
                    </a:p>
                  </a:txBody>
                  <a:tcPr marT="63500" marB="63500" marR="63500" marL="63500"/>
                </a:tc>
                <a:tc>
                  <a:txBody>
                    <a:bodyPr/>
                    <a:lstStyle/>
                    <a:p>
                      <a:pPr indent="0" lvl="0" marL="0" rtl="0" algn="ctr">
                        <a:spcBef>
                          <a:spcPts val="0"/>
                        </a:spcBef>
                        <a:spcAft>
                          <a:spcPts val="0"/>
                        </a:spcAft>
                        <a:buNone/>
                      </a:pPr>
                      <a:r>
                        <a:rPr lang="en"/>
                        <a:t>P2.x2</a:t>
                      </a:r>
                      <a:endParaRPr/>
                    </a:p>
                  </a:txBody>
                  <a:tcPr marT="63500" marB="63500" marR="63500" marL="63500"/>
                </a:tc>
              </a:tr>
              <a:tr h="340350">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→R and </a:t>
            </a:r>
            <a:r>
              <a:rPr lang="en"/>
              <a:t>R→W</a:t>
            </a:r>
            <a:r>
              <a:rPr lang="en"/>
              <a:t> Relaxation (Q1.4)</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828800" rtl="0" algn="l">
              <a:lnSpc>
                <a:spcPct val="100000"/>
              </a:lnSpc>
              <a:spcBef>
                <a:spcPts val="0"/>
              </a:spcBef>
              <a:spcAft>
                <a:spcPts val="0"/>
              </a:spcAft>
              <a:buNone/>
            </a:pPr>
            <a:r>
              <a:rPr b="1" lang="en" sz="1600">
                <a:solidFill>
                  <a:schemeClr val="dk1"/>
                </a:solidFill>
              </a:rPr>
              <a:t>P1:</a:t>
            </a:r>
            <a:r>
              <a:rPr lang="en" sz="1600">
                <a:solidFill>
                  <a:schemeClr val="dk1"/>
                </a:solidFill>
              </a:rPr>
              <a:t> </a:t>
            </a:r>
            <a:r>
              <a:rPr lang="en" sz="1600">
                <a:solidFill>
                  <a:schemeClr val="dk1"/>
                </a:solidFill>
                <a:latin typeface="Times New Roman"/>
                <a:ea typeface="Times New Roman"/>
                <a:cs typeface="Times New Roman"/>
                <a:sym typeface="Times New Roman"/>
              </a:rPr>
              <a:t>				</a:t>
            </a:r>
            <a:r>
              <a:rPr b="1" lang="en" sz="1600">
                <a:solidFill>
                  <a:schemeClr val="dk1"/>
                </a:solidFill>
              </a:rPr>
              <a:t>P2:</a:t>
            </a:r>
            <a:endParaRPr b="1" sz="1600">
              <a:solidFill>
                <a:schemeClr val="dk1"/>
              </a:solidFill>
            </a:endParaRPr>
          </a:p>
          <a:p>
            <a:pPr indent="0" lvl="0" marL="1828800" rtl="0" algn="l">
              <a:lnSpc>
                <a:spcPct val="100000"/>
              </a:lnSpc>
              <a:spcBef>
                <a:spcPts val="0"/>
              </a:spcBef>
              <a:spcAft>
                <a:spcPts val="0"/>
              </a:spcAft>
              <a:buNone/>
            </a:pPr>
            <a:r>
              <a:rPr lang="en" sz="1600">
                <a:solidFill>
                  <a:schemeClr val="dk1"/>
                </a:solidFill>
                <a:latin typeface="Courier New"/>
                <a:ea typeface="Courier New"/>
                <a:cs typeface="Courier New"/>
                <a:sym typeface="Courier New"/>
              </a:rPr>
              <a:t>li x1, 1 		</a:t>
            </a:r>
            <a:r>
              <a:rPr lang="en" sz="1600">
                <a:solidFill>
                  <a:schemeClr val="dk1"/>
                </a:solidFill>
                <a:latin typeface="Courier New"/>
                <a:ea typeface="Courier New"/>
                <a:cs typeface="Courier New"/>
                <a:sym typeface="Courier New"/>
              </a:rPr>
              <a:t>	</a:t>
            </a:r>
            <a:r>
              <a:rPr lang="en" sz="1600">
                <a:solidFill>
                  <a:schemeClr val="dk1"/>
                </a:solidFill>
                <a:latin typeface="Courier New"/>
                <a:ea typeface="Courier New"/>
                <a:cs typeface="Courier New"/>
                <a:sym typeface="Courier New"/>
              </a:rPr>
              <a:t>li x1, 2</a:t>
            </a:r>
            <a:endParaRPr sz="1600">
              <a:solidFill>
                <a:schemeClr val="dk1"/>
              </a:solidFill>
              <a:latin typeface="Times New Roman"/>
              <a:ea typeface="Times New Roman"/>
              <a:cs typeface="Times New Roman"/>
              <a:sym typeface="Times New Roman"/>
            </a:endParaRPr>
          </a:p>
          <a:p>
            <a:pPr indent="457200" lvl="0" marL="914400" rtl="0" algn="l">
              <a:lnSpc>
                <a:spcPct val="100000"/>
              </a:lnSpc>
              <a:spcBef>
                <a:spcPts val="0"/>
              </a:spcBef>
              <a:spcAft>
                <a:spcPts val="0"/>
              </a:spcAft>
              <a:buNone/>
            </a:pPr>
            <a:r>
              <a:rPr b="1" lang="en" sz="1600">
                <a:solidFill>
                  <a:srgbClr val="FF0000"/>
                </a:solidFill>
                <a:latin typeface="Courier New"/>
                <a:ea typeface="Courier New"/>
                <a:cs typeface="Courier New"/>
                <a:sym typeface="Courier New"/>
              </a:rPr>
              <a:t>I1</a:t>
            </a:r>
            <a:r>
              <a:rPr lang="en" sz="1600">
                <a:solidFill>
                  <a:schemeClr val="dk1"/>
                </a:solidFill>
                <a:latin typeface="Courier New"/>
                <a:ea typeface="Courier New"/>
                <a:cs typeface="Courier New"/>
                <a:sym typeface="Courier New"/>
              </a:rPr>
              <a:t>	lw x2, A		</a:t>
            </a:r>
            <a:r>
              <a:rPr b="1" lang="en" sz="1600">
                <a:solidFill>
                  <a:srgbClr val="FF0000"/>
                </a:solidFill>
                <a:latin typeface="Courier New"/>
                <a:ea typeface="Courier New"/>
                <a:cs typeface="Courier New"/>
                <a:sym typeface="Courier New"/>
              </a:rPr>
              <a:t>J1</a:t>
            </a:r>
            <a:r>
              <a:rPr lang="en" sz="1600">
                <a:solidFill>
                  <a:schemeClr val="dk1"/>
                </a:solidFill>
                <a:latin typeface="Courier New"/>
                <a:ea typeface="Courier New"/>
                <a:cs typeface="Courier New"/>
                <a:sym typeface="Courier New"/>
              </a:rPr>
              <a:t>	sw x1, B</a:t>
            </a:r>
            <a:endParaRPr sz="1600">
              <a:solidFill>
                <a:schemeClr val="dk1"/>
              </a:solidFill>
              <a:latin typeface="Times New Roman"/>
              <a:ea typeface="Times New Roman"/>
              <a:cs typeface="Times New Roman"/>
              <a:sym typeface="Times New Roman"/>
            </a:endParaRPr>
          </a:p>
          <a:p>
            <a:pPr indent="0" lvl="0" marL="1371600" rtl="0" algn="l">
              <a:lnSpc>
                <a:spcPct val="100000"/>
              </a:lnSpc>
              <a:spcBef>
                <a:spcPts val="0"/>
              </a:spcBef>
              <a:spcAft>
                <a:spcPts val="0"/>
              </a:spcAft>
              <a:buNone/>
            </a:pPr>
            <a:r>
              <a:rPr b="1" lang="en" sz="1600">
                <a:solidFill>
                  <a:srgbClr val="FF0000"/>
                </a:solidFill>
                <a:latin typeface="Courier New"/>
                <a:ea typeface="Courier New"/>
                <a:cs typeface="Courier New"/>
                <a:sym typeface="Courier New"/>
              </a:rPr>
              <a:t>I2</a:t>
            </a:r>
            <a:r>
              <a:rPr lang="en" sz="1600">
                <a:solidFill>
                  <a:schemeClr val="dk1"/>
                </a:solidFill>
                <a:latin typeface="Courier New"/>
                <a:ea typeface="Courier New"/>
                <a:cs typeface="Courier New"/>
                <a:sym typeface="Courier New"/>
              </a:rPr>
              <a:t>	sw x1, C		</a:t>
            </a:r>
            <a:r>
              <a:rPr b="1" lang="en" sz="1600">
                <a:solidFill>
                  <a:srgbClr val="FF0000"/>
                </a:solidFill>
                <a:latin typeface="Courier New"/>
                <a:ea typeface="Courier New"/>
                <a:cs typeface="Courier New"/>
                <a:sym typeface="Courier New"/>
              </a:rPr>
              <a:t>J2</a:t>
            </a:r>
            <a:r>
              <a:rPr lang="en" sz="1600">
                <a:solidFill>
                  <a:schemeClr val="dk1"/>
                </a:solidFill>
                <a:latin typeface="Courier New"/>
                <a:ea typeface="Courier New"/>
                <a:cs typeface="Courier New"/>
                <a:sym typeface="Courier New"/>
              </a:rPr>
              <a:t>	lw x2, C</a:t>
            </a:r>
            <a:br>
              <a:rPr lang="en" sz="1600">
                <a:solidFill>
                  <a:schemeClr val="dk1"/>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I3</a:t>
            </a:r>
            <a:r>
              <a:rPr lang="en" sz="1600">
                <a:solidFill>
                  <a:schemeClr val="dk1"/>
                </a:solidFill>
                <a:latin typeface="Courier New"/>
                <a:ea typeface="Courier New"/>
                <a:cs typeface="Courier New"/>
                <a:sym typeface="Courier New"/>
              </a:rPr>
              <a:t>	lw x3, B		</a:t>
            </a:r>
            <a:r>
              <a:rPr b="1" lang="en" sz="1600">
                <a:solidFill>
                  <a:srgbClr val="FF0000"/>
                </a:solidFill>
                <a:latin typeface="Courier New"/>
                <a:ea typeface="Courier New"/>
                <a:cs typeface="Courier New"/>
                <a:sym typeface="Courier New"/>
              </a:rPr>
              <a:t>J3</a:t>
            </a:r>
            <a:r>
              <a:rPr lang="en" sz="1600">
                <a:solidFill>
                  <a:schemeClr val="dk1"/>
                </a:solidFill>
                <a:latin typeface="Courier New"/>
                <a:ea typeface="Courier New"/>
                <a:cs typeface="Courier New"/>
                <a:sym typeface="Courier New"/>
              </a:rPr>
              <a:t>	sw x1, A</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t>Give all new possible sets of values if we relax Read → Read and Read → Write ordering constraints and the instruction orderings that caused them.</a:t>
            </a:r>
            <a:endParaRPr sz="1400"/>
          </a:p>
          <a:p>
            <a:pPr indent="0" lvl="0" marL="0" rtl="0" algn="l">
              <a:lnSpc>
                <a:spcPct val="100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graphicFrame>
        <p:nvGraphicFramePr>
          <p:cNvPr id="151" name="Google Shape;151;p28"/>
          <p:cNvGraphicFramePr/>
          <p:nvPr/>
        </p:nvGraphicFramePr>
        <p:xfrm>
          <a:off x="688000" y="3352800"/>
          <a:ext cx="3000000" cy="3000000"/>
        </p:xfrm>
        <a:graphic>
          <a:graphicData uri="http://schemas.openxmlformats.org/drawingml/2006/table">
            <a:tbl>
              <a:tblPr>
                <a:noFill/>
                <a:tableStyleId>{6F8FF835-87C7-48F2-921A-D3212A962F95}</a:tableStyleId>
              </a:tblPr>
              <a:tblGrid>
                <a:gridCol w="2390825"/>
                <a:gridCol w="1793125"/>
                <a:gridCol w="1793125"/>
                <a:gridCol w="1793125"/>
              </a:tblGrid>
              <a:tr h="294650">
                <a:tc>
                  <a:txBody>
                    <a:bodyPr/>
                    <a:lstStyle/>
                    <a:p>
                      <a:pPr indent="0" lvl="0" marL="0" rtl="0" algn="ctr">
                        <a:spcBef>
                          <a:spcPts val="0"/>
                        </a:spcBef>
                        <a:spcAft>
                          <a:spcPts val="0"/>
                        </a:spcAft>
                        <a:buNone/>
                      </a:pPr>
                      <a:r>
                        <a:rPr lang="en"/>
                        <a:t>Operation Order</a:t>
                      </a:r>
                      <a:endParaRPr/>
                    </a:p>
                  </a:txBody>
                  <a:tcPr marT="63500" marB="63500" marR="63500" marL="63500"/>
                </a:tc>
                <a:tc>
                  <a:txBody>
                    <a:bodyPr/>
                    <a:lstStyle/>
                    <a:p>
                      <a:pPr indent="0" lvl="0" marL="0" rtl="0" algn="ctr">
                        <a:spcBef>
                          <a:spcPts val="0"/>
                        </a:spcBef>
                        <a:spcAft>
                          <a:spcPts val="0"/>
                        </a:spcAft>
                        <a:buNone/>
                      </a:pPr>
                      <a:r>
                        <a:rPr lang="en"/>
                        <a:t>P1.x2</a:t>
                      </a:r>
                      <a:endParaRPr/>
                    </a:p>
                  </a:txBody>
                  <a:tcPr marT="63500" marB="63500" marR="63500" marL="63500"/>
                </a:tc>
                <a:tc>
                  <a:txBody>
                    <a:bodyPr/>
                    <a:lstStyle/>
                    <a:p>
                      <a:pPr indent="0" lvl="0" marL="0" rtl="0" algn="ctr">
                        <a:spcBef>
                          <a:spcPts val="0"/>
                        </a:spcBef>
                        <a:spcAft>
                          <a:spcPts val="0"/>
                        </a:spcAft>
                        <a:buNone/>
                      </a:pPr>
                      <a:r>
                        <a:rPr lang="en"/>
                        <a:t>P1.x3</a:t>
                      </a:r>
                      <a:endParaRPr/>
                    </a:p>
                  </a:txBody>
                  <a:tcPr marT="63500" marB="63500" marR="63500" marL="63500"/>
                </a:tc>
                <a:tc>
                  <a:txBody>
                    <a:bodyPr/>
                    <a:lstStyle/>
                    <a:p>
                      <a:pPr indent="0" lvl="0" marL="0" rtl="0" algn="ctr">
                        <a:spcBef>
                          <a:spcPts val="0"/>
                        </a:spcBef>
                        <a:spcAft>
                          <a:spcPts val="0"/>
                        </a:spcAft>
                        <a:buNone/>
                      </a:pPr>
                      <a:r>
                        <a:rPr lang="en"/>
                        <a:t>P2.x2</a:t>
                      </a:r>
                      <a:endParaRPr/>
                    </a:p>
                  </a:txBody>
                  <a:tcPr marT="63500" marB="63500" marR="63500" marL="63500"/>
                </a:tc>
              </a:tr>
              <a:tr h="340350">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Fences to Constrain Memory Ordering</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RISC-V </a:t>
            </a:r>
            <a:r>
              <a:rPr lang="en" sz="1800">
                <a:latin typeface="Consolas"/>
                <a:ea typeface="Consolas"/>
                <a:cs typeface="Consolas"/>
                <a:sym typeface="Consolas"/>
              </a:rPr>
              <a:t>FENCE</a:t>
            </a:r>
            <a:r>
              <a:rPr lang="en" sz="1800"/>
              <a:t> instruction comes in several fine-grained variants:</a:t>
            </a:r>
            <a:endParaRPr sz="1800"/>
          </a:p>
          <a:p>
            <a:pPr indent="-342900" lvl="0" marL="457200" rtl="0" algn="l">
              <a:spcBef>
                <a:spcPts val="1200"/>
              </a:spcBef>
              <a:spcAft>
                <a:spcPts val="0"/>
              </a:spcAft>
              <a:buSzPts val="1800"/>
              <a:buAutoNum type="arabicPeriod"/>
            </a:pPr>
            <a:r>
              <a:rPr lang="en" sz="1800"/>
              <a:t>Write → Read		</a:t>
            </a:r>
            <a:r>
              <a:rPr lang="en" sz="1800">
                <a:latin typeface="Consolas"/>
                <a:ea typeface="Consolas"/>
                <a:cs typeface="Consolas"/>
                <a:sym typeface="Consolas"/>
              </a:rPr>
              <a:t>FENCE w,r</a:t>
            </a:r>
            <a:endParaRPr sz="1800">
              <a:latin typeface="Consolas"/>
              <a:ea typeface="Consolas"/>
              <a:cs typeface="Consolas"/>
              <a:sym typeface="Consolas"/>
            </a:endParaRPr>
          </a:p>
          <a:p>
            <a:pPr indent="-342900" lvl="0" marL="457200" rtl="0" algn="l">
              <a:spcBef>
                <a:spcPts val="0"/>
              </a:spcBef>
              <a:spcAft>
                <a:spcPts val="0"/>
              </a:spcAft>
              <a:buSzPts val="1800"/>
              <a:buAutoNum type="arabicPeriod"/>
            </a:pPr>
            <a:r>
              <a:rPr lang="en" sz="1800"/>
              <a:t>Write → Write		</a:t>
            </a:r>
            <a:r>
              <a:rPr lang="en" sz="1800">
                <a:latin typeface="Consolas"/>
                <a:ea typeface="Consolas"/>
                <a:cs typeface="Consolas"/>
                <a:sym typeface="Consolas"/>
              </a:rPr>
              <a:t>FENCE w,w</a:t>
            </a:r>
            <a:endParaRPr sz="1800">
              <a:latin typeface="Consolas"/>
              <a:ea typeface="Consolas"/>
              <a:cs typeface="Consolas"/>
              <a:sym typeface="Consolas"/>
            </a:endParaRPr>
          </a:p>
          <a:p>
            <a:pPr indent="-342900" lvl="0" marL="457200" rtl="0" algn="l">
              <a:spcBef>
                <a:spcPts val="0"/>
              </a:spcBef>
              <a:spcAft>
                <a:spcPts val="0"/>
              </a:spcAft>
              <a:buSzPts val="1800"/>
              <a:buAutoNum type="arabicPeriod"/>
            </a:pPr>
            <a:r>
              <a:rPr lang="en" sz="1800"/>
              <a:t>Read → Write		</a:t>
            </a:r>
            <a:r>
              <a:rPr lang="en" sz="1800">
                <a:latin typeface="Consolas"/>
                <a:ea typeface="Consolas"/>
                <a:cs typeface="Consolas"/>
                <a:sym typeface="Consolas"/>
              </a:rPr>
              <a:t>FENCE r,w</a:t>
            </a:r>
            <a:endParaRPr sz="1800">
              <a:latin typeface="Consolas"/>
              <a:ea typeface="Consolas"/>
              <a:cs typeface="Consolas"/>
              <a:sym typeface="Consolas"/>
            </a:endParaRPr>
          </a:p>
          <a:p>
            <a:pPr indent="-342900" lvl="0" marL="457200" rtl="0" algn="l">
              <a:spcBef>
                <a:spcPts val="0"/>
              </a:spcBef>
              <a:spcAft>
                <a:spcPts val="0"/>
              </a:spcAft>
              <a:buSzPts val="1800"/>
              <a:buAutoNum type="arabicPeriod"/>
            </a:pPr>
            <a:r>
              <a:rPr lang="en" sz="1800"/>
              <a:t>Read → Read		</a:t>
            </a:r>
            <a:r>
              <a:rPr lang="en" sz="1800">
                <a:latin typeface="Consolas"/>
                <a:ea typeface="Consolas"/>
                <a:cs typeface="Consolas"/>
                <a:sym typeface="Consolas"/>
              </a:rPr>
              <a:t>FENCE r,r</a:t>
            </a:r>
            <a:endParaRPr sz="1800">
              <a:latin typeface="Consolas"/>
              <a:ea typeface="Consolas"/>
              <a:cs typeface="Consolas"/>
              <a:sym typeface="Consolas"/>
            </a:endParaRPr>
          </a:p>
          <a:p>
            <a:pPr indent="0" lvl="0" marL="0" rtl="0" algn="l">
              <a:spcBef>
                <a:spcPts val="1200"/>
              </a:spcBef>
              <a:spcAft>
                <a:spcPts val="1200"/>
              </a:spcAft>
              <a:buNone/>
            </a:pPr>
            <a:r>
              <a:rPr lang="en" sz="1800"/>
              <a:t>Can combine constraints:</a:t>
            </a:r>
            <a:r>
              <a:rPr lang="en"/>
              <a:t> </a:t>
            </a:r>
            <a:r>
              <a:rPr lang="en" sz="1800">
                <a:latin typeface="Consolas"/>
                <a:ea typeface="Consolas"/>
                <a:cs typeface="Consolas"/>
                <a:sym typeface="Consolas"/>
              </a:rPr>
              <a:t>FENCE r,rw == FENCE r,r</a:t>
            </a:r>
            <a:r>
              <a:rPr lang="en">
                <a:latin typeface="Consolas"/>
                <a:ea typeface="Consolas"/>
                <a:cs typeface="Consolas"/>
                <a:sym typeface="Consolas"/>
              </a:rPr>
              <a:t>; </a:t>
            </a:r>
            <a:r>
              <a:rPr lang="en" sz="1800">
                <a:latin typeface="Consolas"/>
                <a:ea typeface="Consolas"/>
                <a:cs typeface="Consolas"/>
                <a:sym typeface="Consolas"/>
              </a:rPr>
              <a:t>FENCE r,w</a:t>
            </a:r>
            <a:br>
              <a:rPr lang="en" sz="1800"/>
            </a:br>
            <a:r>
              <a:rPr lang="en" sz="1800">
                <a:latin typeface="Consolas"/>
                <a:ea typeface="Consolas"/>
                <a:cs typeface="Consolas"/>
                <a:sym typeface="Consolas"/>
              </a:rPr>
              <a:t>FENCE</a:t>
            </a:r>
            <a:r>
              <a:rPr lang="en" sz="1800"/>
              <a:t> without parameters is a full barrier: </a:t>
            </a:r>
            <a:r>
              <a:rPr lang="en" sz="1800">
                <a:latin typeface="Consolas"/>
                <a:ea typeface="Consolas"/>
                <a:cs typeface="Consolas"/>
                <a:sym typeface="Consolas"/>
              </a:rPr>
              <a:t>FENCE rw,rw</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Producer-Consumer Synchronization (Q2)</a:t>
            </a:r>
            <a:endParaRPr/>
          </a:p>
        </p:txBody>
      </p:sp>
      <p:sp>
        <p:nvSpPr>
          <p:cNvPr id="163" name="Google Shape;163;p30"/>
          <p:cNvSpPr txBox="1"/>
          <p:nvPr>
            <p:ph idx="1" type="body"/>
          </p:nvPr>
        </p:nvSpPr>
        <p:spPr>
          <a:xfrm>
            <a:off x="311700" y="9571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producer thread computes some value and sends it to a consumer thread through a queue.</a:t>
            </a:r>
            <a:endParaRPr sz="1400"/>
          </a:p>
          <a:p>
            <a:pPr indent="-317500" lvl="0" marL="457200" rtl="0" algn="l">
              <a:spcBef>
                <a:spcPts val="0"/>
              </a:spcBef>
              <a:spcAft>
                <a:spcPts val="0"/>
              </a:spcAft>
              <a:buSzPts val="1400"/>
              <a:buChar char="●"/>
            </a:pPr>
            <a:r>
              <a:rPr lang="en" sz="1400"/>
              <a:t>The queue is an array in memory with a head pointer and a tail pointer. </a:t>
            </a:r>
            <a:r>
              <a:rPr lang="en" sz="1400"/>
              <a:t> </a:t>
            </a:r>
            <a:endParaRPr sz="1400"/>
          </a:p>
          <a:p>
            <a:pPr indent="-317500" lvl="0" marL="457200" rtl="0" algn="l">
              <a:spcBef>
                <a:spcPts val="0"/>
              </a:spcBef>
              <a:spcAft>
                <a:spcPts val="0"/>
              </a:spcAft>
              <a:buSzPts val="1400"/>
              <a:buChar char="●"/>
            </a:pPr>
            <a:r>
              <a:rPr lang="en" sz="1400"/>
              <a:t>The producer pushes an item onto the queue by writing to the address pointed to by the tail pointer and then incrementing the tail. </a:t>
            </a:r>
            <a:endParaRPr sz="1400"/>
          </a:p>
          <a:p>
            <a:pPr indent="-317500" lvl="0" marL="457200" rtl="0" algn="l">
              <a:spcBef>
                <a:spcPts val="0"/>
              </a:spcBef>
              <a:spcAft>
                <a:spcPts val="0"/>
              </a:spcAft>
              <a:buSzPts val="1400"/>
              <a:buChar char="●"/>
            </a:pPr>
            <a:r>
              <a:rPr lang="en" sz="1400"/>
              <a:t>The consumer pulls an item from the queue by reading from the address pointed to by the head pointer and then incrementi</a:t>
            </a:r>
            <a:r>
              <a:rPr lang="en" sz="1400"/>
              <a:t>ng the head. </a:t>
            </a:r>
            <a:endParaRPr sz="10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p>
        </p:txBody>
      </p:sp>
      <p:graphicFrame>
        <p:nvGraphicFramePr>
          <p:cNvPr id="164" name="Google Shape;164;p30"/>
          <p:cNvGraphicFramePr/>
          <p:nvPr/>
        </p:nvGraphicFramePr>
        <p:xfrm>
          <a:off x="2590800" y="2603500"/>
          <a:ext cx="3000000" cy="3000000"/>
        </p:xfrm>
        <a:graphic>
          <a:graphicData uri="http://schemas.openxmlformats.org/drawingml/2006/table">
            <a:tbl>
              <a:tblPr>
                <a:noFill/>
                <a:tableStyleId>{6F8FF835-87C7-48F2-921A-D3212A962F95}</a:tableStyleId>
              </a:tblPr>
              <a:tblGrid>
                <a:gridCol w="2971800"/>
                <a:gridCol w="2971800"/>
              </a:tblGrid>
              <a:tr h="12700">
                <a:tc>
                  <a:txBody>
                    <a:bodyPr/>
                    <a:lstStyle/>
                    <a:p>
                      <a:pPr indent="0" lvl="0" marL="0" rtl="0" algn="ctr">
                        <a:spcBef>
                          <a:spcPts val="0"/>
                        </a:spcBef>
                        <a:spcAft>
                          <a:spcPts val="0"/>
                        </a:spcAft>
                        <a:buNone/>
                      </a:pPr>
                      <a:r>
                        <a:rPr b="1" lang="en" sz="1200"/>
                        <a:t>Producer</a:t>
                      </a:r>
                      <a:endParaRPr b="1" sz="1200"/>
                    </a:p>
                  </a:txBody>
                  <a:tcPr marT="63500" marB="63500" marR="63500" marL="63500">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200"/>
                        <a:t>Consumer</a:t>
                      </a:r>
                      <a:endParaRPr b="1" sz="1200"/>
                    </a:p>
                  </a:txBody>
                  <a:tcPr marT="63500" marB="63500" marR="63500" marL="63500">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latin typeface="Consolas"/>
                          <a:ea typeface="Consolas"/>
                          <a:cs typeface="Consolas"/>
                          <a:sym typeface="Consolas"/>
                        </a:rPr>
                        <a:t># x1: address of tail pointer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x2: data to be written</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x3, 0(x1)</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x2, 0(x3)</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addi x3, x3, 8</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x3, 0(x1)</a:t>
                      </a:r>
                      <a:endParaRPr sz="1200">
                        <a:latin typeface="Consolas"/>
                        <a:ea typeface="Consolas"/>
                        <a:cs typeface="Consolas"/>
                        <a:sym typeface="Consolas"/>
                      </a:endParaRPr>
                    </a:p>
                  </a:txBody>
                  <a:tcPr marT="63500" marB="63500" marR="63500" marL="63500">
                    <a:lnT cap="flat" cmpd="sng" w="12700">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Consolas"/>
                          <a:ea typeface="Consolas"/>
                          <a:cs typeface="Consolas"/>
                          <a:sym typeface="Consolas"/>
                        </a:rPr>
                        <a:t># x1: address of tail pointer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x2: address of head pointer</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x3, 0(x2)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spin: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x4, 0(x1)</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beq  x3, x4, spin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x5, 0(x3)</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addi x3, x3, 8</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x3, 0(x2)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 process x5</a:t>
                      </a:r>
                      <a:endParaRPr sz="1200">
                        <a:latin typeface="Consolas"/>
                        <a:ea typeface="Consolas"/>
                        <a:cs typeface="Consolas"/>
                        <a:sym typeface="Consolas"/>
                      </a:endParaRPr>
                    </a:p>
                  </a:txBody>
                  <a:tcPr marT="63500" marB="63500" marR="63500" marL="63500">
                    <a:lnT cap="flat" cmpd="sng" w="12700">
                      <a:solidFill>
                        <a:srgbClr val="FFFFFF"/>
                      </a:solidFill>
                      <a:prstDash val="solid"/>
                      <a:round/>
                      <a:headEnd len="sm" w="sm" type="none"/>
                      <a:tailEnd len="sm" w="sm" type="none"/>
                    </a:lnT>
                  </a:tcPr>
                </a:tc>
              </a:tr>
            </a:tbl>
          </a:graphicData>
        </a:graphic>
      </p:graphicFrame>
      <p:pic>
        <p:nvPicPr>
          <p:cNvPr id="165" name="Google Shape;165;p30"/>
          <p:cNvPicPr preferRelativeResize="0"/>
          <p:nvPr/>
        </p:nvPicPr>
        <p:blipFill rotWithShape="1">
          <a:blip r:embed="rId3">
            <a:alphaModFix/>
          </a:blip>
          <a:srcRect b="6326" l="5404" r="3295" t="4824"/>
          <a:stretch/>
        </p:blipFill>
        <p:spPr>
          <a:xfrm>
            <a:off x="457200" y="2743200"/>
            <a:ext cx="1847850" cy="153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311700" y="2630350"/>
            <a:ext cx="8520600" cy="19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Would</a:t>
            </a:r>
            <a:r>
              <a:rPr lang="en"/>
              <a:t> this code </a:t>
            </a:r>
            <a:r>
              <a:rPr lang="en"/>
              <a:t>still</a:t>
            </a:r>
            <a:r>
              <a:rPr lang="en"/>
              <a:t> behave correctly under a relaxed memory model?</a:t>
            </a:r>
            <a:endParaRPr/>
          </a:p>
          <a:p>
            <a:pPr indent="0" lvl="0" marL="0" rtl="0" algn="l">
              <a:spcBef>
                <a:spcPts val="1200"/>
              </a:spcBef>
              <a:spcAft>
                <a:spcPts val="1200"/>
              </a:spcAft>
              <a:buNone/>
            </a:pPr>
            <a:r>
              <a:t/>
            </a:r>
            <a:endParaRPr/>
          </a:p>
        </p:txBody>
      </p:sp>
      <p:graphicFrame>
        <p:nvGraphicFramePr>
          <p:cNvPr id="171" name="Google Shape;171;p31"/>
          <p:cNvGraphicFramePr/>
          <p:nvPr/>
        </p:nvGraphicFramePr>
        <p:xfrm>
          <a:off x="1532675" y="116525"/>
          <a:ext cx="3000000" cy="3000000"/>
        </p:xfrm>
        <a:graphic>
          <a:graphicData uri="http://schemas.openxmlformats.org/drawingml/2006/table">
            <a:tbl>
              <a:tblPr>
                <a:noFill/>
                <a:tableStyleId>{6F8FF835-87C7-48F2-921A-D3212A962F95}</a:tableStyleId>
              </a:tblPr>
              <a:tblGrid>
                <a:gridCol w="2971800"/>
                <a:gridCol w="2971800"/>
              </a:tblGrid>
              <a:tr h="12700">
                <a:tc>
                  <a:txBody>
                    <a:bodyPr/>
                    <a:lstStyle/>
                    <a:p>
                      <a:pPr indent="0" lvl="0" marL="0" rtl="0" algn="ctr">
                        <a:spcBef>
                          <a:spcPts val="0"/>
                        </a:spcBef>
                        <a:spcAft>
                          <a:spcPts val="0"/>
                        </a:spcAft>
                        <a:buNone/>
                      </a:pPr>
                      <a:r>
                        <a:rPr b="1" lang="en" sz="1200"/>
                        <a:t>Producer</a:t>
                      </a:r>
                      <a:endParaRPr b="1" sz="1200"/>
                    </a:p>
                  </a:txBody>
                  <a:tcPr marT="63500" marB="63500" marR="63500" marL="63500">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200"/>
                        <a:t>Consumer</a:t>
                      </a:r>
                      <a:endParaRPr b="1" sz="1200"/>
                    </a:p>
                  </a:txBody>
                  <a:tcPr marT="63500" marB="63500" marR="63500" marL="63500">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latin typeface="Consolas"/>
                          <a:ea typeface="Consolas"/>
                          <a:cs typeface="Consolas"/>
                          <a:sym typeface="Consolas"/>
                        </a:rPr>
                        <a:t># x1: address of tail pointer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x2: data to be written</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x3, 0(x1)</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x2, 0(x3)</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addi x3, x3, 8</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x3, 0(x1)</a:t>
                      </a:r>
                      <a:endParaRPr sz="1200">
                        <a:latin typeface="Consolas"/>
                        <a:ea typeface="Consolas"/>
                        <a:cs typeface="Consolas"/>
                        <a:sym typeface="Consolas"/>
                      </a:endParaRPr>
                    </a:p>
                  </a:txBody>
                  <a:tcPr marT="63500" marB="63500" marR="63500" marL="63500">
                    <a:lnT cap="flat" cmpd="sng" w="12700">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Consolas"/>
                          <a:ea typeface="Consolas"/>
                          <a:cs typeface="Consolas"/>
                          <a:sym typeface="Consolas"/>
                        </a:rPr>
                        <a:t># x1: address of tail pointer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x2: address of head pointer</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x3, 0(x2)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spin: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x4, 0(x1)</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beq  x3, x4, spin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x5, 0(x3)</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addi x3, x3, 8</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x3, 0(x2)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 process x5</a:t>
                      </a:r>
                      <a:endParaRPr sz="1200">
                        <a:latin typeface="Consolas"/>
                        <a:ea typeface="Consolas"/>
                        <a:cs typeface="Consolas"/>
                        <a:sym typeface="Consolas"/>
                      </a:endParaRPr>
                    </a:p>
                  </a:txBody>
                  <a:tcPr marT="63500" marB="63500" marR="63500" marL="63500">
                    <a:lnT cap="flat" cmpd="sng" w="12700">
                      <a:solidFill>
                        <a:srgbClr val="FFFFFF"/>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Memory consistency models</a:t>
            </a:r>
            <a:endParaRPr sz="1800"/>
          </a:p>
          <a:p>
            <a:pPr indent="-342900" lvl="1" marL="914400" rtl="0" algn="l">
              <a:spcBef>
                <a:spcPts val="0"/>
              </a:spcBef>
              <a:spcAft>
                <a:spcPts val="0"/>
              </a:spcAft>
              <a:buSzPts val="1800"/>
              <a:buChar char="○"/>
            </a:pPr>
            <a:r>
              <a:rPr lang="en" sz="1800"/>
              <a:t>Much of this material is taken from: Adve and Gharachorloo.  </a:t>
            </a:r>
            <a:r>
              <a:rPr lang="en" sz="1800" u="sng">
                <a:solidFill>
                  <a:schemeClr val="hlink"/>
                </a:solidFill>
                <a:hlinkClick r:id="rId3"/>
              </a:rPr>
              <a:t>Shared Memory Consistency Models: A Tutorial</a:t>
            </a:r>
            <a:r>
              <a:rPr lang="en" sz="1800"/>
              <a:t> (1995)</a:t>
            </a:r>
            <a:endParaRPr sz="1800"/>
          </a:p>
          <a:p>
            <a:pPr indent="-342900" lvl="0" marL="457200" rtl="0" algn="l">
              <a:spcBef>
                <a:spcPts val="0"/>
              </a:spcBef>
              <a:spcAft>
                <a:spcPts val="0"/>
              </a:spcAft>
              <a:buSzPts val="1800"/>
              <a:buChar char="●"/>
            </a:pPr>
            <a:r>
              <a:rPr lang="en"/>
              <a:t>Synchronization</a:t>
            </a:r>
            <a:endParaRPr/>
          </a:p>
          <a:p>
            <a:pPr indent="-342900" lvl="0" marL="457200" rtl="0" algn="l">
              <a:spcBef>
                <a:spcPts val="0"/>
              </a:spcBef>
              <a:spcAft>
                <a:spcPts val="0"/>
              </a:spcAft>
              <a:buSzPts val="1800"/>
              <a:buChar char="●"/>
            </a:pPr>
            <a:r>
              <a:rPr lang="en"/>
              <a:t>Lab 5 due Monday May 3</a:t>
            </a:r>
            <a:endParaRPr/>
          </a:p>
          <a:p>
            <a:pPr indent="-342900" lvl="0" marL="457200" rtl="0" algn="l">
              <a:spcBef>
                <a:spcPts val="0"/>
              </a:spcBef>
              <a:spcAft>
                <a:spcPts val="0"/>
              </a:spcAft>
              <a:buSzPts val="1800"/>
              <a:buChar char="●"/>
            </a:pPr>
            <a:r>
              <a:rPr lang="en"/>
              <a:t>PS5 due Monday Apr 26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1" type="body"/>
          </p:nvPr>
        </p:nvSpPr>
        <p:spPr>
          <a:xfrm>
            <a:off x="311700" y="2630350"/>
            <a:ext cx="8520600" cy="19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What is the minimum set of fence instructions that needs to be added to make these programs work under a relaxed memory model?</a:t>
            </a:r>
            <a:endParaRPr sz="2200"/>
          </a:p>
          <a:p>
            <a:pPr indent="0" lvl="0" marL="0" rtl="0" algn="l">
              <a:spcBef>
                <a:spcPts val="1200"/>
              </a:spcBef>
              <a:spcAft>
                <a:spcPts val="1200"/>
              </a:spcAft>
              <a:buNone/>
            </a:pPr>
            <a:r>
              <a:t/>
            </a:r>
            <a:endParaRPr/>
          </a:p>
        </p:txBody>
      </p:sp>
      <p:graphicFrame>
        <p:nvGraphicFramePr>
          <p:cNvPr id="177" name="Google Shape;177;p32"/>
          <p:cNvGraphicFramePr/>
          <p:nvPr/>
        </p:nvGraphicFramePr>
        <p:xfrm>
          <a:off x="1532675" y="116525"/>
          <a:ext cx="3000000" cy="3000000"/>
        </p:xfrm>
        <a:graphic>
          <a:graphicData uri="http://schemas.openxmlformats.org/drawingml/2006/table">
            <a:tbl>
              <a:tblPr>
                <a:noFill/>
                <a:tableStyleId>{6F8FF835-87C7-48F2-921A-D3212A962F95}</a:tableStyleId>
              </a:tblPr>
              <a:tblGrid>
                <a:gridCol w="2971800"/>
                <a:gridCol w="2971800"/>
              </a:tblGrid>
              <a:tr h="12700">
                <a:tc>
                  <a:txBody>
                    <a:bodyPr/>
                    <a:lstStyle/>
                    <a:p>
                      <a:pPr indent="0" lvl="0" marL="0" rtl="0" algn="ctr">
                        <a:spcBef>
                          <a:spcPts val="0"/>
                        </a:spcBef>
                        <a:spcAft>
                          <a:spcPts val="0"/>
                        </a:spcAft>
                        <a:buNone/>
                      </a:pPr>
                      <a:r>
                        <a:rPr b="1" lang="en" sz="1200"/>
                        <a:t>Producer</a:t>
                      </a:r>
                      <a:endParaRPr b="1" sz="1200"/>
                    </a:p>
                  </a:txBody>
                  <a:tcPr marT="63500" marB="63500" marR="63500" marL="63500">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200"/>
                        <a:t>Consumer</a:t>
                      </a:r>
                      <a:endParaRPr b="1" sz="1200"/>
                    </a:p>
                  </a:txBody>
                  <a:tcPr marT="63500" marB="63500" marR="63500" marL="63500">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latin typeface="Consolas"/>
                          <a:ea typeface="Consolas"/>
                          <a:cs typeface="Consolas"/>
                          <a:sym typeface="Consolas"/>
                        </a:rPr>
                        <a:t># x1: address of tail pointer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x2: data to be written</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x3, 0(x1)</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x2, 0(x3)</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addi x3, x3, 8</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x3, 0(x1)</a:t>
                      </a:r>
                      <a:endParaRPr sz="1200">
                        <a:latin typeface="Consolas"/>
                        <a:ea typeface="Consolas"/>
                        <a:cs typeface="Consolas"/>
                        <a:sym typeface="Consolas"/>
                      </a:endParaRPr>
                    </a:p>
                  </a:txBody>
                  <a:tcPr marT="63500" marB="63500" marR="63500" marL="63500">
                    <a:lnT cap="flat" cmpd="sng" w="12700">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Consolas"/>
                          <a:ea typeface="Consolas"/>
                          <a:cs typeface="Consolas"/>
                          <a:sym typeface="Consolas"/>
                        </a:rPr>
                        <a:t># x1: address of tail pointer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x2: address of head pointer</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x3, 0(x2)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spin: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x4, 0(x1)</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beq  x3, x4, spin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ld   x5, 0(x3)</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addi x3, x3, 8</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sd   x3, 0(x2)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 process x5</a:t>
                      </a:r>
                      <a:endParaRPr sz="1200">
                        <a:latin typeface="Consolas"/>
                        <a:ea typeface="Consolas"/>
                        <a:cs typeface="Consolas"/>
                        <a:sym typeface="Consolas"/>
                      </a:endParaRPr>
                    </a:p>
                  </a:txBody>
                  <a:tcPr marT="63500" marB="63500" marR="63500" marL="63500">
                    <a:lnT cap="flat" cmpd="sng" w="12700">
                      <a:solidFill>
                        <a:srgbClr val="FFFFFF"/>
                      </a:solidFill>
                      <a:prstDash val="solid"/>
                      <a:round/>
                      <a:headEnd len="sm" w="sm" type="none"/>
                      <a:tailEnd len="sm" w="sm" type="none"/>
                    </a:lnT>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idx="1" type="body"/>
          </p:nvPr>
        </p:nvSpPr>
        <p:spPr>
          <a:xfrm>
            <a:off x="311700" y="306000"/>
            <a:ext cx="8520600" cy="4263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Now assume we have multiple producers sharing the same queue.  </a:t>
            </a:r>
            <a:endParaRPr sz="1600"/>
          </a:p>
          <a:p>
            <a:pPr indent="-330200" lvl="0" marL="457200" rtl="0" algn="l">
              <a:spcBef>
                <a:spcPts val="0"/>
              </a:spcBef>
              <a:spcAft>
                <a:spcPts val="0"/>
              </a:spcAft>
              <a:buSzPts val="1600"/>
              <a:buChar char="●"/>
            </a:pPr>
            <a:r>
              <a:rPr lang="en" sz="1600"/>
              <a:t>Rewrite the producer code to make it thread safe.  </a:t>
            </a:r>
            <a:endParaRPr sz="1600"/>
          </a:p>
          <a:p>
            <a:pPr indent="-330200" lvl="0" marL="457200" rtl="0" algn="l">
              <a:spcBef>
                <a:spcPts val="0"/>
              </a:spcBef>
              <a:spcAft>
                <a:spcPts val="0"/>
              </a:spcAft>
              <a:buSzPts val="1600"/>
              <a:buChar char="●"/>
            </a:pPr>
            <a:r>
              <a:rPr lang="en" sz="1600"/>
              <a:t>Assume we no longer have to worry about the order of storing to the queue vs. storing the tail pointer. </a:t>
            </a:r>
            <a:r>
              <a:rPr lang="en" sz="1600"/>
              <a:t> (Many producers, no consumer)</a:t>
            </a:r>
            <a:endParaRPr sz="1600"/>
          </a:p>
          <a:p>
            <a:pPr indent="0" lvl="0" marL="0" rtl="0" algn="l">
              <a:spcBef>
                <a:spcPts val="120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x1: address of tail pointer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x2: data to be written</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enqueue_using_amoadd:</a:t>
            </a:r>
            <a:endParaRPr sz="1400">
              <a:solidFill>
                <a:schemeClr val="dk1"/>
              </a:solidFill>
              <a:latin typeface="Consolas"/>
              <a:ea typeface="Consolas"/>
              <a:cs typeface="Consolas"/>
              <a:sym typeface="Consolas"/>
            </a:endParaRPr>
          </a:p>
        </p:txBody>
      </p:sp>
      <p:graphicFrame>
        <p:nvGraphicFramePr>
          <p:cNvPr id="183" name="Google Shape;183;p33"/>
          <p:cNvGraphicFramePr/>
          <p:nvPr/>
        </p:nvGraphicFramePr>
        <p:xfrm>
          <a:off x="5491000" y="1468050"/>
          <a:ext cx="3000000" cy="3000000"/>
        </p:xfrm>
        <a:graphic>
          <a:graphicData uri="http://schemas.openxmlformats.org/drawingml/2006/table">
            <a:tbl>
              <a:tblPr>
                <a:noFill/>
                <a:tableStyleId>{6F8FF835-87C7-48F2-921A-D3212A962F95}</a:tableStyleId>
              </a:tblPr>
              <a:tblGrid>
                <a:gridCol w="2676150"/>
              </a:tblGrid>
              <a:tr h="221775">
                <a:tc>
                  <a:txBody>
                    <a:bodyPr/>
                    <a:lstStyle/>
                    <a:p>
                      <a:pPr indent="0" lvl="0" marL="0" rtl="0" algn="ctr">
                        <a:spcBef>
                          <a:spcPts val="0"/>
                        </a:spcBef>
                        <a:spcAft>
                          <a:spcPts val="0"/>
                        </a:spcAft>
                        <a:buNone/>
                      </a:pPr>
                      <a:r>
                        <a:rPr lang="en" sz="1500"/>
                        <a:t>Atomic Fetch-and-Add</a:t>
                      </a:r>
                      <a:endParaRPr sz="1500"/>
                    </a:p>
                  </a:txBody>
                  <a:tcPr marT="34925" marB="34925" marR="34925" marL="349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b="1" lang="en" sz="1500">
                          <a:latin typeface="Consolas"/>
                          <a:ea typeface="Consolas"/>
                          <a:cs typeface="Consolas"/>
                          <a:sym typeface="Consolas"/>
                        </a:rPr>
                        <a:t>amoadd rd, rs1, (rs2)</a:t>
                      </a:r>
                      <a:endParaRPr b="1" sz="1500">
                        <a:latin typeface="Consolas"/>
                        <a:ea typeface="Consolas"/>
                        <a:cs typeface="Consolas"/>
                        <a:sym typeface="Consolas"/>
                      </a:endParaRPr>
                    </a:p>
                  </a:txBody>
                  <a:tcPr marT="34925" marB="34925" marR="34925" marL="34925">
                    <a:lnL cap="flat" cmpd="sng" w="6350">
                      <a:solidFill>
                        <a:srgbClr val="000000"/>
                      </a:solidFill>
                      <a:prstDash val="solid"/>
                      <a:round/>
                      <a:headEnd len="sm" w="sm" type="none"/>
                      <a:tailEnd len="sm" w="sm" type="none"/>
                    </a:lnL>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500">
                          <a:latin typeface="Consolas"/>
                          <a:ea typeface="Consolas"/>
                          <a:cs typeface="Consolas"/>
                          <a:sym typeface="Consolas"/>
                        </a:rPr>
                        <a:t>rd &lt;= M[rs2]</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M[rs2] &lt;= rd + rs1</a:t>
                      </a:r>
                      <a:endParaRPr sz="1500">
                        <a:latin typeface="Consolas"/>
                        <a:ea typeface="Consolas"/>
                        <a:cs typeface="Consolas"/>
                        <a:sym typeface="Consolas"/>
                      </a:endParaRPr>
                    </a:p>
                  </a:txBody>
                  <a:tcPr marT="34925" marB="34925" marR="34925" marL="34925">
                    <a:lnL cap="flat" cmpd="sng" w="6350">
                      <a:solidFill>
                        <a:srgbClr val="000000"/>
                      </a:solidFill>
                      <a:prstDash val="solid"/>
                      <a:round/>
                      <a:headEnd len="sm" w="sm" type="none"/>
                      <a:tailEnd len="sm" w="sm" type="none"/>
                    </a:lnL>
                    <a:lnT cap="flat" cmpd="sng" w="1270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1" type="body"/>
          </p:nvPr>
        </p:nvSpPr>
        <p:spPr>
          <a:xfrm>
            <a:off x="311700" y="306000"/>
            <a:ext cx="8520600" cy="4263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Now assume we have multiple producers sharing the same queue.  </a:t>
            </a:r>
            <a:endParaRPr sz="1600"/>
          </a:p>
          <a:p>
            <a:pPr indent="-330200" lvl="0" marL="457200" rtl="0" algn="l">
              <a:spcBef>
                <a:spcPts val="0"/>
              </a:spcBef>
              <a:spcAft>
                <a:spcPts val="0"/>
              </a:spcAft>
              <a:buSzPts val="1600"/>
              <a:buChar char="●"/>
            </a:pPr>
            <a:r>
              <a:rPr lang="en" sz="1600"/>
              <a:t>Rewrite the producer code to make it thread safe.  </a:t>
            </a:r>
            <a:endParaRPr sz="1600"/>
          </a:p>
          <a:p>
            <a:pPr indent="-330200" lvl="0" marL="457200" rtl="0" algn="l">
              <a:spcBef>
                <a:spcPts val="0"/>
              </a:spcBef>
              <a:spcAft>
                <a:spcPts val="0"/>
              </a:spcAft>
              <a:buSzPts val="1600"/>
              <a:buChar char="●"/>
            </a:pPr>
            <a:r>
              <a:rPr lang="en" sz="1600"/>
              <a:t>Assume we no longer have to worry about the order of storing to the queue vs. storing the tail pointer.  (Many producers, no consumer)</a:t>
            </a:r>
            <a:endParaRPr sz="12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x1: address of tail pointer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x2: data to be written</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enqueue_using_cas:</a:t>
            </a:r>
            <a:endParaRPr sz="1400">
              <a:solidFill>
                <a:schemeClr val="dk1"/>
              </a:solidFill>
              <a:latin typeface="Consolas"/>
              <a:ea typeface="Consolas"/>
              <a:cs typeface="Consolas"/>
              <a:sym typeface="Consolas"/>
            </a:endParaRPr>
          </a:p>
        </p:txBody>
      </p:sp>
      <p:graphicFrame>
        <p:nvGraphicFramePr>
          <p:cNvPr id="189" name="Google Shape;189;p34"/>
          <p:cNvGraphicFramePr/>
          <p:nvPr/>
        </p:nvGraphicFramePr>
        <p:xfrm>
          <a:off x="5491000" y="1468050"/>
          <a:ext cx="3000000" cy="3000000"/>
        </p:xfrm>
        <a:graphic>
          <a:graphicData uri="http://schemas.openxmlformats.org/drawingml/2006/table">
            <a:tbl>
              <a:tblPr>
                <a:noFill/>
                <a:tableStyleId>{6F8FF835-87C7-48F2-921A-D3212A962F95}</a:tableStyleId>
              </a:tblPr>
              <a:tblGrid>
                <a:gridCol w="2676150"/>
              </a:tblGrid>
              <a:tr h="221775">
                <a:tc>
                  <a:txBody>
                    <a:bodyPr/>
                    <a:lstStyle/>
                    <a:p>
                      <a:pPr indent="0" lvl="0" marL="0" rtl="0" algn="ctr">
                        <a:spcBef>
                          <a:spcPts val="0"/>
                        </a:spcBef>
                        <a:spcAft>
                          <a:spcPts val="0"/>
                        </a:spcAft>
                        <a:buNone/>
                      </a:pPr>
                      <a:r>
                        <a:rPr lang="en"/>
                        <a:t>Compare and Swap</a:t>
                      </a:r>
                      <a:endParaRPr/>
                    </a:p>
                  </a:txBody>
                  <a:tcPr marT="34925" marB="34925" marR="34925" marL="349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a:latin typeface="Consolas"/>
                          <a:ea typeface="Consolas"/>
                          <a:cs typeface="Consolas"/>
                          <a:sym typeface="Consolas"/>
                        </a:rPr>
                        <a:t>cas rd, rs1, rs2, (rs3)</a:t>
                      </a:r>
                      <a:endParaRPr b="1">
                        <a:latin typeface="Consolas"/>
                        <a:ea typeface="Consolas"/>
                        <a:cs typeface="Consolas"/>
                        <a:sym typeface="Consolas"/>
                      </a:endParaRPr>
                    </a:p>
                  </a:txBody>
                  <a:tcPr marT="34925" marB="34925" marR="34925" marL="349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Consolas"/>
                          <a:ea typeface="Consolas"/>
                          <a:cs typeface="Consolas"/>
                          <a:sym typeface="Consolas"/>
                        </a:rPr>
                        <a:t>if (rs1 == M[rs3])</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M[rs3] &lt;= rs2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rd &lt;=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else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rd &lt;= 0</a:t>
                      </a:r>
                      <a:endParaRPr>
                        <a:latin typeface="Consolas"/>
                        <a:ea typeface="Consolas"/>
                        <a:cs typeface="Consolas"/>
                        <a:sym typeface="Consolas"/>
                      </a:endParaRPr>
                    </a:p>
                  </a:txBody>
                  <a:tcPr marT="34925" marB="34925" marR="34925" marL="34925">
                    <a:lnL cap="flat" cmpd="sng" w="63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311700" y="306000"/>
            <a:ext cx="8520600" cy="4263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Now assume we have multiple producers sharing the same queue.  </a:t>
            </a:r>
            <a:endParaRPr sz="1600"/>
          </a:p>
          <a:p>
            <a:pPr indent="-330200" lvl="0" marL="457200" rtl="0" algn="l">
              <a:spcBef>
                <a:spcPts val="0"/>
              </a:spcBef>
              <a:spcAft>
                <a:spcPts val="0"/>
              </a:spcAft>
              <a:buSzPts val="1600"/>
              <a:buChar char="●"/>
            </a:pPr>
            <a:r>
              <a:rPr lang="en" sz="1600"/>
              <a:t>Rewrite the producer code to make it thread safe.  </a:t>
            </a:r>
            <a:endParaRPr sz="1600"/>
          </a:p>
          <a:p>
            <a:pPr indent="-330200" lvl="0" marL="457200" rtl="0" algn="l">
              <a:spcBef>
                <a:spcPts val="0"/>
              </a:spcBef>
              <a:spcAft>
                <a:spcPts val="0"/>
              </a:spcAft>
              <a:buSzPts val="1600"/>
              <a:buChar char="●"/>
            </a:pPr>
            <a:r>
              <a:rPr lang="en" sz="1600"/>
              <a:t>Assume we no longer have to worry about the order of storing to the queue vs. storing the tail pointer.  (Many producers, no consumer)</a:t>
            </a:r>
            <a:endParaRPr sz="12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x1: address of tail pointer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x2: data to be written</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x3: address of lock variable</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enqueue_using_ts:</a:t>
            </a:r>
            <a:endParaRPr sz="1400">
              <a:solidFill>
                <a:schemeClr val="dk1"/>
              </a:solidFill>
              <a:latin typeface="Consolas"/>
              <a:ea typeface="Consolas"/>
              <a:cs typeface="Consolas"/>
              <a:sym typeface="Consolas"/>
            </a:endParaRPr>
          </a:p>
        </p:txBody>
      </p:sp>
      <p:graphicFrame>
        <p:nvGraphicFramePr>
          <p:cNvPr id="195" name="Google Shape;195;p35"/>
          <p:cNvGraphicFramePr/>
          <p:nvPr/>
        </p:nvGraphicFramePr>
        <p:xfrm>
          <a:off x="5491000" y="1468050"/>
          <a:ext cx="3000000" cy="3000000"/>
        </p:xfrm>
        <a:graphic>
          <a:graphicData uri="http://schemas.openxmlformats.org/drawingml/2006/table">
            <a:tbl>
              <a:tblPr>
                <a:noFill/>
                <a:tableStyleId>{6F8FF835-87C7-48F2-921A-D3212A962F95}</a:tableStyleId>
              </a:tblPr>
              <a:tblGrid>
                <a:gridCol w="2676150"/>
              </a:tblGrid>
              <a:tr h="221775">
                <a:tc>
                  <a:txBody>
                    <a:bodyPr/>
                    <a:lstStyle/>
                    <a:p>
                      <a:pPr indent="0" lvl="0" marL="0" rtl="0" algn="ctr">
                        <a:spcBef>
                          <a:spcPts val="0"/>
                        </a:spcBef>
                        <a:spcAft>
                          <a:spcPts val="0"/>
                        </a:spcAft>
                        <a:buNone/>
                      </a:pPr>
                      <a:r>
                        <a:rPr lang="en"/>
                        <a:t>Test and Set</a:t>
                      </a:r>
                      <a:endParaRPr/>
                    </a:p>
                  </a:txBody>
                  <a:tcPr marT="34925" marB="34925" marR="34925" marL="349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a:latin typeface="Consolas"/>
                          <a:ea typeface="Consolas"/>
                          <a:cs typeface="Consolas"/>
                          <a:sym typeface="Consolas"/>
                        </a:rPr>
                        <a:t>ts rd, (rs)</a:t>
                      </a:r>
                      <a:endParaRPr b="1">
                        <a:latin typeface="Consolas"/>
                        <a:ea typeface="Consolas"/>
                        <a:cs typeface="Consolas"/>
                        <a:sym typeface="Consolas"/>
                      </a:endParaRPr>
                    </a:p>
                  </a:txBody>
                  <a:tcPr marT="34925" marB="34925" marR="34925" marL="349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Consolas"/>
                          <a:ea typeface="Consolas"/>
                          <a:cs typeface="Consolas"/>
                          <a:sym typeface="Consolas"/>
                        </a:rPr>
                        <a:t>rd &lt;= M[rs]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M[rs] &lt;= 1</a:t>
                      </a:r>
                      <a:endParaRPr>
                        <a:latin typeface="Consolas"/>
                        <a:ea typeface="Consolas"/>
                        <a:cs typeface="Consolas"/>
                        <a:sym typeface="Consolas"/>
                      </a:endParaRPr>
                    </a:p>
                  </a:txBody>
                  <a:tcPr marT="34925" marB="34925" marR="34925" marL="3492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2700">
                      <a:solidFill>
                        <a:srgbClr val="FFFFFF"/>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02729"/>
                </a:solidFill>
              </a:rPr>
              <a:t>Memory Consistency: Other half of the ISA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instruction set and architectural state do not completely define the behavior of the ISA</a:t>
            </a:r>
            <a:endParaRPr sz="1800"/>
          </a:p>
          <a:p>
            <a:pPr indent="-342900" lvl="0" marL="457200" rtl="0" algn="l">
              <a:spcBef>
                <a:spcPts val="0"/>
              </a:spcBef>
              <a:spcAft>
                <a:spcPts val="0"/>
              </a:spcAft>
              <a:buSzPts val="1800"/>
              <a:buChar char="●"/>
            </a:pPr>
            <a:r>
              <a:rPr lang="en" sz="1800"/>
              <a:t>Sequential ISA only specifies that each processor observes its own memory operations in program order</a:t>
            </a:r>
            <a:endParaRPr sz="1800"/>
          </a:p>
          <a:p>
            <a:pPr indent="-342900" lvl="0" marL="457200" rtl="0" algn="l">
              <a:spcBef>
                <a:spcPts val="0"/>
              </a:spcBef>
              <a:spcAft>
                <a:spcPts val="0"/>
              </a:spcAft>
              <a:buSzPts val="1800"/>
              <a:buChar char="●"/>
            </a:pPr>
            <a:r>
              <a:rPr lang="en" sz="1800"/>
              <a:t>Need a </a:t>
            </a:r>
            <a:r>
              <a:rPr i="1" lang="en" sz="1800"/>
              <a:t>memory consistency model</a:t>
            </a:r>
            <a:r>
              <a:rPr lang="en" sz="1800"/>
              <a:t>, which defines the legal set of values that loads can return across multiple hardware threads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Consistency vs Cache Coherence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sz="1800"/>
              <a:t>Coherence</a:t>
            </a:r>
            <a:r>
              <a:rPr lang="en" sz="1800"/>
              <a:t> describes the legal values that a </a:t>
            </a:r>
            <a:r>
              <a:rPr i="1" lang="en" sz="1800"/>
              <a:t>single</a:t>
            </a:r>
            <a:r>
              <a:rPr lang="en" sz="1800"/>
              <a:t> memory address </a:t>
            </a:r>
            <a:r>
              <a:rPr lang="en"/>
              <a:t>could</a:t>
            </a:r>
            <a:r>
              <a:rPr lang="en" sz="1800"/>
              <a:t> return</a:t>
            </a:r>
            <a:endParaRPr sz="1800"/>
          </a:p>
          <a:p>
            <a:pPr indent="-342900" lvl="0" marL="457200" rtl="0" algn="l">
              <a:spcBef>
                <a:spcPts val="0"/>
              </a:spcBef>
              <a:spcAft>
                <a:spcPts val="0"/>
              </a:spcAft>
              <a:buSzPts val="1800"/>
              <a:buChar char="●"/>
            </a:pPr>
            <a:r>
              <a:rPr i="1" lang="en" sz="1800"/>
              <a:t>Consistency</a:t>
            </a:r>
            <a:r>
              <a:rPr lang="en" sz="1800"/>
              <a:t> describes properties across all memory address</a:t>
            </a:r>
            <a:endParaRPr sz="1800"/>
          </a:p>
          <a:p>
            <a:pPr indent="0" lvl="0" marL="0" rtl="0" algn="l">
              <a:spcBef>
                <a:spcPts val="1200"/>
              </a:spcBef>
              <a:spcAft>
                <a:spcPts val="1200"/>
              </a:spcAft>
              <a:buNone/>
            </a:pPr>
            <a:r>
              <a:rPr lang="en" sz="1800"/>
              <a:t>Coherence alone does not imply any particular memory consistency model!</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Consistency and Caches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Q</a:t>
            </a:r>
            <a:r>
              <a:rPr lang="en" sz="1800"/>
              <a:t>: Do memory consistency models apply only to systems with caches?</a:t>
            </a:r>
            <a:endParaRPr sz="1800"/>
          </a:p>
          <a:p>
            <a:pPr indent="0" lvl="0" marL="0" rtl="0" algn="l">
              <a:spcBef>
                <a:spcPts val="1200"/>
              </a:spcBef>
              <a:spcAft>
                <a:spcPts val="1200"/>
              </a:spcAft>
              <a:buNone/>
            </a:pPr>
            <a:r>
              <a:rPr b="1" lang="en" sz="1800"/>
              <a:t>A</a:t>
            </a:r>
            <a:r>
              <a:rPr lang="en" sz="1800"/>
              <a:t>: No — consider a cache-less system </a:t>
            </a:r>
            <a:r>
              <a:rPr lang="en"/>
              <a:t>with multiple memory banks</a:t>
            </a:r>
            <a:endParaRPr sz="1800"/>
          </a:p>
        </p:txBody>
      </p:sp>
      <p:pic>
        <p:nvPicPr>
          <p:cNvPr id="80" name="Google Shape;80;p17"/>
          <p:cNvPicPr preferRelativeResize="0"/>
          <p:nvPr/>
        </p:nvPicPr>
        <p:blipFill>
          <a:blip r:embed="rId3">
            <a:alphaModFix/>
          </a:blip>
          <a:stretch>
            <a:fillRect/>
          </a:stretch>
        </p:blipFill>
        <p:spPr>
          <a:xfrm>
            <a:off x="1716750" y="2571750"/>
            <a:ext cx="5710501" cy="191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RISC-V Memory Models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RISC-V currently has two:</a:t>
            </a:r>
            <a:endParaRPr sz="1800"/>
          </a:p>
          <a:p>
            <a:pPr indent="-342900" lvl="0" marL="457200" rtl="0" algn="l">
              <a:spcBef>
                <a:spcPts val="1200"/>
              </a:spcBef>
              <a:spcAft>
                <a:spcPts val="0"/>
              </a:spcAft>
              <a:buSzPts val="1800"/>
              <a:buAutoNum type="arabicPeriod"/>
            </a:pPr>
            <a:r>
              <a:rPr lang="en" sz="1800"/>
              <a:t>Default: Weak memory ordering (RVWMO)</a:t>
            </a:r>
            <a:endParaRPr sz="1800"/>
          </a:p>
          <a:p>
            <a:pPr indent="-342900" lvl="0" marL="457200" rtl="0" algn="l">
              <a:spcBef>
                <a:spcPts val="0"/>
              </a:spcBef>
              <a:spcAft>
                <a:spcPts val="0"/>
              </a:spcAft>
              <a:buSzPts val="1800"/>
              <a:buAutoNum type="arabicPeriod"/>
            </a:pPr>
            <a:r>
              <a:rPr lang="en" sz="1800"/>
              <a:t>Optional extension: Total store order (RVTSO)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Consistency: Intuitive Starting Point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Definition</a:t>
            </a:r>
            <a:r>
              <a:rPr lang="en" sz="1600"/>
              <a:t>: [A multiprocessor system is sequentially consistent if] the result of any execution is the same as if the operations of all the processors were executed in some sequential order, and the operations of each individual processor appear in this sequence in the order specified by its program.</a:t>
            </a:r>
            <a:endParaRPr sz="1600"/>
          </a:p>
          <a:p>
            <a:pPr indent="0" lvl="0" marL="0" rtl="0" algn="l">
              <a:spcBef>
                <a:spcPts val="1200"/>
              </a:spcBef>
              <a:spcAft>
                <a:spcPts val="1200"/>
              </a:spcAft>
              <a:buNone/>
            </a:pPr>
            <a:r>
              <a:rPr lang="en" sz="1600"/>
              <a:t>Leslie Lamport.  </a:t>
            </a:r>
            <a:r>
              <a:rPr lang="en" sz="1600" u="sng">
                <a:solidFill>
                  <a:schemeClr val="hlink"/>
                </a:solidFill>
                <a:hlinkClick r:id="rId3"/>
              </a:rPr>
              <a:t>How to Make a Multiprocessor Computer That Correctly Executes Multiprocess Programs</a:t>
            </a:r>
            <a:r>
              <a:rPr lang="en" sz="1600"/>
              <a:t> (1979)</a:t>
            </a:r>
            <a:endParaRPr sz="1600"/>
          </a:p>
        </p:txBody>
      </p:sp>
      <p:pic>
        <p:nvPicPr>
          <p:cNvPr id="93" name="Google Shape;93;p19"/>
          <p:cNvPicPr preferRelativeResize="0"/>
          <p:nvPr/>
        </p:nvPicPr>
        <p:blipFill>
          <a:blip r:embed="rId4">
            <a:alphaModFix/>
          </a:blip>
          <a:stretch>
            <a:fillRect/>
          </a:stretch>
        </p:blipFill>
        <p:spPr>
          <a:xfrm>
            <a:off x="3209551" y="2999275"/>
            <a:ext cx="2724900" cy="205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Worksheet Q1</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Consider the following two threads executing on two different cores.</a:t>
            </a:r>
            <a:br>
              <a:rPr lang="en"/>
            </a:br>
            <a:r>
              <a:rPr lang="en"/>
              <a:t>Memory locations A, B, and C are initialized to zero.</a:t>
            </a:r>
            <a:endParaRPr sz="2100">
              <a:solidFill>
                <a:schemeClr val="dk1"/>
              </a:solidFill>
              <a:latin typeface="Times New Roman"/>
              <a:ea typeface="Times New Roman"/>
              <a:cs typeface="Times New Roman"/>
              <a:sym typeface="Times New Roman"/>
            </a:endParaRPr>
          </a:p>
          <a:p>
            <a:pPr indent="0" lvl="0" marL="1828800" rtl="0" algn="l">
              <a:lnSpc>
                <a:spcPct val="100000"/>
              </a:lnSpc>
              <a:spcBef>
                <a:spcPts val="1200"/>
              </a:spcBef>
              <a:spcAft>
                <a:spcPts val="0"/>
              </a:spcAft>
              <a:buClr>
                <a:schemeClr val="dk1"/>
              </a:buClr>
              <a:buSzPts val="1100"/>
              <a:buFont typeface="Arial"/>
              <a:buNone/>
            </a:pPr>
            <a:r>
              <a:rPr b="1" lang="en" sz="1600">
                <a:solidFill>
                  <a:schemeClr val="dk1"/>
                </a:solidFill>
              </a:rPr>
              <a:t>P1:</a:t>
            </a:r>
            <a:r>
              <a:rPr lang="en" sz="1600">
                <a:solidFill>
                  <a:schemeClr val="dk1"/>
                </a:solidFill>
              </a:rPr>
              <a:t> </a:t>
            </a:r>
            <a:r>
              <a:rPr lang="en" sz="1600">
                <a:solidFill>
                  <a:schemeClr val="dk1"/>
                </a:solidFill>
                <a:latin typeface="Times New Roman"/>
                <a:ea typeface="Times New Roman"/>
                <a:cs typeface="Times New Roman"/>
                <a:sym typeface="Times New Roman"/>
              </a:rPr>
              <a:t>				</a:t>
            </a:r>
            <a:r>
              <a:rPr b="1" lang="en" sz="1600">
                <a:solidFill>
                  <a:schemeClr val="dk1"/>
                </a:solidFill>
              </a:rPr>
              <a:t>P2:</a:t>
            </a:r>
            <a:endParaRPr b="1" sz="1600">
              <a:solidFill>
                <a:schemeClr val="dk1"/>
              </a:solidFill>
            </a:endParaRPr>
          </a:p>
          <a:p>
            <a:pPr indent="0" lvl="0" marL="1828800" rtl="0" algn="l">
              <a:lnSpc>
                <a:spcPct val="100000"/>
              </a:lnSpc>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li x1, 1 			li x1, 2</a:t>
            </a:r>
            <a:endParaRPr sz="1600">
              <a:solidFill>
                <a:schemeClr val="dk1"/>
              </a:solidFill>
              <a:latin typeface="Times New Roman"/>
              <a:ea typeface="Times New Roman"/>
              <a:cs typeface="Times New Roman"/>
              <a:sym typeface="Times New Roman"/>
            </a:endParaRPr>
          </a:p>
          <a:p>
            <a:pPr indent="457200" lvl="0" marL="914400" rtl="0" algn="l">
              <a:lnSpc>
                <a:spcPct val="100000"/>
              </a:lnSpc>
              <a:spcBef>
                <a:spcPts val="0"/>
              </a:spcBef>
              <a:spcAft>
                <a:spcPts val="0"/>
              </a:spcAft>
              <a:buClr>
                <a:schemeClr val="dk1"/>
              </a:buClr>
              <a:buSzPts val="1100"/>
              <a:buFont typeface="Arial"/>
              <a:buNone/>
            </a:pPr>
            <a:r>
              <a:rPr b="1" lang="en" sz="1600">
                <a:solidFill>
                  <a:srgbClr val="FF0000"/>
                </a:solidFill>
                <a:latin typeface="Courier New"/>
                <a:ea typeface="Courier New"/>
                <a:cs typeface="Courier New"/>
                <a:sym typeface="Courier New"/>
              </a:rPr>
              <a:t>I1</a:t>
            </a:r>
            <a:r>
              <a:rPr lang="en" sz="1600">
                <a:solidFill>
                  <a:schemeClr val="dk1"/>
                </a:solidFill>
                <a:latin typeface="Courier New"/>
                <a:ea typeface="Courier New"/>
                <a:cs typeface="Courier New"/>
                <a:sym typeface="Courier New"/>
              </a:rPr>
              <a:t>	lw x2, A		</a:t>
            </a:r>
            <a:r>
              <a:rPr b="1" lang="en" sz="1600">
                <a:solidFill>
                  <a:srgbClr val="FF0000"/>
                </a:solidFill>
                <a:latin typeface="Courier New"/>
                <a:ea typeface="Courier New"/>
                <a:cs typeface="Courier New"/>
                <a:sym typeface="Courier New"/>
              </a:rPr>
              <a:t>J1</a:t>
            </a:r>
            <a:r>
              <a:rPr lang="en" sz="1600">
                <a:solidFill>
                  <a:schemeClr val="dk1"/>
                </a:solidFill>
                <a:latin typeface="Courier New"/>
                <a:ea typeface="Courier New"/>
                <a:cs typeface="Courier New"/>
                <a:sym typeface="Courier New"/>
              </a:rPr>
              <a:t>	sw x1, B</a:t>
            </a:r>
            <a:endParaRPr sz="1600">
              <a:solidFill>
                <a:schemeClr val="dk1"/>
              </a:solidFill>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rPr b="1" lang="en" sz="1600">
                <a:solidFill>
                  <a:srgbClr val="FF0000"/>
                </a:solidFill>
                <a:latin typeface="Courier New"/>
                <a:ea typeface="Courier New"/>
                <a:cs typeface="Courier New"/>
                <a:sym typeface="Courier New"/>
              </a:rPr>
              <a:t>I2</a:t>
            </a:r>
            <a:r>
              <a:rPr lang="en" sz="1600">
                <a:solidFill>
                  <a:schemeClr val="dk1"/>
                </a:solidFill>
                <a:latin typeface="Courier New"/>
                <a:ea typeface="Courier New"/>
                <a:cs typeface="Courier New"/>
                <a:sym typeface="Courier New"/>
              </a:rPr>
              <a:t>	sw x1, C		</a:t>
            </a:r>
            <a:r>
              <a:rPr b="1" lang="en" sz="1600">
                <a:solidFill>
                  <a:srgbClr val="FF0000"/>
                </a:solidFill>
                <a:latin typeface="Courier New"/>
                <a:ea typeface="Courier New"/>
                <a:cs typeface="Courier New"/>
                <a:sym typeface="Courier New"/>
              </a:rPr>
              <a:t>J2</a:t>
            </a:r>
            <a:r>
              <a:rPr lang="en" sz="1600">
                <a:solidFill>
                  <a:schemeClr val="dk1"/>
                </a:solidFill>
                <a:latin typeface="Courier New"/>
                <a:ea typeface="Courier New"/>
                <a:cs typeface="Courier New"/>
                <a:sym typeface="Courier New"/>
              </a:rPr>
              <a:t>	lw x2, C</a:t>
            </a:r>
            <a:br>
              <a:rPr lang="en" sz="1600">
                <a:solidFill>
                  <a:schemeClr val="dk1"/>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I3</a:t>
            </a:r>
            <a:r>
              <a:rPr lang="en" sz="1600">
                <a:solidFill>
                  <a:schemeClr val="dk1"/>
                </a:solidFill>
                <a:latin typeface="Courier New"/>
                <a:ea typeface="Courier New"/>
                <a:cs typeface="Courier New"/>
                <a:sym typeface="Courier New"/>
              </a:rPr>
              <a:t>	lw x3, B		</a:t>
            </a:r>
            <a:r>
              <a:rPr b="1" lang="en" sz="1600">
                <a:solidFill>
                  <a:srgbClr val="FF0000"/>
                </a:solidFill>
                <a:latin typeface="Courier New"/>
                <a:ea typeface="Courier New"/>
                <a:cs typeface="Courier New"/>
                <a:sym typeface="Courier New"/>
              </a:rPr>
              <a:t>J3</a:t>
            </a:r>
            <a:r>
              <a:rPr lang="en" sz="1600">
                <a:solidFill>
                  <a:schemeClr val="dk1"/>
                </a:solidFill>
                <a:latin typeface="Courier New"/>
                <a:ea typeface="Courier New"/>
                <a:cs typeface="Courier New"/>
                <a:sym typeface="Courier New"/>
              </a:rPr>
              <a:t>	sw x1, A </a:t>
            </a:r>
            <a:endParaRPr sz="2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t>We are interested in the final values of P1.x2, P1.x3, and P2.x2.</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Consistency (</a:t>
            </a:r>
            <a:r>
              <a:rPr lang="en"/>
              <a:t>Q1.1)</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828800" rtl="0" algn="l">
              <a:lnSpc>
                <a:spcPct val="100000"/>
              </a:lnSpc>
              <a:spcBef>
                <a:spcPts val="0"/>
              </a:spcBef>
              <a:spcAft>
                <a:spcPts val="0"/>
              </a:spcAft>
              <a:buClr>
                <a:schemeClr val="dk1"/>
              </a:buClr>
              <a:buSzPts val="1100"/>
              <a:buFont typeface="Arial"/>
              <a:buNone/>
            </a:pPr>
            <a:r>
              <a:rPr b="1" lang="en" sz="1600">
                <a:solidFill>
                  <a:schemeClr val="dk1"/>
                </a:solidFill>
              </a:rPr>
              <a:t>P1:</a:t>
            </a:r>
            <a:r>
              <a:rPr lang="en" sz="1600">
                <a:solidFill>
                  <a:schemeClr val="dk1"/>
                </a:solidFill>
              </a:rPr>
              <a:t> </a:t>
            </a:r>
            <a:r>
              <a:rPr lang="en" sz="1600">
                <a:solidFill>
                  <a:schemeClr val="dk1"/>
                </a:solidFill>
                <a:latin typeface="Times New Roman"/>
                <a:ea typeface="Times New Roman"/>
                <a:cs typeface="Times New Roman"/>
                <a:sym typeface="Times New Roman"/>
              </a:rPr>
              <a:t>				</a:t>
            </a:r>
            <a:r>
              <a:rPr b="1" lang="en" sz="1600">
                <a:solidFill>
                  <a:schemeClr val="dk1"/>
                </a:solidFill>
              </a:rPr>
              <a:t>P2:</a:t>
            </a:r>
            <a:endParaRPr b="1" sz="1600">
              <a:solidFill>
                <a:schemeClr val="dk1"/>
              </a:solidFill>
            </a:endParaRPr>
          </a:p>
          <a:p>
            <a:pPr indent="0" lvl="0" marL="1828800" rtl="0" algn="l">
              <a:lnSpc>
                <a:spcPct val="100000"/>
              </a:lnSpc>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li x1, 1 			li x1, 2</a:t>
            </a:r>
            <a:endParaRPr sz="1600">
              <a:solidFill>
                <a:schemeClr val="dk1"/>
              </a:solidFill>
              <a:latin typeface="Times New Roman"/>
              <a:ea typeface="Times New Roman"/>
              <a:cs typeface="Times New Roman"/>
              <a:sym typeface="Times New Roman"/>
            </a:endParaRPr>
          </a:p>
          <a:p>
            <a:pPr indent="457200" lvl="0" marL="914400" rtl="0" algn="l">
              <a:lnSpc>
                <a:spcPct val="100000"/>
              </a:lnSpc>
              <a:spcBef>
                <a:spcPts val="0"/>
              </a:spcBef>
              <a:spcAft>
                <a:spcPts val="0"/>
              </a:spcAft>
              <a:buClr>
                <a:schemeClr val="dk1"/>
              </a:buClr>
              <a:buSzPts val="1100"/>
              <a:buFont typeface="Arial"/>
              <a:buNone/>
            </a:pPr>
            <a:r>
              <a:rPr b="1" lang="en" sz="1600">
                <a:solidFill>
                  <a:srgbClr val="FF0000"/>
                </a:solidFill>
                <a:latin typeface="Courier New"/>
                <a:ea typeface="Courier New"/>
                <a:cs typeface="Courier New"/>
                <a:sym typeface="Courier New"/>
              </a:rPr>
              <a:t>I1</a:t>
            </a:r>
            <a:r>
              <a:rPr lang="en" sz="1600">
                <a:solidFill>
                  <a:schemeClr val="dk1"/>
                </a:solidFill>
                <a:latin typeface="Courier New"/>
                <a:ea typeface="Courier New"/>
                <a:cs typeface="Courier New"/>
                <a:sym typeface="Courier New"/>
              </a:rPr>
              <a:t>	lw x2, A		</a:t>
            </a:r>
            <a:r>
              <a:rPr b="1" lang="en" sz="1600">
                <a:solidFill>
                  <a:srgbClr val="FF0000"/>
                </a:solidFill>
                <a:latin typeface="Courier New"/>
                <a:ea typeface="Courier New"/>
                <a:cs typeface="Courier New"/>
                <a:sym typeface="Courier New"/>
              </a:rPr>
              <a:t>J1</a:t>
            </a:r>
            <a:r>
              <a:rPr lang="en" sz="1600">
                <a:solidFill>
                  <a:schemeClr val="dk1"/>
                </a:solidFill>
                <a:latin typeface="Courier New"/>
                <a:ea typeface="Courier New"/>
                <a:cs typeface="Courier New"/>
                <a:sym typeface="Courier New"/>
              </a:rPr>
              <a:t>	sw x1, B</a:t>
            </a:r>
            <a:endParaRPr sz="1600">
              <a:solidFill>
                <a:schemeClr val="dk1"/>
              </a:solidFill>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rPr b="1" lang="en" sz="1600">
                <a:solidFill>
                  <a:srgbClr val="FF0000"/>
                </a:solidFill>
                <a:latin typeface="Courier New"/>
                <a:ea typeface="Courier New"/>
                <a:cs typeface="Courier New"/>
                <a:sym typeface="Courier New"/>
              </a:rPr>
              <a:t>I2</a:t>
            </a:r>
            <a:r>
              <a:rPr lang="en" sz="1600">
                <a:solidFill>
                  <a:schemeClr val="dk1"/>
                </a:solidFill>
                <a:latin typeface="Courier New"/>
                <a:ea typeface="Courier New"/>
                <a:cs typeface="Courier New"/>
                <a:sym typeface="Courier New"/>
              </a:rPr>
              <a:t>	sw x1, C		</a:t>
            </a:r>
            <a:r>
              <a:rPr b="1" lang="en" sz="1600">
                <a:solidFill>
                  <a:srgbClr val="FF0000"/>
                </a:solidFill>
                <a:latin typeface="Courier New"/>
                <a:ea typeface="Courier New"/>
                <a:cs typeface="Courier New"/>
                <a:sym typeface="Courier New"/>
              </a:rPr>
              <a:t>J2</a:t>
            </a:r>
            <a:r>
              <a:rPr lang="en" sz="1600">
                <a:solidFill>
                  <a:schemeClr val="dk1"/>
                </a:solidFill>
                <a:latin typeface="Courier New"/>
                <a:ea typeface="Courier New"/>
                <a:cs typeface="Courier New"/>
                <a:sym typeface="Courier New"/>
              </a:rPr>
              <a:t>	lw x2, C</a:t>
            </a:r>
            <a:br>
              <a:rPr lang="en" sz="1600">
                <a:solidFill>
                  <a:schemeClr val="dk1"/>
                </a:solidFill>
                <a:latin typeface="Courier New"/>
                <a:ea typeface="Courier New"/>
                <a:cs typeface="Courier New"/>
                <a:sym typeface="Courier New"/>
              </a:rPr>
            </a:br>
            <a:r>
              <a:rPr b="1" lang="en" sz="1600">
                <a:solidFill>
                  <a:srgbClr val="FF0000"/>
                </a:solidFill>
                <a:latin typeface="Courier New"/>
                <a:ea typeface="Courier New"/>
                <a:cs typeface="Courier New"/>
                <a:sym typeface="Courier New"/>
              </a:rPr>
              <a:t>I3</a:t>
            </a:r>
            <a:r>
              <a:rPr lang="en" sz="1600">
                <a:solidFill>
                  <a:schemeClr val="dk1"/>
                </a:solidFill>
                <a:latin typeface="Courier New"/>
                <a:ea typeface="Courier New"/>
                <a:cs typeface="Courier New"/>
                <a:sym typeface="Courier New"/>
              </a:rPr>
              <a:t>	lw x3, B		</a:t>
            </a:r>
            <a:r>
              <a:rPr b="1" lang="en" sz="1600">
                <a:solidFill>
                  <a:srgbClr val="FF0000"/>
                </a:solidFill>
                <a:latin typeface="Courier New"/>
                <a:ea typeface="Courier New"/>
                <a:cs typeface="Courier New"/>
                <a:sym typeface="Courier New"/>
              </a:rPr>
              <a:t>J3</a:t>
            </a:r>
            <a:r>
              <a:rPr lang="en" sz="1600">
                <a:solidFill>
                  <a:schemeClr val="dk1"/>
                </a:solidFill>
                <a:latin typeface="Courier New"/>
                <a:ea typeface="Courier New"/>
                <a:cs typeface="Courier New"/>
                <a:sym typeface="Courier New"/>
              </a:rPr>
              <a:t>	sw x1, A</a:t>
            </a:r>
            <a:endParaRPr sz="1600">
              <a:solidFill>
                <a:schemeClr val="dk1"/>
              </a:solidFill>
            </a:endParaRPr>
          </a:p>
          <a:p>
            <a:pPr indent="0" lvl="0" marL="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t>Give all possible sets of values of P1.x2, P1.x3, and P2.x2 under sequential consistency.</a:t>
            </a:r>
            <a:endParaRPr sz="1400">
              <a:solidFill>
                <a:schemeClr val="dk1"/>
              </a:solidFill>
            </a:endParaRPr>
          </a:p>
          <a:p>
            <a:pPr indent="0" lvl="0" marL="0" rtl="0" algn="l">
              <a:lnSpc>
                <a:spcPct val="100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graphicFrame>
        <p:nvGraphicFramePr>
          <p:cNvPr id="106" name="Google Shape;106;p21"/>
          <p:cNvGraphicFramePr/>
          <p:nvPr/>
        </p:nvGraphicFramePr>
        <p:xfrm>
          <a:off x="688000" y="3056890"/>
          <a:ext cx="3000000" cy="3000000"/>
        </p:xfrm>
        <a:graphic>
          <a:graphicData uri="http://schemas.openxmlformats.org/drawingml/2006/table">
            <a:tbl>
              <a:tblPr>
                <a:noFill/>
                <a:tableStyleId>{6F8FF835-87C7-48F2-921A-D3212A962F95}</a:tableStyleId>
              </a:tblPr>
              <a:tblGrid>
                <a:gridCol w="2390825"/>
                <a:gridCol w="1793125"/>
                <a:gridCol w="1793125"/>
                <a:gridCol w="1793125"/>
              </a:tblGrid>
              <a:tr h="294650">
                <a:tc>
                  <a:txBody>
                    <a:bodyPr/>
                    <a:lstStyle/>
                    <a:p>
                      <a:pPr indent="0" lvl="0" marL="0" rtl="0" algn="ctr">
                        <a:spcBef>
                          <a:spcPts val="0"/>
                        </a:spcBef>
                        <a:spcAft>
                          <a:spcPts val="0"/>
                        </a:spcAft>
                        <a:buNone/>
                      </a:pPr>
                      <a:r>
                        <a:rPr lang="en"/>
                        <a:t>Operation Order</a:t>
                      </a:r>
                      <a:endParaRPr/>
                    </a:p>
                  </a:txBody>
                  <a:tcPr marT="63500" marB="63500" marR="63500" marL="63500"/>
                </a:tc>
                <a:tc>
                  <a:txBody>
                    <a:bodyPr/>
                    <a:lstStyle/>
                    <a:p>
                      <a:pPr indent="0" lvl="0" marL="0" rtl="0" algn="ctr">
                        <a:spcBef>
                          <a:spcPts val="0"/>
                        </a:spcBef>
                        <a:spcAft>
                          <a:spcPts val="0"/>
                        </a:spcAft>
                        <a:buNone/>
                      </a:pPr>
                      <a:r>
                        <a:rPr lang="en"/>
                        <a:t>P1.x2</a:t>
                      </a:r>
                      <a:endParaRPr/>
                    </a:p>
                  </a:txBody>
                  <a:tcPr marT="63500" marB="63500" marR="63500" marL="63500"/>
                </a:tc>
                <a:tc>
                  <a:txBody>
                    <a:bodyPr/>
                    <a:lstStyle/>
                    <a:p>
                      <a:pPr indent="0" lvl="0" marL="0" rtl="0" algn="ctr">
                        <a:spcBef>
                          <a:spcPts val="0"/>
                        </a:spcBef>
                        <a:spcAft>
                          <a:spcPts val="0"/>
                        </a:spcAft>
                        <a:buNone/>
                      </a:pPr>
                      <a:r>
                        <a:rPr lang="en"/>
                        <a:t>P1.x3</a:t>
                      </a:r>
                      <a:endParaRPr/>
                    </a:p>
                  </a:txBody>
                  <a:tcPr marT="63500" marB="63500" marR="63500" marL="63500"/>
                </a:tc>
                <a:tc>
                  <a:txBody>
                    <a:bodyPr/>
                    <a:lstStyle/>
                    <a:p>
                      <a:pPr indent="0" lvl="0" marL="0" rtl="0" algn="ctr">
                        <a:spcBef>
                          <a:spcPts val="0"/>
                        </a:spcBef>
                        <a:spcAft>
                          <a:spcPts val="0"/>
                        </a:spcAft>
                        <a:buNone/>
                      </a:pPr>
                      <a:r>
                        <a:rPr lang="en"/>
                        <a:t>P2.x2</a:t>
                      </a:r>
                      <a:endParaRPr/>
                    </a:p>
                  </a:txBody>
                  <a:tcPr marT="63500" marB="63500" marR="63500" marL="63500"/>
                </a:tc>
              </a:tr>
              <a:tr h="340350">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