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C056301-7188-46A2-8491-C85CDA8DEA91}">
  <a:tblStyle styleId="{7C056301-7188-46A2-8491-C85CDA8DEA91}"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58EA7E38-ABBC-4A55-A1D5-71ABAF576FE2}"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7A282924-E54B-4CEB-96E2-BBAB16F952A4}" styleName="Table_2">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d60476bc80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d60476bc80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d60476bc80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d60476bc80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d60476bc80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d60476bc80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d60476bc80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d60476bc80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d60476bc80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d60476bc80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d60476bc80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d60476bc80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d60476bc80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d60476bc80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d60476bc80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d60476bc80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d60476bc80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d60476bc80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d60476bc80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d60476bc80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d60476bc80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d60476bc80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d60476bc80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d60476bc80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d60476bc80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d60476bc80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d60476bc80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d60476bc80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d60476bc80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d60476bc80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d60476bc80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d60476bc80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d60476bc80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d60476bc80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d60476bc80_0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d60476bc80_0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d59af50628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d59af50628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d59af50628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d59af50628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d59af50628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d59af50628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d60476bc80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d60476bc80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d59af50628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d59af50628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d59af5062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d59af5062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d60476bc80_0_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d60476bc80_0_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d59af5062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d59af5062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d59af50628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d59af50628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d59af5062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d59af5062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d60476bc80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d60476bc80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d60476bc8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d60476bc8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Framing the course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60476bc8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60476bc8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d60476bc80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d60476bc80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d60476bc80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d60476bc80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d60476bc80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d60476bc80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d60476bc80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d60476bc80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CS152 Section 13</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Final Exam Review (Part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Out-of-Order Execution</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InO/OoO stages: fetch, dispatch, rename, issue, completion, commit</a:t>
            </a:r>
            <a:endParaRPr/>
          </a:p>
          <a:p>
            <a:pPr indent="-342900" lvl="0" marL="457200" rtl="0" algn="l">
              <a:spcBef>
                <a:spcPts val="0"/>
              </a:spcBef>
              <a:spcAft>
                <a:spcPts val="0"/>
              </a:spcAft>
              <a:buSzPts val="1800"/>
              <a:buChar char="●"/>
            </a:pPr>
            <a:r>
              <a:rPr lang="en"/>
              <a:t>Superscalar register renaming</a:t>
            </a:r>
            <a:endParaRPr/>
          </a:p>
          <a:p>
            <a:pPr indent="-317500" lvl="1" marL="914400" rtl="0" algn="l">
              <a:spcBef>
                <a:spcPts val="0"/>
              </a:spcBef>
              <a:spcAft>
                <a:spcPts val="0"/>
              </a:spcAft>
              <a:buSzPts val="1400"/>
              <a:buChar char="○"/>
            </a:pPr>
            <a:r>
              <a:rPr lang="en"/>
              <a:t>Tomasulo’s algorithm</a:t>
            </a:r>
            <a:endParaRPr/>
          </a:p>
          <a:p>
            <a:pPr indent="-342900" lvl="0" marL="457200" rtl="0" algn="l">
              <a:spcBef>
                <a:spcPts val="0"/>
              </a:spcBef>
              <a:spcAft>
                <a:spcPts val="0"/>
              </a:spcAft>
              <a:buSzPts val="1800"/>
              <a:buChar char="●"/>
            </a:pPr>
            <a:r>
              <a:rPr lang="en"/>
              <a:t>Data-in-ROB vs unified physical register file</a:t>
            </a:r>
            <a:endParaRPr/>
          </a:p>
          <a:p>
            <a:pPr indent="-342900" lvl="0" marL="457200" rtl="0" algn="l">
              <a:spcBef>
                <a:spcPts val="0"/>
              </a:spcBef>
              <a:spcAft>
                <a:spcPts val="0"/>
              </a:spcAft>
              <a:buSzPts val="1800"/>
              <a:buChar char="●"/>
            </a:pPr>
            <a:r>
              <a:rPr lang="en"/>
              <a:t>Recovering from mispredictions and exceptions</a:t>
            </a:r>
            <a:endParaRPr/>
          </a:p>
          <a:p>
            <a:pPr indent="-342900" lvl="0" marL="457200" rtl="0" algn="l">
              <a:spcBef>
                <a:spcPts val="0"/>
              </a:spcBef>
              <a:spcAft>
                <a:spcPts val="0"/>
              </a:spcAft>
              <a:buSzPts val="1800"/>
              <a:buChar char="●"/>
            </a:pPr>
            <a:r>
              <a:rPr lang="en"/>
              <a:t>Load/store queue design</a:t>
            </a:r>
            <a:endParaRPr/>
          </a:p>
          <a:p>
            <a:pPr indent="-317500" lvl="1" marL="914400" rtl="0" algn="l">
              <a:spcBef>
                <a:spcPts val="0"/>
              </a:spcBef>
              <a:spcAft>
                <a:spcPts val="0"/>
              </a:spcAft>
              <a:buSzPts val="1400"/>
              <a:buChar char="○"/>
            </a:pPr>
            <a:r>
              <a:rPr lang="en"/>
              <a:t>Speculative store buffer</a:t>
            </a:r>
            <a:endParaRPr/>
          </a:p>
          <a:p>
            <a:pPr indent="-317500" lvl="1" marL="914400" rtl="0" algn="l">
              <a:spcBef>
                <a:spcPts val="0"/>
              </a:spcBef>
              <a:spcAft>
                <a:spcPts val="0"/>
              </a:spcAft>
              <a:buSzPts val="1400"/>
              <a:buChar char="○"/>
            </a:pPr>
            <a:r>
              <a:rPr lang="en"/>
              <a:t>Memory dependence speculation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Branch Prediction</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Hardware and software techniques to reduce control-flow penalty</a:t>
            </a:r>
            <a:endParaRPr/>
          </a:p>
          <a:p>
            <a:pPr indent="-317500" lvl="1" marL="914400" rtl="0" algn="l">
              <a:spcBef>
                <a:spcPts val="0"/>
              </a:spcBef>
              <a:spcAft>
                <a:spcPts val="0"/>
              </a:spcAft>
              <a:buSzPts val="1400"/>
              <a:buChar char="○"/>
            </a:pPr>
            <a:r>
              <a:rPr lang="en"/>
              <a:t>Static vs dynamic prediction</a:t>
            </a:r>
            <a:endParaRPr/>
          </a:p>
          <a:p>
            <a:pPr indent="-342900" lvl="0" marL="457200" rtl="0" algn="l">
              <a:spcBef>
                <a:spcPts val="0"/>
              </a:spcBef>
              <a:spcAft>
                <a:spcPts val="0"/>
              </a:spcAft>
              <a:buSzPts val="1800"/>
              <a:buChar char="●"/>
            </a:pPr>
            <a:r>
              <a:rPr lang="en"/>
              <a:t>BHT, BTB, RAS</a:t>
            </a:r>
            <a:endParaRPr/>
          </a:p>
          <a:p>
            <a:pPr indent="-317500" lvl="1" marL="914400" rtl="0" algn="l">
              <a:spcBef>
                <a:spcPts val="0"/>
              </a:spcBef>
              <a:spcAft>
                <a:spcPts val="0"/>
              </a:spcAft>
              <a:buSzPts val="1400"/>
              <a:buChar char="○"/>
            </a:pPr>
            <a:r>
              <a:rPr lang="en"/>
              <a:t>Trade-offs between capacity, accuracy, and latency</a:t>
            </a:r>
            <a:endParaRPr/>
          </a:p>
          <a:p>
            <a:pPr indent="-342900" lvl="0" marL="457200" rtl="0" algn="l">
              <a:spcBef>
                <a:spcPts val="0"/>
              </a:spcBef>
              <a:spcAft>
                <a:spcPts val="0"/>
              </a:spcAft>
              <a:buSzPts val="1800"/>
              <a:buChar char="●"/>
            </a:pPr>
            <a:r>
              <a:rPr lang="en"/>
              <a:t>Local history: temporal correlation</a:t>
            </a:r>
            <a:endParaRPr/>
          </a:p>
          <a:p>
            <a:pPr indent="-342900" lvl="0" marL="457200" rtl="0" algn="l">
              <a:spcBef>
                <a:spcPts val="0"/>
              </a:spcBef>
              <a:spcAft>
                <a:spcPts val="0"/>
              </a:spcAft>
              <a:buSzPts val="1800"/>
              <a:buChar char="●"/>
            </a:pPr>
            <a:r>
              <a:rPr lang="en"/>
              <a:t>Global history: spatial correlation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VLIW</a:t>
            </a:r>
            <a:endParaRPr/>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Classic VLIW: static scheduling</a:t>
            </a:r>
            <a:endParaRPr/>
          </a:p>
          <a:p>
            <a:pPr indent="-317500" lvl="1" marL="914400" rtl="0" algn="l">
              <a:spcBef>
                <a:spcPts val="0"/>
              </a:spcBef>
              <a:spcAft>
                <a:spcPts val="0"/>
              </a:spcAft>
              <a:buSzPts val="1400"/>
              <a:buChar char="○"/>
            </a:pPr>
            <a:r>
              <a:rPr lang="en"/>
              <a:t>Compiler is responsible for avoiding hazards</a:t>
            </a:r>
            <a:endParaRPr/>
          </a:p>
          <a:p>
            <a:pPr indent="-317500" lvl="1" marL="914400" rtl="0" algn="l">
              <a:spcBef>
                <a:spcPts val="0"/>
              </a:spcBef>
              <a:spcAft>
                <a:spcPts val="0"/>
              </a:spcAft>
              <a:buSzPts val="1400"/>
              <a:buChar char="○"/>
            </a:pPr>
            <a:r>
              <a:rPr lang="en"/>
              <a:t>Contrast with dynamic OoO execution</a:t>
            </a:r>
            <a:endParaRPr/>
          </a:p>
          <a:p>
            <a:pPr indent="-342900" lvl="0" marL="457200" rtl="0" algn="l">
              <a:spcBef>
                <a:spcPts val="0"/>
              </a:spcBef>
              <a:spcAft>
                <a:spcPts val="0"/>
              </a:spcAft>
              <a:buSzPts val="1800"/>
              <a:buChar char="●"/>
            </a:pPr>
            <a:r>
              <a:rPr lang="en"/>
              <a:t>Harnessing ILP</a:t>
            </a:r>
            <a:endParaRPr/>
          </a:p>
          <a:p>
            <a:pPr indent="-317500" lvl="1" marL="914400" rtl="0" algn="l">
              <a:spcBef>
                <a:spcPts val="0"/>
              </a:spcBef>
              <a:spcAft>
                <a:spcPts val="0"/>
              </a:spcAft>
              <a:buSzPts val="1400"/>
              <a:buChar char="○"/>
            </a:pPr>
            <a:r>
              <a:rPr lang="en"/>
              <a:t>Loop unrolling</a:t>
            </a:r>
            <a:endParaRPr/>
          </a:p>
          <a:p>
            <a:pPr indent="-317500" lvl="1" marL="914400" rtl="0" algn="l">
              <a:spcBef>
                <a:spcPts val="0"/>
              </a:spcBef>
              <a:spcAft>
                <a:spcPts val="0"/>
              </a:spcAft>
              <a:buSzPts val="1400"/>
              <a:buChar char="○"/>
            </a:pPr>
            <a:r>
              <a:rPr lang="en"/>
              <a:t>Software pipelining</a:t>
            </a:r>
            <a:endParaRPr/>
          </a:p>
          <a:p>
            <a:pPr indent="-317500" lvl="1" marL="914400" rtl="0" algn="l">
              <a:spcBef>
                <a:spcPts val="0"/>
              </a:spcBef>
              <a:spcAft>
                <a:spcPts val="0"/>
              </a:spcAft>
              <a:buSzPts val="1400"/>
              <a:buChar char="○"/>
            </a:pPr>
            <a:r>
              <a:rPr lang="en"/>
              <a:t>Trace scheduling for irregular code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Multithreading</a:t>
            </a:r>
            <a:endParaRPr/>
          </a:p>
        </p:txBody>
      </p:sp>
      <p:sp>
        <p:nvSpPr>
          <p:cNvPr id="127" name="Google Shape;12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Vertical vs horizontal waste</a:t>
            </a:r>
            <a:endParaRPr/>
          </a:p>
          <a:p>
            <a:pPr indent="-342900" lvl="0" marL="457200" rtl="0" algn="l">
              <a:spcBef>
                <a:spcPts val="0"/>
              </a:spcBef>
              <a:spcAft>
                <a:spcPts val="0"/>
              </a:spcAft>
              <a:buSzPts val="1800"/>
              <a:buChar char="●"/>
            </a:pPr>
            <a:r>
              <a:rPr lang="en"/>
              <a:t>Hardware vs software threads</a:t>
            </a:r>
            <a:endParaRPr/>
          </a:p>
          <a:p>
            <a:pPr indent="-342900" lvl="0" marL="457200" rtl="0" algn="l">
              <a:spcBef>
                <a:spcPts val="0"/>
              </a:spcBef>
              <a:spcAft>
                <a:spcPts val="0"/>
              </a:spcAft>
              <a:buSzPts val="1800"/>
              <a:buChar char="●"/>
            </a:pPr>
            <a:r>
              <a:rPr lang="en"/>
              <a:t>Coarse-grain, fine-grain, simultaneous multithreading (SMT)</a:t>
            </a:r>
            <a:endParaRPr/>
          </a:p>
          <a:p>
            <a:pPr indent="-342900" lvl="0" marL="457200" rtl="0" algn="l">
              <a:spcBef>
                <a:spcPts val="0"/>
              </a:spcBef>
              <a:spcAft>
                <a:spcPts val="0"/>
              </a:spcAft>
              <a:buSzPts val="1800"/>
              <a:buChar char="●"/>
            </a:pPr>
            <a:r>
              <a:rPr lang="en"/>
              <a:t>Multiprocessing (multicore)</a:t>
            </a:r>
            <a:endParaRPr/>
          </a:p>
          <a:p>
            <a:pPr indent="-342900" lvl="0" marL="457200" rtl="0" algn="l">
              <a:spcBef>
                <a:spcPts val="0"/>
              </a:spcBef>
              <a:spcAft>
                <a:spcPts val="0"/>
              </a:spcAft>
              <a:buSzPts val="1800"/>
              <a:buChar char="●"/>
            </a:pPr>
            <a:r>
              <a:rPr lang="en"/>
              <a:t>Thread scheduling policies</a:t>
            </a:r>
            <a:endParaRPr/>
          </a:p>
          <a:p>
            <a:pPr indent="-342900" lvl="0" marL="457200" rtl="0" algn="l">
              <a:spcBef>
                <a:spcPts val="0"/>
              </a:spcBef>
              <a:spcAft>
                <a:spcPts val="0"/>
              </a:spcAft>
              <a:buSzPts val="1800"/>
              <a:buChar char="●"/>
            </a:pPr>
            <a:r>
              <a:rPr lang="en"/>
              <a:t>Shared vs partitioned resources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Vector Processors</a:t>
            </a:r>
            <a:endParaRPr/>
          </a:p>
        </p:txBody>
      </p:sp>
      <p:sp>
        <p:nvSpPr>
          <p:cNvPr id="133" name="Google Shape;13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Vector ISA advantages</a:t>
            </a:r>
            <a:endParaRPr/>
          </a:p>
          <a:p>
            <a:pPr indent="-317500" lvl="1" marL="914400" rtl="0" algn="l">
              <a:spcBef>
                <a:spcPts val="0"/>
              </a:spcBef>
              <a:spcAft>
                <a:spcPts val="0"/>
              </a:spcAft>
              <a:buSzPts val="1400"/>
              <a:buChar char="○"/>
            </a:pPr>
            <a:r>
              <a:rPr lang="en"/>
              <a:t>Contrast with packed SIMD</a:t>
            </a:r>
            <a:endParaRPr/>
          </a:p>
          <a:p>
            <a:pPr indent="-317500" lvl="1" marL="914400" rtl="0" algn="l">
              <a:spcBef>
                <a:spcPts val="0"/>
              </a:spcBef>
              <a:spcAft>
                <a:spcPts val="0"/>
              </a:spcAft>
              <a:buSzPts val="1400"/>
              <a:buChar char="○"/>
            </a:pPr>
            <a:r>
              <a:rPr lang="en"/>
              <a:t>Contrast with SIMT (GPUs)</a:t>
            </a:r>
            <a:endParaRPr/>
          </a:p>
          <a:p>
            <a:pPr indent="-342900" lvl="0" marL="457200" rtl="0" algn="l">
              <a:spcBef>
                <a:spcPts val="0"/>
              </a:spcBef>
              <a:spcAft>
                <a:spcPts val="0"/>
              </a:spcAft>
              <a:buSzPts val="1800"/>
              <a:buChar char="●"/>
            </a:pPr>
            <a:r>
              <a:rPr lang="en"/>
              <a:t>Vectorization</a:t>
            </a:r>
            <a:endParaRPr/>
          </a:p>
          <a:p>
            <a:pPr indent="-317500" lvl="1" marL="914400" rtl="0" algn="l">
              <a:spcBef>
                <a:spcPts val="0"/>
              </a:spcBef>
              <a:spcAft>
                <a:spcPts val="0"/>
              </a:spcAft>
              <a:buSzPts val="1400"/>
              <a:buChar char="○"/>
            </a:pPr>
            <a:r>
              <a:rPr lang="en"/>
              <a:t>Stripmining, masking, scatter/gather, reductions</a:t>
            </a:r>
            <a:endParaRPr/>
          </a:p>
          <a:p>
            <a:pPr indent="-342900" lvl="0" marL="457200" rtl="0" algn="l">
              <a:spcBef>
                <a:spcPts val="0"/>
              </a:spcBef>
              <a:spcAft>
                <a:spcPts val="0"/>
              </a:spcAft>
              <a:buSzPts val="1800"/>
              <a:buChar char="●"/>
            </a:pPr>
            <a:r>
              <a:rPr lang="en"/>
              <a:t>Microarchitecture</a:t>
            </a:r>
            <a:endParaRPr/>
          </a:p>
          <a:p>
            <a:pPr indent="-317500" lvl="1" marL="914400" rtl="0" algn="l">
              <a:spcBef>
                <a:spcPts val="0"/>
              </a:spcBef>
              <a:spcAft>
                <a:spcPts val="0"/>
              </a:spcAft>
              <a:buSzPts val="1400"/>
              <a:buChar char="○"/>
            </a:pPr>
            <a:r>
              <a:rPr lang="en"/>
              <a:t>Vector lane structure</a:t>
            </a:r>
            <a:endParaRPr/>
          </a:p>
          <a:p>
            <a:pPr indent="-317500" lvl="1" marL="914400" rtl="0" algn="l">
              <a:spcBef>
                <a:spcPts val="0"/>
              </a:spcBef>
              <a:spcAft>
                <a:spcPts val="0"/>
              </a:spcAft>
              <a:buSzPts val="1400"/>
              <a:buChar char="○"/>
            </a:pPr>
            <a:r>
              <a:rPr lang="en"/>
              <a:t>Vector chaining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Cache Coherence</a:t>
            </a:r>
            <a:endParaRPr/>
          </a:p>
        </p:txBody>
      </p:sp>
      <p:sp>
        <p:nvSpPr>
          <p:cNvPr id="139" name="Google Shape;139;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Cache line states: MSI, MESI, MOESI</a:t>
            </a:r>
            <a:endParaRPr/>
          </a:p>
          <a:p>
            <a:pPr indent="-342900" lvl="0" marL="457200" rtl="0" algn="l">
              <a:spcBef>
                <a:spcPts val="0"/>
              </a:spcBef>
              <a:spcAft>
                <a:spcPts val="0"/>
              </a:spcAft>
              <a:buSzPts val="1800"/>
              <a:buChar char="●"/>
            </a:pPr>
            <a:r>
              <a:rPr lang="en"/>
              <a:t>Snoopy coherence</a:t>
            </a:r>
            <a:endParaRPr/>
          </a:p>
          <a:p>
            <a:pPr indent="-317500" lvl="1" marL="914400" rtl="0" algn="l">
              <a:spcBef>
                <a:spcPts val="0"/>
              </a:spcBef>
              <a:spcAft>
                <a:spcPts val="0"/>
              </a:spcAft>
              <a:buSzPts val="1400"/>
              <a:buChar char="○"/>
            </a:pPr>
            <a:r>
              <a:rPr lang="en"/>
              <a:t>Bus transactions</a:t>
            </a:r>
            <a:endParaRPr/>
          </a:p>
          <a:p>
            <a:pPr indent="-342900" lvl="0" marL="457200" rtl="0" algn="l">
              <a:spcBef>
                <a:spcPts val="0"/>
              </a:spcBef>
              <a:spcAft>
                <a:spcPts val="0"/>
              </a:spcAft>
              <a:buSzPts val="1800"/>
              <a:buChar char="●"/>
            </a:pPr>
            <a:r>
              <a:rPr lang="en"/>
              <a:t>Directory coherence</a:t>
            </a:r>
            <a:endParaRPr/>
          </a:p>
          <a:p>
            <a:pPr indent="-317500" lvl="1" marL="914400" rtl="0" algn="l">
              <a:spcBef>
                <a:spcPts val="0"/>
              </a:spcBef>
              <a:spcAft>
                <a:spcPts val="0"/>
              </a:spcAft>
              <a:buSzPts val="1400"/>
              <a:buChar char="○"/>
            </a:pPr>
            <a:r>
              <a:rPr lang="en"/>
              <a:t>Protocol messages</a:t>
            </a:r>
            <a:endParaRPr/>
          </a:p>
          <a:p>
            <a:pPr indent="-317500" lvl="1" marL="914400" rtl="0" algn="l">
              <a:spcBef>
                <a:spcPts val="0"/>
              </a:spcBef>
              <a:spcAft>
                <a:spcPts val="0"/>
              </a:spcAft>
              <a:buSzPts val="1400"/>
              <a:buChar char="○"/>
            </a:pPr>
            <a:r>
              <a:rPr lang="en"/>
              <a:t>Cache vs home directory states/transitions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Memory Consistency</a:t>
            </a:r>
            <a:endParaRPr/>
          </a:p>
        </p:txBody>
      </p:sp>
      <p:sp>
        <p:nvSpPr>
          <p:cNvPr id="145" name="Google Shape;145;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Sequential consistency, TSO, relaxed (weak) memory models</a:t>
            </a:r>
            <a:endParaRPr/>
          </a:p>
          <a:p>
            <a:pPr indent="-317500" lvl="1" marL="914400" rtl="0" algn="l">
              <a:spcBef>
                <a:spcPts val="0"/>
              </a:spcBef>
              <a:spcAft>
                <a:spcPts val="0"/>
              </a:spcAft>
              <a:buSzPts val="1400"/>
              <a:buChar char="○"/>
            </a:pPr>
            <a:r>
              <a:rPr lang="en"/>
              <a:t>Legal execution outcomes</a:t>
            </a:r>
            <a:endParaRPr/>
          </a:p>
          <a:p>
            <a:pPr indent="-317500" lvl="1" marL="914400" rtl="0" algn="l">
              <a:spcBef>
                <a:spcPts val="0"/>
              </a:spcBef>
              <a:spcAft>
                <a:spcPts val="0"/>
              </a:spcAft>
              <a:buSzPts val="1400"/>
              <a:buChar char="○"/>
            </a:pPr>
            <a:r>
              <a:rPr lang="en"/>
              <a:t>Microarchitectural optimizations permitted by each type</a:t>
            </a:r>
            <a:endParaRPr/>
          </a:p>
          <a:p>
            <a:pPr indent="-342900" lvl="0" marL="457200" rtl="0" algn="l">
              <a:spcBef>
                <a:spcPts val="0"/>
              </a:spcBef>
              <a:spcAft>
                <a:spcPts val="0"/>
              </a:spcAft>
              <a:buSzPts val="1800"/>
              <a:buChar char="●"/>
            </a:pPr>
            <a:r>
              <a:rPr lang="en"/>
              <a:t>Multi-copy atomicity</a:t>
            </a:r>
            <a:endParaRPr/>
          </a:p>
          <a:p>
            <a:pPr indent="-342900" lvl="0" marL="457200" rtl="0" algn="l">
              <a:spcBef>
                <a:spcPts val="0"/>
              </a:spcBef>
              <a:spcAft>
                <a:spcPts val="0"/>
              </a:spcAft>
              <a:buSzPts val="1800"/>
              <a:buChar char="●"/>
            </a:pPr>
            <a:r>
              <a:rPr lang="en"/>
              <a:t>Fences/barriers</a:t>
            </a:r>
            <a:endParaRPr/>
          </a:p>
          <a:p>
            <a:pPr indent="-342900" lvl="0" marL="457200" rtl="0" algn="l">
              <a:spcBef>
                <a:spcPts val="0"/>
              </a:spcBef>
              <a:spcAft>
                <a:spcPts val="0"/>
              </a:spcAft>
              <a:buSzPts val="1800"/>
              <a:buChar char="●"/>
            </a:pPr>
            <a:r>
              <a:rPr lang="en"/>
              <a:t>Synchronization primitives</a:t>
            </a:r>
            <a:endParaRPr/>
          </a:p>
          <a:p>
            <a:pPr indent="-317500" lvl="1" marL="914400" rtl="0" algn="l">
              <a:spcBef>
                <a:spcPts val="0"/>
              </a:spcBef>
              <a:spcAft>
                <a:spcPts val="0"/>
              </a:spcAft>
              <a:buSzPts val="1400"/>
              <a:buChar char="○"/>
            </a:pPr>
            <a:r>
              <a:rPr lang="en"/>
              <a:t>Producer-consumer, mutual exclusion</a:t>
            </a:r>
            <a:endParaRPr/>
          </a:p>
          <a:p>
            <a:pPr indent="-317500" lvl="1" marL="914400" rtl="0" algn="l">
              <a:spcBef>
                <a:spcPts val="0"/>
              </a:spcBef>
              <a:spcAft>
                <a:spcPts val="0"/>
              </a:spcAft>
              <a:buSzPts val="1400"/>
              <a:buChar char="○"/>
            </a:pPr>
            <a:r>
              <a:rPr lang="en"/>
              <a:t>AMOs, CAS, LR/SC</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Miscellaneous</a:t>
            </a:r>
            <a:endParaRPr/>
          </a:p>
        </p:txBody>
      </p:sp>
      <p:sp>
        <p:nvSpPr>
          <p:cNvPr id="151" name="Google Shape;151;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Virtual machines</a:t>
            </a:r>
            <a:endParaRPr/>
          </a:p>
          <a:p>
            <a:pPr indent="-317500" lvl="1" marL="914400" rtl="0" algn="l">
              <a:spcBef>
                <a:spcPts val="0"/>
              </a:spcBef>
              <a:spcAft>
                <a:spcPts val="0"/>
              </a:spcAft>
              <a:buSzPts val="1400"/>
              <a:buChar char="○"/>
            </a:pPr>
            <a:r>
              <a:rPr lang="en"/>
              <a:t>Virtualization techniques for non-native ISAs: interpreter, static/dynamic binary translation, hardware emulation</a:t>
            </a:r>
            <a:endParaRPr/>
          </a:p>
          <a:p>
            <a:pPr indent="-342900" lvl="0" marL="457200" rtl="0" algn="l">
              <a:spcBef>
                <a:spcPts val="0"/>
              </a:spcBef>
              <a:spcAft>
                <a:spcPts val="0"/>
              </a:spcAft>
              <a:buSzPts val="1800"/>
              <a:buChar char="●"/>
            </a:pPr>
            <a:r>
              <a:rPr lang="en"/>
              <a:t>I/O</a:t>
            </a:r>
            <a:endParaRPr/>
          </a:p>
          <a:p>
            <a:pPr indent="-317500" lvl="1" marL="914400" rtl="0" algn="l">
              <a:spcBef>
                <a:spcPts val="0"/>
              </a:spcBef>
              <a:spcAft>
                <a:spcPts val="0"/>
              </a:spcAft>
              <a:buSzPts val="1400"/>
              <a:buChar char="○"/>
            </a:pPr>
            <a:r>
              <a:rPr lang="en"/>
              <a:t>Memory-mapped I/O</a:t>
            </a:r>
            <a:endParaRPr/>
          </a:p>
          <a:p>
            <a:pPr indent="-317500" lvl="1" marL="914400" rtl="0" algn="l">
              <a:spcBef>
                <a:spcPts val="0"/>
              </a:spcBef>
              <a:spcAft>
                <a:spcPts val="0"/>
              </a:spcAft>
              <a:buSzPts val="1400"/>
              <a:buChar char="○"/>
            </a:pPr>
            <a:r>
              <a:rPr lang="en"/>
              <a:t>Interrupts vs polling</a:t>
            </a:r>
            <a:endParaRPr/>
          </a:p>
          <a:p>
            <a:pPr indent="-317500" lvl="1" marL="914400" rtl="0" algn="l">
              <a:spcBef>
                <a:spcPts val="0"/>
              </a:spcBef>
              <a:spcAft>
                <a:spcPts val="0"/>
              </a:spcAft>
              <a:buSzPts val="1400"/>
              <a:buChar char="○"/>
            </a:pPr>
            <a:r>
              <a:rPr lang="en"/>
              <a:t>DMA</a:t>
            </a:r>
            <a:endParaRPr/>
          </a:p>
          <a:p>
            <a:pPr indent="-342900" lvl="0" marL="457200" rtl="0" algn="l">
              <a:spcBef>
                <a:spcPts val="0"/>
              </a:spcBef>
              <a:spcAft>
                <a:spcPts val="0"/>
              </a:spcAft>
              <a:buSzPts val="1800"/>
              <a:buChar char="●"/>
            </a:pPr>
            <a:r>
              <a:rPr lang="en"/>
              <a:t>Warehouse-scale computing</a:t>
            </a:r>
            <a:endParaRPr/>
          </a:p>
          <a:p>
            <a:pPr indent="-317500" lvl="1" marL="914400" rtl="0" algn="l">
              <a:spcBef>
                <a:spcPts val="0"/>
              </a:spcBef>
              <a:spcAft>
                <a:spcPts val="0"/>
              </a:spcAft>
              <a:buSzPts val="1400"/>
              <a:buChar char="○"/>
            </a:pPr>
            <a:r>
              <a:rPr lang="en"/>
              <a:t>Operational costs (power consumption)</a:t>
            </a:r>
            <a:endParaRPr/>
          </a:p>
          <a:p>
            <a:pPr indent="-317500" lvl="1" marL="914400" rtl="0" algn="l">
              <a:spcBef>
                <a:spcPts val="0"/>
              </a:spcBef>
              <a:spcAft>
                <a:spcPts val="0"/>
              </a:spcAft>
              <a:buSzPts val="1400"/>
              <a:buChar char="○"/>
            </a:pPr>
            <a:r>
              <a:rPr lang="en"/>
              <a:t>Opportunities/problems at scale (latency, outages, anomalies)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0"/>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Exercises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Inclusion Policy and Coherence (2020 Q4 A)</a:t>
            </a:r>
            <a:endParaRPr/>
          </a:p>
        </p:txBody>
      </p:sp>
      <p:sp>
        <p:nvSpPr>
          <p:cNvPr id="162" name="Google Shape;162;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lecture, it was mentioned that an inclusive L2 cache can act as a filter to reduce the amount of L1 coherence traffic in a snoopy cache-coherence protocol.</a:t>
            </a:r>
            <a:endParaRPr/>
          </a:p>
        </p:txBody>
      </p:sp>
      <p:pic>
        <p:nvPicPr>
          <p:cNvPr id="163" name="Google Shape;163;p31"/>
          <p:cNvPicPr preferRelativeResize="0"/>
          <p:nvPr/>
        </p:nvPicPr>
        <p:blipFill>
          <a:blip r:embed="rId3">
            <a:alphaModFix/>
          </a:blip>
          <a:stretch>
            <a:fillRect/>
          </a:stretch>
        </p:blipFill>
        <p:spPr>
          <a:xfrm>
            <a:off x="2286000" y="2176367"/>
            <a:ext cx="4571999" cy="207264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Administrivia</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Final exam scheduled for Mon, May 10 (7pm-10pm PDT)</a:t>
            </a:r>
            <a:endParaRPr/>
          </a:p>
          <a:p>
            <a:pPr indent="-342900" lvl="0" marL="457200" rtl="0" algn="l">
              <a:spcBef>
                <a:spcPts val="0"/>
              </a:spcBef>
              <a:spcAft>
                <a:spcPts val="0"/>
              </a:spcAft>
              <a:buSzPts val="1800"/>
              <a:buChar char="●"/>
            </a:pPr>
            <a:r>
              <a:rPr lang="en"/>
              <a:t>Lab 5 due Mon, May 3</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Inclusion Policy and Coherence (2020 Q4 A)</a:t>
            </a:r>
            <a:endParaRPr/>
          </a:p>
        </p:txBody>
      </p:sp>
      <p:sp>
        <p:nvSpPr>
          <p:cNvPr id="169" name="Google Shape;169;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AutoNum type="arabicPeriod"/>
            </a:pPr>
            <a:r>
              <a:rPr lang="en" sz="1600"/>
              <a:t>Explain how a strictly exclusive L2 cache can also be used to optimize snooping.</a:t>
            </a:r>
            <a:br>
              <a:rPr lang="en" sz="1600"/>
            </a:br>
            <a:br>
              <a:rPr lang="en" sz="1600"/>
            </a:br>
            <a:br>
              <a:rPr lang="en" sz="1600"/>
            </a:br>
            <a:br>
              <a:rPr lang="en" sz="1600"/>
            </a:br>
            <a:endParaRPr sz="1600"/>
          </a:p>
          <a:p>
            <a:pPr indent="-330200" lvl="0" marL="457200" rtl="0" algn="l">
              <a:spcBef>
                <a:spcPts val="0"/>
              </a:spcBef>
              <a:spcAft>
                <a:spcPts val="0"/>
              </a:spcAft>
              <a:buSzPts val="1600"/>
              <a:buAutoNum type="arabicPeriod"/>
            </a:pPr>
            <a:r>
              <a:rPr lang="en" sz="1600"/>
              <a:t>Could a non-inclusive, non-exclusive L2 cache (i.e., neither strictly inclusive nor strictly exclusive) be similarly used to optimize snooping?</a:t>
            </a:r>
            <a:br>
              <a:rPr lang="en" sz="1600"/>
            </a:br>
            <a:br>
              <a:rPr lang="en" sz="1600"/>
            </a:b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False Sharing (2019 Q4 D)</a:t>
            </a:r>
            <a:endParaRPr/>
          </a:p>
        </p:txBody>
      </p:sp>
      <p:sp>
        <p:nvSpPr>
          <p:cNvPr id="175" name="Google Shape;175;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Indicate</a:t>
            </a:r>
            <a:r>
              <a:rPr lang="en" sz="1600"/>
              <a:t> which memory operations experience a hit, true sharing miss, or false sharing miss under an MSI protocol, and explain why.  Assume that x1 and x2 reside in the same cache line, and both words have been read by processors P1 and P2 initially.</a:t>
            </a:r>
            <a:endParaRPr sz="1600"/>
          </a:p>
        </p:txBody>
      </p:sp>
      <p:graphicFrame>
        <p:nvGraphicFramePr>
          <p:cNvPr id="176" name="Google Shape;176;p33"/>
          <p:cNvGraphicFramePr/>
          <p:nvPr/>
        </p:nvGraphicFramePr>
        <p:xfrm>
          <a:off x="1219200" y="2305050"/>
          <a:ext cx="3000000" cy="3000000"/>
        </p:xfrm>
        <a:graphic>
          <a:graphicData uri="http://schemas.openxmlformats.org/drawingml/2006/table">
            <a:tbl>
              <a:tblPr>
                <a:noFill/>
                <a:tableStyleId>{7C056301-7188-46A2-8491-C85CDA8DEA91}</a:tableStyleId>
              </a:tblPr>
              <a:tblGrid>
                <a:gridCol w="565775"/>
                <a:gridCol w="867550"/>
                <a:gridCol w="867550"/>
                <a:gridCol w="867550"/>
                <a:gridCol w="867550"/>
                <a:gridCol w="867550"/>
                <a:gridCol w="867550"/>
                <a:gridCol w="867550"/>
              </a:tblGrid>
              <a:tr h="12700">
                <a:tc>
                  <a:txBody>
                    <a:bodyPr/>
                    <a:lstStyle/>
                    <a:p>
                      <a:pPr indent="0" lvl="0" marL="0" rtl="0" algn="ctr">
                        <a:spcBef>
                          <a:spcPts val="0"/>
                        </a:spcBef>
                        <a:spcAft>
                          <a:spcPts val="0"/>
                        </a:spcAft>
                        <a:buNone/>
                      </a:pPr>
                      <a:r>
                        <a:rPr lang="en" sz="1200"/>
                        <a:t>Time</a:t>
                      </a:r>
                      <a:endParaRPr sz="1200"/>
                    </a:p>
                  </a:txBody>
                  <a:tcPr marT="63500" marB="63500" marR="63500" marL="63500"/>
                </a:tc>
                <a:tc>
                  <a:txBody>
                    <a:bodyPr/>
                    <a:lstStyle/>
                    <a:p>
                      <a:pPr indent="0" lvl="0" marL="0" rtl="0" algn="ctr">
                        <a:spcBef>
                          <a:spcPts val="0"/>
                        </a:spcBef>
                        <a:spcAft>
                          <a:spcPts val="0"/>
                        </a:spcAft>
                        <a:buNone/>
                      </a:pPr>
                      <a:r>
                        <a:rPr lang="en" sz="1200"/>
                        <a:t>P1</a:t>
                      </a:r>
                      <a:endParaRPr sz="1200"/>
                    </a:p>
                  </a:txBody>
                  <a:tcPr marT="63500" marB="63500" marR="63500" marL="63500"/>
                </a:tc>
                <a:tc>
                  <a:txBody>
                    <a:bodyPr/>
                    <a:lstStyle/>
                    <a:p>
                      <a:pPr indent="0" lvl="0" marL="0" rtl="0" algn="ctr">
                        <a:spcBef>
                          <a:spcPts val="0"/>
                        </a:spcBef>
                        <a:spcAft>
                          <a:spcPts val="0"/>
                        </a:spcAft>
                        <a:buNone/>
                      </a:pPr>
                      <a:r>
                        <a:rPr lang="en" sz="1200"/>
                        <a:t>P2</a:t>
                      </a:r>
                      <a:endParaRPr sz="1200"/>
                    </a:p>
                  </a:txBody>
                  <a:tcPr marT="63500" marB="63500" marR="63500" marL="63500"/>
                </a:tc>
                <a:tc gridSpan="3">
                  <a:txBody>
                    <a:bodyPr/>
                    <a:lstStyle/>
                    <a:p>
                      <a:pPr indent="0" lvl="0" marL="0" rtl="0" algn="ctr">
                        <a:spcBef>
                          <a:spcPts val="0"/>
                        </a:spcBef>
                        <a:spcAft>
                          <a:spcPts val="0"/>
                        </a:spcAft>
                        <a:buNone/>
                      </a:pPr>
                      <a:r>
                        <a:rPr lang="en" sz="1200"/>
                        <a:t>Hit, True Sharing Miss, False Sharing Miss?</a:t>
                      </a:r>
                      <a:endParaRPr sz="1200"/>
                    </a:p>
                  </a:txBody>
                  <a:tcPr marT="63500" marB="63500" marR="63500" marL="63500"/>
                </a:tc>
                <a:tc hMerge="1"/>
                <a:tc hMerge="1"/>
                <a:tc>
                  <a:txBody>
                    <a:bodyPr/>
                    <a:lstStyle/>
                    <a:p>
                      <a:pPr indent="0" lvl="0" marL="0" rtl="0" algn="ctr">
                        <a:spcBef>
                          <a:spcPts val="0"/>
                        </a:spcBef>
                        <a:spcAft>
                          <a:spcPts val="0"/>
                        </a:spcAft>
                        <a:buNone/>
                      </a:pPr>
                      <a:r>
                        <a:rPr lang="en" sz="1200"/>
                        <a:t>P1 state</a:t>
                      </a:r>
                      <a:endParaRPr sz="1200"/>
                    </a:p>
                  </a:txBody>
                  <a:tcPr marT="63500" marB="63500" marR="63500" marL="63500"/>
                </a:tc>
                <a:tc>
                  <a:txBody>
                    <a:bodyPr/>
                    <a:lstStyle/>
                    <a:p>
                      <a:pPr indent="0" lvl="0" marL="0" rtl="0" algn="ctr">
                        <a:spcBef>
                          <a:spcPts val="0"/>
                        </a:spcBef>
                        <a:spcAft>
                          <a:spcPts val="0"/>
                        </a:spcAft>
                        <a:buNone/>
                      </a:pPr>
                      <a:r>
                        <a:rPr lang="en" sz="1200"/>
                        <a:t>P2 state</a:t>
                      </a:r>
                      <a:endParaRPr sz="1200"/>
                    </a:p>
                  </a:txBody>
                  <a:tcPr marT="63500" marB="63500" marR="63500" marL="63500"/>
                </a:tc>
              </a:tr>
              <a:tr h="309875">
                <a:tc>
                  <a:txBody>
                    <a:bodyPr/>
                    <a:lstStyle/>
                    <a:p>
                      <a:pPr indent="0" lvl="0" marL="0" rtl="0" algn="ctr">
                        <a:spcBef>
                          <a:spcPts val="0"/>
                        </a:spcBef>
                        <a:spcAft>
                          <a:spcPts val="0"/>
                        </a:spcAft>
                        <a:buNone/>
                      </a:pPr>
                      <a:r>
                        <a:rPr lang="en" sz="1200"/>
                        <a:t>1</a:t>
                      </a:r>
                      <a:endParaRPr sz="1200"/>
                    </a:p>
                  </a:txBody>
                  <a:tcPr marT="63500" marB="63500" marR="63500" marL="63500"/>
                </a:tc>
                <a:tc>
                  <a:txBody>
                    <a:bodyPr/>
                    <a:lstStyle/>
                    <a:p>
                      <a:pPr indent="0" lvl="0" marL="0" rtl="0" algn="ctr">
                        <a:spcBef>
                          <a:spcPts val="0"/>
                        </a:spcBef>
                        <a:spcAft>
                          <a:spcPts val="0"/>
                        </a:spcAft>
                        <a:buNone/>
                      </a:pPr>
                      <a:r>
                        <a:t/>
                      </a:r>
                      <a:endParaRPr sz="1200"/>
                    </a:p>
                  </a:txBody>
                  <a:tcPr marT="63500" marB="63500" marR="63500" marL="63500"/>
                </a:tc>
                <a:tc>
                  <a:txBody>
                    <a:bodyPr/>
                    <a:lstStyle/>
                    <a:p>
                      <a:pPr indent="0" lvl="0" marL="0" rtl="0" algn="ctr">
                        <a:spcBef>
                          <a:spcPts val="0"/>
                        </a:spcBef>
                        <a:spcAft>
                          <a:spcPts val="0"/>
                        </a:spcAft>
                        <a:buNone/>
                      </a:pPr>
                      <a:r>
                        <a:rPr lang="en" sz="1200"/>
                        <a:t>write x2</a:t>
                      </a:r>
                      <a:endParaRPr sz="1200"/>
                    </a:p>
                  </a:txBody>
                  <a:tcPr marT="63500" marB="63500" marR="63500" marL="63500"/>
                </a:tc>
                <a:tc gridSpan="3">
                  <a:txBody>
                    <a:bodyPr/>
                    <a:lstStyle/>
                    <a:p>
                      <a:pPr indent="0" lvl="0" marL="0" rtl="0" algn="ctr">
                        <a:spcBef>
                          <a:spcPts val="0"/>
                        </a:spcBef>
                        <a:spcAft>
                          <a:spcPts val="0"/>
                        </a:spcAft>
                        <a:buNone/>
                      </a:pPr>
                      <a:r>
                        <a:rPr lang="en" sz="1200"/>
                        <a:t>True miss: invalidate x2 in P1</a:t>
                      </a:r>
                      <a:endParaRPr sz="1200"/>
                    </a:p>
                  </a:txBody>
                  <a:tcPr marT="63500" marB="63500" marR="63500" marL="63500"/>
                </a:tc>
                <a:tc hMerge="1"/>
                <a:tc hMerge="1"/>
                <a:tc>
                  <a:txBody>
                    <a:bodyPr/>
                    <a:lstStyle/>
                    <a:p>
                      <a:pPr indent="0" lvl="0" marL="0" rtl="0" algn="ctr">
                        <a:spcBef>
                          <a:spcPts val="0"/>
                        </a:spcBef>
                        <a:spcAft>
                          <a:spcPts val="0"/>
                        </a:spcAft>
                        <a:buNone/>
                      </a:pPr>
                      <a:r>
                        <a:t/>
                      </a:r>
                      <a:endParaRPr sz="1200"/>
                    </a:p>
                  </a:txBody>
                  <a:tcPr marT="63500" marB="63500" marR="63500" marL="63500"/>
                </a:tc>
                <a:tc>
                  <a:txBody>
                    <a:bodyPr/>
                    <a:lstStyle/>
                    <a:p>
                      <a:pPr indent="0" lvl="0" marL="0" rtl="0" algn="ctr">
                        <a:spcBef>
                          <a:spcPts val="0"/>
                        </a:spcBef>
                        <a:spcAft>
                          <a:spcPts val="0"/>
                        </a:spcAft>
                        <a:buNone/>
                      </a:pPr>
                      <a:r>
                        <a:t/>
                      </a:r>
                      <a:endParaRPr sz="1200"/>
                    </a:p>
                  </a:txBody>
                  <a:tcPr marT="63500" marB="63500" marR="63500" marL="63500"/>
                </a:tc>
              </a:tr>
              <a:tr h="309875">
                <a:tc>
                  <a:txBody>
                    <a:bodyPr/>
                    <a:lstStyle/>
                    <a:p>
                      <a:pPr indent="0" lvl="0" marL="0" rtl="0" algn="ctr">
                        <a:spcBef>
                          <a:spcPts val="0"/>
                        </a:spcBef>
                        <a:spcAft>
                          <a:spcPts val="0"/>
                        </a:spcAft>
                        <a:buNone/>
                      </a:pPr>
                      <a:r>
                        <a:rPr lang="en" sz="1200"/>
                        <a:t>2</a:t>
                      </a:r>
                      <a:endParaRPr sz="1200"/>
                    </a:p>
                  </a:txBody>
                  <a:tcPr marT="63500" marB="63500" marR="63500" marL="63500"/>
                </a:tc>
                <a:tc>
                  <a:txBody>
                    <a:bodyPr/>
                    <a:lstStyle/>
                    <a:p>
                      <a:pPr indent="0" lvl="0" marL="0" rtl="0" algn="ctr">
                        <a:spcBef>
                          <a:spcPts val="0"/>
                        </a:spcBef>
                        <a:spcAft>
                          <a:spcPts val="0"/>
                        </a:spcAft>
                        <a:buNone/>
                      </a:pPr>
                      <a:r>
                        <a:rPr lang="en" sz="1200"/>
                        <a:t>read x1</a:t>
                      </a:r>
                      <a:endParaRPr sz="1200"/>
                    </a:p>
                  </a:txBody>
                  <a:tcPr marT="63500" marB="63500" marR="63500" marL="63500"/>
                </a:tc>
                <a:tc>
                  <a:txBody>
                    <a:bodyPr/>
                    <a:lstStyle/>
                    <a:p>
                      <a:pPr indent="0" lvl="0" marL="0" rtl="0" algn="ctr">
                        <a:spcBef>
                          <a:spcPts val="0"/>
                        </a:spcBef>
                        <a:spcAft>
                          <a:spcPts val="0"/>
                        </a:spcAft>
                        <a:buNone/>
                      </a:pPr>
                      <a:r>
                        <a:t/>
                      </a:r>
                      <a:endParaRPr sz="1200"/>
                    </a:p>
                  </a:txBody>
                  <a:tcPr marT="63500" marB="63500" marR="63500" marL="63500"/>
                </a:tc>
                <a:tc gridSpan="3">
                  <a:txBody>
                    <a:bodyPr/>
                    <a:lstStyle/>
                    <a:p>
                      <a:pPr indent="0" lvl="0" marL="0" rtl="0" algn="ctr">
                        <a:spcBef>
                          <a:spcPts val="0"/>
                        </a:spcBef>
                        <a:spcAft>
                          <a:spcPts val="0"/>
                        </a:spcAft>
                        <a:buNone/>
                      </a:pPr>
                      <a:r>
                        <a:t/>
                      </a:r>
                      <a:endParaRPr sz="1200"/>
                    </a:p>
                  </a:txBody>
                  <a:tcPr marT="63500" marB="63500" marR="63500" marL="63500"/>
                </a:tc>
                <a:tc hMerge="1"/>
                <a:tc hMerge="1"/>
                <a:tc>
                  <a:txBody>
                    <a:bodyPr/>
                    <a:lstStyle/>
                    <a:p>
                      <a:pPr indent="0" lvl="0" marL="0" rtl="0" algn="ctr">
                        <a:spcBef>
                          <a:spcPts val="0"/>
                        </a:spcBef>
                        <a:spcAft>
                          <a:spcPts val="0"/>
                        </a:spcAft>
                        <a:buNone/>
                      </a:pPr>
                      <a:r>
                        <a:t/>
                      </a:r>
                      <a:endParaRPr sz="1200"/>
                    </a:p>
                  </a:txBody>
                  <a:tcPr marT="63500" marB="63500" marR="63500" marL="63500"/>
                </a:tc>
                <a:tc>
                  <a:txBody>
                    <a:bodyPr/>
                    <a:lstStyle/>
                    <a:p>
                      <a:pPr indent="0" lvl="0" marL="0" rtl="0" algn="ctr">
                        <a:spcBef>
                          <a:spcPts val="0"/>
                        </a:spcBef>
                        <a:spcAft>
                          <a:spcPts val="0"/>
                        </a:spcAft>
                        <a:buNone/>
                      </a:pPr>
                      <a:r>
                        <a:t/>
                      </a:r>
                      <a:endParaRPr sz="1200"/>
                    </a:p>
                  </a:txBody>
                  <a:tcPr marT="63500" marB="63500" marR="63500" marL="63500"/>
                </a:tc>
              </a:tr>
              <a:tr h="309875">
                <a:tc>
                  <a:txBody>
                    <a:bodyPr/>
                    <a:lstStyle/>
                    <a:p>
                      <a:pPr indent="0" lvl="0" marL="0" rtl="0" algn="ctr">
                        <a:spcBef>
                          <a:spcPts val="0"/>
                        </a:spcBef>
                        <a:spcAft>
                          <a:spcPts val="0"/>
                        </a:spcAft>
                        <a:buNone/>
                      </a:pPr>
                      <a:r>
                        <a:rPr lang="en" sz="1200"/>
                        <a:t>3</a:t>
                      </a:r>
                      <a:endParaRPr sz="1200"/>
                    </a:p>
                  </a:txBody>
                  <a:tcPr marT="63500" marB="63500" marR="63500" marL="63500"/>
                </a:tc>
                <a:tc>
                  <a:txBody>
                    <a:bodyPr/>
                    <a:lstStyle/>
                    <a:p>
                      <a:pPr indent="0" lvl="0" marL="0" rtl="0" algn="ctr">
                        <a:spcBef>
                          <a:spcPts val="0"/>
                        </a:spcBef>
                        <a:spcAft>
                          <a:spcPts val="0"/>
                        </a:spcAft>
                        <a:buNone/>
                      </a:pPr>
                      <a:r>
                        <a:t/>
                      </a:r>
                      <a:endParaRPr sz="1200"/>
                    </a:p>
                  </a:txBody>
                  <a:tcPr marT="63500" marB="63500" marR="63500" marL="63500"/>
                </a:tc>
                <a:tc>
                  <a:txBody>
                    <a:bodyPr/>
                    <a:lstStyle/>
                    <a:p>
                      <a:pPr indent="0" lvl="0" marL="0" rtl="0" algn="ctr">
                        <a:spcBef>
                          <a:spcPts val="0"/>
                        </a:spcBef>
                        <a:spcAft>
                          <a:spcPts val="0"/>
                        </a:spcAft>
                        <a:buNone/>
                      </a:pPr>
                      <a:r>
                        <a:rPr lang="en" sz="1200"/>
                        <a:t>read x1</a:t>
                      </a:r>
                      <a:endParaRPr sz="1200"/>
                    </a:p>
                  </a:txBody>
                  <a:tcPr marT="63500" marB="63500" marR="63500" marL="63500"/>
                </a:tc>
                <a:tc gridSpan="3">
                  <a:txBody>
                    <a:bodyPr/>
                    <a:lstStyle/>
                    <a:p>
                      <a:pPr indent="0" lvl="0" marL="0" rtl="0" algn="ctr">
                        <a:spcBef>
                          <a:spcPts val="0"/>
                        </a:spcBef>
                        <a:spcAft>
                          <a:spcPts val="0"/>
                        </a:spcAft>
                        <a:buNone/>
                      </a:pPr>
                      <a:r>
                        <a:t/>
                      </a:r>
                      <a:endParaRPr sz="1200">
                        <a:solidFill>
                          <a:srgbClr val="FF0000"/>
                        </a:solidFill>
                      </a:endParaRPr>
                    </a:p>
                  </a:txBody>
                  <a:tcPr marT="63500" marB="63500" marR="63500" marL="63500"/>
                </a:tc>
                <a:tc hMerge="1"/>
                <a:tc hMerge="1"/>
                <a:tc>
                  <a:txBody>
                    <a:bodyPr/>
                    <a:lstStyle/>
                    <a:p>
                      <a:pPr indent="0" lvl="0" marL="0" rtl="0" algn="ctr">
                        <a:spcBef>
                          <a:spcPts val="0"/>
                        </a:spcBef>
                        <a:spcAft>
                          <a:spcPts val="0"/>
                        </a:spcAft>
                        <a:buNone/>
                      </a:pPr>
                      <a:r>
                        <a:t/>
                      </a:r>
                      <a:endParaRPr sz="1200">
                        <a:solidFill>
                          <a:srgbClr val="FF0000"/>
                        </a:solidFill>
                      </a:endParaRPr>
                    </a:p>
                  </a:txBody>
                  <a:tcPr marT="63500" marB="63500" marR="63500" marL="63500"/>
                </a:tc>
                <a:tc>
                  <a:txBody>
                    <a:bodyPr/>
                    <a:lstStyle/>
                    <a:p>
                      <a:pPr indent="0" lvl="0" marL="0" rtl="0" algn="ctr">
                        <a:spcBef>
                          <a:spcPts val="0"/>
                        </a:spcBef>
                        <a:spcAft>
                          <a:spcPts val="0"/>
                        </a:spcAft>
                        <a:buNone/>
                      </a:pPr>
                      <a:r>
                        <a:t/>
                      </a:r>
                      <a:endParaRPr sz="1200">
                        <a:solidFill>
                          <a:srgbClr val="FF0000"/>
                        </a:solidFill>
                      </a:endParaRPr>
                    </a:p>
                  </a:txBody>
                  <a:tcPr marT="63500" marB="63500" marR="63500" marL="63500"/>
                </a:tc>
              </a:tr>
              <a:tr h="309875">
                <a:tc>
                  <a:txBody>
                    <a:bodyPr/>
                    <a:lstStyle/>
                    <a:p>
                      <a:pPr indent="0" lvl="0" marL="0" rtl="0" algn="ctr">
                        <a:spcBef>
                          <a:spcPts val="0"/>
                        </a:spcBef>
                        <a:spcAft>
                          <a:spcPts val="0"/>
                        </a:spcAft>
                        <a:buNone/>
                      </a:pPr>
                      <a:r>
                        <a:rPr lang="en" sz="1200"/>
                        <a:t>4</a:t>
                      </a:r>
                      <a:endParaRPr sz="1200"/>
                    </a:p>
                  </a:txBody>
                  <a:tcPr marT="63500" marB="63500" marR="63500" marL="63500"/>
                </a:tc>
                <a:tc>
                  <a:txBody>
                    <a:bodyPr/>
                    <a:lstStyle/>
                    <a:p>
                      <a:pPr indent="0" lvl="0" marL="0" rtl="0" algn="ctr">
                        <a:spcBef>
                          <a:spcPts val="0"/>
                        </a:spcBef>
                        <a:spcAft>
                          <a:spcPts val="0"/>
                        </a:spcAft>
                        <a:buNone/>
                      </a:pPr>
                      <a:r>
                        <a:rPr lang="en" sz="1200"/>
                        <a:t>write x2</a:t>
                      </a:r>
                      <a:endParaRPr sz="1200"/>
                    </a:p>
                  </a:txBody>
                  <a:tcPr marT="63500" marB="63500" marR="63500" marL="63500"/>
                </a:tc>
                <a:tc>
                  <a:txBody>
                    <a:bodyPr/>
                    <a:lstStyle/>
                    <a:p>
                      <a:pPr indent="0" lvl="0" marL="0" rtl="0" algn="ctr">
                        <a:spcBef>
                          <a:spcPts val="0"/>
                        </a:spcBef>
                        <a:spcAft>
                          <a:spcPts val="0"/>
                        </a:spcAft>
                        <a:buNone/>
                      </a:pPr>
                      <a:r>
                        <a:t/>
                      </a:r>
                      <a:endParaRPr sz="1200"/>
                    </a:p>
                  </a:txBody>
                  <a:tcPr marT="63500" marB="63500" marR="63500" marL="63500"/>
                </a:tc>
                <a:tc gridSpan="3">
                  <a:txBody>
                    <a:bodyPr/>
                    <a:lstStyle/>
                    <a:p>
                      <a:pPr indent="0" lvl="0" marL="0" rtl="0" algn="ctr">
                        <a:spcBef>
                          <a:spcPts val="0"/>
                        </a:spcBef>
                        <a:spcAft>
                          <a:spcPts val="0"/>
                        </a:spcAft>
                        <a:buNone/>
                      </a:pPr>
                      <a:r>
                        <a:t/>
                      </a:r>
                      <a:endParaRPr sz="1200"/>
                    </a:p>
                  </a:txBody>
                  <a:tcPr marT="63500" marB="63500" marR="63500" marL="63500"/>
                </a:tc>
                <a:tc hMerge="1"/>
                <a:tc hMerge="1"/>
                <a:tc>
                  <a:txBody>
                    <a:bodyPr/>
                    <a:lstStyle/>
                    <a:p>
                      <a:pPr indent="0" lvl="0" marL="0" rtl="0" algn="ctr">
                        <a:spcBef>
                          <a:spcPts val="0"/>
                        </a:spcBef>
                        <a:spcAft>
                          <a:spcPts val="0"/>
                        </a:spcAft>
                        <a:buNone/>
                      </a:pPr>
                      <a:r>
                        <a:t/>
                      </a:r>
                      <a:endParaRPr sz="1200"/>
                    </a:p>
                  </a:txBody>
                  <a:tcPr marT="63500" marB="63500" marR="63500" marL="63500"/>
                </a:tc>
                <a:tc>
                  <a:txBody>
                    <a:bodyPr/>
                    <a:lstStyle/>
                    <a:p>
                      <a:pPr indent="0" lvl="0" marL="0" rtl="0" algn="ctr">
                        <a:spcBef>
                          <a:spcPts val="0"/>
                        </a:spcBef>
                        <a:spcAft>
                          <a:spcPts val="0"/>
                        </a:spcAft>
                        <a:buNone/>
                      </a:pPr>
                      <a:r>
                        <a:t/>
                      </a:r>
                      <a:endParaRPr sz="1200"/>
                    </a:p>
                  </a:txBody>
                  <a:tcPr marT="63500" marB="63500" marR="63500" marL="63500"/>
                </a:tc>
              </a:tr>
              <a:tr h="309875">
                <a:tc>
                  <a:txBody>
                    <a:bodyPr/>
                    <a:lstStyle/>
                    <a:p>
                      <a:pPr indent="0" lvl="0" marL="0" rtl="0" algn="ctr">
                        <a:spcBef>
                          <a:spcPts val="0"/>
                        </a:spcBef>
                        <a:spcAft>
                          <a:spcPts val="0"/>
                        </a:spcAft>
                        <a:buNone/>
                      </a:pPr>
                      <a:r>
                        <a:rPr lang="en" sz="1200"/>
                        <a:t>5</a:t>
                      </a:r>
                      <a:endParaRPr sz="1200"/>
                    </a:p>
                  </a:txBody>
                  <a:tcPr marT="63500" marB="63500" marR="63500" marL="63500"/>
                </a:tc>
                <a:tc>
                  <a:txBody>
                    <a:bodyPr/>
                    <a:lstStyle/>
                    <a:p>
                      <a:pPr indent="0" lvl="0" marL="0" rtl="0" algn="ctr">
                        <a:spcBef>
                          <a:spcPts val="0"/>
                        </a:spcBef>
                        <a:spcAft>
                          <a:spcPts val="0"/>
                        </a:spcAft>
                        <a:buNone/>
                      </a:pPr>
                      <a:r>
                        <a:t/>
                      </a:r>
                      <a:endParaRPr sz="1200"/>
                    </a:p>
                  </a:txBody>
                  <a:tcPr marT="63500" marB="63500" marR="63500" marL="63500"/>
                </a:tc>
                <a:tc>
                  <a:txBody>
                    <a:bodyPr/>
                    <a:lstStyle/>
                    <a:p>
                      <a:pPr indent="0" lvl="0" marL="0" rtl="0" algn="ctr">
                        <a:spcBef>
                          <a:spcPts val="0"/>
                        </a:spcBef>
                        <a:spcAft>
                          <a:spcPts val="0"/>
                        </a:spcAft>
                        <a:buNone/>
                      </a:pPr>
                      <a:r>
                        <a:rPr lang="en" sz="1200"/>
                        <a:t>write x1</a:t>
                      </a:r>
                      <a:endParaRPr sz="1200"/>
                    </a:p>
                  </a:txBody>
                  <a:tcPr marT="63500" marB="63500" marR="63500" marL="63500"/>
                </a:tc>
                <a:tc gridSpan="3">
                  <a:txBody>
                    <a:bodyPr/>
                    <a:lstStyle/>
                    <a:p>
                      <a:pPr indent="0" lvl="0" marL="0" rtl="0" algn="ctr">
                        <a:spcBef>
                          <a:spcPts val="0"/>
                        </a:spcBef>
                        <a:spcAft>
                          <a:spcPts val="0"/>
                        </a:spcAft>
                        <a:buNone/>
                      </a:pPr>
                      <a:r>
                        <a:t/>
                      </a:r>
                      <a:endParaRPr sz="1200"/>
                    </a:p>
                  </a:txBody>
                  <a:tcPr marT="63500" marB="63500" marR="63500" marL="63500"/>
                </a:tc>
                <a:tc hMerge="1"/>
                <a:tc hMerge="1"/>
                <a:tc>
                  <a:txBody>
                    <a:bodyPr/>
                    <a:lstStyle/>
                    <a:p>
                      <a:pPr indent="0" lvl="0" marL="0" rtl="0" algn="ctr">
                        <a:spcBef>
                          <a:spcPts val="0"/>
                        </a:spcBef>
                        <a:spcAft>
                          <a:spcPts val="0"/>
                        </a:spcAft>
                        <a:buNone/>
                      </a:pPr>
                      <a:r>
                        <a:t/>
                      </a:r>
                      <a:endParaRPr sz="1200"/>
                    </a:p>
                  </a:txBody>
                  <a:tcPr marT="63500" marB="63500" marR="63500" marL="63500"/>
                </a:tc>
                <a:tc>
                  <a:txBody>
                    <a:bodyPr/>
                    <a:lstStyle/>
                    <a:p>
                      <a:pPr indent="0" lvl="0" marL="0" rtl="0" algn="ctr">
                        <a:spcBef>
                          <a:spcPts val="0"/>
                        </a:spcBef>
                        <a:spcAft>
                          <a:spcPts val="0"/>
                        </a:spcAft>
                        <a:buNone/>
                      </a:pPr>
                      <a:r>
                        <a:t/>
                      </a:r>
                      <a:endParaRPr sz="1200"/>
                    </a:p>
                  </a:txBody>
                  <a:tcPr marT="63500" marB="63500" marR="63500" marL="63500"/>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Directory-based Coherence (2019 Q4)</a:t>
            </a:r>
            <a:endParaRPr/>
          </a:p>
        </p:txBody>
      </p:sp>
      <p:sp>
        <p:nvSpPr>
          <p:cNvPr id="182" name="Google Shape;182;p34"/>
          <p:cNvSpPr txBox="1"/>
          <p:nvPr>
            <p:ph idx="1" type="body"/>
          </p:nvPr>
        </p:nvSpPr>
        <p:spPr>
          <a:xfrm>
            <a:off x="311700" y="1152475"/>
            <a:ext cx="8520600" cy="3771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600"/>
              <a:t>Consider a multi-core system with a simplified directory </a:t>
            </a:r>
            <a:r>
              <a:rPr lang="en" sz="1600"/>
              <a:t>protocol based on Handout #6</a:t>
            </a:r>
            <a:endParaRPr sz="1600"/>
          </a:p>
          <a:p>
            <a:pPr indent="-330200" lvl="0" marL="457200" rtl="0" algn="l">
              <a:spcBef>
                <a:spcPts val="1200"/>
              </a:spcBef>
              <a:spcAft>
                <a:spcPts val="0"/>
              </a:spcAft>
              <a:buSzPts val="1600"/>
              <a:buChar char="●"/>
            </a:pPr>
            <a:r>
              <a:rPr lang="en" sz="1600"/>
              <a:t>Cache states: C-nothing, C-shared, C-exclusive, C-pending</a:t>
            </a:r>
            <a:endParaRPr sz="1600"/>
          </a:p>
          <a:p>
            <a:pPr indent="-330200" lvl="0" marL="457200" rtl="0" algn="l">
              <a:spcBef>
                <a:spcPts val="0"/>
              </a:spcBef>
              <a:spcAft>
                <a:spcPts val="0"/>
              </a:spcAft>
              <a:buSzPts val="1600"/>
              <a:buChar char="●"/>
            </a:pPr>
            <a:r>
              <a:rPr lang="en" sz="1600"/>
              <a:t>Directory states: R(</a:t>
            </a:r>
            <a:r>
              <a:rPr i="1" lang="en" sz="1600"/>
              <a:t>dir</a:t>
            </a:r>
            <a:r>
              <a:rPr lang="en" sz="1600"/>
              <a:t>), W(</a:t>
            </a:r>
            <a:r>
              <a:rPr i="1" lang="en" sz="1600"/>
              <a:t>id</a:t>
            </a:r>
            <a:r>
              <a:rPr lang="en" sz="1600"/>
              <a:t>), T</a:t>
            </a:r>
            <a:r>
              <a:rPr baseline="-25000" lang="en" sz="1600"/>
              <a:t>R</a:t>
            </a:r>
            <a:r>
              <a:rPr lang="en" sz="1600"/>
              <a:t>(</a:t>
            </a:r>
            <a:r>
              <a:rPr i="1" lang="en" sz="1600"/>
              <a:t>id</a:t>
            </a:r>
            <a:r>
              <a:rPr baseline="-25000" i="1" lang="en" sz="1600"/>
              <a:t>req</a:t>
            </a:r>
            <a:r>
              <a:rPr lang="en" sz="1600"/>
              <a:t>, </a:t>
            </a:r>
            <a:r>
              <a:rPr i="1" lang="en" sz="1600"/>
              <a:t>dir</a:t>
            </a:r>
            <a:r>
              <a:rPr lang="en" sz="1600"/>
              <a:t>), T</a:t>
            </a:r>
            <a:r>
              <a:rPr baseline="-25000" lang="en" sz="1600"/>
              <a:t>W</a:t>
            </a:r>
            <a:r>
              <a:rPr lang="en" sz="1600"/>
              <a:t>(</a:t>
            </a:r>
            <a:r>
              <a:rPr i="1" lang="en" sz="1600"/>
              <a:t>id</a:t>
            </a:r>
            <a:r>
              <a:rPr baseline="-25000" i="1" lang="en" sz="1600"/>
              <a:t>req</a:t>
            </a:r>
            <a:r>
              <a:rPr lang="en" sz="1600"/>
              <a:t>, </a:t>
            </a:r>
            <a:r>
              <a:rPr i="1" lang="en" sz="1600"/>
              <a:t>id</a:t>
            </a:r>
            <a:r>
              <a:rPr lang="en" sz="1600"/>
              <a:t>)</a:t>
            </a:r>
            <a:endParaRPr sz="1600"/>
          </a:p>
          <a:p>
            <a:pPr indent="-330200" lvl="0" marL="457200" rtl="0" algn="l">
              <a:spcBef>
                <a:spcPts val="0"/>
              </a:spcBef>
              <a:spcAft>
                <a:spcPts val="0"/>
              </a:spcAft>
              <a:buSzPts val="1600"/>
              <a:buChar char="●"/>
            </a:pPr>
            <a:r>
              <a:rPr lang="en" sz="1600"/>
              <a:t>Protocol messages:</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330200" lvl="0" marL="457200" rtl="0" algn="l">
              <a:spcBef>
                <a:spcPts val="1200"/>
              </a:spcBef>
              <a:spcAft>
                <a:spcPts val="0"/>
              </a:spcAft>
              <a:buSzPts val="1600"/>
              <a:buChar char="●"/>
            </a:pPr>
            <a:r>
              <a:rPr lang="en" sz="1600"/>
              <a:t>Assume agents can send/receive multiple messages simultaneously</a:t>
            </a:r>
            <a:endParaRPr sz="1600"/>
          </a:p>
          <a:p>
            <a:pPr indent="-330200" lvl="0" marL="457200" rtl="0" algn="l">
              <a:spcBef>
                <a:spcPts val="0"/>
              </a:spcBef>
              <a:spcAft>
                <a:spcPts val="0"/>
              </a:spcAft>
              <a:buSzPts val="1600"/>
              <a:buChar char="●"/>
            </a:pPr>
            <a:r>
              <a:rPr lang="en" sz="1600"/>
              <a:t>Assume messages take one time step to reach destination</a:t>
            </a:r>
            <a:endParaRPr sz="1600"/>
          </a:p>
        </p:txBody>
      </p:sp>
      <p:graphicFrame>
        <p:nvGraphicFramePr>
          <p:cNvPr id="183" name="Google Shape;183;p34"/>
          <p:cNvGraphicFramePr/>
          <p:nvPr/>
        </p:nvGraphicFramePr>
        <p:xfrm>
          <a:off x="2286000" y="2514600"/>
          <a:ext cx="3000000" cy="3000000"/>
        </p:xfrm>
        <a:graphic>
          <a:graphicData uri="http://schemas.openxmlformats.org/drawingml/2006/table">
            <a:tbl>
              <a:tblPr>
                <a:noFill/>
                <a:tableStyleId>{58EA7E38-ABBC-4A55-A1D5-71ABAF576FE2}</a:tableStyleId>
              </a:tblPr>
              <a:tblGrid>
                <a:gridCol w="2286000"/>
                <a:gridCol w="2286000"/>
              </a:tblGrid>
              <a:tr h="12700">
                <a:tc>
                  <a:txBody>
                    <a:bodyPr/>
                    <a:lstStyle/>
                    <a:p>
                      <a:pPr indent="0" lvl="0" marL="0" rtl="0" algn="ctr">
                        <a:spcBef>
                          <a:spcPts val="0"/>
                        </a:spcBef>
                        <a:spcAft>
                          <a:spcPts val="0"/>
                        </a:spcAft>
                        <a:buNone/>
                      </a:pPr>
                      <a:r>
                        <a:rPr lang="en" sz="1100"/>
                        <a:t>Category</a:t>
                      </a:r>
                      <a:endParaRPr sz="1100"/>
                    </a:p>
                  </a:txBody>
                  <a:tcPr marT="63500" marB="63500" marR="63500" marL="63500"/>
                </a:tc>
                <a:tc>
                  <a:txBody>
                    <a:bodyPr/>
                    <a:lstStyle/>
                    <a:p>
                      <a:pPr indent="0" lvl="0" marL="0" rtl="0" algn="ctr">
                        <a:spcBef>
                          <a:spcPts val="0"/>
                        </a:spcBef>
                        <a:spcAft>
                          <a:spcPts val="0"/>
                        </a:spcAft>
                        <a:buNone/>
                      </a:pPr>
                      <a:r>
                        <a:rPr lang="en" sz="1100"/>
                        <a:t>Messages</a:t>
                      </a:r>
                      <a:endParaRPr sz="1100"/>
                    </a:p>
                  </a:txBody>
                  <a:tcPr marT="63500" marB="63500" marR="63500" marL="63500"/>
                </a:tc>
              </a:tr>
              <a:tr h="12700">
                <a:tc>
                  <a:txBody>
                    <a:bodyPr/>
                    <a:lstStyle/>
                    <a:p>
                      <a:pPr indent="0" lvl="0" marL="0" rtl="0" algn="l">
                        <a:spcBef>
                          <a:spcPts val="0"/>
                        </a:spcBef>
                        <a:spcAft>
                          <a:spcPts val="0"/>
                        </a:spcAft>
                        <a:buNone/>
                      </a:pPr>
                      <a:r>
                        <a:rPr lang="en" sz="1100"/>
                        <a:t>Cache to Memory Requests</a:t>
                      </a:r>
                      <a:endParaRPr sz="1100"/>
                    </a:p>
                  </a:txBody>
                  <a:tcPr marT="63500" marB="63500" marR="63500" marL="63500"/>
                </a:tc>
                <a:tc>
                  <a:txBody>
                    <a:bodyPr/>
                    <a:lstStyle/>
                    <a:p>
                      <a:pPr indent="0" lvl="0" marL="0" rtl="0" algn="l">
                        <a:spcBef>
                          <a:spcPts val="0"/>
                        </a:spcBef>
                        <a:spcAft>
                          <a:spcPts val="0"/>
                        </a:spcAft>
                        <a:buNone/>
                      </a:pPr>
                      <a:r>
                        <a:rPr lang="en" sz="1100"/>
                        <a:t>ShReq, ExReq</a:t>
                      </a:r>
                      <a:endParaRPr sz="1100"/>
                    </a:p>
                  </a:txBody>
                  <a:tcPr marT="63500" marB="63500" marR="63500" marL="63500"/>
                </a:tc>
              </a:tr>
              <a:tr h="12700">
                <a:tc>
                  <a:txBody>
                    <a:bodyPr/>
                    <a:lstStyle/>
                    <a:p>
                      <a:pPr indent="0" lvl="0" marL="0" rtl="0" algn="l">
                        <a:spcBef>
                          <a:spcPts val="0"/>
                        </a:spcBef>
                        <a:spcAft>
                          <a:spcPts val="0"/>
                        </a:spcAft>
                        <a:buNone/>
                      </a:pPr>
                      <a:r>
                        <a:rPr lang="en" sz="1100"/>
                        <a:t>Memory to Cache Requests</a:t>
                      </a:r>
                      <a:endParaRPr sz="1100"/>
                    </a:p>
                  </a:txBody>
                  <a:tcPr marT="63500" marB="63500" marR="63500" marL="63500"/>
                </a:tc>
                <a:tc>
                  <a:txBody>
                    <a:bodyPr/>
                    <a:lstStyle/>
                    <a:p>
                      <a:pPr indent="0" lvl="0" marL="0" rtl="0" algn="l">
                        <a:spcBef>
                          <a:spcPts val="0"/>
                        </a:spcBef>
                        <a:spcAft>
                          <a:spcPts val="0"/>
                        </a:spcAft>
                        <a:buNone/>
                      </a:pPr>
                      <a:r>
                        <a:rPr lang="en" sz="1100"/>
                        <a:t>WbReq, InvReq, FlushReq</a:t>
                      </a:r>
                      <a:endParaRPr sz="1100"/>
                    </a:p>
                  </a:txBody>
                  <a:tcPr marT="63500" marB="63500" marR="63500" marL="63500"/>
                </a:tc>
              </a:tr>
              <a:tr h="12700">
                <a:tc>
                  <a:txBody>
                    <a:bodyPr/>
                    <a:lstStyle/>
                    <a:p>
                      <a:pPr indent="0" lvl="0" marL="0" rtl="0" algn="l">
                        <a:spcBef>
                          <a:spcPts val="0"/>
                        </a:spcBef>
                        <a:spcAft>
                          <a:spcPts val="0"/>
                        </a:spcAft>
                        <a:buNone/>
                      </a:pPr>
                      <a:r>
                        <a:rPr lang="en" sz="1100"/>
                        <a:t>Cache to Memory Responses</a:t>
                      </a:r>
                      <a:endParaRPr sz="1100"/>
                    </a:p>
                  </a:txBody>
                  <a:tcPr marT="63500" marB="63500" marR="63500" marL="63500"/>
                </a:tc>
                <a:tc>
                  <a:txBody>
                    <a:bodyPr/>
                    <a:lstStyle/>
                    <a:p>
                      <a:pPr indent="0" lvl="0" marL="0" rtl="0" algn="l">
                        <a:spcBef>
                          <a:spcPts val="0"/>
                        </a:spcBef>
                        <a:spcAft>
                          <a:spcPts val="0"/>
                        </a:spcAft>
                        <a:buNone/>
                      </a:pPr>
                      <a:r>
                        <a:rPr lang="en" sz="1100"/>
                        <a:t>WbResp, InvResp, FlushResp</a:t>
                      </a:r>
                      <a:endParaRPr sz="1100"/>
                    </a:p>
                  </a:txBody>
                  <a:tcPr marT="63500" marB="63500" marR="63500" marL="63500"/>
                </a:tc>
              </a:tr>
              <a:tr h="12700">
                <a:tc>
                  <a:txBody>
                    <a:bodyPr/>
                    <a:lstStyle/>
                    <a:p>
                      <a:pPr indent="0" lvl="0" marL="0" rtl="0" algn="l">
                        <a:spcBef>
                          <a:spcPts val="0"/>
                        </a:spcBef>
                        <a:spcAft>
                          <a:spcPts val="0"/>
                        </a:spcAft>
                        <a:buNone/>
                      </a:pPr>
                      <a:r>
                        <a:rPr lang="en" sz="1100"/>
                        <a:t>Memory to Cache Responses</a:t>
                      </a:r>
                      <a:endParaRPr sz="1100"/>
                    </a:p>
                  </a:txBody>
                  <a:tcPr marT="63500" marB="63500" marR="63500" marL="63500"/>
                </a:tc>
                <a:tc>
                  <a:txBody>
                    <a:bodyPr/>
                    <a:lstStyle/>
                    <a:p>
                      <a:pPr indent="0" lvl="0" marL="0" rtl="0" algn="l">
                        <a:spcBef>
                          <a:spcPts val="0"/>
                        </a:spcBef>
                        <a:spcAft>
                          <a:spcPts val="0"/>
                        </a:spcAft>
                        <a:buNone/>
                      </a:pPr>
                      <a:r>
                        <a:rPr lang="en" sz="1100"/>
                        <a:t>ShResp, ExResp</a:t>
                      </a:r>
                      <a:endParaRPr sz="1100"/>
                    </a:p>
                  </a:txBody>
                  <a:tcPr marT="63500" marB="63500" marR="63500" marL="63500"/>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Directory-based Coherence (2019 Q4 E)</a:t>
            </a:r>
            <a:endParaRPr/>
          </a:p>
        </p:txBody>
      </p:sp>
      <p:sp>
        <p:nvSpPr>
          <p:cNvPr id="189" name="Google Shape;189;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lang="en"/>
              <a:t>I</a:t>
            </a:r>
            <a:r>
              <a:rPr lang="en"/>
              <a:t>ndicate the series of events that occur to service a load miss from core 0 when core 4 has the line cached in the C-exclusive state.</a:t>
            </a:r>
            <a:endParaRPr/>
          </a:p>
        </p:txBody>
      </p:sp>
      <p:graphicFrame>
        <p:nvGraphicFramePr>
          <p:cNvPr id="190" name="Google Shape;190;p35"/>
          <p:cNvGraphicFramePr/>
          <p:nvPr/>
        </p:nvGraphicFramePr>
        <p:xfrm>
          <a:off x="457200" y="2133600"/>
          <a:ext cx="3000000" cy="3000000"/>
        </p:xfrm>
        <a:graphic>
          <a:graphicData uri="http://schemas.openxmlformats.org/drawingml/2006/table">
            <a:tbl>
              <a:tblPr>
                <a:noFill/>
                <a:tableStyleId>{7C056301-7188-46A2-8491-C85CDA8DEA91}</a:tableStyleId>
              </a:tblPr>
              <a:tblGrid>
                <a:gridCol w="457200"/>
                <a:gridCol w="914400"/>
                <a:gridCol w="1143000"/>
                <a:gridCol w="1143000"/>
                <a:gridCol w="1143000"/>
                <a:gridCol w="1143000"/>
              </a:tblGrid>
              <a:tr h="12700">
                <a:tc>
                  <a:txBody>
                    <a:bodyPr/>
                    <a:lstStyle/>
                    <a:p>
                      <a:pPr indent="0" lvl="0" marL="0" rtl="0" algn="ctr">
                        <a:spcBef>
                          <a:spcPts val="0"/>
                        </a:spcBef>
                        <a:spcAft>
                          <a:spcPts val="0"/>
                        </a:spcAft>
                        <a:buNone/>
                      </a:pPr>
                      <a:r>
                        <a:rPr lang="en" sz="1100"/>
                        <a:t>Time</a:t>
                      </a:r>
                      <a:endParaRPr sz="1100"/>
                    </a:p>
                  </a:txBody>
                  <a:tcPr marT="63500" marB="63500" marR="63500" marL="63500"/>
                </a:tc>
                <a:tc>
                  <a:txBody>
                    <a:bodyPr/>
                    <a:lstStyle/>
                    <a:p>
                      <a:pPr indent="0" lvl="0" marL="0" rtl="0" algn="ctr">
                        <a:spcBef>
                          <a:spcPts val="0"/>
                        </a:spcBef>
                        <a:spcAft>
                          <a:spcPts val="0"/>
                        </a:spcAft>
                        <a:buNone/>
                      </a:pPr>
                      <a:r>
                        <a:rPr lang="en" sz="1100"/>
                        <a:t>Agent</a:t>
                      </a:r>
                      <a:endParaRPr sz="1100"/>
                    </a:p>
                  </a:txBody>
                  <a:tcPr marT="63500" marB="63500" marR="63500" marL="63500"/>
                </a:tc>
                <a:tc>
                  <a:txBody>
                    <a:bodyPr/>
                    <a:lstStyle/>
                    <a:p>
                      <a:pPr indent="0" lvl="0" marL="0" rtl="0" algn="ctr">
                        <a:spcBef>
                          <a:spcPts val="0"/>
                        </a:spcBef>
                        <a:spcAft>
                          <a:spcPts val="0"/>
                        </a:spcAft>
                        <a:buNone/>
                      </a:pPr>
                      <a:r>
                        <a:rPr lang="en" sz="1100"/>
                        <a:t>Current State</a:t>
                      </a:r>
                      <a:endParaRPr sz="1100"/>
                    </a:p>
                  </a:txBody>
                  <a:tcPr marT="63500" marB="63500" marR="63500" marL="63500"/>
                </a:tc>
                <a:tc>
                  <a:txBody>
                    <a:bodyPr/>
                    <a:lstStyle/>
                    <a:p>
                      <a:pPr indent="0" lvl="0" marL="0" rtl="0" algn="ctr">
                        <a:spcBef>
                          <a:spcPts val="0"/>
                        </a:spcBef>
                        <a:spcAft>
                          <a:spcPts val="0"/>
                        </a:spcAft>
                        <a:buNone/>
                      </a:pPr>
                      <a:r>
                        <a:rPr lang="en" sz="1100"/>
                        <a:t>Event / Message Received</a:t>
                      </a:r>
                      <a:endParaRPr sz="1100"/>
                    </a:p>
                  </a:txBody>
                  <a:tcPr marT="63500" marB="63500" marR="63500" marL="63500"/>
                </a:tc>
                <a:tc>
                  <a:txBody>
                    <a:bodyPr/>
                    <a:lstStyle/>
                    <a:p>
                      <a:pPr indent="0" lvl="0" marL="0" rtl="0" algn="ctr">
                        <a:spcBef>
                          <a:spcPts val="0"/>
                        </a:spcBef>
                        <a:spcAft>
                          <a:spcPts val="0"/>
                        </a:spcAft>
                        <a:buNone/>
                      </a:pPr>
                      <a:r>
                        <a:rPr lang="en" sz="1100"/>
                        <a:t>Next State</a:t>
                      </a:r>
                      <a:endParaRPr sz="1100"/>
                    </a:p>
                  </a:txBody>
                  <a:tcPr marT="63500" marB="63500" marR="63500" marL="63500"/>
                </a:tc>
                <a:tc>
                  <a:txBody>
                    <a:bodyPr/>
                    <a:lstStyle/>
                    <a:p>
                      <a:pPr indent="0" lvl="0" marL="0" rtl="0" algn="ctr">
                        <a:spcBef>
                          <a:spcPts val="0"/>
                        </a:spcBef>
                        <a:spcAft>
                          <a:spcPts val="0"/>
                        </a:spcAft>
                        <a:buNone/>
                      </a:pPr>
                      <a:r>
                        <a:rPr lang="en" sz="1100"/>
                        <a:t>Messages Sent</a:t>
                      </a:r>
                      <a:endParaRPr sz="1100"/>
                    </a:p>
                  </a:txBody>
                  <a:tcPr marT="63500" marB="63500" marR="63500" marL="63500"/>
                </a:tc>
              </a:tr>
              <a:tr h="12700">
                <a:tc>
                  <a:txBody>
                    <a:bodyPr/>
                    <a:lstStyle/>
                    <a:p>
                      <a:pPr indent="0" lvl="0" marL="0" rtl="0" algn="ctr">
                        <a:spcBef>
                          <a:spcPts val="0"/>
                        </a:spcBef>
                        <a:spcAft>
                          <a:spcPts val="0"/>
                        </a:spcAft>
                        <a:buNone/>
                      </a:pPr>
                      <a:r>
                        <a:rPr lang="en" sz="1100"/>
                        <a:t>0</a:t>
                      </a:r>
                      <a:endParaRPr sz="1100"/>
                    </a:p>
                  </a:txBody>
                  <a:tcPr marT="63500" marB="63500" marR="63500" marL="63500"/>
                </a:tc>
                <a:tc>
                  <a:txBody>
                    <a:bodyPr/>
                    <a:lstStyle/>
                    <a:p>
                      <a:pPr indent="0" lvl="0" marL="0" rtl="0" algn="ctr">
                        <a:spcBef>
                          <a:spcPts val="0"/>
                        </a:spcBef>
                        <a:spcAft>
                          <a:spcPts val="0"/>
                        </a:spcAft>
                        <a:buNone/>
                      </a:pPr>
                      <a:r>
                        <a:rPr lang="en" sz="1100"/>
                        <a:t>Core 0</a:t>
                      </a:r>
                      <a:endParaRPr sz="1100"/>
                    </a:p>
                  </a:txBody>
                  <a:tcPr marT="63500" marB="63500" marR="63500" marL="63500"/>
                </a:tc>
                <a:tc>
                  <a:txBody>
                    <a:bodyPr/>
                    <a:lstStyle/>
                    <a:p>
                      <a:pPr indent="0" lvl="0" marL="0" rtl="0" algn="ctr">
                        <a:spcBef>
                          <a:spcPts val="0"/>
                        </a:spcBef>
                        <a:spcAft>
                          <a:spcPts val="0"/>
                        </a:spcAft>
                        <a:buNone/>
                      </a:pPr>
                      <a:r>
                        <a:rPr lang="en" sz="1100"/>
                        <a:t>C-nothing</a:t>
                      </a:r>
                      <a:endParaRPr sz="1100"/>
                    </a:p>
                  </a:txBody>
                  <a:tcPr marT="63500" marB="63500" marR="63500" marL="63500"/>
                </a:tc>
                <a:tc>
                  <a:txBody>
                    <a:bodyPr/>
                    <a:lstStyle/>
                    <a:p>
                      <a:pPr indent="0" lvl="0" marL="0" rtl="0" algn="ctr">
                        <a:spcBef>
                          <a:spcPts val="0"/>
                        </a:spcBef>
                        <a:spcAft>
                          <a:spcPts val="0"/>
                        </a:spcAft>
                        <a:buNone/>
                      </a:pPr>
                      <a:r>
                        <a:rPr lang="en" sz="1100"/>
                        <a:t>Load</a:t>
                      </a:r>
                      <a:endParaRPr sz="1100"/>
                    </a:p>
                  </a:txBody>
                  <a:tcPr marT="63500" marB="63500" marR="63500" marL="63500"/>
                </a:tc>
                <a:tc>
                  <a:txBody>
                    <a:bodyPr/>
                    <a:lstStyle/>
                    <a:p>
                      <a:pPr indent="0" lvl="0" marL="0" rtl="0" algn="ctr">
                        <a:spcBef>
                          <a:spcPts val="0"/>
                        </a:spcBef>
                        <a:spcAft>
                          <a:spcPts val="0"/>
                        </a:spcAft>
                        <a:buNone/>
                      </a:pPr>
                      <a:r>
                        <a:rPr lang="en" sz="1100"/>
                        <a:t>C-pending</a:t>
                      </a:r>
                      <a:endParaRPr sz="1100"/>
                    </a:p>
                  </a:txBody>
                  <a:tcPr marT="63500" marB="63500" marR="63500" marL="63500"/>
                </a:tc>
                <a:tc>
                  <a:txBody>
                    <a:bodyPr/>
                    <a:lstStyle/>
                    <a:p>
                      <a:pPr indent="0" lvl="0" marL="0" rtl="0" algn="ctr">
                        <a:spcBef>
                          <a:spcPts val="0"/>
                        </a:spcBef>
                        <a:spcAft>
                          <a:spcPts val="0"/>
                        </a:spcAft>
                        <a:buNone/>
                      </a:pPr>
                      <a:r>
                        <a:rPr lang="en" sz="1100"/>
                        <a:t>ShReq(0)</a:t>
                      </a:r>
                      <a:endParaRPr sz="1100"/>
                    </a:p>
                  </a:txBody>
                  <a:tcPr marT="63500" marB="63500" marR="63500" marL="63500"/>
                </a:tc>
              </a:tr>
              <a:tr h="12700">
                <a:tc>
                  <a:txBody>
                    <a:bodyPr/>
                    <a:lstStyle/>
                    <a:p>
                      <a:pPr indent="0" lvl="0" marL="0" rtl="0" algn="ctr">
                        <a:spcBef>
                          <a:spcPts val="0"/>
                        </a:spcBef>
                        <a:spcAft>
                          <a:spcPts val="0"/>
                        </a:spcAft>
                        <a:buNone/>
                      </a:pPr>
                      <a:r>
                        <a:t/>
                      </a:r>
                      <a:endParaRPr sz="1100">
                        <a:solidFill>
                          <a:srgbClr val="FF0000"/>
                        </a:solidFill>
                      </a:endParaRPr>
                    </a:p>
                  </a:txBody>
                  <a:tcPr marT="63500" marB="63500" marR="63500" marL="63500"/>
                </a:tc>
                <a:tc>
                  <a:txBody>
                    <a:bodyPr/>
                    <a:lstStyle/>
                    <a:p>
                      <a:pPr indent="0" lvl="0" marL="0" rtl="0" algn="ctr">
                        <a:spcBef>
                          <a:spcPts val="0"/>
                        </a:spcBef>
                        <a:spcAft>
                          <a:spcPts val="0"/>
                        </a:spcAft>
                        <a:buNone/>
                      </a:pPr>
                      <a:r>
                        <a:t/>
                      </a:r>
                      <a:endParaRPr sz="1100">
                        <a:solidFill>
                          <a:srgbClr val="FF0000"/>
                        </a:solidFill>
                      </a:endParaRPr>
                    </a:p>
                  </a:txBody>
                  <a:tcPr marT="63500" marB="63500" marR="63500" marL="63500"/>
                </a:tc>
                <a:tc>
                  <a:txBody>
                    <a:bodyPr/>
                    <a:lstStyle/>
                    <a:p>
                      <a:pPr indent="0" lvl="0" marL="0" rtl="0" algn="ctr">
                        <a:spcBef>
                          <a:spcPts val="0"/>
                        </a:spcBef>
                        <a:spcAft>
                          <a:spcPts val="0"/>
                        </a:spcAft>
                        <a:buNone/>
                      </a:pPr>
                      <a:r>
                        <a:t/>
                      </a:r>
                      <a:endParaRPr sz="1100">
                        <a:solidFill>
                          <a:srgbClr val="FF0000"/>
                        </a:solidFill>
                      </a:endParaRPr>
                    </a:p>
                  </a:txBody>
                  <a:tcPr marT="63500" marB="63500" marR="63500" marL="63500"/>
                </a:tc>
                <a:tc>
                  <a:txBody>
                    <a:bodyPr/>
                    <a:lstStyle/>
                    <a:p>
                      <a:pPr indent="0" lvl="0" marL="0" rtl="0" algn="ctr">
                        <a:spcBef>
                          <a:spcPts val="0"/>
                        </a:spcBef>
                        <a:spcAft>
                          <a:spcPts val="0"/>
                        </a:spcAft>
                        <a:buNone/>
                      </a:pPr>
                      <a:r>
                        <a:t/>
                      </a:r>
                      <a:endParaRPr sz="1100">
                        <a:solidFill>
                          <a:srgbClr val="FF0000"/>
                        </a:solidFill>
                      </a:endParaRPr>
                    </a:p>
                  </a:txBody>
                  <a:tcPr marT="63500" marB="63500" marR="63500" marL="63500"/>
                </a:tc>
                <a:tc>
                  <a:txBody>
                    <a:bodyPr/>
                    <a:lstStyle/>
                    <a:p>
                      <a:pPr indent="0" lvl="0" marL="0" rtl="0" algn="ctr">
                        <a:spcBef>
                          <a:spcPts val="0"/>
                        </a:spcBef>
                        <a:spcAft>
                          <a:spcPts val="0"/>
                        </a:spcAft>
                        <a:buNone/>
                      </a:pPr>
                      <a:r>
                        <a:t/>
                      </a:r>
                      <a:endParaRPr sz="1100">
                        <a:solidFill>
                          <a:srgbClr val="FF0000"/>
                        </a:solidFill>
                      </a:endParaRPr>
                    </a:p>
                  </a:txBody>
                  <a:tcPr marT="63500" marB="63500" marR="63500" marL="63500"/>
                </a:tc>
                <a:tc>
                  <a:txBody>
                    <a:bodyPr/>
                    <a:lstStyle/>
                    <a:p>
                      <a:pPr indent="0" lvl="0" marL="0" rtl="0" algn="ctr">
                        <a:spcBef>
                          <a:spcPts val="0"/>
                        </a:spcBef>
                        <a:spcAft>
                          <a:spcPts val="0"/>
                        </a:spcAft>
                        <a:buNone/>
                      </a:pPr>
                      <a:r>
                        <a:t/>
                      </a:r>
                      <a:endParaRPr sz="1100">
                        <a:solidFill>
                          <a:srgbClr val="FF0000"/>
                        </a:solidFill>
                      </a:endParaRPr>
                    </a:p>
                  </a:txBody>
                  <a:tcPr marT="63500" marB="63500" marR="63500" marL="63500"/>
                </a:tc>
              </a:tr>
              <a:tr h="12700">
                <a:tc>
                  <a:txBody>
                    <a:bodyPr/>
                    <a:lstStyle/>
                    <a:p>
                      <a:pPr indent="0" lvl="0" marL="0" rtl="0" algn="ctr">
                        <a:spcBef>
                          <a:spcPts val="0"/>
                        </a:spcBef>
                        <a:spcAft>
                          <a:spcPts val="0"/>
                        </a:spcAft>
                        <a:buNone/>
                      </a:pPr>
                      <a:r>
                        <a:t/>
                      </a:r>
                      <a:endParaRPr sz="1100">
                        <a:solidFill>
                          <a:srgbClr val="FF0000"/>
                        </a:solidFill>
                      </a:endParaRPr>
                    </a:p>
                  </a:txBody>
                  <a:tcPr marT="63500" marB="63500" marR="63500" marL="63500"/>
                </a:tc>
                <a:tc>
                  <a:txBody>
                    <a:bodyPr/>
                    <a:lstStyle/>
                    <a:p>
                      <a:pPr indent="0" lvl="0" marL="0" rtl="0" algn="ctr">
                        <a:spcBef>
                          <a:spcPts val="0"/>
                        </a:spcBef>
                        <a:spcAft>
                          <a:spcPts val="0"/>
                        </a:spcAft>
                        <a:buNone/>
                      </a:pPr>
                      <a:r>
                        <a:t/>
                      </a:r>
                      <a:endParaRPr sz="1100">
                        <a:solidFill>
                          <a:srgbClr val="FF0000"/>
                        </a:solidFill>
                      </a:endParaRPr>
                    </a:p>
                  </a:txBody>
                  <a:tcPr marT="63500" marB="63500" marR="63500" marL="63500"/>
                </a:tc>
                <a:tc>
                  <a:txBody>
                    <a:bodyPr/>
                    <a:lstStyle/>
                    <a:p>
                      <a:pPr indent="0" lvl="0" marL="0" rtl="0" algn="ctr">
                        <a:spcBef>
                          <a:spcPts val="0"/>
                        </a:spcBef>
                        <a:spcAft>
                          <a:spcPts val="0"/>
                        </a:spcAft>
                        <a:buNone/>
                      </a:pPr>
                      <a:r>
                        <a:t/>
                      </a:r>
                      <a:endParaRPr sz="1100">
                        <a:solidFill>
                          <a:srgbClr val="FF0000"/>
                        </a:solidFill>
                      </a:endParaRPr>
                    </a:p>
                  </a:txBody>
                  <a:tcPr marT="63500" marB="63500" marR="63500" marL="63500"/>
                </a:tc>
                <a:tc>
                  <a:txBody>
                    <a:bodyPr/>
                    <a:lstStyle/>
                    <a:p>
                      <a:pPr indent="0" lvl="0" marL="0" rtl="0" algn="ctr">
                        <a:spcBef>
                          <a:spcPts val="0"/>
                        </a:spcBef>
                        <a:spcAft>
                          <a:spcPts val="0"/>
                        </a:spcAft>
                        <a:buNone/>
                      </a:pPr>
                      <a:r>
                        <a:t/>
                      </a:r>
                      <a:endParaRPr sz="1100">
                        <a:solidFill>
                          <a:srgbClr val="FF0000"/>
                        </a:solidFill>
                      </a:endParaRPr>
                    </a:p>
                  </a:txBody>
                  <a:tcPr marT="63500" marB="63500" marR="63500" marL="63500"/>
                </a:tc>
                <a:tc>
                  <a:txBody>
                    <a:bodyPr/>
                    <a:lstStyle/>
                    <a:p>
                      <a:pPr indent="0" lvl="0" marL="0" rtl="0" algn="ctr">
                        <a:spcBef>
                          <a:spcPts val="0"/>
                        </a:spcBef>
                        <a:spcAft>
                          <a:spcPts val="0"/>
                        </a:spcAft>
                        <a:buNone/>
                      </a:pPr>
                      <a:r>
                        <a:t/>
                      </a:r>
                      <a:endParaRPr sz="1100">
                        <a:solidFill>
                          <a:srgbClr val="FF0000"/>
                        </a:solidFill>
                      </a:endParaRPr>
                    </a:p>
                  </a:txBody>
                  <a:tcPr marT="63500" marB="63500" marR="63500" marL="63500"/>
                </a:tc>
                <a:tc>
                  <a:txBody>
                    <a:bodyPr/>
                    <a:lstStyle/>
                    <a:p>
                      <a:pPr indent="0" lvl="0" marL="0" rtl="0" algn="ctr">
                        <a:spcBef>
                          <a:spcPts val="0"/>
                        </a:spcBef>
                        <a:spcAft>
                          <a:spcPts val="0"/>
                        </a:spcAft>
                        <a:buNone/>
                      </a:pPr>
                      <a:r>
                        <a:t/>
                      </a:r>
                      <a:endParaRPr sz="1100">
                        <a:solidFill>
                          <a:srgbClr val="FF0000"/>
                        </a:solidFill>
                      </a:endParaRPr>
                    </a:p>
                  </a:txBody>
                  <a:tcPr marT="63500" marB="63500" marR="63500" marL="63500"/>
                </a:tc>
              </a:tr>
              <a:tr h="12700">
                <a:tc>
                  <a:txBody>
                    <a:bodyPr/>
                    <a:lstStyle/>
                    <a:p>
                      <a:pPr indent="0" lvl="0" marL="0" rtl="0" algn="ctr">
                        <a:spcBef>
                          <a:spcPts val="0"/>
                        </a:spcBef>
                        <a:spcAft>
                          <a:spcPts val="0"/>
                        </a:spcAft>
                        <a:buNone/>
                      </a:pPr>
                      <a:r>
                        <a:t/>
                      </a:r>
                      <a:endParaRPr sz="1100">
                        <a:solidFill>
                          <a:srgbClr val="FF0000"/>
                        </a:solidFill>
                      </a:endParaRPr>
                    </a:p>
                  </a:txBody>
                  <a:tcPr marT="63500" marB="63500" marR="63500" marL="63500"/>
                </a:tc>
                <a:tc>
                  <a:txBody>
                    <a:bodyPr/>
                    <a:lstStyle/>
                    <a:p>
                      <a:pPr indent="0" lvl="0" marL="0" rtl="0" algn="ctr">
                        <a:spcBef>
                          <a:spcPts val="0"/>
                        </a:spcBef>
                        <a:spcAft>
                          <a:spcPts val="0"/>
                        </a:spcAft>
                        <a:buNone/>
                      </a:pPr>
                      <a:r>
                        <a:t/>
                      </a:r>
                      <a:endParaRPr sz="1100">
                        <a:solidFill>
                          <a:srgbClr val="FF0000"/>
                        </a:solidFill>
                      </a:endParaRPr>
                    </a:p>
                  </a:txBody>
                  <a:tcPr marT="63500" marB="63500" marR="63500" marL="63500"/>
                </a:tc>
                <a:tc>
                  <a:txBody>
                    <a:bodyPr/>
                    <a:lstStyle/>
                    <a:p>
                      <a:pPr indent="0" lvl="0" marL="0" rtl="0" algn="ctr">
                        <a:spcBef>
                          <a:spcPts val="0"/>
                        </a:spcBef>
                        <a:spcAft>
                          <a:spcPts val="0"/>
                        </a:spcAft>
                        <a:buNone/>
                      </a:pPr>
                      <a:r>
                        <a:t/>
                      </a:r>
                      <a:endParaRPr sz="1100">
                        <a:solidFill>
                          <a:srgbClr val="FF0000"/>
                        </a:solidFill>
                      </a:endParaRPr>
                    </a:p>
                  </a:txBody>
                  <a:tcPr marT="63500" marB="63500" marR="63500" marL="63500"/>
                </a:tc>
                <a:tc>
                  <a:txBody>
                    <a:bodyPr/>
                    <a:lstStyle/>
                    <a:p>
                      <a:pPr indent="0" lvl="0" marL="0" rtl="0" algn="ctr">
                        <a:spcBef>
                          <a:spcPts val="0"/>
                        </a:spcBef>
                        <a:spcAft>
                          <a:spcPts val="0"/>
                        </a:spcAft>
                        <a:buNone/>
                      </a:pPr>
                      <a:r>
                        <a:t/>
                      </a:r>
                      <a:endParaRPr sz="1100">
                        <a:solidFill>
                          <a:srgbClr val="FF0000"/>
                        </a:solidFill>
                      </a:endParaRPr>
                    </a:p>
                  </a:txBody>
                  <a:tcPr marT="63500" marB="63500" marR="63500" marL="63500"/>
                </a:tc>
                <a:tc>
                  <a:txBody>
                    <a:bodyPr/>
                    <a:lstStyle/>
                    <a:p>
                      <a:pPr indent="0" lvl="0" marL="0" rtl="0" algn="ctr">
                        <a:spcBef>
                          <a:spcPts val="0"/>
                        </a:spcBef>
                        <a:spcAft>
                          <a:spcPts val="0"/>
                        </a:spcAft>
                        <a:buNone/>
                      </a:pPr>
                      <a:r>
                        <a:t/>
                      </a:r>
                      <a:endParaRPr sz="1100">
                        <a:solidFill>
                          <a:srgbClr val="FF0000"/>
                        </a:solidFill>
                      </a:endParaRPr>
                    </a:p>
                  </a:txBody>
                  <a:tcPr marT="63500" marB="63500" marR="63500" marL="63500"/>
                </a:tc>
                <a:tc>
                  <a:txBody>
                    <a:bodyPr/>
                    <a:lstStyle/>
                    <a:p>
                      <a:pPr indent="0" lvl="0" marL="0" rtl="0" algn="ctr">
                        <a:spcBef>
                          <a:spcPts val="0"/>
                        </a:spcBef>
                        <a:spcAft>
                          <a:spcPts val="0"/>
                        </a:spcAft>
                        <a:buNone/>
                      </a:pPr>
                      <a:r>
                        <a:t/>
                      </a:r>
                      <a:endParaRPr sz="1100">
                        <a:solidFill>
                          <a:srgbClr val="FF0000"/>
                        </a:solidFill>
                      </a:endParaRPr>
                    </a:p>
                  </a:txBody>
                  <a:tcPr marT="63500" marB="63500" marR="63500" marL="63500"/>
                </a:tc>
              </a:tr>
              <a:tr h="12700">
                <a:tc>
                  <a:txBody>
                    <a:bodyPr/>
                    <a:lstStyle/>
                    <a:p>
                      <a:pPr indent="0" lvl="0" marL="0" rtl="0" algn="ctr">
                        <a:spcBef>
                          <a:spcPts val="0"/>
                        </a:spcBef>
                        <a:spcAft>
                          <a:spcPts val="0"/>
                        </a:spcAft>
                        <a:buNone/>
                      </a:pPr>
                      <a:r>
                        <a:t/>
                      </a:r>
                      <a:endParaRPr sz="1100">
                        <a:solidFill>
                          <a:srgbClr val="FF0000"/>
                        </a:solidFill>
                      </a:endParaRPr>
                    </a:p>
                  </a:txBody>
                  <a:tcPr marT="63500" marB="63500" marR="63500" marL="63500"/>
                </a:tc>
                <a:tc>
                  <a:txBody>
                    <a:bodyPr/>
                    <a:lstStyle/>
                    <a:p>
                      <a:pPr indent="0" lvl="0" marL="0" rtl="0" algn="ctr">
                        <a:spcBef>
                          <a:spcPts val="0"/>
                        </a:spcBef>
                        <a:spcAft>
                          <a:spcPts val="0"/>
                        </a:spcAft>
                        <a:buNone/>
                      </a:pPr>
                      <a:r>
                        <a:t/>
                      </a:r>
                      <a:endParaRPr sz="1100">
                        <a:solidFill>
                          <a:srgbClr val="FF0000"/>
                        </a:solidFill>
                      </a:endParaRPr>
                    </a:p>
                  </a:txBody>
                  <a:tcPr marT="63500" marB="63500" marR="63500" marL="63500"/>
                </a:tc>
                <a:tc>
                  <a:txBody>
                    <a:bodyPr/>
                    <a:lstStyle/>
                    <a:p>
                      <a:pPr indent="0" lvl="0" marL="0" rtl="0" algn="ctr">
                        <a:spcBef>
                          <a:spcPts val="0"/>
                        </a:spcBef>
                        <a:spcAft>
                          <a:spcPts val="0"/>
                        </a:spcAft>
                        <a:buNone/>
                      </a:pPr>
                      <a:r>
                        <a:t/>
                      </a:r>
                      <a:endParaRPr sz="1100">
                        <a:solidFill>
                          <a:srgbClr val="FF0000"/>
                        </a:solidFill>
                      </a:endParaRPr>
                    </a:p>
                  </a:txBody>
                  <a:tcPr marT="63500" marB="63500" marR="63500" marL="63500"/>
                </a:tc>
                <a:tc>
                  <a:txBody>
                    <a:bodyPr/>
                    <a:lstStyle/>
                    <a:p>
                      <a:pPr indent="0" lvl="0" marL="0" rtl="0" algn="ctr">
                        <a:spcBef>
                          <a:spcPts val="0"/>
                        </a:spcBef>
                        <a:spcAft>
                          <a:spcPts val="0"/>
                        </a:spcAft>
                        <a:buNone/>
                      </a:pPr>
                      <a:r>
                        <a:t/>
                      </a:r>
                      <a:endParaRPr sz="1100">
                        <a:solidFill>
                          <a:srgbClr val="FF0000"/>
                        </a:solidFill>
                      </a:endParaRPr>
                    </a:p>
                  </a:txBody>
                  <a:tcPr marT="63500" marB="63500" marR="63500" marL="63500"/>
                </a:tc>
                <a:tc>
                  <a:txBody>
                    <a:bodyPr/>
                    <a:lstStyle/>
                    <a:p>
                      <a:pPr indent="0" lvl="0" marL="0" rtl="0" algn="ctr">
                        <a:spcBef>
                          <a:spcPts val="0"/>
                        </a:spcBef>
                        <a:spcAft>
                          <a:spcPts val="0"/>
                        </a:spcAft>
                        <a:buNone/>
                      </a:pPr>
                      <a:r>
                        <a:t/>
                      </a:r>
                      <a:endParaRPr sz="1100">
                        <a:solidFill>
                          <a:srgbClr val="FF0000"/>
                        </a:solidFill>
                      </a:endParaRPr>
                    </a:p>
                  </a:txBody>
                  <a:tcPr marT="63500" marB="63500" marR="63500" marL="63500"/>
                </a:tc>
                <a:tc>
                  <a:txBody>
                    <a:bodyPr/>
                    <a:lstStyle/>
                    <a:p>
                      <a:pPr indent="0" lvl="0" marL="0" rtl="0" algn="ctr">
                        <a:spcBef>
                          <a:spcPts val="0"/>
                        </a:spcBef>
                        <a:spcAft>
                          <a:spcPts val="0"/>
                        </a:spcAft>
                        <a:buNone/>
                      </a:pPr>
                      <a:r>
                        <a:t/>
                      </a:r>
                      <a:endParaRPr sz="1100">
                        <a:solidFill>
                          <a:srgbClr val="FF0000"/>
                        </a:solidFill>
                      </a:endParaRPr>
                    </a:p>
                  </a:txBody>
                  <a:tcPr marT="63500" marB="63500" marR="63500" marL="63500"/>
                </a:tc>
              </a:tr>
              <a:tr h="12700">
                <a:tc>
                  <a:txBody>
                    <a:bodyPr/>
                    <a:lstStyle/>
                    <a:p>
                      <a:pPr indent="0" lvl="0" marL="0" rtl="0" algn="ctr">
                        <a:spcBef>
                          <a:spcPts val="0"/>
                        </a:spcBef>
                        <a:spcAft>
                          <a:spcPts val="0"/>
                        </a:spcAft>
                        <a:buNone/>
                      </a:pPr>
                      <a:r>
                        <a:t/>
                      </a:r>
                      <a:endParaRPr sz="1100">
                        <a:solidFill>
                          <a:srgbClr val="FF0000"/>
                        </a:solidFill>
                      </a:endParaRPr>
                    </a:p>
                  </a:txBody>
                  <a:tcPr marT="63500" marB="63500" marR="63500" marL="63500"/>
                </a:tc>
                <a:tc>
                  <a:txBody>
                    <a:bodyPr/>
                    <a:lstStyle/>
                    <a:p>
                      <a:pPr indent="0" lvl="0" marL="0" rtl="0" algn="ctr">
                        <a:spcBef>
                          <a:spcPts val="0"/>
                        </a:spcBef>
                        <a:spcAft>
                          <a:spcPts val="0"/>
                        </a:spcAft>
                        <a:buNone/>
                      </a:pPr>
                      <a:r>
                        <a:t/>
                      </a:r>
                      <a:endParaRPr sz="1100">
                        <a:solidFill>
                          <a:srgbClr val="FF0000"/>
                        </a:solidFill>
                      </a:endParaRPr>
                    </a:p>
                  </a:txBody>
                  <a:tcPr marT="63500" marB="63500" marR="63500" marL="63500"/>
                </a:tc>
                <a:tc>
                  <a:txBody>
                    <a:bodyPr/>
                    <a:lstStyle/>
                    <a:p>
                      <a:pPr indent="0" lvl="0" marL="0" rtl="0" algn="ctr">
                        <a:spcBef>
                          <a:spcPts val="0"/>
                        </a:spcBef>
                        <a:spcAft>
                          <a:spcPts val="0"/>
                        </a:spcAft>
                        <a:buNone/>
                      </a:pPr>
                      <a:r>
                        <a:t/>
                      </a:r>
                      <a:endParaRPr sz="1100">
                        <a:solidFill>
                          <a:srgbClr val="FF0000"/>
                        </a:solidFill>
                      </a:endParaRPr>
                    </a:p>
                  </a:txBody>
                  <a:tcPr marT="63500" marB="63500" marR="63500" marL="63500"/>
                </a:tc>
                <a:tc>
                  <a:txBody>
                    <a:bodyPr/>
                    <a:lstStyle/>
                    <a:p>
                      <a:pPr indent="0" lvl="0" marL="0" rtl="0" algn="ctr">
                        <a:spcBef>
                          <a:spcPts val="0"/>
                        </a:spcBef>
                        <a:spcAft>
                          <a:spcPts val="0"/>
                        </a:spcAft>
                        <a:buNone/>
                      </a:pPr>
                      <a:r>
                        <a:t/>
                      </a:r>
                      <a:endParaRPr sz="1100">
                        <a:solidFill>
                          <a:srgbClr val="FF0000"/>
                        </a:solidFill>
                      </a:endParaRPr>
                    </a:p>
                  </a:txBody>
                  <a:tcPr marT="63500" marB="63500" marR="63500" marL="63500"/>
                </a:tc>
                <a:tc>
                  <a:txBody>
                    <a:bodyPr/>
                    <a:lstStyle/>
                    <a:p>
                      <a:pPr indent="0" lvl="0" marL="0" rtl="0" algn="ctr">
                        <a:spcBef>
                          <a:spcPts val="0"/>
                        </a:spcBef>
                        <a:spcAft>
                          <a:spcPts val="0"/>
                        </a:spcAft>
                        <a:buNone/>
                      </a:pPr>
                      <a:r>
                        <a:t/>
                      </a:r>
                      <a:endParaRPr sz="1100">
                        <a:solidFill>
                          <a:srgbClr val="FF0000"/>
                        </a:solidFill>
                      </a:endParaRPr>
                    </a:p>
                  </a:txBody>
                  <a:tcPr marT="63500" marB="63500" marR="63500" marL="63500"/>
                </a:tc>
                <a:tc>
                  <a:txBody>
                    <a:bodyPr/>
                    <a:lstStyle/>
                    <a:p>
                      <a:pPr indent="0" lvl="0" marL="0" rtl="0" algn="ctr">
                        <a:spcBef>
                          <a:spcPts val="0"/>
                        </a:spcBef>
                        <a:spcAft>
                          <a:spcPts val="0"/>
                        </a:spcAft>
                        <a:buNone/>
                      </a:pPr>
                      <a:r>
                        <a:t/>
                      </a:r>
                      <a:endParaRPr sz="1100">
                        <a:solidFill>
                          <a:srgbClr val="FF0000"/>
                        </a:solidFill>
                      </a:endParaRPr>
                    </a:p>
                  </a:txBody>
                  <a:tcPr marT="63500" marB="63500" marR="63500" marL="63500"/>
                </a:tc>
              </a:tr>
            </a:tbl>
          </a:graphicData>
        </a:graphic>
      </p:graphicFrame>
      <p:graphicFrame>
        <p:nvGraphicFramePr>
          <p:cNvPr id="191" name="Google Shape;191;p35"/>
          <p:cNvGraphicFramePr/>
          <p:nvPr/>
        </p:nvGraphicFramePr>
        <p:xfrm>
          <a:off x="6553200" y="2133600"/>
          <a:ext cx="3000000" cy="3000000"/>
        </p:xfrm>
        <a:graphic>
          <a:graphicData uri="http://schemas.openxmlformats.org/drawingml/2006/table">
            <a:tbl>
              <a:tblPr>
                <a:noFill/>
                <a:tableStyleId>{58EA7E38-ABBC-4A55-A1D5-71ABAF576FE2}</a:tableStyleId>
              </a:tblPr>
              <a:tblGrid>
                <a:gridCol w="2286000"/>
              </a:tblGrid>
              <a:tr h="12700">
                <a:tc>
                  <a:txBody>
                    <a:bodyPr/>
                    <a:lstStyle/>
                    <a:p>
                      <a:pPr indent="0" lvl="0" marL="0" rtl="0" algn="ctr">
                        <a:spcBef>
                          <a:spcPts val="0"/>
                        </a:spcBef>
                        <a:spcAft>
                          <a:spcPts val="0"/>
                        </a:spcAft>
                        <a:buNone/>
                      </a:pPr>
                      <a:r>
                        <a:rPr lang="en" sz="1100"/>
                        <a:t>Messages</a:t>
                      </a:r>
                      <a:endParaRPr sz="1100"/>
                    </a:p>
                  </a:txBody>
                  <a:tcPr marT="63500" marB="63500" marR="63500" marL="63500"/>
                </a:tc>
              </a:tr>
              <a:tr h="12700">
                <a:tc>
                  <a:txBody>
                    <a:bodyPr/>
                    <a:lstStyle/>
                    <a:p>
                      <a:pPr indent="0" lvl="0" marL="0" rtl="0" algn="l">
                        <a:spcBef>
                          <a:spcPts val="0"/>
                        </a:spcBef>
                        <a:spcAft>
                          <a:spcPts val="0"/>
                        </a:spcAft>
                        <a:buNone/>
                      </a:pPr>
                      <a:r>
                        <a:rPr lang="en" sz="1100"/>
                        <a:t>ShReq, ExReq</a:t>
                      </a:r>
                      <a:endParaRPr sz="1100"/>
                    </a:p>
                  </a:txBody>
                  <a:tcPr marT="63500" marB="63500" marR="63500" marL="63500"/>
                </a:tc>
              </a:tr>
              <a:tr h="12700">
                <a:tc>
                  <a:txBody>
                    <a:bodyPr/>
                    <a:lstStyle/>
                    <a:p>
                      <a:pPr indent="0" lvl="0" marL="0" rtl="0" algn="l">
                        <a:spcBef>
                          <a:spcPts val="0"/>
                        </a:spcBef>
                        <a:spcAft>
                          <a:spcPts val="0"/>
                        </a:spcAft>
                        <a:buNone/>
                      </a:pPr>
                      <a:r>
                        <a:rPr lang="en" sz="1100"/>
                        <a:t>WbReq, InvReq, FlushReq</a:t>
                      </a:r>
                      <a:endParaRPr sz="1100"/>
                    </a:p>
                  </a:txBody>
                  <a:tcPr marT="63500" marB="63500" marR="63500" marL="63500"/>
                </a:tc>
              </a:tr>
              <a:tr h="12700">
                <a:tc>
                  <a:txBody>
                    <a:bodyPr/>
                    <a:lstStyle/>
                    <a:p>
                      <a:pPr indent="0" lvl="0" marL="0" rtl="0" algn="l">
                        <a:spcBef>
                          <a:spcPts val="0"/>
                        </a:spcBef>
                        <a:spcAft>
                          <a:spcPts val="0"/>
                        </a:spcAft>
                        <a:buNone/>
                      </a:pPr>
                      <a:r>
                        <a:rPr lang="en" sz="1100"/>
                        <a:t>WbResp, InvResp, FlushResp</a:t>
                      </a:r>
                      <a:endParaRPr sz="1100"/>
                    </a:p>
                  </a:txBody>
                  <a:tcPr marT="63500" marB="63500" marR="63500" marL="63500"/>
                </a:tc>
              </a:tr>
              <a:tr h="12700">
                <a:tc>
                  <a:txBody>
                    <a:bodyPr/>
                    <a:lstStyle/>
                    <a:p>
                      <a:pPr indent="0" lvl="0" marL="0" rtl="0" algn="l">
                        <a:spcBef>
                          <a:spcPts val="0"/>
                        </a:spcBef>
                        <a:spcAft>
                          <a:spcPts val="0"/>
                        </a:spcAft>
                        <a:buNone/>
                      </a:pPr>
                      <a:r>
                        <a:rPr lang="en" sz="1100"/>
                        <a:t>ShResp, ExResp</a:t>
                      </a:r>
                      <a:endParaRPr sz="1100"/>
                    </a:p>
                  </a:txBody>
                  <a:tcPr marT="63500" marB="63500" marR="63500" marL="63500"/>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Directory-based Coherence (2019 Q4 F)</a:t>
            </a:r>
            <a:endParaRPr/>
          </a:p>
        </p:txBody>
      </p:sp>
      <p:sp>
        <p:nvSpPr>
          <p:cNvPr id="197" name="Google Shape;197;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Indicate the series of events that occur to service a store miss from core 0 when cores 0, 4, and 8 have the line cached in the C-shared state.</a:t>
            </a:r>
            <a:endParaRPr/>
          </a:p>
        </p:txBody>
      </p:sp>
      <p:graphicFrame>
        <p:nvGraphicFramePr>
          <p:cNvPr id="198" name="Google Shape;198;p36"/>
          <p:cNvGraphicFramePr/>
          <p:nvPr/>
        </p:nvGraphicFramePr>
        <p:xfrm>
          <a:off x="457200" y="2133600"/>
          <a:ext cx="3000000" cy="3000000"/>
        </p:xfrm>
        <a:graphic>
          <a:graphicData uri="http://schemas.openxmlformats.org/drawingml/2006/table">
            <a:tbl>
              <a:tblPr>
                <a:noFill/>
                <a:tableStyleId>{7C056301-7188-46A2-8491-C85CDA8DEA91}</a:tableStyleId>
              </a:tblPr>
              <a:tblGrid>
                <a:gridCol w="457200"/>
                <a:gridCol w="914400"/>
                <a:gridCol w="1143000"/>
                <a:gridCol w="1143000"/>
                <a:gridCol w="1143000"/>
                <a:gridCol w="1143000"/>
              </a:tblGrid>
              <a:tr h="12700">
                <a:tc>
                  <a:txBody>
                    <a:bodyPr/>
                    <a:lstStyle/>
                    <a:p>
                      <a:pPr indent="0" lvl="0" marL="0" rtl="0" algn="ctr">
                        <a:spcBef>
                          <a:spcPts val="0"/>
                        </a:spcBef>
                        <a:spcAft>
                          <a:spcPts val="0"/>
                        </a:spcAft>
                        <a:buNone/>
                      </a:pPr>
                      <a:r>
                        <a:rPr lang="en" sz="1100"/>
                        <a:t>Time</a:t>
                      </a:r>
                      <a:endParaRPr sz="1100"/>
                    </a:p>
                  </a:txBody>
                  <a:tcPr marT="63500" marB="63500" marR="63500" marL="63500"/>
                </a:tc>
                <a:tc>
                  <a:txBody>
                    <a:bodyPr/>
                    <a:lstStyle/>
                    <a:p>
                      <a:pPr indent="0" lvl="0" marL="0" rtl="0" algn="ctr">
                        <a:spcBef>
                          <a:spcPts val="0"/>
                        </a:spcBef>
                        <a:spcAft>
                          <a:spcPts val="0"/>
                        </a:spcAft>
                        <a:buNone/>
                      </a:pPr>
                      <a:r>
                        <a:rPr lang="en" sz="1100"/>
                        <a:t>Agent</a:t>
                      </a:r>
                      <a:endParaRPr sz="1100"/>
                    </a:p>
                  </a:txBody>
                  <a:tcPr marT="63500" marB="63500" marR="63500" marL="63500"/>
                </a:tc>
                <a:tc>
                  <a:txBody>
                    <a:bodyPr/>
                    <a:lstStyle/>
                    <a:p>
                      <a:pPr indent="0" lvl="0" marL="0" rtl="0" algn="ctr">
                        <a:spcBef>
                          <a:spcPts val="0"/>
                        </a:spcBef>
                        <a:spcAft>
                          <a:spcPts val="0"/>
                        </a:spcAft>
                        <a:buNone/>
                      </a:pPr>
                      <a:r>
                        <a:rPr lang="en" sz="1100"/>
                        <a:t>Current State</a:t>
                      </a:r>
                      <a:endParaRPr sz="1100"/>
                    </a:p>
                  </a:txBody>
                  <a:tcPr marT="63500" marB="63500" marR="63500" marL="63500"/>
                </a:tc>
                <a:tc>
                  <a:txBody>
                    <a:bodyPr/>
                    <a:lstStyle/>
                    <a:p>
                      <a:pPr indent="0" lvl="0" marL="0" rtl="0" algn="ctr">
                        <a:spcBef>
                          <a:spcPts val="0"/>
                        </a:spcBef>
                        <a:spcAft>
                          <a:spcPts val="0"/>
                        </a:spcAft>
                        <a:buNone/>
                      </a:pPr>
                      <a:r>
                        <a:rPr lang="en" sz="1100"/>
                        <a:t>Event / Message Received</a:t>
                      </a:r>
                      <a:endParaRPr sz="1100"/>
                    </a:p>
                  </a:txBody>
                  <a:tcPr marT="63500" marB="63500" marR="63500" marL="63500"/>
                </a:tc>
                <a:tc>
                  <a:txBody>
                    <a:bodyPr/>
                    <a:lstStyle/>
                    <a:p>
                      <a:pPr indent="0" lvl="0" marL="0" rtl="0" algn="ctr">
                        <a:spcBef>
                          <a:spcPts val="0"/>
                        </a:spcBef>
                        <a:spcAft>
                          <a:spcPts val="0"/>
                        </a:spcAft>
                        <a:buNone/>
                      </a:pPr>
                      <a:r>
                        <a:rPr lang="en" sz="1100"/>
                        <a:t>Next State</a:t>
                      </a:r>
                      <a:endParaRPr sz="1100"/>
                    </a:p>
                  </a:txBody>
                  <a:tcPr marT="63500" marB="63500" marR="63500" marL="63500"/>
                </a:tc>
                <a:tc>
                  <a:txBody>
                    <a:bodyPr/>
                    <a:lstStyle/>
                    <a:p>
                      <a:pPr indent="0" lvl="0" marL="0" rtl="0" algn="ctr">
                        <a:spcBef>
                          <a:spcPts val="0"/>
                        </a:spcBef>
                        <a:spcAft>
                          <a:spcPts val="0"/>
                        </a:spcAft>
                        <a:buNone/>
                      </a:pPr>
                      <a:r>
                        <a:rPr lang="en" sz="1100"/>
                        <a:t>Messages Sent</a:t>
                      </a:r>
                      <a:endParaRPr sz="1100"/>
                    </a:p>
                  </a:txBody>
                  <a:tcPr marT="63500" marB="63500" marR="63500" marL="63500"/>
                </a:tc>
              </a:tr>
              <a:tr h="12700">
                <a:tc>
                  <a:txBody>
                    <a:bodyPr/>
                    <a:lstStyle/>
                    <a:p>
                      <a:pPr indent="0" lvl="0" marL="0" rtl="0" algn="ctr">
                        <a:spcBef>
                          <a:spcPts val="0"/>
                        </a:spcBef>
                        <a:spcAft>
                          <a:spcPts val="0"/>
                        </a:spcAft>
                        <a:buNone/>
                      </a:pPr>
                      <a:r>
                        <a:rPr lang="en" sz="1100"/>
                        <a:t>0</a:t>
                      </a:r>
                      <a:endParaRPr sz="1100"/>
                    </a:p>
                  </a:txBody>
                  <a:tcPr marT="63500" marB="63500" marR="63500" marL="63500"/>
                </a:tc>
                <a:tc>
                  <a:txBody>
                    <a:bodyPr/>
                    <a:lstStyle/>
                    <a:p>
                      <a:pPr indent="0" lvl="0" marL="0" rtl="0" algn="ctr">
                        <a:spcBef>
                          <a:spcPts val="0"/>
                        </a:spcBef>
                        <a:spcAft>
                          <a:spcPts val="0"/>
                        </a:spcAft>
                        <a:buNone/>
                      </a:pPr>
                      <a:r>
                        <a:rPr lang="en" sz="1100"/>
                        <a:t>Core 0</a:t>
                      </a:r>
                      <a:endParaRPr sz="1100"/>
                    </a:p>
                  </a:txBody>
                  <a:tcPr marT="63500" marB="63500" marR="63500" marL="63500"/>
                </a:tc>
                <a:tc>
                  <a:txBody>
                    <a:bodyPr/>
                    <a:lstStyle/>
                    <a:p>
                      <a:pPr indent="0" lvl="0" marL="0" rtl="0" algn="ctr">
                        <a:spcBef>
                          <a:spcPts val="0"/>
                        </a:spcBef>
                        <a:spcAft>
                          <a:spcPts val="0"/>
                        </a:spcAft>
                        <a:buNone/>
                      </a:pPr>
                      <a:r>
                        <a:rPr lang="en" sz="1100"/>
                        <a:t>C-shared</a:t>
                      </a:r>
                      <a:endParaRPr sz="1100"/>
                    </a:p>
                  </a:txBody>
                  <a:tcPr marT="63500" marB="63500" marR="63500" marL="63500"/>
                </a:tc>
                <a:tc>
                  <a:txBody>
                    <a:bodyPr/>
                    <a:lstStyle/>
                    <a:p>
                      <a:pPr indent="0" lvl="0" marL="0" rtl="0" algn="ctr">
                        <a:spcBef>
                          <a:spcPts val="0"/>
                        </a:spcBef>
                        <a:spcAft>
                          <a:spcPts val="0"/>
                        </a:spcAft>
                        <a:buNone/>
                      </a:pPr>
                      <a:r>
                        <a:rPr lang="en" sz="1100"/>
                        <a:t>Store</a:t>
                      </a:r>
                      <a:endParaRPr sz="1100"/>
                    </a:p>
                  </a:txBody>
                  <a:tcPr marT="63500" marB="63500" marR="63500" marL="63500"/>
                </a:tc>
                <a:tc>
                  <a:txBody>
                    <a:bodyPr/>
                    <a:lstStyle/>
                    <a:p>
                      <a:pPr indent="0" lvl="0" marL="0" rtl="0" algn="ctr">
                        <a:spcBef>
                          <a:spcPts val="0"/>
                        </a:spcBef>
                        <a:spcAft>
                          <a:spcPts val="0"/>
                        </a:spcAft>
                        <a:buNone/>
                      </a:pPr>
                      <a:r>
                        <a:rPr lang="en" sz="1100"/>
                        <a:t>C-pending</a:t>
                      </a:r>
                      <a:endParaRPr sz="1100"/>
                    </a:p>
                  </a:txBody>
                  <a:tcPr marT="63500" marB="63500" marR="63500" marL="63500"/>
                </a:tc>
                <a:tc>
                  <a:txBody>
                    <a:bodyPr/>
                    <a:lstStyle/>
                    <a:p>
                      <a:pPr indent="0" lvl="0" marL="0" rtl="0" algn="ctr">
                        <a:spcBef>
                          <a:spcPts val="0"/>
                        </a:spcBef>
                        <a:spcAft>
                          <a:spcPts val="0"/>
                        </a:spcAft>
                        <a:buNone/>
                      </a:pPr>
                      <a:r>
                        <a:rPr lang="en" sz="1100"/>
                        <a:t>Ex</a:t>
                      </a:r>
                      <a:r>
                        <a:rPr lang="en" sz="1100"/>
                        <a:t>Req(0)</a:t>
                      </a:r>
                      <a:endParaRPr sz="1100"/>
                    </a:p>
                  </a:txBody>
                  <a:tcPr marT="63500" marB="63500" marR="63500" marL="63500"/>
                </a:tc>
              </a:tr>
              <a:tr h="12700">
                <a:tc>
                  <a:txBody>
                    <a:bodyPr/>
                    <a:lstStyle/>
                    <a:p>
                      <a:pPr indent="0" lvl="0" marL="0" rtl="0" algn="ctr">
                        <a:spcBef>
                          <a:spcPts val="0"/>
                        </a:spcBef>
                        <a:spcAft>
                          <a:spcPts val="0"/>
                        </a:spcAft>
                        <a:buNone/>
                      </a:pPr>
                      <a:r>
                        <a:t/>
                      </a:r>
                      <a:endParaRPr sz="1100">
                        <a:solidFill>
                          <a:srgbClr val="FF0000"/>
                        </a:solidFill>
                      </a:endParaRPr>
                    </a:p>
                  </a:txBody>
                  <a:tcPr marT="63500" marB="63500" marR="63500" marL="63500"/>
                </a:tc>
                <a:tc>
                  <a:txBody>
                    <a:bodyPr/>
                    <a:lstStyle/>
                    <a:p>
                      <a:pPr indent="0" lvl="0" marL="0" rtl="0" algn="ctr">
                        <a:spcBef>
                          <a:spcPts val="0"/>
                        </a:spcBef>
                        <a:spcAft>
                          <a:spcPts val="0"/>
                        </a:spcAft>
                        <a:buNone/>
                      </a:pPr>
                      <a:r>
                        <a:t/>
                      </a:r>
                      <a:endParaRPr sz="1100">
                        <a:solidFill>
                          <a:srgbClr val="FF0000"/>
                        </a:solidFill>
                      </a:endParaRPr>
                    </a:p>
                  </a:txBody>
                  <a:tcPr marT="63500" marB="63500" marR="63500" marL="63500"/>
                </a:tc>
                <a:tc>
                  <a:txBody>
                    <a:bodyPr/>
                    <a:lstStyle/>
                    <a:p>
                      <a:pPr indent="0" lvl="0" marL="0" rtl="0" algn="ctr">
                        <a:spcBef>
                          <a:spcPts val="0"/>
                        </a:spcBef>
                        <a:spcAft>
                          <a:spcPts val="0"/>
                        </a:spcAft>
                        <a:buNone/>
                      </a:pPr>
                      <a:r>
                        <a:t/>
                      </a:r>
                      <a:endParaRPr sz="1100">
                        <a:solidFill>
                          <a:srgbClr val="FF0000"/>
                        </a:solidFill>
                      </a:endParaRPr>
                    </a:p>
                  </a:txBody>
                  <a:tcPr marT="63500" marB="63500" marR="63500" marL="63500"/>
                </a:tc>
                <a:tc>
                  <a:txBody>
                    <a:bodyPr/>
                    <a:lstStyle/>
                    <a:p>
                      <a:pPr indent="0" lvl="0" marL="0" rtl="0" algn="ctr">
                        <a:spcBef>
                          <a:spcPts val="0"/>
                        </a:spcBef>
                        <a:spcAft>
                          <a:spcPts val="0"/>
                        </a:spcAft>
                        <a:buNone/>
                      </a:pPr>
                      <a:r>
                        <a:t/>
                      </a:r>
                      <a:endParaRPr sz="1100">
                        <a:solidFill>
                          <a:srgbClr val="FF0000"/>
                        </a:solidFill>
                      </a:endParaRPr>
                    </a:p>
                  </a:txBody>
                  <a:tcPr marT="63500" marB="63500" marR="63500" marL="63500"/>
                </a:tc>
                <a:tc>
                  <a:txBody>
                    <a:bodyPr/>
                    <a:lstStyle/>
                    <a:p>
                      <a:pPr indent="0" lvl="0" marL="0" rtl="0" algn="ctr">
                        <a:spcBef>
                          <a:spcPts val="0"/>
                        </a:spcBef>
                        <a:spcAft>
                          <a:spcPts val="0"/>
                        </a:spcAft>
                        <a:buNone/>
                      </a:pPr>
                      <a:r>
                        <a:t/>
                      </a:r>
                      <a:endParaRPr sz="1100">
                        <a:solidFill>
                          <a:srgbClr val="FF0000"/>
                        </a:solidFill>
                      </a:endParaRPr>
                    </a:p>
                  </a:txBody>
                  <a:tcPr marT="63500" marB="63500" marR="63500" marL="63500"/>
                </a:tc>
                <a:tc>
                  <a:txBody>
                    <a:bodyPr/>
                    <a:lstStyle/>
                    <a:p>
                      <a:pPr indent="0" lvl="0" marL="0" rtl="0" algn="ctr">
                        <a:spcBef>
                          <a:spcPts val="0"/>
                        </a:spcBef>
                        <a:spcAft>
                          <a:spcPts val="0"/>
                        </a:spcAft>
                        <a:buNone/>
                      </a:pPr>
                      <a:r>
                        <a:t/>
                      </a:r>
                      <a:endParaRPr sz="1100">
                        <a:solidFill>
                          <a:srgbClr val="FF0000"/>
                        </a:solidFill>
                      </a:endParaRPr>
                    </a:p>
                  </a:txBody>
                  <a:tcPr marT="63500" marB="63500" marR="63500" marL="63500"/>
                </a:tc>
              </a:tr>
              <a:tr h="12700">
                <a:tc>
                  <a:txBody>
                    <a:bodyPr/>
                    <a:lstStyle/>
                    <a:p>
                      <a:pPr indent="0" lvl="0" marL="0" rtl="0" algn="ctr">
                        <a:spcBef>
                          <a:spcPts val="0"/>
                        </a:spcBef>
                        <a:spcAft>
                          <a:spcPts val="0"/>
                        </a:spcAft>
                        <a:buNone/>
                      </a:pPr>
                      <a:r>
                        <a:t/>
                      </a:r>
                      <a:endParaRPr sz="1100">
                        <a:solidFill>
                          <a:srgbClr val="FF0000"/>
                        </a:solidFill>
                      </a:endParaRPr>
                    </a:p>
                  </a:txBody>
                  <a:tcPr marT="63500" marB="63500" marR="63500" marL="63500"/>
                </a:tc>
                <a:tc>
                  <a:txBody>
                    <a:bodyPr/>
                    <a:lstStyle/>
                    <a:p>
                      <a:pPr indent="0" lvl="0" marL="0" rtl="0" algn="ctr">
                        <a:spcBef>
                          <a:spcPts val="0"/>
                        </a:spcBef>
                        <a:spcAft>
                          <a:spcPts val="0"/>
                        </a:spcAft>
                        <a:buNone/>
                      </a:pPr>
                      <a:r>
                        <a:t/>
                      </a:r>
                      <a:endParaRPr sz="1100">
                        <a:solidFill>
                          <a:srgbClr val="FF0000"/>
                        </a:solidFill>
                      </a:endParaRPr>
                    </a:p>
                  </a:txBody>
                  <a:tcPr marT="63500" marB="63500" marR="63500" marL="63500"/>
                </a:tc>
                <a:tc>
                  <a:txBody>
                    <a:bodyPr/>
                    <a:lstStyle/>
                    <a:p>
                      <a:pPr indent="0" lvl="0" marL="0" rtl="0" algn="ctr">
                        <a:spcBef>
                          <a:spcPts val="0"/>
                        </a:spcBef>
                        <a:spcAft>
                          <a:spcPts val="0"/>
                        </a:spcAft>
                        <a:buNone/>
                      </a:pPr>
                      <a:r>
                        <a:t/>
                      </a:r>
                      <a:endParaRPr sz="1100">
                        <a:solidFill>
                          <a:srgbClr val="FF0000"/>
                        </a:solidFill>
                      </a:endParaRPr>
                    </a:p>
                  </a:txBody>
                  <a:tcPr marT="63500" marB="63500" marR="63500" marL="63500"/>
                </a:tc>
                <a:tc>
                  <a:txBody>
                    <a:bodyPr/>
                    <a:lstStyle/>
                    <a:p>
                      <a:pPr indent="0" lvl="0" marL="0" rtl="0" algn="ctr">
                        <a:spcBef>
                          <a:spcPts val="0"/>
                        </a:spcBef>
                        <a:spcAft>
                          <a:spcPts val="0"/>
                        </a:spcAft>
                        <a:buNone/>
                      </a:pPr>
                      <a:r>
                        <a:t/>
                      </a:r>
                      <a:endParaRPr sz="1100">
                        <a:solidFill>
                          <a:srgbClr val="FF0000"/>
                        </a:solidFill>
                      </a:endParaRPr>
                    </a:p>
                  </a:txBody>
                  <a:tcPr marT="63500" marB="63500" marR="63500" marL="63500"/>
                </a:tc>
                <a:tc>
                  <a:txBody>
                    <a:bodyPr/>
                    <a:lstStyle/>
                    <a:p>
                      <a:pPr indent="0" lvl="0" marL="0" rtl="0" algn="ctr">
                        <a:spcBef>
                          <a:spcPts val="0"/>
                        </a:spcBef>
                        <a:spcAft>
                          <a:spcPts val="0"/>
                        </a:spcAft>
                        <a:buNone/>
                      </a:pPr>
                      <a:r>
                        <a:t/>
                      </a:r>
                      <a:endParaRPr sz="1100">
                        <a:solidFill>
                          <a:srgbClr val="FF0000"/>
                        </a:solidFill>
                      </a:endParaRPr>
                    </a:p>
                  </a:txBody>
                  <a:tcPr marT="63500" marB="63500" marR="63500" marL="63500"/>
                </a:tc>
                <a:tc>
                  <a:txBody>
                    <a:bodyPr/>
                    <a:lstStyle/>
                    <a:p>
                      <a:pPr indent="0" lvl="0" marL="0" rtl="0" algn="ctr">
                        <a:spcBef>
                          <a:spcPts val="0"/>
                        </a:spcBef>
                        <a:spcAft>
                          <a:spcPts val="0"/>
                        </a:spcAft>
                        <a:buNone/>
                      </a:pPr>
                      <a:r>
                        <a:t/>
                      </a:r>
                      <a:endParaRPr sz="1100">
                        <a:solidFill>
                          <a:srgbClr val="FF0000"/>
                        </a:solidFill>
                      </a:endParaRPr>
                    </a:p>
                  </a:txBody>
                  <a:tcPr marT="63500" marB="63500" marR="63500" marL="63500"/>
                </a:tc>
              </a:tr>
              <a:tr h="12700">
                <a:tc>
                  <a:txBody>
                    <a:bodyPr/>
                    <a:lstStyle/>
                    <a:p>
                      <a:pPr indent="0" lvl="0" marL="0" rtl="0" algn="ctr">
                        <a:spcBef>
                          <a:spcPts val="0"/>
                        </a:spcBef>
                        <a:spcAft>
                          <a:spcPts val="0"/>
                        </a:spcAft>
                        <a:buNone/>
                      </a:pPr>
                      <a:r>
                        <a:t/>
                      </a:r>
                      <a:endParaRPr sz="1100">
                        <a:solidFill>
                          <a:srgbClr val="FF0000"/>
                        </a:solidFill>
                      </a:endParaRPr>
                    </a:p>
                  </a:txBody>
                  <a:tcPr marT="63500" marB="63500" marR="63500" marL="63500"/>
                </a:tc>
                <a:tc>
                  <a:txBody>
                    <a:bodyPr/>
                    <a:lstStyle/>
                    <a:p>
                      <a:pPr indent="0" lvl="0" marL="0" rtl="0" algn="ctr">
                        <a:spcBef>
                          <a:spcPts val="0"/>
                        </a:spcBef>
                        <a:spcAft>
                          <a:spcPts val="0"/>
                        </a:spcAft>
                        <a:buNone/>
                      </a:pPr>
                      <a:r>
                        <a:t/>
                      </a:r>
                      <a:endParaRPr sz="1100">
                        <a:solidFill>
                          <a:srgbClr val="FF0000"/>
                        </a:solidFill>
                      </a:endParaRPr>
                    </a:p>
                  </a:txBody>
                  <a:tcPr marT="63500" marB="63500" marR="63500" marL="63500"/>
                </a:tc>
                <a:tc>
                  <a:txBody>
                    <a:bodyPr/>
                    <a:lstStyle/>
                    <a:p>
                      <a:pPr indent="0" lvl="0" marL="0" rtl="0" algn="ctr">
                        <a:spcBef>
                          <a:spcPts val="0"/>
                        </a:spcBef>
                        <a:spcAft>
                          <a:spcPts val="0"/>
                        </a:spcAft>
                        <a:buNone/>
                      </a:pPr>
                      <a:r>
                        <a:t/>
                      </a:r>
                      <a:endParaRPr sz="1100">
                        <a:solidFill>
                          <a:srgbClr val="FF0000"/>
                        </a:solidFill>
                      </a:endParaRPr>
                    </a:p>
                  </a:txBody>
                  <a:tcPr marT="63500" marB="63500" marR="63500" marL="63500"/>
                </a:tc>
                <a:tc>
                  <a:txBody>
                    <a:bodyPr/>
                    <a:lstStyle/>
                    <a:p>
                      <a:pPr indent="0" lvl="0" marL="0" rtl="0" algn="ctr">
                        <a:spcBef>
                          <a:spcPts val="0"/>
                        </a:spcBef>
                        <a:spcAft>
                          <a:spcPts val="0"/>
                        </a:spcAft>
                        <a:buNone/>
                      </a:pPr>
                      <a:r>
                        <a:t/>
                      </a:r>
                      <a:endParaRPr sz="1100">
                        <a:solidFill>
                          <a:srgbClr val="FF0000"/>
                        </a:solidFill>
                      </a:endParaRPr>
                    </a:p>
                  </a:txBody>
                  <a:tcPr marT="63500" marB="63500" marR="63500" marL="63500"/>
                </a:tc>
                <a:tc>
                  <a:txBody>
                    <a:bodyPr/>
                    <a:lstStyle/>
                    <a:p>
                      <a:pPr indent="0" lvl="0" marL="0" rtl="0" algn="ctr">
                        <a:spcBef>
                          <a:spcPts val="0"/>
                        </a:spcBef>
                        <a:spcAft>
                          <a:spcPts val="0"/>
                        </a:spcAft>
                        <a:buNone/>
                      </a:pPr>
                      <a:r>
                        <a:t/>
                      </a:r>
                      <a:endParaRPr sz="1100">
                        <a:solidFill>
                          <a:srgbClr val="FF0000"/>
                        </a:solidFill>
                      </a:endParaRPr>
                    </a:p>
                  </a:txBody>
                  <a:tcPr marT="63500" marB="63500" marR="63500" marL="63500"/>
                </a:tc>
                <a:tc>
                  <a:txBody>
                    <a:bodyPr/>
                    <a:lstStyle/>
                    <a:p>
                      <a:pPr indent="0" lvl="0" marL="0" rtl="0" algn="ctr">
                        <a:spcBef>
                          <a:spcPts val="0"/>
                        </a:spcBef>
                        <a:spcAft>
                          <a:spcPts val="0"/>
                        </a:spcAft>
                        <a:buNone/>
                      </a:pPr>
                      <a:r>
                        <a:t/>
                      </a:r>
                      <a:endParaRPr sz="1100">
                        <a:solidFill>
                          <a:srgbClr val="FF0000"/>
                        </a:solidFill>
                      </a:endParaRPr>
                    </a:p>
                  </a:txBody>
                  <a:tcPr marT="63500" marB="63500" marR="63500" marL="63500"/>
                </a:tc>
              </a:tr>
              <a:tr h="12700">
                <a:tc>
                  <a:txBody>
                    <a:bodyPr/>
                    <a:lstStyle/>
                    <a:p>
                      <a:pPr indent="0" lvl="0" marL="0" rtl="0" algn="ctr">
                        <a:spcBef>
                          <a:spcPts val="0"/>
                        </a:spcBef>
                        <a:spcAft>
                          <a:spcPts val="0"/>
                        </a:spcAft>
                        <a:buNone/>
                      </a:pPr>
                      <a:r>
                        <a:t/>
                      </a:r>
                      <a:endParaRPr sz="1100">
                        <a:solidFill>
                          <a:srgbClr val="FF0000"/>
                        </a:solidFill>
                      </a:endParaRPr>
                    </a:p>
                  </a:txBody>
                  <a:tcPr marT="63500" marB="63500" marR="63500" marL="63500"/>
                </a:tc>
                <a:tc>
                  <a:txBody>
                    <a:bodyPr/>
                    <a:lstStyle/>
                    <a:p>
                      <a:pPr indent="0" lvl="0" marL="0" rtl="0" algn="ctr">
                        <a:spcBef>
                          <a:spcPts val="0"/>
                        </a:spcBef>
                        <a:spcAft>
                          <a:spcPts val="0"/>
                        </a:spcAft>
                        <a:buNone/>
                      </a:pPr>
                      <a:r>
                        <a:t/>
                      </a:r>
                      <a:endParaRPr sz="1100">
                        <a:solidFill>
                          <a:srgbClr val="FF0000"/>
                        </a:solidFill>
                      </a:endParaRPr>
                    </a:p>
                  </a:txBody>
                  <a:tcPr marT="63500" marB="63500" marR="63500" marL="63500"/>
                </a:tc>
                <a:tc>
                  <a:txBody>
                    <a:bodyPr/>
                    <a:lstStyle/>
                    <a:p>
                      <a:pPr indent="0" lvl="0" marL="0" rtl="0" algn="ctr">
                        <a:spcBef>
                          <a:spcPts val="0"/>
                        </a:spcBef>
                        <a:spcAft>
                          <a:spcPts val="0"/>
                        </a:spcAft>
                        <a:buNone/>
                      </a:pPr>
                      <a:r>
                        <a:t/>
                      </a:r>
                      <a:endParaRPr sz="1100">
                        <a:solidFill>
                          <a:srgbClr val="FF0000"/>
                        </a:solidFill>
                      </a:endParaRPr>
                    </a:p>
                  </a:txBody>
                  <a:tcPr marT="63500" marB="63500" marR="63500" marL="63500"/>
                </a:tc>
                <a:tc>
                  <a:txBody>
                    <a:bodyPr/>
                    <a:lstStyle/>
                    <a:p>
                      <a:pPr indent="0" lvl="0" marL="0" rtl="0" algn="ctr">
                        <a:spcBef>
                          <a:spcPts val="0"/>
                        </a:spcBef>
                        <a:spcAft>
                          <a:spcPts val="0"/>
                        </a:spcAft>
                        <a:buNone/>
                      </a:pPr>
                      <a:r>
                        <a:t/>
                      </a:r>
                      <a:endParaRPr sz="1100">
                        <a:solidFill>
                          <a:srgbClr val="FF0000"/>
                        </a:solidFill>
                      </a:endParaRPr>
                    </a:p>
                  </a:txBody>
                  <a:tcPr marT="63500" marB="63500" marR="63500" marL="63500"/>
                </a:tc>
                <a:tc>
                  <a:txBody>
                    <a:bodyPr/>
                    <a:lstStyle/>
                    <a:p>
                      <a:pPr indent="0" lvl="0" marL="0" rtl="0" algn="ctr">
                        <a:spcBef>
                          <a:spcPts val="0"/>
                        </a:spcBef>
                        <a:spcAft>
                          <a:spcPts val="0"/>
                        </a:spcAft>
                        <a:buNone/>
                      </a:pPr>
                      <a:r>
                        <a:t/>
                      </a:r>
                      <a:endParaRPr sz="1100">
                        <a:solidFill>
                          <a:srgbClr val="FF0000"/>
                        </a:solidFill>
                      </a:endParaRPr>
                    </a:p>
                  </a:txBody>
                  <a:tcPr marT="63500" marB="63500" marR="63500" marL="63500"/>
                </a:tc>
                <a:tc>
                  <a:txBody>
                    <a:bodyPr/>
                    <a:lstStyle/>
                    <a:p>
                      <a:pPr indent="0" lvl="0" marL="0" rtl="0" algn="ctr">
                        <a:spcBef>
                          <a:spcPts val="0"/>
                        </a:spcBef>
                        <a:spcAft>
                          <a:spcPts val="0"/>
                        </a:spcAft>
                        <a:buNone/>
                      </a:pPr>
                      <a:r>
                        <a:t/>
                      </a:r>
                      <a:endParaRPr sz="1100">
                        <a:solidFill>
                          <a:srgbClr val="FF0000"/>
                        </a:solidFill>
                      </a:endParaRPr>
                    </a:p>
                  </a:txBody>
                  <a:tcPr marT="63500" marB="63500" marR="63500" marL="63500"/>
                </a:tc>
              </a:tr>
              <a:tr h="12700">
                <a:tc>
                  <a:txBody>
                    <a:bodyPr/>
                    <a:lstStyle/>
                    <a:p>
                      <a:pPr indent="0" lvl="0" marL="0" rtl="0" algn="ctr">
                        <a:spcBef>
                          <a:spcPts val="0"/>
                        </a:spcBef>
                        <a:spcAft>
                          <a:spcPts val="0"/>
                        </a:spcAft>
                        <a:buNone/>
                      </a:pPr>
                      <a:r>
                        <a:t/>
                      </a:r>
                      <a:endParaRPr sz="1100">
                        <a:solidFill>
                          <a:srgbClr val="FF0000"/>
                        </a:solidFill>
                      </a:endParaRPr>
                    </a:p>
                  </a:txBody>
                  <a:tcPr marT="63500" marB="63500" marR="63500" marL="63500"/>
                </a:tc>
                <a:tc>
                  <a:txBody>
                    <a:bodyPr/>
                    <a:lstStyle/>
                    <a:p>
                      <a:pPr indent="0" lvl="0" marL="0" rtl="0" algn="ctr">
                        <a:spcBef>
                          <a:spcPts val="0"/>
                        </a:spcBef>
                        <a:spcAft>
                          <a:spcPts val="0"/>
                        </a:spcAft>
                        <a:buNone/>
                      </a:pPr>
                      <a:r>
                        <a:t/>
                      </a:r>
                      <a:endParaRPr sz="1100">
                        <a:solidFill>
                          <a:srgbClr val="FF0000"/>
                        </a:solidFill>
                      </a:endParaRPr>
                    </a:p>
                  </a:txBody>
                  <a:tcPr marT="63500" marB="63500" marR="63500" marL="63500"/>
                </a:tc>
                <a:tc>
                  <a:txBody>
                    <a:bodyPr/>
                    <a:lstStyle/>
                    <a:p>
                      <a:pPr indent="0" lvl="0" marL="0" rtl="0" algn="ctr">
                        <a:spcBef>
                          <a:spcPts val="0"/>
                        </a:spcBef>
                        <a:spcAft>
                          <a:spcPts val="0"/>
                        </a:spcAft>
                        <a:buNone/>
                      </a:pPr>
                      <a:r>
                        <a:t/>
                      </a:r>
                      <a:endParaRPr sz="1100">
                        <a:solidFill>
                          <a:srgbClr val="FF0000"/>
                        </a:solidFill>
                      </a:endParaRPr>
                    </a:p>
                  </a:txBody>
                  <a:tcPr marT="63500" marB="63500" marR="63500" marL="63500"/>
                </a:tc>
                <a:tc>
                  <a:txBody>
                    <a:bodyPr/>
                    <a:lstStyle/>
                    <a:p>
                      <a:pPr indent="0" lvl="0" marL="0" rtl="0" algn="ctr">
                        <a:spcBef>
                          <a:spcPts val="0"/>
                        </a:spcBef>
                        <a:spcAft>
                          <a:spcPts val="0"/>
                        </a:spcAft>
                        <a:buNone/>
                      </a:pPr>
                      <a:r>
                        <a:t/>
                      </a:r>
                      <a:endParaRPr sz="1100">
                        <a:solidFill>
                          <a:srgbClr val="FF0000"/>
                        </a:solidFill>
                      </a:endParaRPr>
                    </a:p>
                  </a:txBody>
                  <a:tcPr marT="63500" marB="63500" marR="63500" marL="63500"/>
                </a:tc>
                <a:tc>
                  <a:txBody>
                    <a:bodyPr/>
                    <a:lstStyle/>
                    <a:p>
                      <a:pPr indent="0" lvl="0" marL="0" rtl="0" algn="ctr">
                        <a:spcBef>
                          <a:spcPts val="0"/>
                        </a:spcBef>
                        <a:spcAft>
                          <a:spcPts val="0"/>
                        </a:spcAft>
                        <a:buNone/>
                      </a:pPr>
                      <a:r>
                        <a:t/>
                      </a:r>
                      <a:endParaRPr sz="1100">
                        <a:solidFill>
                          <a:srgbClr val="FF0000"/>
                        </a:solidFill>
                      </a:endParaRPr>
                    </a:p>
                  </a:txBody>
                  <a:tcPr marT="63500" marB="63500" marR="63500" marL="63500"/>
                </a:tc>
                <a:tc>
                  <a:txBody>
                    <a:bodyPr/>
                    <a:lstStyle/>
                    <a:p>
                      <a:pPr indent="0" lvl="0" marL="0" rtl="0" algn="ctr">
                        <a:spcBef>
                          <a:spcPts val="0"/>
                        </a:spcBef>
                        <a:spcAft>
                          <a:spcPts val="0"/>
                        </a:spcAft>
                        <a:buNone/>
                      </a:pPr>
                      <a:r>
                        <a:t/>
                      </a:r>
                      <a:endParaRPr sz="1100">
                        <a:solidFill>
                          <a:srgbClr val="FF0000"/>
                        </a:solidFill>
                      </a:endParaRPr>
                    </a:p>
                  </a:txBody>
                  <a:tcPr marT="63500" marB="63500" marR="63500" marL="63500"/>
                </a:tc>
              </a:tr>
            </a:tbl>
          </a:graphicData>
        </a:graphic>
      </p:graphicFrame>
      <p:graphicFrame>
        <p:nvGraphicFramePr>
          <p:cNvPr id="199" name="Google Shape;199;p36"/>
          <p:cNvGraphicFramePr/>
          <p:nvPr/>
        </p:nvGraphicFramePr>
        <p:xfrm>
          <a:off x="6553200" y="2133600"/>
          <a:ext cx="3000000" cy="3000000"/>
        </p:xfrm>
        <a:graphic>
          <a:graphicData uri="http://schemas.openxmlformats.org/drawingml/2006/table">
            <a:tbl>
              <a:tblPr>
                <a:noFill/>
                <a:tableStyleId>{58EA7E38-ABBC-4A55-A1D5-71ABAF576FE2}</a:tableStyleId>
              </a:tblPr>
              <a:tblGrid>
                <a:gridCol w="2286000"/>
              </a:tblGrid>
              <a:tr h="12700">
                <a:tc>
                  <a:txBody>
                    <a:bodyPr/>
                    <a:lstStyle/>
                    <a:p>
                      <a:pPr indent="0" lvl="0" marL="0" rtl="0" algn="ctr">
                        <a:spcBef>
                          <a:spcPts val="0"/>
                        </a:spcBef>
                        <a:spcAft>
                          <a:spcPts val="0"/>
                        </a:spcAft>
                        <a:buNone/>
                      </a:pPr>
                      <a:r>
                        <a:rPr lang="en" sz="1100"/>
                        <a:t>Messages</a:t>
                      </a:r>
                      <a:endParaRPr sz="1100"/>
                    </a:p>
                  </a:txBody>
                  <a:tcPr marT="63500" marB="63500" marR="63500" marL="63500"/>
                </a:tc>
              </a:tr>
              <a:tr h="12700">
                <a:tc>
                  <a:txBody>
                    <a:bodyPr/>
                    <a:lstStyle/>
                    <a:p>
                      <a:pPr indent="0" lvl="0" marL="0" rtl="0" algn="l">
                        <a:spcBef>
                          <a:spcPts val="0"/>
                        </a:spcBef>
                        <a:spcAft>
                          <a:spcPts val="0"/>
                        </a:spcAft>
                        <a:buNone/>
                      </a:pPr>
                      <a:r>
                        <a:rPr lang="en" sz="1100"/>
                        <a:t>ShReq, ExReq</a:t>
                      </a:r>
                      <a:endParaRPr sz="1100"/>
                    </a:p>
                  </a:txBody>
                  <a:tcPr marT="63500" marB="63500" marR="63500" marL="63500"/>
                </a:tc>
              </a:tr>
              <a:tr h="12700">
                <a:tc>
                  <a:txBody>
                    <a:bodyPr/>
                    <a:lstStyle/>
                    <a:p>
                      <a:pPr indent="0" lvl="0" marL="0" rtl="0" algn="l">
                        <a:spcBef>
                          <a:spcPts val="0"/>
                        </a:spcBef>
                        <a:spcAft>
                          <a:spcPts val="0"/>
                        </a:spcAft>
                        <a:buNone/>
                      </a:pPr>
                      <a:r>
                        <a:rPr lang="en" sz="1100"/>
                        <a:t>WbReq, InvReq, FlushReq</a:t>
                      </a:r>
                      <a:endParaRPr sz="1100"/>
                    </a:p>
                  </a:txBody>
                  <a:tcPr marT="63500" marB="63500" marR="63500" marL="63500"/>
                </a:tc>
              </a:tr>
              <a:tr h="12700">
                <a:tc>
                  <a:txBody>
                    <a:bodyPr/>
                    <a:lstStyle/>
                    <a:p>
                      <a:pPr indent="0" lvl="0" marL="0" rtl="0" algn="l">
                        <a:spcBef>
                          <a:spcPts val="0"/>
                        </a:spcBef>
                        <a:spcAft>
                          <a:spcPts val="0"/>
                        </a:spcAft>
                        <a:buNone/>
                      </a:pPr>
                      <a:r>
                        <a:rPr lang="en" sz="1100"/>
                        <a:t>WbResp, InvResp, FlushResp</a:t>
                      </a:r>
                      <a:endParaRPr sz="1100"/>
                    </a:p>
                  </a:txBody>
                  <a:tcPr marT="63500" marB="63500" marR="63500" marL="63500"/>
                </a:tc>
              </a:tr>
              <a:tr h="12700">
                <a:tc>
                  <a:txBody>
                    <a:bodyPr/>
                    <a:lstStyle/>
                    <a:p>
                      <a:pPr indent="0" lvl="0" marL="0" rtl="0" algn="l">
                        <a:spcBef>
                          <a:spcPts val="0"/>
                        </a:spcBef>
                        <a:spcAft>
                          <a:spcPts val="0"/>
                        </a:spcAft>
                        <a:buNone/>
                      </a:pPr>
                      <a:r>
                        <a:rPr lang="en" sz="1100"/>
                        <a:t>ShResp, ExResp</a:t>
                      </a:r>
                      <a:endParaRPr sz="1100"/>
                    </a:p>
                  </a:txBody>
                  <a:tcPr marT="63500" marB="63500" marR="63500" marL="63500"/>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Directory-based Coherence (2020 Q4 C)</a:t>
            </a:r>
            <a:endParaRPr/>
          </a:p>
        </p:txBody>
      </p:sp>
      <p:sp>
        <p:nvSpPr>
          <p:cNvPr id="205" name="Google Shape;205;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Note that </a:t>
            </a:r>
            <a:r>
              <a:rPr lang="en" sz="1600"/>
              <a:t>the directory only sends an InvReq to a cache if the cache is a current sharer of a given line according to the directory state.</a:t>
            </a:r>
            <a:endParaRPr sz="1600"/>
          </a:p>
          <a:p>
            <a:pPr indent="0" lvl="0" marL="0" rtl="0" algn="l">
              <a:spcBef>
                <a:spcPts val="1200"/>
              </a:spcBef>
              <a:spcAft>
                <a:spcPts val="0"/>
              </a:spcAft>
              <a:buNone/>
            </a:pPr>
            <a:r>
              <a:rPr lang="en" sz="1600"/>
              <a:t>How is it possible for the cache to be in the C-nothing state when the InvReq arrives?</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rPr lang="en" sz="1600"/>
              <a:t>Why is it correct for the cache to ignore the InvReq in this case?</a:t>
            </a:r>
            <a:endParaRPr sz="16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Directory-based Coherence (2020 Q4 C)</a:t>
            </a:r>
            <a:endParaRPr/>
          </a:p>
          <a:p>
            <a:pPr indent="0" lvl="0" marL="0" rtl="0" algn="l">
              <a:spcBef>
                <a:spcPts val="0"/>
              </a:spcBef>
              <a:spcAft>
                <a:spcPts val="0"/>
              </a:spcAft>
              <a:buNone/>
            </a:pPr>
            <a:r>
              <a:t/>
            </a:r>
            <a:endParaRPr/>
          </a:p>
        </p:txBody>
      </p:sp>
      <p:sp>
        <p:nvSpPr>
          <p:cNvPr id="211" name="Google Shape;211;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Suppose a cache requests exclusive access to a line (ExReq) when the line is clean and shared by other caches.</a:t>
            </a:r>
            <a:endParaRPr sz="1600"/>
          </a:p>
          <a:p>
            <a:pPr indent="0" lvl="0" marL="0" rtl="0" algn="l">
              <a:spcBef>
                <a:spcPts val="1200"/>
              </a:spcBef>
              <a:spcAft>
                <a:spcPts val="1200"/>
              </a:spcAft>
              <a:buClr>
                <a:schemeClr val="dk1"/>
              </a:buClr>
              <a:buSzPts val="1100"/>
              <a:buFont typeface="Arial"/>
              <a:buNone/>
            </a:pPr>
            <a:r>
              <a:rPr lang="en" sz="1600"/>
              <a:t>To reduce the response latency, we consider sending the ExRep message with the data to the requestor in parallel to sending InvReq to the other caches, without waiting for InvReps.  Does this optimization work correctly, assuming FIFO delivery?</a:t>
            </a:r>
            <a:endParaRPr sz="16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Memory Consistency and OOO (2018 Q3)</a:t>
            </a:r>
            <a:endParaRPr/>
          </a:p>
        </p:txBody>
      </p:sp>
      <p:graphicFrame>
        <p:nvGraphicFramePr>
          <p:cNvPr id="217" name="Google Shape;217;p39"/>
          <p:cNvGraphicFramePr/>
          <p:nvPr/>
        </p:nvGraphicFramePr>
        <p:xfrm>
          <a:off x="36075" y="1593175"/>
          <a:ext cx="3000000" cy="3000000"/>
        </p:xfrm>
        <a:graphic>
          <a:graphicData uri="http://schemas.openxmlformats.org/drawingml/2006/table">
            <a:tbl>
              <a:tblPr>
                <a:noFill/>
                <a:tableStyleId>{7A282924-E54B-4CEB-96E2-BBAB16F952A4}</a:tableStyleId>
              </a:tblPr>
              <a:tblGrid>
                <a:gridCol w="1759400"/>
                <a:gridCol w="1759400"/>
                <a:gridCol w="1759400"/>
              </a:tblGrid>
              <a:tr h="279500">
                <a:tc gridSpan="3">
                  <a:txBody>
                    <a:bodyPr/>
                    <a:lstStyle/>
                    <a:p>
                      <a:pPr indent="0" lvl="0" marL="0" rtl="0" algn="ctr">
                        <a:spcBef>
                          <a:spcPts val="0"/>
                        </a:spcBef>
                        <a:spcAft>
                          <a:spcPts val="0"/>
                        </a:spcAft>
                        <a:buNone/>
                      </a:pPr>
                      <a:r>
                        <a:rPr lang="en"/>
                        <a:t>Store Queue</a:t>
                      </a:r>
                      <a:endParaRPr/>
                    </a:p>
                  </a:txBody>
                  <a:tcPr marT="0" marB="0" marR="91425" marL="91425"/>
                </a:tc>
                <a:tc hMerge="1"/>
                <a:tc hMerge="1"/>
              </a:tr>
              <a:tr h="279500">
                <a:tc>
                  <a:txBody>
                    <a:bodyPr/>
                    <a:lstStyle/>
                    <a:p>
                      <a:pPr indent="0" lvl="0" marL="0" rtl="0" algn="l">
                        <a:spcBef>
                          <a:spcPts val="0"/>
                        </a:spcBef>
                        <a:spcAft>
                          <a:spcPts val="0"/>
                        </a:spcAft>
                        <a:buNone/>
                      </a:pPr>
                      <a:r>
                        <a:rPr lang="en"/>
                        <a:t>Instruction number</a:t>
                      </a:r>
                      <a:endParaRPr/>
                    </a:p>
                  </a:txBody>
                  <a:tcPr marT="0" marB="0" marR="91425" marL="91425"/>
                </a:tc>
                <a:tc>
                  <a:txBody>
                    <a:bodyPr/>
                    <a:lstStyle/>
                    <a:p>
                      <a:pPr indent="0" lvl="0" marL="0" rtl="0" algn="l">
                        <a:spcBef>
                          <a:spcPts val="0"/>
                        </a:spcBef>
                        <a:spcAft>
                          <a:spcPts val="0"/>
                        </a:spcAft>
                        <a:buNone/>
                      </a:pPr>
                      <a:r>
                        <a:rPr lang="en"/>
                        <a:t>Address</a:t>
                      </a:r>
                      <a:endParaRPr/>
                    </a:p>
                  </a:txBody>
                  <a:tcPr marT="0" marB="0" marR="91425" marL="91425"/>
                </a:tc>
                <a:tc>
                  <a:txBody>
                    <a:bodyPr/>
                    <a:lstStyle/>
                    <a:p>
                      <a:pPr indent="0" lvl="0" marL="0" rtl="0" algn="l">
                        <a:spcBef>
                          <a:spcPts val="0"/>
                        </a:spcBef>
                        <a:spcAft>
                          <a:spcPts val="0"/>
                        </a:spcAft>
                        <a:buNone/>
                      </a:pPr>
                      <a:r>
                        <a:rPr lang="en"/>
                        <a:t>Value</a:t>
                      </a:r>
                      <a:endParaRPr/>
                    </a:p>
                  </a:txBody>
                  <a:tcPr marT="0" marB="0" marR="91425" marL="91425"/>
                </a:tc>
              </a:tr>
              <a:tr h="266250">
                <a:tc>
                  <a:txBody>
                    <a:bodyPr/>
                    <a:lstStyle/>
                    <a:p>
                      <a:pPr indent="0" lvl="0" marL="0" rtl="0" algn="ctr">
                        <a:spcBef>
                          <a:spcPts val="0"/>
                        </a:spcBef>
                        <a:spcAft>
                          <a:spcPts val="0"/>
                        </a:spcAft>
                        <a:buNone/>
                      </a:pPr>
                      <a:r>
                        <a:rPr lang="en"/>
                        <a:t>3</a:t>
                      </a:r>
                      <a:endParaRPr/>
                    </a:p>
                  </a:txBody>
                  <a:tcPr marT="0" marB="0" marR="91425" marL="91425"/>
                </a:tc>
                <a:tc>
                  <a:txBody>
                    <a:bodyPr/>
                    <a:lstStyle/>
                    <a:p>
                      <a:pPr indent="0" lvl="0" marL="0" rtl="0" algn="l">
                        <a:spcBef>
                          <a:spcPts val="0"/>
                        </a:spcBef>
                        <a:spcAft>
                          <a:spcPts val="0"/>
                        </a:spcAft>
                        <a:buNone/>
                      </a:pPr>
                      <a:r>
                        <a:rPr lang="en"/>
                        <a:t>0x1000</a:t>
                      </a:r>
                      <a:endParaRPr/>
                    </a:p>
                  </a:txBody>
                  <a:tcPr marT="0" marB="0" marR="91425" marL="91425"/>
                </a:tc>
                <a:tc>
                  <a:txBody>
                    <a:bodyPr/>
                    <a:lstStyle/>
                    <a:p>
                      <a:pPr indent="0" lvl="0" marL="0" rtl="0" algn="l">
                        <a:spcBef>
                          <a:spcPts val="0"/>
                        </a:spcBef>
                        <a:spcAft>
                          <a:spcPts val="0"/>
                        </a:spcAft>
                        <a:buNone/>
                      </a:pPr>
                      <a:r>
                        <a:rPr lang="en"/>
                        <a:t>0xF00D3ABC</a:t>
                      </a:r>
                      <a:endParaRPr/>
                    </a:p>
                  </a:txBody>
                  <a:tcPr marT="0" marB="0" marR="91425" marL="91425"/>
                </a:tc>
              </a:tr>
              <a:tr h="266250">
                <a:tc>
                  <a:txBody>
                    <a:bodyPr/>
                    <a:lstStyle/>
                    <a:p>
                      <a:pPr indent="0" lvl="0" marL="0" rtl="0" algn="ctr">
                        <a:spcBef>
                          <a:spcPts val="0"/>
                        </a:spcBef>
                        <a:spcAft>
                          <a:spcPts val="0"/>
                        </a:spcAft>
                        <a:buNone/>
                      </a:pPr>
                      <a:r>
                        <a:rPr lang="en"/>
                        <a:t>6</a:t>
                      </a:r>
                      <a:endParaRPr/>
                    </a:p>
                  </a:txBody>
                  <a:tcPr marT="0" marB="0" marR="91425" marL="91425"/>
                </a:tc>
                <a:tc>
                  <a:txBody>
                    <a:bodyPr/>
                    <a:lstStyle/>
                    <a:p>
                      <a:pPr indent="0" lvl="0" marL="0" rtl="0" algn="l">
                        <a:spcBef>
                          <a:spcPts val="0"/>
                        </a:spcBef>
                        <a:spcAft>
                          <a:spcPts val="0"/>
                        </a:spcAft>
                        <a:buNone/>
                      </a:pPr>
                      <a:r>
                        <a:rPr lang="en"/>
                        <a:t>0x2000</a:t>
                      </a:r>
                      <a:endParaRPr/>
                    </a:p>
                  </a:txBody>
                  <a:tcPr marT="0" marB="0" marR="91425" marL="91425"/>
                </a:tc>
                <a:tc>
                  <a:txBody>
                    <a:bodyPr/>
                    <a:lstStyle/>
                    <a:p>
                      <a:pPr indent="0" lvl="0" marL="0" rtl="0" algn="l">
                        <a:spcBef>
                          <a:spcPts val="0"/>
                        </a:spcBef>
                        <a:spcAft>
                          <a:spcPts val="0"/>
                        </a:spcAft>
                        <a:buNone/>
                      </a:pPr>
                      <a:r>
                        <a:rPr lang="en"/>
                        <a:t>Unknown</a:t>
                      </a:r>
                      <a:endParaRPr/>
                    </a:p>
                  </a:txBody>
                  <a:tcPr marT="0" marB="0" marR="91425" marL="91425"/>
                </a:tc>
              </a:tr>
              <a:tr h="266250">
                <a:tc>
                  <a:txBody>
                    <a:bodyPr/>
                    <a:lstStyle/>
                    <a:p>
                      <a:pPr indent="0" lvl="0" marL="0" rtl="0" algn="ctr">
                        <a:spcBef>
                          <a:spcPts val="0"/>
                        </a:spcBef>
                        <a:spcAft>
                          <a:spcPts val="0"/>
                        </a:spcAft>
                        <a:buNone/>
                      </a:pPr>
                      <a:r>
                        <a:rPr lang="en"/>
                        <a:t>11</a:t>
                      </a:r>
                      <a:endParaRPr/>
                    </a:p>
                  </a:txBody>
                  <a:tcPr marT="0" marB="0" marR="91425" marL="91425"/>
                </a:tc>
                <a:tc>
                  <a:txBody>
                    <a:bodyPr/>
                    <a:lstStyle/>
                    <a:p>
                      <a:pPr indent="0" lvl="0" marL="0" rtl="0" algn="l">
                        <a:spcBef>
                          <a:spcPts val="0"/>
                        </a:spcBef>
                        <a:spcAft>
                          <a:spcPts val="0"/>
                        </a:spcAft>
                        <a:buNone/>
                      </a:pPr>
                      <a:r>
                        <a:rPr lang="en"/>
                        <a:t>Unknown</a:t>
                      </a:r>
                      <a:endParaRPr/>
                    </a:p>
                  </a:txBody>
                  <a:tcPr marT="0" marB="0" marR="91425" marL="91425"/>
                </a:tc>
                <a:tc>
                  <a:txBody>
                    <a:bodyPr/>
                    <a:lstStyle/>
                    <a:p>
                      <a:pPr indent="0" lvl="0" marL="0" rtl="0" algn="l">
                        <a:spcBef>
                          <a:spcPts val="0"/>
                        </a:spcBef>
                        <a:spcAft>
                          <a:spcPts val="0"/>
                        </a:spcAft>
                        <a:buNone/>
                      </a:pPr>
                      <a:r>
                        <a:rPr lang="en"/>
                        <a:t>Unknown</a:t>
                      </a:r>
                      <a:endParaRPr/>
                    </a:p>
                  </a:txBody>
                  <a:tcPr marT="0" marB="0" marR="91425" marL="91425"/>
                </a:tc>
              </a:tr>
              <a:tr h="266250">
                <a:tc>
                  <a:txBody>
                    <a:bodyPr/>
                    <a:lstStyle/>
                    <a:p>
                      <a:pPr indent="0" lvl="0" marL="0" rtl="0" algn="ctr">
                        <a:spcBef>
                          <a:spcPts val="0"/>
                        </a:spcBef>
                        <a:spcAft>
                          <a:spcPts val="0"/>
                        </a:spcAft>
                        <a:buNone/>
                      </a:pPr>
                      <a:r>
                        <a:rPr lang="en"/>
                        <a:t>15</a:t>
                      </a:r>
                      <a:endParaRPr/>
                    </a:p>
                  </a:txBody>
                  <a:tcPr marT="0" marB="0" marR="91425" marL="91425"/>
                </a:tc>
                <a:tc>
                  <a:txBody>
                    <a:bodyPr/>
                    <a:lstStyle/>
                    <a:p>
                      <a:pPr indent="0" lvl="0" marL="0" rtl="0" algn="l">
                        <a:spcBef>
                          <a:spcPts val="0"/>
                        </a:spcBef>
                        <a:spcAft>
                          <a:spcPts val="0"/>
                        </a:spcAft>
                        <a:buNone/>
                      </a:pPr>
                      <a:r>
                        <a:rPr lang="en"/>
                        <a:t>0x3000</a:t>
                      </a:r>
                      <a:endParaRPr/>
                    </a:p>
                  </a:txBody>
                  <a:tcPr marT="0" marB="0" marR="91425" marL="91425"/>
                </a:tc>
                <a:tc>
                  <a:txBody>
                    <a:bodyPr/>
                    <a:lstStyle/>
                    <a:p>
                      <a:pPr indent="0" lvl="0" marL="0" rtl="0" algn="l">
                        <a:spcBef>
                          <a:spcPts val="0"/>
                        </a:spcBef>
                        <a:spcAft>
                          <a:spcPts val="0"/>
                        </a:spcAft>
                        <a:buNone/>
                      </a:pPr>
                      <a:r>
                        <a:rPr lang="en"/>
                        <a:t>0xDEADBEEF</a:t>
                      </a:r>
                      <a:endParaRPr/>
                    </a:p>
                  </a:txBody>
                  <a:tcPr marT="0" marB="0" marR="91425" marL="91425"/>
                </a:tc>
              </a:tr>
              <a:tr h="266250">
                <a:tc>
                  <a:txBody>
                    <a:bodyPr/>
                    <a:lstStyle/>
                    <a:p>
                      <a:pPr indent="0" lvl="0" marL="0" rtl="0" algn="ctr">
                        <a:spcBef>
                          <a:spcPts val="0"/>
                        </a:spcBef>
                        <a:spcAft>
                          <a:spcPts val="0"/>
                        </a:spcAft>
                        <a:buNone/>
                      </a:pPr>
                      <a:r>
                        <a:rPr lang="en"/>
                        <a:t>17</a:t>
                      </a:r>
                      <a:endParaRPr/>
                    </a:p>
                  </a:txBody>
                  <a:tcPr marT="0" marB="0" marR="91425" marL="91425"/>
                </a:tc>
                <a:tc>
                  <a:txBody>
                    <a:bodyPr/>
                    <a:lstStyle/>
                    <a:p>
                      <a:pPr indent="0" lvl="0" marL="0" rtl="0" algn="l">
                        <a:spcBef>
                          <a:spcPts val="0"/>
                        </a:spcBef>
                        <a:spcAft>
                          <a:spcPts val="0"/>
                        </a:spcAft>
                        <a:buNone/>
                      </a:pPr>
                      <a:r>
                        <a:rPr lang="en"/>
                        <a:t>Unknown</a:t>
                      </a:r>
                      <a:endParaRPr/>
                    </a:p>
                  </a:txBody>
                  <a:tcPr marT="0" marB="0" marR="91425" marL="91425"/>
                </a:tc>
                <a:tc>
                  <a:txBody>
                    <a:bodyPr/>
                    <a:lstStyle/>
                    <a:p>
                      <a:pPr indent="0" lvl="0" marL="0" rtl="0" algn="l">
                        <a:spcBef>
                          <a:spcPts val="0"/>
                        </a:spcBef>
                        <a:spcAft>
                          <a:spcPts val="0"/>
                        </a:spcAft>
                        <a:buNone/>
                      </a:pPr>
                      <a:r>
                        <a:rPr lang="en"/>
                        <a:t>Unknown</a:t>
                      </a:r>
                      <a:endParaRPr/>
                    </a:p>
                  </a:txBody>
                  <a:tcPr marT="0" marB="0" marR="91425" marL="91425"/>
                </a:tc>
              </a:tr>
            </a:tbl>
          </a:graphicData>
        </a:graphic>
      </p:graphicFrame>
      <p:graphicFrame>
        <p:nvGraphicFramePr>
          <p:cNvPr id="218" name="Google Shape;218;p39"/>
          <p:cNvGraphicFramePr/>
          <p:nvPr/>
        </p:nvGraphicFramePr>
        <p:xfrm>
          <a:off x="5481175" y="1593175"/>
          <a:ext cx="3000000" cy="3000000"/>
        </p:xfrm>
        <a:graphic>
          <a:graphicData uri="http://schemas.openxmlformats.org/drawingml/2006/table">
            <a:tbl>
              <a:tblPr>
                <a:noFill/>
                <a:tableStyleId>{7A282924-E54B-4CEB-96E2-BBAB16F952A4}</a:tableStyleId>
              </a:tblPr>
              <a:tblGrid>
                <a:gridCol w="1759400"/>
                <a:gridCol w="1759400"/>
              </a:tblGrid>
              <a:tr h="279500">
                <a:tc gridSpan="2">
                  <a:txBody>
                    <a:bodyPr/>
                    <a:lstStyle/>
                    <a:p>
                      <a:pPr indent="0" lvl="0" marL="0" rtl="0" algn="ctr">
                        <a:spcBef>
                          <a:spcPts val="0"/>
                        </a:spcBef>
                        <a:spcAft>
                          <a:spcPts val="0"/>
                        </a:spcAft>
                        <a:buNone/>
                      </a:pPr>
                      <a:r>
                        <a:rPr lang="en"/>
                        <a:t>DCache</a:t>
                      </a:r>
                      <a:endParaRPr/>
                    </a:p>
                  </a:txBody>
                  <a:tcPr marT="0" marB="0" marR="91425" marL="91425"/>
                </a:tc>
                <a:tc hMerge="1"/>
              </a:tr>
              <a:tr h="279500">
                <a:tc>
                  <a:txBody>
                    <a:bodyPr/>
                    <a:lstStyle/>
                    <a:p>
                      <a:pPr indent="0" lvl="0" marL="0" rtl="0" algn="l">
                        <a:spcBef>
                          <a:spcPts val="0"/>
                        </a:spcBef>
                        <a:spcAft>
                          <a:spcPts val="0"/>
                        </a:spcAft>
                        <a:buNone/>
                      </a:pPr>
                      <a:r>
                        <a:rPr lang="en"/>
                        <a:t>Address</a:t>
                      </a:r>
                      <a:endParaRPr/>
                    </a:p>
                  </a:txBody>
                  <a:tcPr marT="0" marB="0" marR="91425" marL="91425"/>
                </a:tc>
                <a:tc>
                  <a:txBody>
                    <a:bodyPr/>
                    <a:lstStyle/>
                    <a:p>
                      <a:pPr indent="0" lvl="0" marL="0" rtl="0" algn="l">
                        <a:spcBef>
                          <a:spcPts val="0"/>
                        </a:spcBef>
                        <a:spcAft>
                          <a:spcPts val="0"/>
                        </a:spcAft>
                        <a:buNone/>
                      </a:pPr>
                      <a:r>
                        <a:rPr lang="en"/>
                        <a:t>Value</a:t>
                      </a:r>
                      <a:endParaRPr/>
                    </a:p>
                  </a:txBody>
                  <a:tcPr marT="0" marB="0" marR="91425" marL="91425"/>
                </a:tc>
              </a:tr>
              <a:tr h="279500">
                <a:tc>
                  <a:txBody>
                    <a:bodyPr/>
                    <a:lstStyle/>
                    <a:p>
                      <a:pPr indent="0" lvl="0" marL="0" rtl="0" algn="l">
                        <a:spcBef>
                          <a:spcPts val="0"/>
                        </a:spcBef>
                        <a:spcAft>
                          <a:spcPts val="0"/>
                        </a:spcAft>
                        <a:buNone/>
                      </a:pPr>
                      <a:r>
                        <a:rPr lang="en"/>
                        <a:t>0x1000</a:t>
                      </a:r>
                      <a:endParaRPr/>
                    </a:p>
                  </a:txBody>
                  <a:tcPr marT="0" marB="0" marR="91425" marL="91425"/>
                </a:tc>
                <a:tc>
                  <a:txBody>
                    <a:bodyPr/>
                    <a:lstStyle/>
                    <a:p>
                      <a:pPr indent="0" lvl="0" marL="0" rtl="0" algn="l">
                        <a:spcBef>
                          <a:spcPts val="0"/>
                        </a:spcBef>
                        <a:spcAft>
                          <a:spcPts val="0"/>
                        </a:spcAft>
                        <a:buNone/>
                      </a:pPr>
                      <a:r>
                        <a:rPr lang="en"/>
                        <a:t>0xAABBCCDD</a:t>
                      </a:r>
                      <a:endParaRPr/>
                    </a:p>
                  </a:txBody>
                  <a:tcPr marT="0" marB="0" marR="91425" marL="91425"/>
                </a:tc>
              </a:tr>
              <a:tr h="279500">
                <a:tc>
                  <a:txBody>
                    <a:bodyPr/>
                    <a:lstStyle/>
                    <a:p>
                      <a:pPr indent="0" lvl="0" marL="0" rtl="0" algn="l">
                        <a:spcBef>
                          <a:spcPts val="0"/>
                        </a:spcBef>
                        <a:spcAft>
                          <a:spcPts val="0"/>
                        </a:spcAft>
                        <a:buNone/>
                      </a:pPr>
                      <a:r>
                        <a:rPr lang="en"/>
                        <a:t>0x2000</a:t>
                      </a:r>
                      <a:endParaRPr/>
                    </a:p>
                  </a:txBody>
                  <a:tcPr marT="0" marB="0" marR="91425" marL="91425"/>
                </a:tc>
                <a:tc>
                  <a:txBody>
                    <a:bodyPr/>
                    <a:lstStyle/>
                    <a:p>
                      <a:pPr indent="0" lvl="0" marL="0" rtl="0" algn="l">
                        <a:spcBef>
                          <a:spcPts val="0"/>
                        </a:spcBef>
                        <a:spcAft>
                          <a:spcPts val="0"/>
                        </a:spcAft>
                        <a:buNone/>
                      </a:pPr>
                      <a:r>
                        <a:rPr lang="en"/>
                        <a:t>0xBADE2140</a:t>
                      </a:r>
                      <a:endParaRPr/>
                    </a:p>
                  </a:txBody>
                  <a:tcPr marT="0" marB="0" marR="91425" marL="91425"/>
                </a:tc>
              </a:tr>
              <a:tr h="279500">
                <a:tc>
                  <a:txBody>
                    <a:bodyPr/>
                    <a:lstStyle/>
                    <a:p>
                      <a:pPr indent="0" lvl="0" marL="0" rtl="0" algn="l">
                        <a:spcBef>
                          <a:spcPts val="0"/>
                        </a:spcBef>
                        <a:spcAft>
                          <a:spcPts val="0"/>
                        </a:spcAft>
                        <a:buNone/>
                      </a:pPr>
                      <a:r>
                        <a:rPr lang="en"/>
                        <a:t>0x3000</a:t>
                      </a:r>
                      <a:endParaRPr/>
                    </a:p>
                  </a:txBody>
                  <a:tcPr marT="0" marB="0" marR="91425" marL="91425"/>
                </a:tc>
                <a:tc>
                  <a:txBody>
                    <a:bodyPr/>
                    <a:lstStyle/>
                    <a:p>
                      <a:pPr indent="0" lvl="0" marL="0" rtl="0" algn="l">
                        <a:spcBef>
                          <a:spcPts val="0"/>
                        </a:spcBef>
                        <a:spcAft>
                          <a:spcPts val="0"/>
                        </a:spcAft>
                        <a:buNone/>
                      </a:pPr>
                      <a:r>
                        <a:rPr lang="en"/>
                        <a:t>0x1234ABCD</a:t>
                      </a:r>
                      <a:endParaRPr/>
                    </a:p>
                  </a:txBody>
                  <a:tcPr marT="0" marB="0" marR="91425" marL="91425"/>
                </a:tc>
              </a:tr>
            </a:tbl>
          </a:graphicData>
        </a:graphic>
      </p:graphicFrame>
      <p:sp>
        <p:nvSpPr>
          <p:cNvPr id="219" name="Google Shape;219;p39"/>
          <p:cNvSpPr txBox="1"/>
          <p:nvPr>
            <p:ph idx="1" type="body"/>
          </p:nvPr>
        </p:nvSpPr>
        <p:spPr>
          <a:xfrm>
            <a:off x="311700" y="3566125"/>
            <a:ext cx="8520600" cy="1002900"/>
          </a:xfrm>
          <a:prstGeom prst="rect">
            <a:avLst/>
          </a:prstGeom>
        </p:spPr>
        <p:txBody>
          <a:bodyPr anchorCtr="0" anchor="t" bIns="91425" lIns="91425" spcFirstLastPara="1" rIns="91425" wrap="square" tIns="91425">
            <a:normAutofit lnSpcReduction="20000"/>
          </a:bodyPr>
          <a:lstStyle/>
          <a:p>
            <a:pPr indent="-317500" lvl="0" marL="457200" rtl="0" algn="l">
              <a:spcBef>
                <a:spcPts val="0"/>
              </a:spcBef>
              <a:spcAft>
                <a:spcPts val="0"/>
              </a:spcAft>
              <a:buSzPts val="1400"/>
              <a:buChar char="●"/>
            </a:pPr>
            <a:r>
              <a:rPr lang="en" sz="1400"/>
              <a:t>Stores are kept in the store queue until they commit</a:t>
            </a:r>
            <a:endParaRPr sz="1400"/>
          </a:p>
          <a:p>
            <a:pPr indent="-317500" lvl="0" marL="457200" rtl="0" algn="l">
              <a:spcBef>
                <a:spcPts val="0"/>
              </a:spcBef>
              <a:spcAft>
                <a:spcPts val="0"/>
              </a:spcAft>
              <a:buSzPts val="1400"/>
              <a:buChar char="●"/>
            </a:pPr>
            <a:r>
              <a:rPr lang="en" sz="1400"/>
              <a:t>Loads following cache misses can read the data in the non-blocking data cache if there is no violation of the memory model</a:t>
            </a:r>
            <a:endParaRPr sz="1400"/>
          </a:p>
          <a:p>
            <a:pPr indent="-317500" lvl="0" marL="457200" rtl="0" algn="l">
              <a:spcBef>
                <a:spcPts val="0"/>
              </a:spcBef>
              <a:spcAft>
                <a:spcPts val="0"/>
              </a:spcAft>
              <a:buSzPts val="1400"/>
              <a:buChar char="●"/>
            </a:pPr>
            <a:r>
              <a:rPr lang="en" sz="1400"/>
              <a:t>The core uses conservative out-of-order load/store execution</a:t>
            </a:r>
            <a:endParaRPr sz="1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graphicFrame>
        <p:nvGraphicFramePr>
          <p:cNvPr id="224" name="Google Shape;224;p40"/>
          <p:cNvGraphicFramePr/>
          <p:nvPr/>
        </p:nvGraphicFramePr>
        <p:xfrm>
          <a:off x="57375" y="255725"/>
          <a:ext cx="3000000" cy="3000000"/>
        </p:xfrm>
        <a:graphic>
          <a:graphicData uri="http://schemas.openxmlformats.org/drawingml/2006/table">
            <a:tbl>
              <a:tblPr>
                <a:noFill/>
                <a:tableStyleId>{7A282924-E54B-4CEB-96E2-BBAB16F952A4}</a:tableStyleId>
              </a:tblPr>
              <a:tblGrid>
                <a:gridCol w="1759400"/>
                <a:gridCol w="1759400"/>
                <a:gridCol w="1759400"/>
              </a:tblGrid>
              <a:tr h="279500">
                <a:tc gridSpan="3">
                  <a:txBody>
                    <a:bodyPr/>
                    <a:lstStyle/>
                    <a:p>
                      <a:pPr indent="0" lvl="0" marL="0" rtl="0" algn="ctr">
                        <a:spcBef>
                          <a:spcPts val="0"/>
                        </a:spcBef>
                        <a:spcAft>
                          <a:spcPts val="0"/>
                        </a:spcAft>
                        <a:buNone/>
                      </a:pPr>
                      <a:r>
                        <a:rPr lang="en"/>
                        <a:t>Store Queue</a:t>
                      </a:r>
                      <a:endParaRPr/>
                    </a:p>
                  </a:txBody>
                  <a:tcPr marT="0" marB="0" marR="91425" marL="91425"/>
                </a:tc>
                <a:tc hMerge="1"/>
                <a:tc hMerge="1"/>
              </a:tr>
              <a:tr h="279500">
                <a:tc>
                  <a:txBody>
                    <a:bodyPr/>
                    <a:lstStyle/>
                    <a:p>
                      <a:pPr indent="0" lvl="0" marL="0" rtl="0" algn="l">
                        <a:spcBef>
                          <a:spcPts val="0"/>
                        </a:spcBef>
                        <a:spcAft>
                          <a:spcPts val="0"/>
                        </a:spcAft>
                        <a:buNone/>
                      </a:pPr>
                      <a:r>
                        <a:rPr lang="en"/>
                        <a:t>Instruction number</a:t>
                      </a:r>
                      <a:endParaRPr/>
                    </a:p>
                  </a:txBody>
                  <a:tcPr marT="0" marB="0" marR="91425" marL="91425"/>
                </a:tc>
                <a:tc>
                  <a:txBody>
                    <a:bodyPr/>
                    <a:lstStyle/>
                    <a:p>
                      <a:pPr indent="0" lvl="0" marL="0" rtl="0" algn="l">
                        <a:spcBef>
                          <a:spcPts val="0"/>
                        </a:spcBef>
                        <a:spcAft>
                          <a:spcPts val="0"/>
                        </a:spcAft>
                        <a:buNone/>
                      </a:pPr>
                      <a:r>
                        <a:rPr lang="en"/>
                        <a:t>Address</a:t>
                      </a:r>
                      <a:endParaRPr/>
                    </a:p>
                  </a:txBody>
                  <a:tcPr marT="0" marB="0" marR="91425" marL="91425"/>
                </a:tc>
                <a:tc>
                  <a:txBody>
                    <a:bodyPr/>
                    <a:lstStyle/>
                    <a:p>
                      <a:pPr indent="0" lvl="0" marL="0" rtl="0" algn="l">
                        <a:spcBef>
                          <a:spcPts val="0"/>
                        </a:spcBef>
                        <a:spcAft>
                          <a:spcPts val="0"/>
                        </a:spcAft>
                        <a:buNone/>
                      </a:pPr>
                      <a:r>
                        <a:rPr lang="en"/>
                        <a:t>Value</a:t>
                      </a:r>
                      <a:endParaRPr/>
                    </a:p>
                  </a:txBody>
                  <a:tcPr marT="0" marB="0" marR="91425" marL="91425"/>
                </a:tc>
              </a:tr>
              <a:tr h="266250">
                <a:tc>
                  <a:txBody>
                    <a:bodyPr/>
                    <a:lstStyle/>
                    <a:p>
                      <a:pPr indent="0" lvl="0" marL="0" rtl="0" algn="ctr">
                        <a:spcBef>
                          <a:spcPts val="0"/>
                        </a:spcBef>
                        <a:spcAft>
                          <a:spcPts val="0"/>
                        </a:spcAft>
                        <a:buNone/>
                      </a:pPr>
                      <a:r>
                        <a:rPr lang="en"/>
                        <a:t>3</a:t>
                      </a:r>
                      <a:endParaRPr/>
                    </a:p>
                  </a:txBody>
                  <a:tcPr marT="0" marB="0" marR="91425" marL="91425"/>
                </a:tc>
                <a:tc>
                  <a:txBody>
                    <a:bodyPr/>
                    <a:lstStyle/>
                    <a:p>
                      <a:pPr indent="0" lvl="0" marL="0" rtl="0" algn="l">
                        <a:spcBef>
                          <a:spcPts val="0"/>
                        </a:spcBef>
                        <a:spcAft>
                          <a:spcPts val="0"/>
                        </a:spcAft>
                        <a:buNone/>
                      </a:pPr>
                      <a:r>
                        <a:rPr lang="en"/>
                        <a:t>0x1000</a:t>
                      </a:r>
                      <a:endParaRPr/>
                    </a:p>
                  </a:txBody>
                  <a:tcPr marT="0" marB="0" marR="91425" marL="91425"/>
                </a:tc>
                <a:tc>
                  <a:txBody>
                    <a:bodyPr/>
                    <a:lstStyle/>
                    <a:p>
                      <a:pPr indent="0" lvl="0" marL="0" rtl="0" algn="l">
                        <a:spcBef>
                          <a:spcPts val="0"/>
                        </a:spcBef>
                        <a:spcAft>
                          <a:spcPts val="0"/>
                        </a:spcAft>
                        <a:buNone/>
                      </a:pPr>
                      <a:r>
                        <a:rPr lang="en"/>
                        <a:t>0xF00D3ABC</a:t>
                      </a:r>
                      <a:endParaRPr/>
                    </a:p>
                  </a:txBody>
                  <a:tcPr marT="0" marB="0" marR="91425" marL="91425"/>
                </a:tc>
              </a:tr>
              <a:tr h="266250">
                <a:tc>
                  <a:txBody>
                    <a:bodyPr/>
                    <a:lstStyle/>
                    <a:p>
                      <a:pPr indent="0" lvl="0" marL="0" rtl="0" algn="ctr">
                        <a:spcBef>
                          <a:spcPts val="0"/>
                        </a:spcBef>
                        <a:spcAft>
                          <a:spcPts val="0"/>
                        </a:spcAft>
                        <a:buNone/>
                      </a:pPr>
                      <a:r>
                        <a:rPr lang="en"/>
                        <a:t>6</a:t>
                      </a:r>
                      <a:endParaRPr/>
                    </a:p>
                  </a:txBody>
                  <a:tcPr marT="0" marB="0" marR="91425" marL="91425"/>
                </a:tc>
                <a:tc>
                  <a:txBody>
                    <a:bodyPr/>
                    <a:lstStyle/>
                    <a:p>
                      <a:pPr indent="0" lvl="0" marL="0" rtl="0" algn="l">
                        <a:spcBef>
                          <a:spcPts val="0"/>
                        </a:spcBef>
                        <a:spcAft>
                          <a:spcPts val="0"/>
                        </a:spcAft>
                        <a:buNone/>
                      </a:pPr>
                      <a:r>
                        <a:rPr lang="en"/>
                        <a:t>0x2000</a:t>
                      </a:r>
                      <a:endParaRPr/>
                    </a:p>
                  </a:txBody>
                  <a:tcPr marT="0" marB="0" marR="91425" marL="91425"/>
                </a:tc>
                <a:tc>
                  <a:txBody>
                    <a:bodyPr/>
                    <a:lstStyle/>
                    <a:p>
                      <a:pPr indent="0" lvl="0" marL="0" rtl="0" algn="l">
                        <a:spcBef>
                          <a:spcPts val="0"/>
                        </a:spcBef>
                        <a:spcAft>
                          <a:spcPts val="0"/>
                        </a:spcAft>
                        <a:buNone/>
                      </a:pPr>
                      <a:r>
                        <a:rPr lang="en"/>
                        <a:t>Unknown</a:t>
                      </a:r>
                      <a:endParaRPr/>
                    </a:p>
                  </a:txBody>
                  <a:tcPr marT="0" marB="0" marR="91425" marL="91425"/>
                </a:tc>
              </a:tr>
              <a:tr h="266250">
                <a:tc>
                  <a:txBody>
                    <a:bodyPr/>
                    <a:lstStyle/>
                    <a:p>
                      <a:pPr indent="0" lvl="0" marL="0" rtl="0" algn="ctr">
                        <a:spcBef>
                          <a:spcPts val="0"/>
                        </a:spcBef>
                        <a:spcAft>
                          <a:spcPts val="0"/>
                        </a:spcAft>
                        <a:buNone/>
                      </a:pPr>
                      <a:r>
                        <a:rPr lang="en"/>
                        <a:t>11</a:t>
                      </a:r>
                      <a:endParaRPr/>
                    </a:p>
                  </a:txBody>
                  <a:tcPr marT="0" marB="0" marR="91425" marL="91425"/>
                </a:tc>
                <a:tc>
                  <a:txBody>
                    <a:bodyPr/>
                    <a:lstStyle/>
                    <a:p>
                      <a:pPr indent="0" lvl="0" marL="0" rtl="0" algn="l">
                        <a:spcBef>
                          <a:spcPts val="0"/>
                        </a:spcBef>
                        <a:spcAft>
                          <a:spcPts val="0"/>
                        </a:spcAft>
                        <a:buNone/>
                      </a:pPr>
                      <a:r>
                        <a:rPr lang="en"/>
                        <a:t>Unknown</a:t>
                      </a:r>
                      <a:endParaRPr/>
                    </a:p>
                  </a:txBody>
                  <a:tcPr marT="0" marB="0" marR="91425" marL="91425"/>
                </a:tc>
                <a:tc>
                  <a:txBody>
                    <a:bodyPr/>
                    <a:lstStyle/>
                    <a:p>
                      <a:pPr indent="0" lvl="0" marL="0" rtl="0" algn="l">
                        <a:spcBef>
                          <a:spcPts val="0"/>
                        </a:spcBef>
                        <a:spcAft>
                          <a:spcPts val="0"/>
                        </a:spcAft>
                        <a:buNone/>
                      </a:pPr>
                      <a:r>
                        <a:rPr lang="en"/>
                        <a:t>Unknown</a:t>
                      </a:r>
                      <a:endParaRPr/>
                    </a:p>
                  </a:txBody>
                  <a:tcPr marT="0" marB="0" marR="91425" marL="91425"/>
                </a:tc>
              </a:tr>
              <a:tr h="266250">
                <a:tc>
                  <a:txBody>
                    <a:bodyPr/>
                    <a:lstStyle/>
                    <a:p>
                      <a:pPr indent="0" lvl="0" marL="0" rtl="0" algn="ctr">
                        <a:spcBef>
                          <a:spcPts val="0"/>
                        </a:spcBef>
                        <a:spcAft>
                          <a:spcPts val="0"/>
                        </a:spcAft>
                        <a:buNone/>
                      </a:pPr>
                      <a:r>
                        <a:rPr lang="en"/>
                        <a:t>15</a:t>
                      </a:r>
                      <a:endParaRPr/>
                    </a:p>
                  </a:txBody>
                  <a:tcPr marT="0" marB="0" marR="91425" marL="91425"/>
                </a:tc>
                <a:tc>
                  <a:txBody>
                    <a:bodyPr/>
                    <a:lstStyle/>
                    <a:p>
                      <a:pPr indent="0" lvl="0" marL="0" rtl="0" algn="l">
                        <a:spcBef>
                          <a:spcPts val="0"/>
                        </a:spcBef>
                        <a:spcAft>
                          <a:spcPts val="0"/>
                        </a:spcAft>
                        <a:buNone/>
                      </a:pPr>
                      <a:r>
                        <a:rPr lang="en"/>
                        <a:t>0x3000</a:t>
                      </a:r>
                      <a:endParaRPr/>
                    </a:p>
                  </a:txBody>
                  <a:tcPr marT="0" marB="0" marR="91425" marL="91425"/>
                </a:tc>
                <a:tc>
                  <a:txBody>
                    <a:bodyPr/>
                    <a:lstStyle/>
                    <a:p>
                      <a:pPr indent="0" lvl="0" marL="0" rtl="0" algn="l">
                        <a:spcBef>
                          <a:spcPts val="0"/>
                        </a:spcBef>
                        <a:spcAft>
                          <a:spcPts val="0"/>
                        </a:spcAft>
                        <a:buNone/>
                      </a:pPr>
                      <a:r>
                        <a:rPr lang="en"/>
                        <a:t>0xDEADBEEF</a:t>
                      </a:r>
                      <a:endParaRPr/>
                    </a:p>
                  </a:txBody>
                  <a:tcPr marT="0" marB="0" marR="91425" marL="91425"/>
                </a:tc>
              </a:tr>
              <a:tr h="266250">
                <a:tc>
                  <a:txBody>
                    <a:bodyPr/>
                    <a:lstStyle/>
                    <a:p>
                      <a:pPr indent="0" lvl="0" marL="0" rtl="0" algn="ctr">
                        <a:spcBef>
                          <a:spcPts val="0"/>
                        </a:spcBef>
                        <a:spcAft>
                          <a:spcPts val="0"/>
                        </a:spcAft>
                        <a:buNone/>
                      </a:pPr>
                      <a:r>
                        <a:rPr lang="en"/>
                        <a:t>17</a:t>
                      </a:r>
                      <a:endParaRPr/>
                    </a:p>
                  </a:txBody>
                  <a:tcPr marT="0" marB="0" marR="91425" marL="91425"/>
                </a:tc>
                <a:tc>
                  <a:txBody>
                    <a:bodyPr/>
                    <a:lstStyle/>
                    <a:p>
                      <a:pPr indent="0" lvl="0" marL="0" rtl="0" algn="l">
                        <a:spcBef>
                          <a:spcPts val="0"/>
                        </a:spcBef>
                        <a:spcAft>
                          <a:spcPts val="0"/>
                        </a:spcAft>
                        <a:buNone/>
                      </a:pPr>
                      <a:r>
                        <a:rPr lang="en"/>
                        <a:t>Unknown</a:t>
                      </a:r>
                      <a:endParaRPr/>
                    </a:p>
                  </a:txBody>
                  <a:tcPr marT="0" marB="0" marR="91425" marL="91425"/>
                </a:tc>
                <a:tc>
                  <a:txBody>
                    <a:bodyPr/>
                    <a:lstStyle/>
                    <a:p>
                      <a:pPr indent="0" lvl="0" marL="0" rtl="0" algn="l">
                        <a:spcBef>
                          <a:spcPts val="0"/>
                        </a:spcBef>
                        <a:spcAft>
                          <a:spcPts val="0"/>
                        </a:spcAft>
                        <a:buNone/>
                      </a:pPr>
                      <a:r>
                        <a:rPr lang="en"/>
                        <a:t>Unknown</a:t>
                      </a:r>
                      <a:endParaRPr/>
                    </a:p>
                  </a:txBody>
                  <a:tcPr marT="0" marB="0" marR="91425" marL="91425"/>
                </a:tc>
              </a:tr>
            </a:tbl>
          </a:graphicData>
        </a:graphic>
      </p:graphicFrame>
      <p:graphicFrame>
        <p:nvGraphicFramePr>
          <p:cNvPr id="225" name="Google Shape;225;p40"/>
          <p:cNvGraphicFramePr/>
          <p:nvPr/>
        </p:nvGraphicFramePr>
        <p:xfrm>
          <a:off x="5502500" y="317725"/>
          <a:ext cx="3000000" cy="3000000"/>
        </p:xfrm>
        <a:graphic>
          <a:graphicData uri="http://schemas.openxmlformats.org/drawingml/2006/table">
            <a:tbl>
              <a:tblPr>
                <a:noFill/>
                <a:tableStyleId>{7A282924-E54B-4CEB-96E2-BBAB16F952A4}</a:tableStyleId>
              </a:tblPr>
              <a:tblGrid>
                <a:gridCol w="1759400"/>
                <a:gridCol w="1759400"/>
              </a:tblGrid>
              <a:tr h="258175">
                <a:tc gridSpan="2">
                  <a:txBody>
                    <a:bodyPr/>
                    <a:lstStyle/>
                    <a:p>
                      <a:pPr indent="0" lvl="0" marL="0" rtl="0" algn="ctr">
                        <a:spcBef>
                          <a:spcPts val="0"/>
                        </a:spcBef>
                        <a:spcAft>
                          <a:spcPts val="0"/>
                        </a:spcAft>
                        <a:buNone/>
                      </a:pPr>
                      <a:r>
                        <a:rPr lang="en"/>
                        <a:t>DCache</a:t>
                      </a:r>
                      <a:endParaRPr/>
                    </a:p>
                  </a:txBody>
                  <a:tcPr marT="0" marB="0" marR="91425" marL="91425"/>
                </a:tc>
                <a:tc hMerge="1"/>
              </a:tr>
              <a:tr h="279500">
                <a:tc>
                  <a:txBody>
                    <a:bodyPr/>
                    <a:lstStyle/>
                    <a:p>
                      <a:pPr indent="0" lvl="0" marL="0" rtl="0" algn="l">
                        <a:spcBef>
                          <a:spcPts val="0"/>
                        </a:spcBef>
                        <a:spcAft>
                          <a:spcPts val="0"/>
                        </a:spcAft>
                        <a:buNone/>
                      </a:pPr>
                      <a:r>
                        <a:rPr lang="en"/>
                        <a:t>Address</a:t>
                      </a:r>
                      <a:endParaRPr/>
                    </a:p>
                  </a:txBody>
                  <a:tcPr marT="0" marB="0" marR="91425" marL="91425"/>
                </a:tc>
                <a:tc>
                  <a:txBody>
                    <a:bodyPr/>
                    <a:lstStyle/>
                    <a:p>
                      <a:pPr indent="0" lvl="0" marL="0" rtl="0" algn="l">
                        <a:spcBef>
                          <a:spcPts val="0"/>
                        </a:spcBef>
                        <a:spcAft>
                          <a:spcPts val="0"/>
                        </a:spcAft>
                        <a:buNone/>
                      </a:pPr>
                      <a:r>
                        <a:rPr lang="en"/>
                        <a:t>Value</a:t>
                      </a:r>
                      <a:endParaRPr/>
                    </a:p>
                  </a:txBody>
                  <a:tcPr marT="0" marB="0" marR="91425" marL="91425"/>
                </a:tc>
              </a:tr>
              <a:tr h="279500">
                <a:tc>
                  <a:txBody>
                    <a:bodyPr/>
                    <a:lstStyle/>
                    <a:p>
                      <a:pPr indent="0" lvl="0" marL="0" rtl="0" algn="l">
                        <a:spcBef>
                          <a:spcPts val="0"/>
                        </a:spcBef>
                        <a:spcAft>
                          <a:spcPts val="0"/>
                        </a:spcAft>
                        <a:buNone/>
                      </a:pPr>
                      <a:r>
                        <a:rPr lang="en"/>
                        <a:t>0x1000</a:t>
                      </a:r>
                      <a:endParaRPr/>
                    </a:p>
                  </a:txBody>
                  <a:tcPr marT="0" marB="0" marR="91425" marL="91425"/>
                </a:tc>
                <a:tc>
                  <a:txBody>
                    <a:bodyPr/>
                    <a:lstStyle/>
                    <a:p>
                      <a:pPr indent="0" lvl="0" marL="0" rtl="0" algn="l">
                        <a:spcBef>
                          <a:spcPts val="0"/>
                        </a:spcBef>
                        <a:spcAft>
                          <a:spcPts val="0"/>
                        </a:spcAft>
                        <a:buNone/>
                      </a:pPr>
                      <a:r>
                        <a:rPr lang="en"/>
                        <a:t>0xAABBCCDD</a:t>
                      </a:r>
                      <a:endParaRPr/>
                    </a:p>
                  </a:txBody>
                  <a:tcPr marT="0" marB="0" marR="91425" marL="91425"/>
                </a:tc>
              </a:tr>
              <a:tr h="279500">
                <a:tc>
                  <a:txBody>
                    <a:bodyPr/>
                    <a:lstStyle/>
                    <a:p>
                      <a:pPr indent="0" lvl="0" marL="0" rtl="0" algn="l">
                        <a:spcBef>
                          <a:spcPts val="0"/>
                        </a:spcBef>
                        <a:spcAft>
                          <a:spcPts val="0"/>
                        </a:spcAft>
                        <a:buNone/>
                      </a:pPr>
                      <a:r>
                        <a:rPr lang="en"/>
                        <a:t>0x2000</a:t>
                      </a:r>
                      <a:endParaRPr/>
                    </a:p>
                  </a:txBody>
                  <a:tcPr marT="0" marB="0" marR="91425" marL="91425"/>
                </a:tc>
                <a:tc>
                  <a:txBody>
                    <a:bodyPr/>
                    <a:lstStyle/>
                    <a:p>
                      <a:pPr indent="0" lvl="0" marL="0" rtl="0" algn="l">
                        <a:spcBef>
                          <a:spcPts val="0"/>
                        </a:spcBef>
                        <a:spcAft>
                          <a:spcPts val="0"/>
                        </a:spcAft>
                        <a:buNone/>
                      </a:pPr>
                      <a:r>
                        <a:rPr lang="en"/>
                        <a:t>0xBADE2140</a:t>
                      </a:r>
                      <a:endParaRPr/>
                    </a:p>
                  </a:txBody>
                  <a:tcPr marT="0" marB="0" marR="91425" marL="91425"/>
                </a:tc>
              </a:tr>
              <a:tr h="279500">
                <a:tc>
                  <a:txBody>
                    <a:bodyPr/>
                    <a:lstStyle/>
                    <a:p>
                      <a:pPr indent="0" lvl="0" marL="0" rtl="0" algn="l">
                        <a:spcBef>
                          <a:spcPts val="0"/>
                        </a:spcBef>
                        <a:spcAft>
                          <a:spcPts val="0"/>
                        </a:spcAft>
                        <a:buNone/>
                      </a:pPr>
                      <a:r>
                        <a:rPr lang="en"/>
                        <a:t>0x3000</a:t>
                      </a:r>
                      <a:endParaRPr/>
                    </a:p>
                  </a:txBody>
                  <a:tcPr marT="0" marB="0" marR="91425" marL="91425"/>
                </a:tc>
                <a:tc>
                  <a:txBody>
                    <a:bodyPr/>
                    <a:lstStyle/>
                    <a:p>
                      <a:pPr indent="0" lvl="0" marL="0" rtl="0" algn="l">
                        <a:spcBef>
                          <a:spcPts val="0"/>
                        </a:spcBef>
                        <a:spcAft>
                          <a:spcPts val="0"/>
                        </a:spcAft>
                        <a:buNone/>
                      </a:pPr>
                      <a:r>
                        <a:rPr lang="en"/>
                        <a:t>0x1234ABCD</a:t>
                      </a:r>
                      <a:endParaRPr/>
                    </a:p>
                  </a:txBody>
                  <a:tcPr marT="0" marB="0" marR="91425" marL="91425"/>
                </a:tc>
              </a:tr>
            </a:tbl>
          </a:graphicData>
        </a:graphic>
      </p:graphicFrame>
      <p:sp>
        <p:nvSpPr>
          <p:cNvPr id="226" name="Google Shape;226;p40"/>
          <p:cNvSpPr txBox="1"/>
          <p:nvPr/>
        </p:nvSpPr>
        <p:spPr>
          <a:xfrm>
            <a:off x="6422275" y="3019300"/>
            <a:ext cx="26772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Under </a:t>
            </a:r>
            <a:r>
              <a:rPr b="1" lang="en"/>
              <a:t>sequential consistency (SC)</a:t>
            </a:r>
            <a:r>
              <a:rPr lang="en"/>
              <a:t>, assuming the stores make no progress, can each load complete? If so, what value does it read?</a:t>
            </a:r>
            <a:endParaRPr/>
          </a:p>
        </p:txBody>
      </p:sp>
      <p:graphicFrame>
        <p:nvGraphicFramePr>
          <p:cNvPr id="227" name="Google Shape;227;p40"/>
          <p:cNvGraphicFramePr/>
          <p:nvPr/>
        </p:nvGraphicFramePr>
        <p:xfrm>
          <a:off x="96100" y="2347600"/>
          <a:ext cx="3000000" cy="3000000"/>
        </p:xfrm>
        <a:graphic>
          <a:graphicData uri="http://schemas.openxmlformats.org/drawingml/2006/table">
            <a:tbl>
              <a:tblPr>
                <a:noFill/>
                <a:tableStyleId>{7A282924-E54B-4CEB-96E2-BBAB16F952A4}</a:tableStyleId>
              </a:tblPr>
              <a:tblGrid>
                <a:gridCol w="1753800"/>
                <a:gridCol w="1256500"/>
                <a:gridCol w="1505150"/>
                <a:gridCol w="1505150"/>
              </a:tblGrid>
              <a:tr h="246325">
                <a:tc gridSpan="4">
                  <a:txBody>
                    <a:bodyPr/>
                    <a:lstStyle/>
                    <a:p>
                      <a:pPr indent="0" lvl="0" marL="0" rtl="0" algn="ctr">
                        <a:spcBef>
                          <a:spcPts val="0"/>
                        </a:spcBef>
                        <a:spcAft>
                          <a:spcPts val="0"/>
                        </a:spcAft>
                        <a:buNone/>
                      </a:pPr>
                      <a:r>
                        <a:rPr lang="en"/>
                        <a:t>Load Queue</a:t>
                      </a:r>
                      <a:endParaRPr/>
                    </a:p>
                  </a:txBody>
                  <a:tcPr marT="0" marB="0" marR="91425" marL="91425"/>
                </a:tc>
                <a:tc hMerge="1"/>
                <a:tc hMerge="1"/>
                <a:tc hMerge="1"/>
              </a:tr>
              <a:tr h="376075">
                <a:tc>
                  <a:txBody>
                    <a:bodyPr/>
                    <a:lstStyle/>
                    <a:p>
                      <a:pPr indent="0" lvl="0" marL="0" rtl="0" algn="l">
                        <a:spcBef>
                          <a:spcPts val="0"/>
                        </a:spcBef>
                        <a:spcAft>
                          <a:spcPts val="0"/>
                        </a:spcAft>
                        <a:buNone/>
                      </a:pPr>
                      <a:r>
                        <a:rPr lang="en"/>
                        <a:t>Instruction number</a:t>
                      </a:r>
                      <a:endParaRPr/>
                    </a:p>
                  </a:txBody>
                  <a:tcPr marT="0" marB="0" marR="91425" marL="91425"/>
                </a:tc>
                <a:tc>
                  <a:txBody>
                    <a:bodyPr/>
                    <a:lstStyle/>
                    <a:p>
                      <a:pPr indent="0" lvl="0" marL="0" rtl="0" algn="l">
                        <a:spcBef>
                          <a:spcPts val="0"/>
                        </a:spcBef>
                        <a:spcAft>
                          <a:spcPts val="0"/>
                        </a:spcAft>
                        <a:buNone/>
                      </a:pPr>
                      <a:r>
                        <a:rPr lang="en"/>
                        <a:t>Address</a:t>
                      </a:r>
                      <a:endParaRPr/>
                    </a:p>
                  </a:txBody>
                  <a:tcPr marT="0" marB="0" marR="91425" marL="91425"/>
                </a:tc>
                <a:tc>
                  <a:txBody>
                    <a:bodyPr/>
                    <a:lstStyle/>
                    <a:p>
                      <a:pPr indent="0" lvl="0" marL="0" rtl="0" algn="l">
                        <a:spcBef>
                          <a:spcPts val="0"/>
                        </a:spcBef>
                        <a:spcAft>
                          <a:spcPts val="0"/>
                        </a:spcAft>
                        <a:buNone/>
                      </a:pPr>
                      <a:r>
                        <a:rPr lang="en"/>
                        <a:t>Can complete?</a:t>
                      </a:r>
                      <a:endParaRPr/>
                    </a:p>
                  </a:txBody>
                  <a:tcPr marT="0" marB="0" marR="91425" marL="91425"/>
                </a:tc>
                <a:tc>
                  <a:txBody>
                    <a:bodyPr/>
                    <a:lstStyle/>
                    <a:p>
                      <a:pPr indent="0" lvl="0" marL="0" rtl="0" algn="l">
                        <a:spcBef>
                          <a:spcPts val="0"/>
                        </a:spcBef>
                        <a:spcAft>
                          <a:spcPts val="0"/>
                        </a:spcAft>
                        <a:buNone/>
                      </a:pPr>
                      <a:r>
                        <a:rPr lang="en"/>
                        <a:t>Value</a:t>
                      </a:r>
                      <a:endParaRPr/>
                    </a:p>
                  </a:txBody>
                  <a:tcPr marT="0" marB="0" marR="91425" marL="91425"/>
                </a:tc>
              </a:tr>
              <a:tr h="213375">
                <a:tc>
                  <a:txBody>
                    <a:bodyPr/>
                    <a:lstStyle/>
                    <a:p>
                      <a:pPr indent="0" lvl="0" marL="0" rtl="0" algn="ctr">
                        <a:spcBef>
                          <a:spcPts val="0"/>
                        </a:spcBef>
                        <a:spcAft>
                          <a:spcPts val="0"/>
                        </a:spcAft>
                        <a:buNone/>
                      </a:pPr>
                      <a:r>
                        <a:rPr lang="en"/>
                        <a:t>1</a:t>
                      </a:r>
                      <a:endParaRPr/>
                    </a:p>
                  </a:txBody>
                  <a:tcPr marT="0" marB="0" marR="91425" marL="91425"/>
                </a:tc>
                <a:tc>
                  <a:txBody>
                    <a:bodyPr/>
                    <a:lstStyle/>
                    <a:p>
                      <a:pPr indent="0" lvl="0" marL="0" rtl="0" algn="l">
                        <a:spcBef>
                          <a:spcPts val="0"/>
                        </a:spcBef>
                        <a:spcAft>
                          <a:spcPts val="0"/>
                        </a:spcAft>
                        <a:buNone/>
                      </a:pPr>
                      <a:r>
                        <a:rPr lang="en"/>
                        <a:t>0x2000</a:t>
                      </a:r>
                      <a:endParaRPr/>
                    </a:p>
                  </a:txBody>
                  <a:tcPr marT="0" marB="0" marR="91425" marL="91425"/>
                </a:tc>
                <a:tc>
                  <a:txBody>
                    <a:bodyPr/>
                    <a:lstStyle/>
                    <a:p>
                      <a:pPr indent="0" lvl="0" marL="0" rtl="0" algn="l">
                        <a:spcBef>
                          <a:spcPts val="0"/>
                        </a:spcBef>
                        <a:spcAft>
                          <a:spcPts val="0"/>
                        </a:spcAft>
                        <a:buNone/>
                      </a:pPr>
                      <a:r>
                        <a:t/>
                      </a:r>
                      <a:endParaRPr/>
                    </a:p>
                  </a:txBody>
                  <a:tcPr marT="0" marB="0" marR="91425" marL="91425"/>
                </a:tc>
                <a:tc>
                  <a:txBody>
                    <a:bodyPr/>
                    <a:lstStyle/>
                    <a:p>
                      <a:pPr indent="0" lvl="0" marL="0" rtl="0" algn="l">
                        <a:spcBef>
                          <a:spcPts val="0"/>
                        </a:spcBef>
                        <a:spcAft>
                          <a:spcPts val="0"/>
                        </a:spcAft>
                        <a:buNone/>
                      </a:pPr>
                      <a:r>
                        <a:t/>
                      </a:r>
                      <a:endParaRPr/>
                    </a:p>
                  </a:txBody>
                  <a:tcPr marT="0" marB="0" marR="91425" marL="91425"/>
                </a:tc>
              </a:tr>
              <a:tr h="213375">
                <a:tc>
                  <a:txBody>
                    <a:bodyPr/>
                    <a:lstStyle/>
                    <a:p>
                      <a:pPr indent="0" lvl="0" marL="0" rtl="0" algn="ctr">
                        <a:spcBef>
                          <a:spcPts val="0"/>
                        </a:spcBef>
                        <a:spcAft>
                          <a:spcPts val="0"/>
                        </a:spcAft>
                        <a:buNone/>
                      </a:pPr>
                      <a:r>
                        <a:rPr lang="en"/>
                        <a:t>5</a:t>
                      </a:r>
                      <a:endParaRPr/>
                    </a:p>
                  </a:txBody>
                  <a:tcPr marT="0" marB="0" marR="91425" marL="91425"/>
                </a:tc>
                <a:tc>
                  <a:txBody>
                    <a:bodyPr/>
                    <a:lstStyle/>
                    <a:p>
                      <a:pPr indent="0" lvl="0" marL="0" rtl="0" algn="l">
                        <a:spcBef>
                          <a:spcPts val="0"/>
                        </a:spcBef>
                        <a:spcAft>
                          <a:spcPts val="0"/>
                        </a:spcAft>
                        <a:buNone/>
                      </a:pPr>
                      <a:r>
                        <a:rPr lang="en"/>
                        <a:t>0x3000</a:t>
                      </a:r>
                      <a:endParaRPr/>
                    </a:p>
                  </a:txBody>
                  <a:tcPr marT="0" marB="0" marR="91425" marL="91425"/>
                </a:tc>
                <a:tc>
                  <a:txBody>
                    <a:bodyPr/>
                    <a:lstStyle/>
                    <a:p>
                      <a:pPr indent="0" lvl="0" marL="0" rtl="0" algn="l">
                        <a:spcBef>
                          <a:spcPts val="0"/>
                        </a:spcBef>
                        <a:spcAft>
                          <a:spcPts val="0"/>
                        </a:spcAft>
                        <a:buNone/>
                      </a:pPr>
                      <a:r>
                        <a:t/>
                      </a:r>
                      <a:endParaRPr/>
                    </a:p>
                  </a:txBody>
                  <a:tcPr marT="0" marB="0" marR="91425" marL="91425"/>
                </a:tc>
                <a:tc>
                  <a:txBody>
                    <a:bodyPr/>
                    <a:lstStyle/>
                    <a:p>
                      <a:pPr indent="0" lvl="0" marL="0" rtl="0" algn="l">
                        <a:spcBef>
                          <a:spcPts val="0"/>
                        </a:spcBef>
                        <a:spcAft>
                          <a:spcPts val="0"/>
                        </a:spcAft>
                        <a:buNone/>
                      </a:pPr>
                      <a:r>
                        <a:t/>
                      </a:r>
                      <a:endParaRPr/>
                    </a:p>
                  </a:txBody>
                  <a:tcPr marT="0" marB="0" marR="91425" marL="91425"/>
                </a:tc>
              </a:tr>
              <a:tr h="213375">
                <a:tc>
                  <a:txBody>
                    <a:bodyPr/>
                    <a:lstStyle/>
                    <a:p>
                      <a:pPr indent="0" lvl="0" marL="0" rtl="0" algn="ctr">
                        <a:spcBef>
                          <a:spcPts val="0"/>
                        </a:spcBef>
                        <a:spcAft>
                          <a:spcPts val="0"/>
                        </a:spcAft>
                        <a:buNone/>
                      </a:pPr>
                      <a:r>
                        <a:rPr lang="en"/>
                        <a:t>7</a:t>
                      </a:r>
                      <a:endParaRPr/>
                    </a:p>
                  </a:txBody>
                  <a:tcPr marT="0" marB="0" marR="91425" marL="91425"/>
                </a:tc>
                <a:tc>
                  <a:txBody>
                    <a:bodyPr/>
                    <a:lstStyle/>
                    <a:p>
                      <a:pPr indent="0" lvl="0" marL="0" rtl="0" algn="l">
                        <a:spcBef>
                          <a:spcPts val="0"/>
                        </a:spcBef>
                        <a:spcAft>
                          <a:spcPts val="0"/>
                        </a:spcAft>
                        <a:buNone/>
                      </a:pPr>
                      <a:r>
                        <a:rPr lang="en"/>
                        <a:t>0x1000</a:t>
                      </a:r>
                      <a:endParaRPr/>
                    </a:p>
                  </a:txBody>
                  <a:tcPr marT="0" marB="0" marR="91425" marL="91425"/>
                </a:tc>
                <a:tc>
                  <a:txBody>
                    <a:bodyPr/>
                    <a:lstStyle/>
                    <a:p>
                      <a:pPr indent="0" lvl="0" marL="0" rtl="0" algn="l">
                        <a:spcBef>
                          <a:spcPts val="0"/>
                        </a:spcBef>
                        <a:spcAft>
                          <a:spcPts val="0"/>
                        </a:spcAft>
                        <a:buNone/>
                      </a:pPr>
                      <a:r>
                        <a:t/>
                      </a:r>
                      <a:endParaRPr/>
                    </a:p>
                  </a:txBody>
                  <a:tcPr marT="0" marB="0" marR="91425" marL="91425"/>
                </a:tc>
                <a:tc>
                  <a:txBody>
                    <a:bodyPr/>
                    <a:lstStyle/>
                    <a:p>
                      <a:pPr indent="0" lvl="0" marL="0" rtl="0" algn="l">
                        <a:spcBef>
                          <a:spcPts val="0"/>
                        </a:spcBef>
                        <a:spcAft>
                          <a:spcPts val="0"/>
                        </a:spcAft>
                        <a:buNone/>
                      </a:pPr>
                      <a:r>
                        <a:t/>
                      </a:r>
                      <a:endParaRPr/>
                    </a:p>
                  </a:txBody>
                  <a:tcPr marT="0" marB="0" marR="91425" marL="91425"/>
                </a:tc>
              </a:tr>
              <a:tr h="213375">
                <a:tc>
                  <a:txBody>
                    <a:bodyPr/>
                    <a:lstStyle/>
                    <a:p>
                      <a:pPr indent="0" lvl="0" marL="0" rtl="0" algn="ctr">
                        <a:spcBef>
                          <a:spcPts val="0"/>
                        </a:spcBef>
                        <a:spcAft>
                          <a:spcPts val="0"/>
                        </a:spcAft>
                        <a:buNone/>
                      </a:pPr>
                      <a:r>
                        <a:rPr lang="en"/>
                        <a:t>8</a:t>
                      </a:r>
                      <a:endParaRPr/>
                    </a:p>
                  </a:txBody>
                  <a:tcPr marT="0" marB="0" marR="91425" marL="91425"/>
                </a:tc>
                <a:tc>
                  <a:txBody>
                    <a:bodyPr/>
                    <a:lstStyle/>
                    <a:p>
                      <a:pPr indent="0" lvl="0" marL="0" rtl="0" algn="l">
                        <a:spcBef>
                          <a:spcPts val="0"/>
                        </a:spcBef>
                        <a:spcAft>
                          <a:spcPts val="0"/>
                        </a:spcAft>
                        <a:buNone/>
                      </a:pPr>
                      <a:r>
                        <a:rPr lang="en"/>
                        <a:t>0x4000</a:t>
                      </a:r>
                      <a:endParaRPr/>
                    </a:p>
                  </a:txBody>
                  <a:tcPr marT="0" marB="0" marR="91425" marL="91425"/>
                </a:tc>
                <a:tc>
                  <a:txBody>
                    <a:bodyPr/>
                    <a:lstStyle/>
                    <a:p>
                      <a:pPr indent="0" lvl="0" marL="0" rtl="0" algn="l">
                        <a:spcBef>
                          <a:spcPts val="0"/>
                        </a:spcBef>
                        <a:spcAft>
                          <a:spcPts val="0"/>
                        </a:spcAft>
                        <a:buNone/>
                      </a:pPr>
                      <a:r>
                        <a:t/>
                      </a:r>
                      <a:endParaRPr/>
                    </a:p>
                  </a:txBody>
                  <a:tcPr marT="0" marB="0" marR="91425" marL="91425"/>
                </a:tc>
                <a:tc>
                  <a:txBody>
                    <a:bodyPr/>
                    <a:lstStyle/>
                    <a:p>
                      <a:pPr indent="0" lvl="0" marL="0" rtl="0" algn="l">
                        <a:spcBef>
                          <a:spcPts val="0"/>
                        </a:spcBef>
                        <a:spcAft>
                          <a:spcPts val="0"/>
                        </a:spcAft>
                        <a:buNone/>
                      </a:pPr>
                      <a:r>
                        <a:t/>
                      </a:r>
                      <a:endParaRPr/>
                    </a:p>
                  </a:txBody>
                  <a:tcPr marT="0" marB="0" marR="91425" marL="91425"/>
                </a:tc>
              </a:tr>
              <a:tr h="213375">
                <a:tc>
                  <a:txBody>
                    <a:bodyPr/>
                    <a:lstStyle/>
                    <a:p>
                      <a:pPr indent="0" lvl="0" marL="0" rtl="0" algn="ctr">
                        <a:spcBef>
                          <a:spcPts val="0"/>
                        </a:spcBef>
                        <a:spcAft>
                          <a:spcPts val="0"/>
                        </a:spcAft>
                        <a:buNone/>
                      </a:pPr>
                      <a:r>
                        <a:rPr lang="en"/>
                        <a:t>9</a:t>
                      </a:r>
                      <a:endParaRPr/>
                    </a:p>
                  </a:txBody>
                  <a:tcPr marT="0" marB="0" marR="91425" marL="91425"/>
                </a:tc>
                <a:tc>
                  <a:txBody>
                    <a:bodyPr/>
                    <a:lstStyle/>
                    <a:p>
                      <a:pPr indent="0" lvl="0" marL="0" rtl="0" algn="l">
                        <a:spcBef>
                          <a:spcPts val="0"/>
                        </a:spcBef>
                        <a:spcAft>
                          <a:spcPts val="0"/>
                        </a:spcAft>
                        <a:buNone/>
                      </a:pPr>
                      <a:r>
                        <a:rPr lang="en"/>
                        <a:t>0x2000</a:t>
                      </a:r>
                      <a:endParaRPr/>
                    </a:p>
                  </a:txBody>
                  <a:tcPr marT="0" marB="0" marR="91425" marL="91425"/>
                </a:tc>
                <a:tc>
                  <a:txBody>
                    <a:bodyPr/>
                    <a:lstStyle/>
                    <a:p>
                      <a:pPr indent="0" lvl="0" marL="0" rtl="0" algn="l">
                        <a:spcBef>
                          <a:spcPts val="0"/>
                        </a:spcBef>
                        <a:spcAft>
                          <a:spcPts val="0"/>
                        </a:spcAft>
                        <a:buNone/>
                      </a:pPr>
                      <a:r>
                        <a:t/>
                      </a:r>
                      <a:endParaRPr/>
                    </a:p>
                  </a:txBody>
                  <a:tcPr marT="0" marB="0" marR="91425" marL="91425"/>
                </a:tc>
                <a:tc>
                  <a:txBody>
                    <a:bodyPr/>
                    <a:lstStyle/>
                    <a:p>
                      <a:pPr indent="0" lvl="0" marL="0" rtl="0" algn="l">
                        <a:spcBef>
                          <a:spcPts val="0"/>
                        </a:spcBef>
                        <a:spcAft>
                          <a:spcPts val="0"/>
                        </a:spcAft>
                        <a:buNone/>
                      </a:pPr>
                      <a:r>
                        <a:t/>
                      </a:r>
                      <a:endParaRPr/>
                    </a:p>
                  </a:txBody>
                  <a:tcPr marT="0" marB="0" marR="91425" marL="91425"/>
                </a:tc>
              </a:tr>
              <a:tr h="213375">
                <a:tc>
                  <a:txBody>
                    <a:bodyPr/>
                    <a:lstStyle/>
                    <a:p>
                      <a:pPr indent="0" lvl="0" marL="0" rtl="0" algn="ctr">
                        <a:spcBef>
                          <a:spcPts val="0"/>
                        </a:spcBef>
                        <a:spcAft>
                          <a:spcPts val="0"/>
                        </a:spcAft>
                        <a:buNone/>
                      </a:pPr>
                      <a:r>
                        <a:rPr lang="en"/>
                        <a:t>16</a:t>
                      </a:r>
                      <a:endParaRPr/>
                    </a:p>
                  </a:txBody>
                  <a:tcPr marT="0" marB="0" marR="91425" marL="91425"/>
                </a:tc>
                <a:tc>
                  <a:txBody>
                    <a:bodyPr/>
                    <a:lstStyle/>
                    <a:p>
                      <a:pPr indent="0" lvl="0" marL="0" rtl="0" algn="l">
                        <a:spcBef>
                          <a:spcPts val="0"/>
                        </a:spcBef>
                        <a:spcAft>
                          <a:spcPts val="0"/>
                        </a:spcAft>
                        <a:buNone/>
                      </a:pPr>
                      <a:r>
                        <a:rPr lang="en"/>
                        <a:t>0x3000</a:t>
                      </a:r>
                      <a:endParaRPr/>
                    </a:p>
                  </a:txBody>
                  <a:tcPr marT="0" marB="0" marR="91425" marL="91425"/>
                </a:tc>
                <a:tc>
                  <a:txBody>
                    <a:bodyPr/>
                    <a:lstStyle/>
                    <a:p>
                      <a:pPr indent="0" lvl="0" marL="0" rtl="0" algn="l">
                        <a:spcBef>
                          <a:spcPts val="0"/>
                        </a:spcBef>
                        <a:spcAft>
                          <a:spcPts val="0"/>
                        </a:spcAft>
                        <a:buNone/>
                      </a:pPr>
                      <a:r>
                        <a:t/>
                      </a:r>
                      <a:endParaRPr/>
                    </a:p>
                  </a:txBody>
                  <a:tcPr marT="0" marB="0" marR="91425" marL="91425"/>
                </a:tc>
                <a:tc>
                  <a:txBody>
                    <a:bodyPr/>
                    <a:lstStyle/>
                    <a:p>
                      <a:pPr indent="0" lvl="0" marL="0" rtl="0" algn="l">
                        <a:spcBef>
                          <a:spcPts val="0"/>
                        </a:spcBef>
                        <a:spcAft>
                          <a:spcPts val="0"/>
                        </a:spcAft>
                        <a:buNone/>
                      </a:pPr>
                      <a:r>
                        <a:t/>
                      </a:r>
                      <a:endParaRPr/>
                    </a:p>
                  </a:txBody>
                  <a:tcPr marT="0" marB="0" marR="91425" marL="91425"/>
                </a:tc>
              </a:tr>
              <a:tr h="213375">
                <a:tc>
                  <a:txBody>
                    <a:bodyPr/>
                    <a:lstStyle/>
                    <a:p>
                      <a:pPr indent="0" lvl="0" marL="0" rtl="0" algn="ctr">
                        <a:spcBef>
                          <a:spcPts val="0"/>
                        </a:spcBef>
                        <a:spcAft>
                          <a:spcPts val="0"/>
                        </a:spcAft>
                        <a:buNone/>
                      </a:pPr>
                      <a:r>
                        <a:rPr lang="en"/>
                        <a:t>18</a:t>
                      </a:r>
                      <a:endParaRPr/>
                    </a:p>
                  </a:txBody>
                  <a:tcPr marT="0" marB="0" marR="91425" marL="91425"/>
                </a:tc>
                <a:tc>
                  <a:txBody>
                    <a:bodyPr/>
                    <a:lstStyle/>
                    <a:p>
                      <a:pPr indent="0" lvl="0" marL="0" rtl="0" algn="l">
                        <a:spcBef>
                          <a:spcPts val="0"/>
                        </a:spcBef>
                        <a:spcAft>
                          <a:spcPts val="0"/>
                        </a:spcAft>
                        <a:buNone/>
                      </a:pPr>
                      <a:r>
                        <a:rPr lang="en"/>
                        <a:t>0x3000</a:t>
                      </a:r>
                      <a:endParaRPr/>
                    </a:p>
                  </a:txBody>
                  <a:tcPr marT="0" marB="0" marR="91425" marL="91425"/>
                </a:tc>
                <a:tc>
                  <a:txBody>
                    <a:bodyPr/>
                    <a:lstStyle/>
                    <a:p>
                      <a:pPr indent="0" lvl="0" marL="0" rtl="0" algn="l">
                        <a:spcBef>
                          <a:spcPts val="0"/>
                        </a:spcBef>
                        <a:spcAft>
                          <a:spcPts val="0"/>
                        </a:spcAft>
                        <a:buNone/>
                      </a:pPr>
                      <a:r>
                        <a:t/>
                      </a:r>
                      <a:endParaRPr/>
                    </a:p>
                  </a:txBody>
                  <a:tcPr marT="0" marB="0" marR="91425" marL="91425"/>
                </a:tc>
                <a:tc>
                  <a:txBody>
                    <a:bodyPr/>
                    <a:lstStyle/>
                    <a:p>
                      <a:pPr indent="0" lvl="0" marL="0" rtl="0" algn="l">
                        <a:spcBef>
                          <a:spcPts val="0"/>
                        </a:spcBef>
                        <a:spcAft>
                          <a:spcPts val="0"/>
                        </a:spcAft>
                        <a:buNone/>
                      </a:pPr>
                      <a:r>
                        <a:t/>
                      </a:r>
                      <a:endParaRPr/>
                    </a:p>
                  </a:txBody>
                  <a:tcPr marT="0" marB="0" marR="91425" marL="91425"/>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graphicFrame>
        <p:nvGraphicFramePr>
          <p:cNvPr id="232" name="Google Shape;232;p41"/>
          <p:cNvGraphicFramePr/>
          <p:nvPr/>
        </p:nvGraphicFramePr>
        <p:xfrm>
          <a:off x="57375" y="255725"/>
          <a:ext cx="3000000" cy="3000000"/>
        </p:xfrm>
        <a:graphic>
          <a:graphicData uri="http://schemas.openxmlformats.org/drawingml/2006/table">
            <a:tbl>
              <a:tblPr>
                <a:noFill/>
                <a:tableStyleId>{7A282924-E54B-4CEB-96E2-BBAB16F952A4}</a:tableStyleId>
              </a:tblPr>
              <a:tblGrid>
                <a:gridCol w="1759400"/>
                <a:gridCol w="1759400"/>
                <a:gridCol w="1759400"/>
              </a:tblGrid>
              <a:tr h="279500">
                <a:tc gridSpan="3">
                  <a:txBody>
                    <a:bodyPr/>
                    <a:lstStyle/>
                    <a:p>
                      <a:pPr indent="0" lvl="0" marL="0" rtl="0" algn="ctr">
                        <a:spcBef>
                          <a:spcPts val="0"/>
                        </a:spcBef>
                        <a:spcAft>
                          <a:spcPts val="0"/>
                        </a:spcAft>
                        <a:buNone/>
                      </a:pPr>
                      <a:r>
                        <a:rPr lang="en"/>
                        <a:t>Store Queue</a:t>
                      </a:r>
                      <a:endParaRPr/>
                    </a:p>
                  </a:txBody>
                  <a:tcPr marT="0" marB="0" marR="91425" marL="91425"/>
                </a:tc>
                <a:tc hMerge="1"/>
                <a:tc hMerge="1"/>
              </a:tr>
              <a:tr h="279500">
                <a:tc>
                  <a:txBody>
                    <a:bodyPr/>
                    <a:lstStyle/>
                    <a:p>
                      <a:pPr indent="0" lvl="0" marL="0" rtl="0" algn="l">
                        <a:spcBef>
                          <a:spcPts val="0"/>
                        </a:spcBef>
                        <a:spcAft>
                          <a:spcPts val="0"/>
                        </a:spcAft>
                        <a:buNone/>
                      </a:pPr>
                      <a:r>
                        <a:rPr lang="en"/>
                        <a:t>Instruction number</a:t>
                      </a:r>
                      <a:endParaRPr/>
                    </a:p>
                  </a:txBody>
                  <a:tcPr marT="0" marB="0" marR="91425" marL="91425"/>
                </a:tc>
                <a:tc>
                  <a:txBody>
                    <a:bodyPr/>
                    <a:lstStyle/>
                    <a:p>
                      <a:pPr indent="0" lvl="0" marL="0" rtl="0" algn="l">
                        <a:spcBef>
                          <a:spcPts val="0"/>
                        </a:spcBef>
                        <a:spcAft>
                          <a:spcPts val="0"/>
                        </a:spcAft>
                        <a:buNone/>
                      </a:pPr>
                      <a:r>
                        <a:rPr lang="en"/>
                        <a:t>Address</a:t>
                      </a:r>
                      <a:endParaRPr/>
                    </a:p>
                  </a:txBody>
                  <a:tcPr marT="0" marB="0" marR="91425" marL="91425"/>
                </a:tc>
                <a:tc>
                  <a:txBody>
                    <a:bodyPr/>
                    <a:lstStyle/>
                    <a:p>
                      <a:pPr indent="0" lvl="0" marL="0" rtl="0" algn="l">
                        <a:spcBef>
                          <a:spcPts val="0"/>
                        </a:spcBef>
                        <a:spcAft>
                          <a:spcPts val="0"/>
                        </a:spcAft>
                        <a:buNone/>
                      </a:pPr>
                      <a:r>
                        <a:rPr lang="en"/>
                        <a:t>Value</a:t>
                      </a:r>
                      <a:endParaRPr/>
                    </a:p>
                  </a:txBody>
                  <a:tcPr marT="0" marB="0" marR="91425" marL="91425"/>
                </a:tc>
              </a:tr>
              <a:tr h="266250">
                <a:tc>
                  <a:txBody>
                    <a:bodyPr/>
                    <a:lstStyle/>
                    <a:p>
                      <a:pPr indent="0" lvl="0" marL="0" rtl="0" algn="ctr">
                        <a:spcBef>
                          <a:spcPts val="0"/>
                        </a:spcBef>
                        <a:spcAft>
                          <a:spcPts val="0"/>
                        </a:spcAft>
                        <a:buNone/>
                      </a:pPr>
                      <a:r>
                        <a:rPr lang="en"/>
                        <a:t>3</a:t>
                      </a:r>
                      <a:endParaRPr/>
                    </a:p>
                  </a:txBody>
                  <a:tcPr marT="0" marB="0" marR="91425" marL="91425"/>
                </a:tc>
                <a:tc>
                  <a:txBody>
                    <a:bodyPr/>
                    <a:lstStyle/>
                    <a:p>
                      <a:pPr indent="0" lvl="0" marL="0" rtl="0" algn="l">
                        <a:spcBef>
                          <a:spcPts val="0"/>
                        </a:spcBef>
                        <a:spcAft>
                          <a:spcPts val="0"/>
                        </a:spcAft>
                        <a:buNone/>
                      </a:pPr>
                      <a:r>
                        <a:rPr lang="en"/>
                        <a:t>0x1000</a:t>
                      </a:r>
                      <a:endParaRPr/>
                    </a:p>
                  </a:txBody>
                  <a:tcPr marT="0" marB="0" marR="91425" marL="91425"/>
                </a:tc>
                <a:tc>
                  <a:txBody>
                    <a:bodyPr/>
                    <a:lstStyle/>
                    <a:p>
                      <a:pPr indent="0" lvl="0" marL="0" rtl="0" algn="l">
                        <a:spcBef>
                          <a:spcPts val="0"/>
                        </a:spcBef>
                        <a:spcAft>
                          <a:spcPts val="0"/>
                        </a:spcAft>
                        <a:buNone/>
                      </a:pPr>
                      <a:r>
                        <a:rPr lang="en"/>
                        <a:t>0xF00D3ABC</a:t>
                      </a:r>
                      <a:endParaRPr/>
                    </a:p>
                  </a:txBody>
                  <a:tcPr marT="0" marB="0" marR="91425" marL="91425"/>
                </a:tc>
              </a:tr>
              <a:tr h="266250">
                <a:tc>
                  <a:txBody>
                    <a:bodyPr/>
                    <a:lstStyle/>
                    <a:p>
                      <a:pPr indent="0" lvl="0" marL="0" rtl="0" algn="ctr">
                        <a:spcBef>
                          <a:spcPts val="0"/>
                        </a:spcBef>
                        <a:spcAft>
                          <a:spcPts val="0"/>
                        </a:spcAft>
                        <a:buNone/>
                      </a:pPr>
                      <a:r>
                        <a:rPr lang="en"/>
                        <a:t>6</a:t>
                      </a:r>
                      <a:endParaRPr/>
                    </a:p>
                  </a:txBody>
                  <a:tcPr marT="0" marB="0" marR="91425" marL="91425"/>
                </a:tc>
                <a:tc>
                  <a:txBody>
                    <a:bodyPr/>
                    <a:lstStyle/>
                    <a:p>
                      <a:pPr indent="0" lvl="0" marL="0" rtl="0" algn="l">
                        <a:spcBef>
                          <a:spcPts val="0"/>
                        </a:spcBef>
                        <a:spcAft>
                          <a:spcPts val="0"/>
                        </a:spcAft>
                        <a:buNone/>
                      </a:pPr>
                      <a:r>
                        <a:rPr lang="en"/>
                        <a:t>0x2000</a:t>
                      </a:r>
                      <a:endParaRPr/>
                    </a:p>
                  </a:txBody>
                  <a:tcPr marT="0" marB="0" marR="91425" marL="91425"/>
                </a:tc>
                <a:tc>
                  <a:txBody>
                    <a:bodyPr/>
                    <a:lstStyle/>
                    <a:p>
                      <a:pPr indent="0" lvl="0" marL="0" rtl="0" algn="l">
                        <a:spcBef>
                          <a:spcPts val="0"/>
                        </a:spcBef>
                        <a:spcAft>
                          <a:spcPts val="0"/>
                        </a:spcAft>
                        <a:buNone/>
                      </a:pPr>
                      <a:r>
                        <a:rPr lang="en"/>
                        <a:t>Unknown</a:t>
                      </a:r>
                      <a:endParaRPr/>
                    </a:p>
                  </a:txBody>
                  <a:tcPr marT="0" marB="0" marR="91425" marL="91425"/>
                </a:tc>
              </a:tr>
              <a:tr h="266250">
                <a:tc>
                  <a:txBody>
                    <a:bodyPr/>
                    <a:lstStyle/>
                    <a:p>
                      <a:pPr indent="0" lvl="0" marL="0" rtl="0" algn="ctr">
                        <a:spcBef>
                          <a:spcPts val="0"/>
                        </a:spcBef>
                        <a:spcAft>
                          <a:spcPts val="0"/>
                        </a:spcAft>
                        <a:buNone/>
                      </a:pPr>
                      <a:r>
                        <a:rPr lang="en"/>
                        <a:t>11</a:t>
                      </a:r>
                      <a:endParaRPr/>
                    </a:p>
                  </a:txBody>
                  <a:tcPr marT="0" marB="0" marR="91425" marL="91425"/>
                </a:tc>
                <a:tc>
                  <a:txBody>
                    <a:bodyPr/>
                    <a:lstStyle/>
                    <a:p>
                      <a:pPr indent="0" lvl="0" marL="0" rtl="0" algn="l">
                        <a:spcBef>
                          <a:spcPts val="0"/>
                        </a:spcBef>
                        <a:spcAft>
                          <a:spcPts val="0"/>
                        </a:spcAft>
                        <a:buNone/>
                      </a:pPr>
                      <a:r>
                        <a:rPr lang="en"/>
                        <a:t>Unknown</a:t>
                      </a:r>
                      <a:endParaRPr/>
                    </a:p>
                  </a:txBody>
                  <a:tcPr marT="0" marB="0" marR="91425" marL="91425"/>
                </a:tc>
                <a:tc>
                  <a:txBody>
                    <a:bodyPr/>
                    <a:lstStyle/>
                    <a:p>
                      <a:pPr indent="0" lvl="0" marL="0" rtl="0" algn="l">
                        <a:spcBef>
                          <a:spcPts val="0"/>
                        </a:spcBef>
                        <a:spcAft>
                          <a:spcPts val="0"/>
                        </a:spcAft>
                        <a:buNone/>
                      </a:pPr>
                      <a:r>
                        <a:rPr lang="en"/>
                        <a:t>Unknown</a:t>
                      </a:r>
                      <a:endParaRPr/>
                    </a:p>
                  </a:txBody>
                  <a:tcPr marT="0" marB="0" marR="91425" marL="91425"/>
                </a:tc>
              </a:tr>
              <a:tr h="266250">
                <a:tc>
                  <a:txBody>
                    <a:bodyPr/>
                    <a:lstStyle/>
                    <a:p>
                      <a:pPr indent="0" lvl="0" marL="0" rtl="0" algn="ctr">
                        <a:spcBef>
                          <a:spcPts val="0"/>
                        </a:spcBef>
                        <a:spcAft>
                          <a:spcPts val="0"/>
                        </a:spcAft>
                        <a:buNone/>
                      </a:pPr>
                      <a:r>
                        <a:rPr lang="en"/>
                        <a:t>15</a:t>
                      </a:r>
                      <a:endParaRPr/>
                    </a:p>
                  </a:txBody>
                  <a:tcPr marT="0" marB="0" marR="91425" marL="91425"/>
                </a:tc>
                <a:tc>
                  <a:txBody>
                    <a:bodyPr/>
                    <a:lstStyle/>
                    <a:p>
                      <a:pPr indent="0" lvl="0" marL="0" rtl="0" algn="l">
                        <a:spcBef>
                          <a:spcPts val="0"/>
                        </a:spcBef>
                        <a:spcAft>
                          <a:spcPts val="0"/>
                        </a:spcAft>
                        <a:buNone/>
                      </a:pPr>
                      <a:r>
                        <a:rPr lang="en"/>
                        <a:t>0x3000</a:t>
                      </a:r>
                      <a:endParaRPr/>
                    </a:p>
                  </a:txBody>
                  <a:tcPr marT="0" marB="0" marR="91425" marL="91425"/>
                </a:tc>
                <a:tc>
                  <a:txBody>
                    <a:bodyPr/>
                    <a:lstStyle/>
                    <a:p>
                      <a:pPr indent="0" lvl="0" marL="0" rtl="0" algn="l">
                        <a:spcBef>
                          <a:spcPts val="0"/>
                        </a:spcBef>
                        <a:spcAft>
                          <a:spcPts val="0"/>
                        </a:spcAft>
                        <a:buNone/>
                      </a:pPr>
                      <a:r>
                        <a:rPr lang="en"/>
                        <a:t>0xDEADBEEF</a:t>
                      </a:r>
                      <a:endParaRPr/>
                    </a:p>
                  </a:txBody>
                  <a:tcPr marT="0" marB="0" marR="91425" marL="91425"/>
                </a:tc>
              </a:tr>
              <a:tr h="266250">
                <a:tc>
                  <a:txBody>
                    <a:bodyPr/>
                    <a:lstStyle/>
                    <a:p>
                      <a:pPr indent="0" lvl="0" marL="0" rtl="0" algn="ctr">
                        <a:spcBef>
                          <a:spcPts val="0"/>
                        </a:spcBef>
                        <a:spcAft>
                          <a:spcPts val="0"/>
                        </a:spcAft>
                        <a:buNone/>
                      </a:pPr>
                      <a:r>
                        <a:rPr lang="en"/>
                        <a:t>17</a:t>
                      </a:r>
                      <a:endParaRPr/>
                    </a:p>
                  </a:txBody>
                  <a:tcPr marT="0" marB="0" marR="91425" marL="91425"/>
                </a:tc>
                <a:tc>
                  <a:txBody>
                    <a:bodyPr/>
                    <a:lstStyle/>
                    <a:p>
                      <a:pPr indent="0" lvl="0" marL="0" rtl="0" algn="l">
                        <a:spcBef>
                          <a:spcPts val="0"/>
                        </a:spcBef>
                        <a:spcAft>
                          <a:spcPts val="0"/>
                        </a:spcAft>
                        <a:buNone/>
                      </a:pPr>
                      <a:r>
                        <a:rPr lang="en"/>
                        <a:t>Unknown</a:t>
                      </a:r>
                      <a:endParaRPr/>
                    </a:p>
                  </a:txBody>
                  <a:tcPr marT="0" marB="0" marR="91425" marL="91425"/>
                </a:tc>
                <a:tc>
                  <a:txBody>
                    <a:bodyPr/>
                    <a:lstStyle/>
                    <a:p>
                      <a:pPr indent="0" lvl="0" marL="0" rtl="0" algn="l">
                        <a:spcBef>
                          <a:spcPts val="0"/>
                        </a:spcBef>
                        <a:spcAft>
                          <a:spcPts val="0"/>
                        </a:spcAft>
                        <a:buNone/>
                      </a:pPr>
                      <a:r>
                        <a:rPr lang="en"/>
                        <a:t>Unknown</a:t>
                      </a:r>
                      <a:endParaRPr/>
                    </a:p>
                  </a:txBody>
                  <a:tcPr marT="0" marB="0" marR="91425" marL="91425"/>
                </a:tc>
              </a:tr>
            </a:tbl>
          </a:graphicData>
        </a:graphic>
      </p:graphicFrame>
      <p:graphicFrame>
        <p:nvGraphicFramePr>
          <p:cNvPr id="233" name="Google Shape;233;p41"/>
          <p:cNvGraphicFramePr/>
          <p:nvPr/>
        </p:nvGraphicFramePr>
        <p:xfrm>
          <a:off x="5502500" y="317725"/>
          <a:ext cx="3000000" cy="3000000"/>
        </p:xfrm>
        <a:graphic>
          <a:graphicData uri="http://schemas.openxmlformats.org/drawingml/2006/table">
            <a:tbl>
              <a:tblPr>
                <a:noFill/>
                <a:tableStyleId>{7A282924-E54B-4CEB-96E2-BBAB16F952A4}</a:tableStyleId>
              </a:tblPr>
              <a:tblGrid>
                <a:gridCol w="1759400"/>
                <a:gridCol w="1759400"/>
              </a:tblGrid>
              <a:tr h="258175">
                <a:tc gridSpan="2">
                  <a:txBody>
                    <a:bodyPr/>
                    <a:lstStyle/>
                    <a:p>
                      <a:pPr indent="0" lvl="0" marL="0" rtl="0" algn="ctr">
                        <a:spcBef>
                          <a:spcPts val="0"/>
                        </a:spcBef>
                        <a:spcAft>
                          <a:spcPts val="0"/>
                        </a:spcAft>
                        <a:buNone/>
                      </a:pPr>
                      <a:r>
                        <a:rPr lang="en"/>
                        <a:t>DCache</a:t>
                      </a:r>
                      <a:endParaRPr/>
                    </a:p>
                  </a:txBody>
                  <a:tcPr marT="0" marB="0" marR="91425" marL="91425"/>
                </a:tc>
                <a:tc hMerge="1"/>
              </a:tr>
              <a:tr h="279500">
                <a:tc>
                  <a:txBody>
                    <a:bodyPr/>
                    <a:lstStyle/>
                    <a:p>
                      <a:pPr indent="0" lvl="0" marL="0" rtl="0" algn="l">
                        <a:spcBef>
                          <a:spcPts val="0"/>
                        </a:spcBef>
                        <a:spcAft>
                          <a:spcPts val="0"/>
                        </a:spcAft>
                        <a:buNone/>
                      </a:pPr>
                      <a:r>
                        <a:rPr lang="en"/>
                        <a:t>Address</a:t>
                      </a:r>
                      <a:endParaRPr/>
                    </a:p>
                  </a:txBody>
                  <a:tcPr marT="0" marB="0" marR="91425" marL="91425"/>
                </a:tc>
                <a:tc>
                  <a:txBody>
                    <a:bodyPr/>
                    <a:lstStyle/>
                    <a:p>
                      <a:pPr indent="0" lvl="0" marL="0" rtl="0" algn="l">
                        <a:spcBef>
                          <a:spcPts val="0"/>
                        </a:spcBef>
                        <a:spcAft>
                          <a:spcPts val="0"/>
                        </a:spcAft>
                        <a:buNone/>
                      </a:pPr>
                      <a:r>
                        <a:rPr lang="en"/>
                        <a:t>Value</a:t>
                      </a:r>
                      <a:endParaRPr/>
                    </a:p>
                  </a:txBody>
                  <a:tcPr marT="0" marB="0" marR="91425" marL="91425"/>
                </a:tc>
              </a:tr>
              <a:tr h="279500">
                <a:tc>
                  <a:txBody>
                    <a:bodyPr/>
                    <a:lstStyle/>
                    <a:p>
                      <a:pPr indent="0" lvl="0" marL="0" rtl="0" algn="l">
                        <a:spcBef>
                          <a:spcPts val="0"/>
                        </a:spcBef>
                        <a:spcAft>
                          <a:spcPts val="0"/>
                        </a:spcAft>
                        <a:buNone/>
                      </a:pPr>
                      <a:r>
                        <a:rPr lang="en"/>
                        <a:t>0x1000</a:t>
                      </a:r>
                      <a:endParaRPr/>
                    </a:p>
                  </a:txBody>
                  <a:tcPr marT="0" marB="0" marR="91425" marL="91425"/>
                </a:tc>
                <a:tc>
                  <a:txBody>
                    <a:bodyPr/>
                    <a:lstStyle/>
                    <a:p>
                      <a:pPr indent="0" lvl="0" marL="0" rtl="0" algn="l">
                        <a:spcBef>
                          <a:spcPts val="0"/>
                        </a:spcBef>
                        <a:spcAft>
                          <a:spcPts val="0"/>
                        </a:spcAft>
                        <a:buNone/>
                      </a:pPr>
                      <a:r>
                        <a:rPr lang="en"/>
                        <a:t>0xAABBCCDD</a:t>
                      </a:r>
                      <a:endParaRPr/>
                    </a:p>
                  </a:txBody>
                  <a:tcPr marT="0" marB="0" marR="91425" marL="91425"/>
                </a:tc>
              </a:tr>
              <a:tr h="279500">
                <a:tc>
                  <a:txBody>
                    <a:bodyPr/>
                    <a:lstStyle/>
                    <a:p>
                      <a:pPr indent="0" lvl="0" marL="0" rtl="0" algn="l">
                        <a:spcBef>
                          <a:spcPts val="0"/>
                        </a:spcBef>
                        <a:spcAft>
                          <a:spcPts val="0"/>
                        </a:spcAft>
                        <a:buNone/>
                      </a:pPr>
                      <a:r>
                        <a:rPr lang="en"/>
                        <a:t>0x2000</a:t>
                      </a:r>
                      <a:endParaRPr/>
                    </a:p>
                  </a:txBody>
                  <a:tcPr marT="0" marB="0" marR="91425" marL="91425"/>
                </a:tc>
                <a:tc>
                  <a:txBody>
                    <a:bodyPr/>
                    <a:lstStyle/>
                    <a:p>
                      <a:pPr indent="0" lvl="0" marL="0" rtl="0" algn="l">
                        <a:spcBef>
                          <a:spcPts val="0"/>
                        </a:spcBef>
                        <a:spcAft>
                          <a:spcPts val="0"/>
                        </a:spcAft>
                        <a:buNone/>
                      </a:pPr>
                      <a:r>
                        <a:rPr lang="en"/>
                        <a:t>0xBADE2140</a:t>
                      </a:r>
                      <a:endParaRPr/>
                    </a:p>
                  </a:txBody>
                  <a:tcPr marT="0" marB="0" marR="91425" marL="91425"/>
                </a:tc>
              </a:tr>
              <a:tr h="279500">
                <a:tc>
                  <a:txBody>
                    <a:bodyPr/>
                    <a:lstStyle/>
                    <a:p>
                      <a:pPr indent="0" lvl="0" marL="0" rtl="0" algn="l">
                        <a:spcBef>
                          <a:spcPts val="0"/>
                        </a:spcBef>
                        <a:spcAft>
                          <a:spcPts val="0"/>
                        </a:spcAft>
                        <a:buNone/>
                      </a:pPr>
                      <a:r>
                        <a:rPr lang="en"/>
                        <a:t>0x3000</a:t>
                      </a:r>
                      <a:endParaRPr/>
                    </a:p>
                  </a:txBody>
                  <a:tcPr marT="0" marB="0" marR="91425" marL="91425"/>
                </a:tc>
                <a:tc>
                  <a:txBody>
                    <a:bodyPr/>
                    <a:lstStyle/>
                    <a:p>
                      <a:pPr indent="0" lvl="0" marL="0" rtl="0" algn="l">
                        <a:spcBef>
                          <a:spcPts val="0"/>
                        </a:spcBef>
                        <a:spcAft>
                          <a:spcPts val="0"/>
                        </a:spcAft>
                        <a:buNone/>
                      </a:pPr>
                      <a:r>
                        <a:rPr lang="en"/>
                        <a:t>0x1234ABCD</a:t>
                      </a:r>
                      <a:endParaRPr/>
                    </a:p>
                  </a:txBody>
                  <a:tcPr marT="0" marB="0" marR="91425" marL="91425"/>
                </a:tc>
              </a:tr>
            </a:tbl>
          </a:graphicData>
        </a:graphic>
      </p:graphicFrame>
      <p:sp>
        <p:nvSpPr>
          <p:cNvPr id="234" name="Google Shape;234;p41"/>
          <p:cNvSpPr txBox="1"/>
          <p:nvPr/>
        </p:nvSpPr>
        <p:spPr>
          <a:xfrm>
            <a:off x="6422275" y="3019300"/>
            <a:ext cx="26772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Under </a:t>
            </a:r>
            <a:r>
              <a:rPr b="1" lang="en"/>
              <a:t>total store ordering (TSO)</a:t>
            </a:r>
            <a:r>
              <a:rPr lang="en"/>
              <a:t>, assuming the stores make no progress, can each load complete? If so, what value does it read?</a:t>
            </a:r>
            <a:endParaRPr/>
          </a:p>
        </p:txBody>
      </p:sp>
      <p:graphicFrame>
        <p:nvGraphicFramePr>
          <p:cNvPr id="235" name="Google Shape;235;p41"/>
          <p:cNvGraphicFramePr/>
          <p:nvPr/>
        </p:nvGraphicFramePr>
        <p:xfrm>
          <a:off x="96100" y="2347600"/>
          <a:ext cx="3000000" cy="3000000"/>
        </p:xfrm>
        <a:graphic>
          <a:graphicData uri="http://schemas.openxmlformats.org/drawingml/2006/table">
            <a:tbl>
              <a:tblPr>
                <a:noFill/>
                <a:tableStyleId>{7A282924-E54B-4CEB-96E2-BBAB16F952A4}</a:tableStyleId>
              </a:tblPr>
              <a:tblGrid>
                <a:gridCol w="1753800"/>
                <a:gridCol w="1256500"/>
                <a:gridCol w="1505150"/>
                <a:gridCol w="1505150"/>
              </a:tblGrid>
              <a:tr h="246325">
                <a:tc gridSpan="4">
                  <a:txBody>
                    <a:bodyPr/>
                    <a:lstStyle/>
                    <a:p>
                      <a:pPr indent="0" lvl="0" marL="0" rtl="0" algn="ctr">
                        <a:spcBef>
                          <a:spcPts val="0"/>
                        </a:spcBef>
                        <a:spcAft>
                          <a:spcPts val="0"/>
                        </a:spcAft>
                        <a:buNone/>
                      </a:pPr>
                      <a:r>
                        <a:rPr lang="en"/>
                        <a:t>Load Queue</a:t>
                      </a:r>
                      <a:endParaRPr/>
                    </a:p>
                  </a:txBody>
                  <a:tcPr marT="0" marB="0" marR="91425" marL="91425"/>
                </a:tc>
                <a:tc hMerge="1"/>
                <a:tc hMerge="1"/>
                <a:tc hMerge="1"/>
              </a:tr>
              <a:tr h="376075">
                <a:tc>
                  <a:txBody>
                    <a:bodyPr/>
                    <a:lstStyle/>
                    <a:p>
                      <a:pPr indent="0" lvl="0" marL="0" rtl="0" algn="l">
                        <a:spcBef>
                          <a:spcPts val="0"/>
                        </a:spcBef>
                        <a:spcAft>
                          <a:spcPts val="0"/>
                        </a:spcAft>
                        <a:buNone/>
                      </a:pPr>
                      <a:r>
                        <a:rPr lang="en"/>
                        <a:t>Instruction number</a:t>
                      </a:r>
                      <a:endParaRPr/>
                    </a:p>
                  </a:txBody>
                  <a:tcPr marT="0" marB="0" marR="91425" marL="91425"/>
                </a:tc>
                <a:tc>
                  <a:txBody>
                    <a:bodyPr/>
                    <a:lstStyle/>
                    <a:p>
                      <a:pPr indent="0" lvl="0" marL="0" rtl="0" algn="l">
                        <a:spcBef>
                          <a:spcPts val="0"/>
                        </a:spcBef>
                        <a:spcAft>
                          <a:spcPts val="0"/>
                        </a:spcAft>
                        <a:buNone/>
                      </a:pPr>
                      <a:r>
                        <a:rPr lang="en"/>
                        <a:t>Address</a:t>
                      </a:r>
                      <a:endParaRPr/>
                    </a:p>
                  </a:txBody>
                  <a:tcPr marT="0" marB="0" marR="91425" marL="91425"/>
                </a:tc>
                <a:tc>
                  <a:txBody>
                    <a:bodyPr/>
                    <a:lstStyle/>
                    <a:p>
                      <a:pPr indent="0" lvl="0" marL="0" rtl="0" algn="l">
                        <a:spcBef>
                          <a:spcPts val="0"/>
                        </a:spcBef>
                        <a:spcAft>
                          <a:spcPts val="0"/>
                        </a:spcAft>
                        <a:buNone/>
                      </a:pPr>
                      <a:r>
                        <a:rPr lang="en"/>
                        <a:t>Can complete?</a:t>
                      </a:r>
                      <a:endParaRPr/>
                    </a:p>
                  </a:txBody>
                  <a:tcPr marT="0" marB="0" marR="91425" marL="91425"/>
                </a:tc>
                <a:tc>
                  <a:txBody>
                    <a:bodyPr/>
                    <a:lstStyle/>
                    <a:p>
                      <a:pPr indent="0" lvl="0" marL="0" rtl="0" algn="l">
                        <a:spcBef>
                          <a:spcPts val="0"/>
                        </a:spcBef>
                        <a:spcAft>
                          <a:spcPts val="0"/>
                        </a:spcAft>
                        <a:buNone/>
                      </a:pPr>
                      <a:r>
                        <a:rPr lang="en"/>
                        <a:t>Value</a:t>
                      </a:r>
                      <a:endParaRPr/>
                    </a:p>
                  </a:txBody>
                  <a:tcPr marT="0" marB="0" marR="91425" marL="91425"/>
                </a:tc>
              </a:tr>
              <a:tr h="213375">
                <a:tc>
                  <a:txBody>
                    <a:bodyPr/>
                    <a:lstStyle/>
                    <a:p>
                      <a:pPr indent="0" lvl="0" marL="0" rtl="0" algn="ctr">
                        <a:spcBef>
                          <a:spcPts val="0"/>
                        </a:spcBef>
                        <a:spcAft>
                          <a:spcPts val="0"/>
                        </a:spcAft>
                        <a:buNone/>
                      </a:pPr>
                      <a:r>
                        <a:rPr lang="en"/>
                        <a:t>1</a:t>
                      </a:r>
                      <a:endParaRPr/>
                    </a:p>
                  </a:txBody>
                  <a:tcPr marT="0" marB="0" marR="91425" marL="91425"/>
                </a:tc>
                <a:tc>
                  <a:txBody>
                    <a:bodyPr/>
                    <a:lstStyle/>
                    <a:p>
                      <a:pPr indent="0" lvl="0" marL="0" rtl="0" algn="l">
                        <a:spcBef>
                          <a:spcPts val="0"/>
                        </a:spcBef>
                        <a:spcAft>
                          <a:spcPts val="0"/>
                        </a:spcAft>
                        <a:buNone/>
                      </a:pPr>
                      <a:r>
                        <a:rPr lang="en"/>
                        <a:t>0x2000</a:t>
                      </a:r>
                      <a:endParaRPr/>
                    </a:p>
                  </a:txBody>
                  <a:tcPr marT="0" marB="0" marR="91425" marL="91425"/>
                </a:tc>
                <a:tc>
                  <a:txBody>
                    <a:bodyPr/>
                    <a:lstStyle/>
                    <a:p>
                      <a:pPr indent="0" lvl="0" marL="0" rtl="0" algn="l">
                        <a:spcBef>
                          <a:spcPts val="0"/>
                        </a:spcBef>
                        <a:spcAft>
                          <a:spcPts val="0"/>
                        </a:spcAft>
                        <a:buNone/>
                      </a:pPr>
                      <a:r>
                        <a:t/>
                      </a:r>
                      <a:endParaRPr/>
                    </a:p>
                  </a:txBody>
                  <a:tcPr marT="0" marB="0" marR="91425" marL="91425"/>
                </a:tc>
                <a:tc>
                  <a:txBody>
                    <a:bodyPr/>
                    <a:lstStyle/>
                    <a:p>
                      <a:pPr indent="0" lvl="0" marL="0" rtl="0" algn="l">
                        <a:spcBef>
                          <a:spcPts val="0"/>
                        </a:spcBef>
                        <a:spcAft>
                          <a:spcPts val="0"/>
                        </a:spcAft>
                        <a:buNone/>
                      </a:pPr>
                      <a:r>
                        <a:t/>
                      </a:r>
                      <a:endParaRPr/>
                    </a:p>
                  </a:txBody>
                  <a:tcPr marT="0" marB="0" marR="91425" marL="91425"/>
                </a:tc>
              </a:tr>
              <a:tr h="213375">
                <a:tc>
                  <a:txBody>
                    <a:bodyPr/>
                    <a:lstStyle/>
                    <a:p>
                      <a:pPr indent="0" lvl="0" marL="0" rtl="0" algn="ctr">
                        <a:spcBef>
                          <a:spcPts val="0"/>
                        </a:spcBef>
                        <a:spcAft>
                          <a:spcPts val="0"/>
                        </a:spcAft>
                        <a:buNone/>
                      </a:pPr>
                      <a:r>
                        <a:rPr lang="en"/>
                        <a:t>5</a:t>
                      </a:r>
                      <a:endParaRPr/>
                    </a:p>
                  </a:txBody>
                  <a:tcPr marT="0" marB="0" marR="91425" marL="91425"/>
                </a:tc>
                <a:tc>
                  <a:txBody>
                    <a:bodyPr/>
                    <a:lstStyle/>
                    <a:p>
                      <a:pPr indent="0" lvl="0" marL="0" rtl="0" algn="l">
                        <a:spcBef>
                          <a:spcPts val="0"/>
                        </a:spcBef>
                        <a:spcAft>
                          <a:spcPts val="0"/>
                        </a:spcAft>
                        <a:buNone/>
                      </a:pPr>
                      <a:r>
                        <a:rPr lang="en"/>
                        <a:t>0x3000</a:t>
                      </a:r>
                      <a:endParaRPr/>
                    </a:p>
                  </a:txBody>
                  <a:tcPr marT="0" marB="0" marR="91425" marL="91425"/>
                </a:tc>
                <a:tc>
                  <a:txBody>
                    <a:bodyPr/>
                    <a:lstStyle/>
                    <a:p>
                      <a:pPr indent="0" lvl="0" marL="0" rtl="0" algn="l">
                        <a:spcBef>
                          <a:spcPts val="0"/>
                        </a:spcBef>
                        <a:spcAft>
                          <a:spcPts val="0"/>
                        </a:spcAft>
                        <a:buNone/>
                      </a:pPr>
                      <a:r>
                        <a:t/>
                      </a:r>
                      <a:endParaRPr/>
                    </a:p>
                  </a:txBody>
                  <a:tcPr marT="0" marB="0" marR="91425" marL="91425"/>
                </a:tc>
                <a:tc>
                  <a:txBody>
                    <a:bodyPr/>
                    <a:lstStyle/>
                    <a:p>
                      <a:pPr indent="0" lvl="0" marL="0" rtl="0" algn="l">
                        <a:spcBef>
                          <a:spcPts val="0"/>
                        </a:spcBef>
                        <a:spcAft>
                          <a:spcPts val="0"/>
                        </a:spcAft>
                        <a:buNone/>
                      </a:pPr>
                      <a:r>
                        <a:t/>
                      </a:r>
                      <a:endParaRPr/>
                    </a:p>
                  </a:txBody>
                  <a:tcPr marT="0" marB="0" marR="91425" marL="91425"/>
                </a:tc>
              </a:tr>
              <a:tr h="213375">
                <a:tc>
                  <a:txBody>
                    <a:bodyPr/>
                    <a:lstStyle/>
                    <a:p>
                      <a:pPr indent="0" lvl="0" marL="0" rtl="0" algn="ctr">
                        <a:spcBef>
                          <a:spcPts val="0"/>
                        </a:spcBef>
                        <a:spcAft>
                          <a:spcPts val="0"/>
                        </a:spcAft>
                        <a:buNone/>
                      </a:pPr>
                      <a:r>
                        <a:rPr lang="en"/>
                        <a:t>7</a:t>
                      </a:r>
                      <a:endParaRPr/>
                    </a:p>
                  </a:txBody>
                  <a:tcPr marT="0" marB="0" marR="91425" marL="91425"/>
                </a:tc>
                <a:tc>
                  <a:txBody>
                    <a:bodyPr/>
                    <a:lstStyle/>
                    <a:p>
                      <a:pPr indent="0" lvl="0" marL="0" rtl="0" algn="l">
                        <a:spcBef>
                          <a:spcPts val="0"/>
                        </a:spcBef>
                        <a:spcAft>
                          <a:spcPts val="0"/>
                        </a:spcAft>
                        <a:buNone/>
                      </a:pPr>
                      <a:r>
                        <a:rPr lang="en"/>
                        <a:t>0x1000</a:t>
                      </a:r>
                      <a:endParaRPr/>
                    </a:p>
                  </a:txBody>
                  <a:tcPr marT="0" marB="0" marR="91425" marL="91425"/>
                </a:tc>
                <a:tc>
                  <a:txBody>
                    <a:bodyPr/>
                    <a:lstStyle/>
                    <a:p>
                      <a:pPr indent="0" lvl="0" marL="0" rtl="0" algn="l">
                        <a:spcBef>
                          <a:spcPts val="0"/>
                        </a:spcBef>
                        <a:spcAft>
                          <a:spcPts val="0"/>
                        </a:spcAft>
                        <a:buNone/>
                      </a:pPr>
                      <a:r>
                        <a:t/>
                      </a:r>
                      <a:endParaRPr/>
                    </a:p>
                  </a:txBody>
                  <a:tcPr marT="0" marB="0" marR="91425" marL="91425"/>
                </a:tc>
                <a:tc>
                  <a:txBody>
                    <a:bodyPr/>
                    <a:lstStyle/>
                    <a:p>
                      <a:pPr indent="0" lvl="0" marL="0" rtl="0" algn="l">
                        <a:spcBef>
                          <a:spcPts val="0"/>
                        </a:spcBef>
                        <a:spcAft>
                          <a:spcPts val="0"/>
                        </a:spcAft>
                        <a:buNone/>
                      </a:pPr>
                      <a:r>
                        <a:t/>
                      </a:r>
                      <a:endParaRPr/>
                    </a:p>
                  </a:txBody>
                  <a:tcPr marT="0" marB="0" marR="91425" marL="91425"/>
                </a:tc>
              </a:tr>
              <a:tr h="213375">
                <a:tc>
                  <a:txBody>
                    <a:bodyPr/>
                    <a:lstStyle/>
                    <a:p>
                      <a:pPr indent="0" lvl="0" marL="0" rtl="0" algn="ctr">
                        <a:spcBef>
                          <a:spcPts val="0"/>
                        </a:spcBef>
                        <a:spcAft>
                          <a:spcPts val="0"/>
                        </a:spcAft>
                        <a:buNone/>
                      </a:pPr>
                      <a:r>
                        <a:rPr lang="en"/>
                        <a:t>8</a:t>
                      </a:r>
                      <a:endParaRPr/>
                    </a:p>
                  </a:txBody>
                  <a:tcPr marT="0" marB="0" marR="91425" marL="91425"/>
                </a:tc>
                <a:tc>
                  <a:txBody>
                    <a:bodyPr/>
                    <a:lstStyle/>
                    <a:p>
                      <a:pPr indent="0" lvl="0" marL="0" rtl="0" algn="l">
                        <a:spcBef>
                          <a:spcPts val="0"/>
                        </a:spcBef>
                        <a:spcAft>
                          <a:spcPts val="0"/>
                        </a:spcAft>
                        <a:buNone/>
                      </a:pPr>
                      <a:r>
                        <a:rPr lang="en"/>
                        <a:t>0x4000</a:t>
                      </a:r>
                      <a:endParaRPr/>
                    </a:p>
                  </a:txBody>
                  <a:tcPr marT="0" marB="0" marR="91425" marL="91425"/>
                </a:tc>
                <a:tc>
                  <a:txBody>
                    <a:bodyPr/>
                    <a:lstStyle/>
                    <a:p>
                      <a:pPr indent="0" lvl="0" marL="0" rtl="0" algn="l">
                        <a:spcBef>
                          <a:spcPts val="0"/>
                        </a:spcBef>
                        <a:spcAft>
                          <a:spcPts val="0"/>
                        </a:spcAft>
                        <a:buNone/>
                      </a:pPr>
                      <a:r>
                        <a:t/>
                      </a:r>
                      <a:endParaRPr/>
                    </a:p>
                  </a:txBody>
                  <a:tcPr marT="0" marB="0" marR="91425" marL="91425"/>
                </a:tc>
                <a:tc>
                  <a:txBody>
                    <a:bodyPr/>
                    <a:lstStyle/>
                    <a:p>
                      <a:pPr indent="0" lvl="0" marL="0" rtl="0" algn="l">
                        <a:spcBef>
                          <a:spcPts val="0"/>
                        </a:spcBef>
                        <a:spcAft>
                          <a:spcPts val="0"/>
                        </a:spcAft>
                        <a:buNone/>
                      </a:pPr>
                      <a:r>
                        <a:t/>
                      </a:r>
                      <a:endParaRPr/>
                    </a:p>
                  </a:txBody>
                  <a:tcPr marT="0" marB="0" marR="91425" marL="91425"/>
                </a:tc>
              </a:tr>
              <a:tr h="213375">
                <a:tc>
                  <a:txBody>
                    <a:bodyPr/>
                    <a:lstStyle/>
                    <a:p>
                      <a:pPr indent="0" lvl="0" marL="0" rtl="0" algn="ctr">
                        <a:spcBef>
                          <a:spcPts val="0"/>
                        </a:spcBef>
                        <a:spcAft>
                          <a:spcPts val="0"/>
                        </a:spcAft>
                        <a:buNone/>
                      </a:pPr>
                      <a:r>
                        <a:rPr lang="en"/>
                        <a:t>9</a:t>
                      </a:r>
                      <a:endParaRPr/>
                    </a:p>
                  </a:txBody>
                  <a:tcPr marT="0" marB="0" marR="91425" marL="91425"/>
                </a:tc>
                <a:tc>
                  <a:txBody>
                    <a:bodyPr/>
                    <a:lstStyle/>
                    <a:p>
                      <a:pPr indent="0" lvl="0" marL="0" rtl="0" algn="l">
                        <a:spcBef>
                          <a:spcPts val="0"/>
                        </a:spcBef>
                        <a:spcAft>
                          <a:spcPts val="0"/>
                        </a:spcAft>
                        <a:buNone/>
                      </a:pPr>
                      <a:r>
                        <a:rPr lang="en"/>
                        <a:t>0x2000</a:t>
                      </a:r>
                      <a:endParaRPr/>
                    </a:p>
                  </a:txBody>
                  <a:tcPr marT="0" marB="0" marR="91425" marL="91425"/>
                </a:tc>
                <a:tc>
                  <a:txBody>
                    <a:bodyPr/>
                    <a:lstStyle/>
                    <a:p>
                      <a:pPr indent="0" lvl="0" marL="0" rtl="0" algn="l">
                        <a:spcBef>
                          <a:spcPts val="0"/>
                        </a:spcBef>
                        <a:spcAft>
                          <a:spcPts val="0"/>
                        </a:spcAft>
                        <a:buNone/>
                      </a:pPr>
                      <a:r>
                        <a:t/>
                      </a:r>
                      <a:endParaRPr/>
                    </a:p>
                  </a:txBody>
                  <a:tcPr marT="0" marB="0" marR="91425" marL="91425"/>
                </a:tc>
                <a:tc>
                  <a:txBody>
                    <a:bodyPr/>
                    <a:lstStyle/>
                    <a:p>
                      <a:pPr indent="0" lvl="0" marL="0" rtl="0" algn="l">
                        <a:spcBef>
                          <a:spcPts val="0"/>
                        </a:spcBef>
                        <a:spcAft>
                          <a:spcPts val="0"/>
                        </a:spcAft>
                        <a:buNone/>
                      </a:pPr>
                      <a:r>
                        <a:t/>
                      </a:r>
                      <a:endParaRPr/>
                    </a:p>
                  </a:txBody>
                  <a:tcPr marT="0" marB="0" marR="91425" marL="91425"/>
                </a:tc>
              </a:tr>
              <a:tr h="213375">
                <a:tc>
                  <a:txBody>
                    <a:bodyPr/>
                    <a:lstStyle/>
                    <a:p>
                      <a:pPr indent="0" lvl="0" marL="0" rtl="0" algn="ctr">
                        <a:spcBef>
                          <a:spcPts val="0"/>
                        </a:spcBef>
                        <a:spcAft>
                          <a:spcPts val="0"/>
                        </a:spcAft>
                        <a:buNone/>
                      </a:pPr>
                      <a:r>
                        <a:rPr lang="en"/>
                        <a:t>16</a:t>
                      </a:r>
                      <a:endParaRPr/>
                    </a:p>
                  </a:txBody>
                  <a:tcPr marT="0" marB="0" marR="91425" marL="91425"/>
                </a:tc>
                <a:tc>
                  <a:txBody>
                    <a:bodyPr/>
                    <a:lstStyle/>
                    <a:p>
                      <a:pPr indent="0" lvl="0" marL="0" rtl="0" algn="l">
                        <a:spcBef>
                          <a:spcPts val="0"/>
                        </a:spcBef>
                        <a:spcAft>
                          <a:spcPts val="0"/>
                        </a:spcAft>
                        <a:buNone/>
                      </a:pPr>
                      <a:r>
                        <a:rPr lang="en"/>
                        <a:t>0x3000</a:t>
                      </a:r>
                      <a:endParaRPr/>
                    </a:p>
                  </a:txBody>
                  <a:tcPr marT="0" marB="0" marR="91425" marL="91425"/>
                </a:tc>
                <a:tc>
                  <a:txBody>
                    <a:bodyPr/>
                    <a:lstStyle/>
                    <a:p>
                      <a:pPr indent="0" lvl="0" marL="0" rtl="0" algn="l">
                        <a:spcBef>
                          <a:spcPts val="0"/>
                        </a:spcBef>
                        <a:spcAft>
                          <a:spcPts val="0"/>
                        </a:spcAft>
                        <a:buNone/>
                      </a:pPr>
                      <a:r>
                        <a:t/>
                      </a:r>
                      <a:endParaRPr/>
                    </a:p>
                  </a:txBody>
                  <a:tcPr marT="0" marB="0" marR="91425" marL="91425"/>
                </a:tc>
                <a:tc>
                  <a:txBody>
                    <a:bodyPr/>
                    <a:lstStyle/>
                    <a:p>
                      <a:pPr indent="0" lvl="0" marL="0" rtl="0" algn="l">
                        <a:spcBef>
                          <a:spcPts val="0"/>
                        </a:spcBef>
                        <a:spcAft>
                          <a:spcPts val="0"/>
                        </a:spcAft>
                        <a:buNone/>
                      </a:pPr>
                      <a:r>
                        <a:t/>
                      </a:r>
                      <a:endParaRPr/>
                    </a:p>
                  </a:txBody>
                  <a:tcPr marT="0" marB="0" marR="91425" marL="91425"/>
                </a:tc>
              </a:tr>
              <a:tr h="213375">
                <a:tc>
                  <a:txBody>
                    <a:bodyPr/>
                    <a:lstStyle/>
                    <a:p>
                      <a:pPr indent="0" lvl="0" marL="0" rtl="0" algn="ctr">
                        <a:spcBef>
                          <a:spcPts val="0"/>
                        </a:spcBef>
                        <a:spcAft>
                          <a:spcPts val="0"/>
                        </a:spcAft>
                        <a:buNone/>
                      </a:pPr>
                      <a:r>
                        <a:rPr lang="en"/>
                        <a:t>18</a:t>
                      </a:r>
                      <a:endParaRPr/>
                    </a:p>
                  </a:txBody>
                  <a:tcPr marT="0" marB="0" marR="91425" marL="91425"/>
                </a:tc>
                <a:tc>
                  <a:txBody>
                    <a:bodyPr/>
                    <a:lstStyle/>
                    <a:p>
                      <a:pPr indent="0" lvl="0" marL="0" rtl="0" algn="l">
                        <a:spcBef>
                          <a:spcPts val="0"/>
                        </a:spcBef>
                        <a:spcAft>
                          <a:spcPts val="0"/>
                        </a:spcAft>
                        <a:buNone/>
                      </a:pPr>
                      <a:r>
                        <a:rPr lang="en"/>
                        <a:t>0x3000</a:t>
                      </a:r>
                      <a:endParaRPr/>
                    </a:p>
                  </a:txBody>
                  <a:tcPr marT="0" marB="0" marR="91425" marL="91425"/>
                </a:tc>
                <a:tc>
                  <a:txBody>
                    <a:bodyPr/>
                    <a:lstStyle/>
                    <a:p>
                      <a:pPr indent="0" lvl="0" marL="0" rtl="0" algn="l">
                        <a:spcBef>
                          <a:spcPts val="0"/>
                        </a:spcBef>
                        <a:spcAft>
                          <a:spcPts val="0"/>
                        </a:spcAft>
                        <a:buNone/>
                      </a:pPr>
                      <a:r>
                        <a:t/>
                      </a:r>
                      <a:endParaRPr/>
                    </a:p>
                  </a:txBody>
                  <a:tcPr marT="0" marB="0" marR="91425" marL="91425"/>
                </a:tc>
                <a:tc>
                  <a:txBody>
                    <a:bodyPr/>
                    <a:lstStyle/>
                    <a:p>
                      <a:pPr indent="0" lvl="0" marL="0" rtl="0" algn="l">
                        <a:spcBef>
                          <a:spcPts val="0"/>
                        </a:spcBef>
                        <a:spcAft>
                          <a:spcPts val="0"/>
                        </a:spcAft>
                        <a:buNone/>
                      </a:pPr>
                      <a:r>
                        <a:t/>
                      </a:r>
                      <a:endParaRPr/>
                    </a:p>
                  </a:txBody>
                  <a:tcPr marT="0" marB="0"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Final review!</a:t>
            </a:r>
            <a:endParaRPr/>
          </a:p>
          <a:p>
            <a:pPr indent="-317500" lvl="1" marL="914400" rtl="0" algn="l">
              <a:spcBef>
                <a:spcPts val="0"/>
              </a:spcBef>
              <a:spcAft>
                <a:spcPts val="0"/>
              </a:spcAft>
              <a:buSzPts val="1400"/>
              <a:buChar char="○"/>
            </a:pPr>
            <a:r>
              <a:rPr lang="en"/>
              <a:t>Final exam is cumulative</a:t>
            </a:r>
            <a:endParaRPr/>
          </a:p>
          <a:p>
            <a:pPr indent="-317500" lvl="1" marL="914400" rtl="0" algn="l">
              <a:spcBef>
                <a:spcPts val="0"/>
              </a:spcBef>
              <a:spcAft>
                <a:spcPts val="0"/>
              </a:spcAft>
              <a:buSzPts val="1400"/>
              <a:buChar char="○"/>
            </a:pPr>
            <a:r>
              <a:rPr lang="en"/>
              <a:t>Non-exhaustive checklist of concepts</a:t>
            </a:r>
            <a:endParaRPr/>
          </a:p>
          <a:p>
            <a:pPr indent="-317500" lvl="1" marL="914400" rtl="0" algn="l">
              <a:spcBef>
                <a:spcPts val="0"/>
              </a:spcBef>
              <a:spcAft>
                <a:spcPts val="0"/>
              </a:spcAft>
              <a:buSzPts val="1400"/>
              <a:buChar char="○"/>
            </a:pPr>
            <a:r>
              <a:rPr lang="en"/>
              <a:t>Focus on post-MT2 material: cache coherence, memory consistency, synchronization</a:t>
            </a:r>
            <a:endParaRPr/>
          </a:p>
          <a:p>
            <a:pPr indent="-342900" lvl="0" marL="457200" rtl="0" algn="l">
              <a:spcBef>
                <a:spcPts val="0"/>
              </a:spcBef>
              <a:spcAft>
                <a:spcPts val="0"/>
              </a:spcAft>
              <a:buSzPts val="1800"/>
              <a:buChar char="●"/>
            </a:pPr>
            <a:r>
              <a:rPr lang="en"/>
              <a:t>Another review session will be held during RRR week in the discussion section time slot</a:t>
            </a:r>
            <a:endParaRPr/>
          </a:p>
          <a:p>
            <a:pPr indent="-317500" lvl="1" marL="914400" rtl="0" algn="l">
              <a:spcBef>
                <a:spcPts val="0"/>
              </a:spcBef>
              <a:spcAft>
                <a:spcPts val="0"/>
              </a:spcAft>
              <a:buSzPts val="1400"/>
              <a:buChar char="○"/>
            </a:pPr>
            <a:r>
              <a:rPr lang="en"/>
              <a:t>Focus on MT1 and MT2 material</a:t>
            </a:r>
            <a:endParaRPr/>
          </a:p>
          <a:p>
            <a:pPr indent="-317500" lvl="1" marL="914400" rtl="0" algn="l">
              <a:spcBef>
                <a:spcPts val="0"/>
              </a:spcBef>
              <a:spcAft>
                <a:spcPts val="0"/>
              </a:spcAft>
              <a:buSzPts val="1400"/>
              <a:buChar char="○"/>
            </a:pPr>
            <a:r>
              <a:rPr lang="en"/>
              <a:t>Option to combine discussion sections for a longer review session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graphicFrame>
        <p:nvGraphicFramePr>
          <p:cNvPr id="240" name="Google Shape;240;p42"/>
          <p:cNvGraphicFramePr/>
          <p:nvPr/>
        </p:nvGraphicFramePr>
        <p:xfrm>
          <a:off x="57375" y="255725"/>
          <a:ext cx="3000000" cy="3000000"/>
        </p:xfrm>
        <a:graphic>
          <a:graphicData uri="http://schemas.openxmlformats.org/drawingml/2006/table">
            <a:tbl>
              <a:tblPr>
                <a:noFill/>
                <a:tableStyleId>{7A282924-E54B-4CEB-96E2-BBAB16F952A4}</a:tableStyleId>
              </a:tblPr>
              <a:tblGrid>
                <a:gridCol w="1759400"/>
                <a:gridCol w="1759400"/>
                <a:gridCol w="1759400"/>
              </a:tblGrid>
              <a:tr h="279500">
                <a:tc gridSpan="3">
                  <a:txBody>
                    <a:bodyPr/>
                    <a:lstStyle/>
                    <a:p>
                      <a:pPr indent="0" lvl="0" marL="0" rtl="0" algn="ctr">
                        <a:spcBef>
                          <a:spcPts val="0"/>
                        </a:spcBef>
                        <a:spcAft>
                          <a:spcPts val="0"/>
                        </a:spcAft>
                        <a:buNone/>
                      </a:pPr>
                      <a:r>
                        <a:rPr lang="en"/>
                        <a:t>Store Queue</a:t>
                      </a:r>
                      <a:endParaRPr/>
                    </a:p>
                  </a:txBody>
                  <a:tcPr marT="0" marB="0" marR="91425" marL="91425"/>
                </a:tc>
                <a:tc hMerge="1"/>
                <a:tc hMerge="1"/>
              </a:tr>
              <a:tr h="279500">
                <a:tc>
                  <a:txBody>
                    <a:bodyPr/>
                    <a:lstStyle/>
                    <a:p>
                      <a:pPr indent="0" lvl="0" marL="0" rtl="0" algn="l">
                        <a:spcBef>
                          <a:spcPts val="0"/>
                        </a:spcBef>
                        <a:spcAft>
                          <a:spcPts val="0"/>
                        </a:spcAft>
                        <a:buNone/>
                      </a:pPr>
                      <a:r>
                        <a:rPr lang="en"/>
                        <a:t>Instruction number</a:t>
                      </a:r>
                      <a:endParaRPr/>
                    </a:p>
                  </a:txBody>
                  <a:tcPr marT="0" marB="0" marR="91425" marL="91425"/>
                </a:tc>
                <a:tc>
                  <a:txBody>
                    <a:bodyPr/>
                    <a:lstStyle/>
                    <a:p>
                      <a:pPr indent="0" lvl="0" marL="0" rtl="0" algn="l">
                        <a:spcBef>
                          <a:spcPts val="0"/>
                        </a:spcBef>
                        <a:spcAft>
                          <a:spcPts val="0"/>
                        </a:spcAft>
                        <a:buNone/>
                      </a:pPr>
                      <a:r>
                        <a:rPr lang="en"/>
                        <a:t>Address</a:t>
                      </a:r>
                      <a:endParaRPr/>
                    </a:p>
                  </a:txBody>
                  <a:tcPr marT="0" marB="0" marR="91425" marL="91425"/>
                </a:tc>
                <a:tc>
                  <a:txBody>
                    <a:bodyPr/>
                    <a:lstStyle/>
                    <a:p>
                      <a:pPr indent="0" lvl="0" marL="0" rtl="0" algn="l">
                        <a:spcBef>
                          <a:spcPts val="0"/>
                        </a:spcBef>
                        <a:spcAft>
                          <a:spcPts val="0"/>
                        </a:spcAft>
                        <a:buNone/>
                      </a:pPr>
                      <a:r>
                        <a:rPr lang="en"/>
                        <a:t>Value</a:t>
                      </a:r>
                      <a:endParaRPr/>
                    </a:p>
                  </a:txBody>
                  <a:tcPr marT="0" marB="0" marR="91425" marL="91425"/>
                </a:tc>
              </a:tr>
              <a:tr h="266250">
                <a:tc>
                  <a:txBody>
                    <a:bodyPr/>
                    <a:lstStyle/>
                    <a:p>
                      <a:pPr indent="0" lvl="0" marL="0" rtl="0" algn="ctr">
                        <a:spcBef>
                          <a:spcPts val="0"/>
                        </a:spcBef>
                        <a:spcAft>
                          <a:spcPts val="0"/>
                        </a:spcAft>
                        <a:buNone/>
                      </a:pPr>
                      <a:r>
                        <a:rPr lang="en"/>
                        <a:t>3</a:t>
                      </a:r>
                      <a:endParaRPr/>
                    </a:p>
                  </a:txBody>
                  <a:tcPr marT="0" marB="0" marR="91425" marL="91425"/>
                </a:tc>
                <a:tc>
                  <a:txBody>
                    <a:bodyPr/>
                    <a:lstStyle/>
                    <a:p>
                      <a:pPr indent="0" lvl="0" marL="0" rtl="0" algn="l">
                        <a:spcBef>
                          <a:spcPts val="0"/>
                        </a:spcBef>
                        <a:spcAft>
                          <a:spcPts val="0"/>
                        </a:spcAft>
                        <a:buNone/>
                      </a:pPr>
                      <a:r>
                        <a:rPr lang="en"/>
                        <a:t>0x1000</a:t>
                      </a:r>
                      <a:endParaRPr/>
                    </a:p>
                  </a:txBody>
                  <a:tcPr marT="0" marB="0" marR="91425" marL="91425"/>
                </a:tc>
                <a:tc>
                  <a:txBody>
                    <a:bodyPr/>
                    <a:lstStyle/>
                    <a:p>
                      <a:pPr indent="0" lvl="0" marL="0" rtl="0" algn="l">
                        <a:spcBef>
                          <a:spcPts val="0"/>
                        </a:spcBef>
                        <a:spcAft>
                          <a:spcPts val="0"/>
                        </a:spcAft>
                        <a:buNone/>
                      </a:pPr>
                      <a:r>
                        <a:rPr lang="en"/>
                        <a:t>0xF00D3ABC</a:t>
                      </a:r>
                      <a:endParaRPr/>
                    </a:p>
                  </a:txBody>
                  <a:tcPr marT="0" marB="0" marR="91425" marL="91425"/>
                </a:tc>
              </a:tr>
              <a:tr h="266250">
                <a:tc>
                  <a:txBody>
                    <a:bodyPr/>
                    <a:lstStyle/>
                    <a:p>
                      <a:pPr indent="0" lvl="0" marL="0" rtl="0" algn="ctr">
                        <a:spcBef>
                          <a:spcPts val="0"/>
                        </a:spcBef>
                        <a:spcAft>
                          <a:spcPts val="0"/>
                        </a:spcAft>
                        <a:buNone/>
                      </a:pPr>
                      <a:r>
                        <a:rPr lang="en"/>
                        <a:t>6</a:t>
                      </a:r>
                      <a:endParaRPr/>
                    </a:p>
                  </a:txBody>
                  <a:tcPr marT="0" marB="0" marR="91425" marL="91425"/>
                </a:tc>
                <a:tc>
                  <a:txBody>
                    <a:bodyPr/>
                    <a:lstStyle/>
                    <a:p>
                      <a:pPr indent="0" lvl="0" marL="0" rtl="0" algn="l">
                        <a:spcBef>
                          <a:spcPts val="0"/>
                        </a:spcBef>
                        <a:spcAft>
                          <a:spcPts val="0"/>
                        </a:spcAft>
                        <a:buNone/>
                      </a:pPr>
                      <a:r>
                        <a:rPr lang="en"/>
                        <a:t>0x2000</a:t>
                      </a:r>
                      <a:endParaRPr/>
                    </a:p>
                  </a:txBody>
                  <a:tcPr marT="0" marB="0" marR="91425" marL="91425"/>
                </a:tc>
                <a:tc>
                  <a:txBody>
                    <a:bodyPr/>
                    <a:lstStyle/>
                    <a:p>
                      <a:pPr indent="0" lvl="0" marL="0" rtl="0" algn="l">
                        <a:spcBef>
                          <a:spcPts val="0"/>
                        </a:spcBef>
                        <a:spcAft>
                          <a:spcPts val="0"/>
                        </a:spcAft>
                        <a:buNone/>
                      </a:pPr>
                      <a:r>
                        <a:rPr lang="en"/>
                        <a:t>Unknown</a:t>
                      </a:r>
                      <a:endParaRPr/>
                    </a:p>
                  </a:txBody>
                  <a:tcPr marT="0" marB="0" marR="91425" marL="91425"/>
                </a:tc>
              </a:tr>
              <a:tr h="266250">
                <a:tc>
                  <a:txBody>
                    <a:bodyPr/>
                    <a:lstStyle/>
                    <a:p>
                      <a:pPr indent="0" lvl="0" marL="0" rtl="0" algn="ctr">
                        <a:spcBef>
                          <a:spcPts val="0"/>
                        </a:spcBef>
                        <a:spcAft>
                          <a:spcPts val="0"/>
                        </a:spcAft>
                        <a:buNone/>
                      </a:pPr>
                      <a:r>
                        <a:rPr lang="en"/>
                        <a:t>11</a:t>
                      </a:r>
                      <a:endParaRPr/>
                    </a:p>
                  </a:txBody>
                  <a:tcPr marT="0" marB="0" marR="91425" marL="91425"/>
                </a:tc>
                <a:tc>
                  <a:txBody>
                    <a:bodyPr/>
                    <a:lstStyle/>
                    <a:p>
                      <a:pPr indent="0" lvl="0" marL="0" rtl="0" algn="l">
                        <a:spcBef>
                          <a:spcPts val="0"/>
                        </a:spcBef>
                        <a:spcAft>
                          <a:spcPts val="0"/>
                        </a:spcAft>
                        <a:buNone/>
                      </a:pPr>
                      <a:r>
                        <a:rPr lang="en"/>
                        <a:t>Unknown</a:t>
                      </a:r>
                      <a:endParaRPr/>
                    </a:p>
                  </a:txBody>
                  <a:tcPr marT="0" marB="0" marR="91425" marL="91425"/>
                </a:tc>
                <a:tc>
                  <a:txBody>
                    <a:bodyPr/>
                    <a:lstStyle/>
                    <a:p>
                      <a:pPr indent="0" lvl="0" marL="0" rtl="0" algn="l">
                        <a:spcBef>
                          <a:spcPts val="0"/>
                        </a:spcBef>
                        <a:spcAft>
                          <a:spcPts val="0"/>
                        </a:spcAft>
                        <a:buNone/>
                      </a:pPr>
                      <a:r>
                        <a:rPr lang="en"/>
                        <a:t>Unknown</a:t>
                      </a:r>
                      <a:endParaRPr/>
                    </a:p>
                  </a:txBody>
                  <a:tcPr marT="0" marB="0" marR="91425" marL="91425"/>
                </a:tc>
              </a:tr>
              <a:tr h="266250">
                <a:tc>
                  <a:txBody>
                    <a:bodyPr/>
                    <a:lstStyle/>
                    <a:p>
                      <a:pPr indent="0" lvl="0" marL="0" rtl="0" algn="ctr">
                        <a:spcBef>
                          <a:spcPts val="0"/>
                        </a:spcBef>
                        <a:spcAft>
                          <a:spcPts val="0"/>
                        </a:spcAft>
                        <a:buNone/>
                      </a:pPr>
                      <a:r>
                        <a:rPr lang="en"/>
                        <a:t>15</a:t>
                      </a:r>
                      <a:endParaRPr/>
                    </a:p>
                  </a:txBody>
                  <a:tcPr marT="0" marB="0" marR="91425" marL="91425"/>
                </a:tc>
                <a:tc>
                  <a:txBody>
                    <a:bodyPr/>
                    <a:lstStyle/>
                    <a:p>
                      <a:pPr indent="0" lvl="0" marL="0" rtl="0" algn="l">
                        <a:spcBef>
                          <a:spcPts val="0"/>
                        </a:spcBef>
                        <a:spcAft>
                          <a:spcPts val="0"/>
                        </a:spcAft>
                        <a:buNone/>
                      </a:pPr>
                      <a:r>
                        <a:rPr lang="en"/>
                        <a:t>0x3000</a:t>
                      </a:r>
                      <a:endParaRPr/>
                    </a:p>
                  </a:txBody>
                  <a:tcPr marT="0" marB="0" marR="91425" marL="91425"/>
                </a:tc>
                <a:tc>
                  <a:txBody>
                    <a:bodyPr/>
                    <a:lstStyle/>
                    <a:p>
                      <a:pPr indent="0" lvl="0" marL="0" rtl="0" algn="l">
                        <a:spcBef>
                          <a:spcPts val="0"/>
                        </a:spcBef>
                        <a:spcAft>
                          <a:spcPts val="0"/>
                        </a:spcAft>
                        <a:buNone/>
                      </a:pPr>
                      <a:r>
                        <a:rPr lang="en"/>
                        <a:t>0xDEADBEEF</a:t>
                      </a:r>
                      <a:endParaRPr/>
                    </a:p>
                  </a:txBody>
                  <a:tcPr marT="0" marB="0" marR="91425" marL="91425"/>
                </a:tc>
              </a:tr>
              <a:tr h="266250">
                <a:tc>
                  <a:txBody>
                    <a:bodyPr/>
                    <a:lstStyle/>
                    <a:p>
                      <a:pPr indent="0" lvl="0" marL="0" rtl="0" algn="ctr">
                        <a:spcBef>
                          <a:spcPts val="0"/>
                        </a:spcBef>
                        <a:spcAft>
                          <a:spcPts val="0"/>
                        </a:spcAft>
                        <a:buNone/>
                      </a:pPr>
                      <a:r>
                        <a:rPr lang="en"/>
                        <a:t>17</a:t>
                      </a:r>
                      <a:endParaRPr/>
                    </a:p>
                  </a:txBody>
                  <a:tcPr marT="0" marB="0" marR="91425" marL="91425"/>
                </a:tc>
                <a:tc>
                  <a:txBody>
                    <a:bodyPr/>
                    <a:lstStyle/>
                    <a:p>
                      <a:pPr indent="0" lvl="0" marL="0" rtl="0" algn="l">
                        <a:spcBef>
                          <a:spcPts val="0"/>
                        </a:spcBef>
                        <a:spcAft>
                          <a:spcPts val="0"/>
                        </a:spcAft>
                        <a:buNone/>
                      </a:pPr>
                      <a:r>
                        <a:rPr lang="en"/>
                        <a:t>Unknown</a:t>
                      </a:r>
                      <a:endParaRPr/>
                    </a:p>
                  </a:txBody>
                  <a:tcPr marT="0" marB="0" marR="91425" marL="91425"/>
                </a:tc>
                <a:tc>
                  <a:txBody>
                    <a:bodyPr/>
                    <a:lstStyle/>
                    <a:p>
                      <a:pPr indent="0" lvl="0" marL="0" rtl="0" algn="l">
                        <a:spcBef>
                          <a:spcPts val="0"/>
                        </a:spcBef>
                        <a:spcAft>
                          <a:spcPts val="0"/>
                        </a:spcAft>
                        <a:buNone/>
                      </a:pPr>
                      <a:r>
                        <a:rPr lang="en"/>
                        <a:t>Unknown</a:t>
                      </a:r>
                      <a:endParaRPr/>
                    </a:p>
                  </a:txBody>
                  <a:tcPr marT="0" marB="0" marR="91425" marL="91425"/>
                </a:tc>
              </a:tr>
            </a:tbl>
          </a:graphicData>
        </a:graphic>
      </p:graphicFrame>
      <p:graphicFrame>
        <p:nvGraphicFramePr>
          <p:cNvPr id="241" name="Google Shape;241;p42"/>
          <p:cNvGraphicFramePr/>
          <p:nvPr/>
        </p:nvGraphicFramePr>
        <p:xfrm>
          <a:off x="5502500" y="317725"/>
          <a:ext cx="3000000" cy="3000000"/>
        </p:xfrm>
        <a:graphic>
          <a:graphicData uri="http://schemas.openxmlformats.org/drawingml/2006/table">
            <a:tbl>
              <a:tblPr>
                <a:noFill/>
                <a:tableStyleId>{7A282924-E54B-4CEB-96E2-BBAB16F952A4}</a:tableStyleId>
              </a:tblPr>
              <a:tblGrid>
                <a:gridCol w="1759400"/>
                <a:gridCol w="1759400"/>
              </a:tblGrid>
              <a:tr h="258175">
                <a:tc gridSpan="2">
                  <a:txBody>
                    <a:bodyPr/>
                    <a:lstStyle/>
                    <a:p>
                      <a:pPr indent="0" lvl="0" marL="0" rtl="0" algn="ctr">
                        <a:spcBef>
                          <a:spcPts val="0"/>
                        </a:spcBef>
                        <a:spcAft>
                          <a:spcPts val="0"/>
                        </a:spcAft>
                        <a:buNone/>
                      </a:pPr>
                      <a:r>
                        <a:rPr lang="en"/>
                        <a:t>DCache</a:t>
                      </a:r>
                      <a:endParaRPr/>
                    </a:p>
                  </a:txBody>
                  <a:tcPr marT="0" marB="0" marR="91425" marL="91425"/>
                </a:tc>
                <a:tc hMerge="1"/>
              </a:tr>
              <a:tr h="279500">
                <a:tc>
                  <a:txBody>
                    <a:bodyPr/>
                    <a:lstStyle/>
                    <a:p>
                      <a:pPr indent="0" lvl="0" marL="0" rtl="0" algn="l">
                        <a:spcBef>
                          <a:spcPts val="0"/>
                        </a:spcBef>
                        <a:spcAft>
                          <a:spcPts val="0"/>
                        </a:spcAft>
                        <a:buNone/>
                      </a:pPr>
                      <a:r>
                        <a:rPr lang="en"/>
                        <a:t>Address</a:t>
                      </a:r>
                      <a:endParaRPr/>
                    </a:p>
                  </a:txBody>
                  <a:tcPr marT="0" marB="0" marR="91425" marL="91425"/>
                </a:tc>
                <a:tc>
                  <a:txBody>
                    <a:bodyPr/>
                    <a:lstStyle/>
                    <a:p>
                      <a:pPr indent="0" lvl="0" marL="0" rtl="0" algn="l">
                        <a:spcBef>
                          <a:spcPts val="0"/>
                        </a:spcBef>
                        <a:spcAft>
                          <a:spcPts val="0"/>
                        </a:spcAft>
                        <a:buNone/>
                      </a:pPr>
                      <a:r>
                        <a:rPr lang="en"/>
                        <a:t>Value</a:t>
                      </a:r>
                      <a:endParaRPr/>
                    </a:p>
                  </a:txBody>
                  <a:tcPr marT="0" marB="0" marR="91425" marL="91425"/>
                </a:tc>
              </a:tr>
              <a:tr h="279500">
                <a:tc>
                  <a:txBody>
                    <a:bodyPr/>
                    <a:lstStyle/>
                    <a:p>
                      <a:pPr indent="0" lvl="0" marL="0" rtl="0" algn="l">
                        <a:spcBef>
                          <a:spcPts val="0"/>
                        </a:spcBef>
                        <a:spcAft>
                          <a:spcPts val="0"/>
                        </a:spcAft>
                        <a:buNone/>
                      </a:pPr>
                      <a:r>
                        <a:rPr lang="en"/>
                        <a:t>0x1000</a:t>
                      </a:r>
                      <a:endParaRPr/>
                    </a:p>
                  </a:txBody>
                  <a:tcPr marT="0" marB="0" marR="91425" marL="91425"/>
                </a:tc>
                <a:tc>
                  <a:txBody>
                    <a:bodyPr/>
                    <a:lstStyle/>
                    <a:p>
                      <a:pPr indent="0" lvl="0" marL="0" rtl="0" algn="l">
                        <a:spcBef>
                          <a:spcPts val="0"/>
                        </a:spcBef>
                        <a:spcAft>
                          <a:spcPts val="0"/>
                        </a:spcAft>
                        <a:buNone/>
                      </a:pPr>
                      <a:r>
                        <a:rPr lang="en"/>
                        <a:t>0xAABBCCDD</a:t>
                      </a:r>
                      <a:endParaRPr/>
                    </a:p>
                  </a:txBody>
                  <a:tcPr marT="0" marB="0" marR="91425" marL="91425"/>
                </a:tc>
              </a:tr>
              <a:tr h="279500">
                <a:tc>
                  <a:txBody>
                    <a:bodyPr/>
                    <a:lstStyle/>
                    <a:p>
                      <a:pPr indent="0" lvl="0" marL="0" rtl="0" algn="l">
                        <a:spcBef>
                          <a:spcPts val="0"/>
                        </a:spcBef>
                        <a:spcAft>
                          <a:spcPts val="0"/>
                        </a:spcAft>
                        <a:buNone/>
                      </a:pPr>
                      <a:r>
                        <a:rPr lang="en"/>
                        <a:t>0x2000</a:t>
                      </a:r>
                      <a:endParaRPr/>
                    </a:p>
                  </a:txBody>
                  <a:tcPr marT="0" marB="0" marR="91425" marL="91425"/>
                </a:tc>
                <a:tc>
                  <a:txBody>
                    <a:bodyPr/>
                    <a:lstStyle/>
                    <a:p>
                      <a:pPr indent="0" lvl="0" marL="0" rtl="0" algn="l">
                        <a:spcBef>
                          <a:spcPts val="0"/>
                        </a:spcBef>
                        <a:spcAft>
                          <a:spcPts val="0"/>
                        </a:spcAft>
                        <a:buNone/>
                      </a:pPr>
                      <a:r>
                        <a:rPr lang="en"/>
                        <a:t>0xBADE2140</a:t>
                      </a:r>
                      <a:endParaRPr/>
                    </a:p>
                  </a:txBody>
                  <a:tcPr marT="0" marB="0" marR="91425" marL="91425"/>
                </a:tc>
              </a:tr>
              <a:tr h="279500">
                <a:tc>
                  <a:txBody>
                    <a:bodyPr/>
                    <a:lstStyle/>
                    <a:p>
                      <a:pPr indent="0" lvl="0" marL="0" rtl="0" algn="l">
                        <a:spcBef>
                          <a:spcPts val="0"/>
                        </a:spcBef>
                        <a:spcAft>
                          <a:spcPts val="0"/>
                        </a:spcAft>
                        <a:buNone/>
                      </a:pPr>
                      <a:r>
                        <a:rPr lang="en"/>
                        <a:t>0x3000</a:t>
                      </a:r>
                      <a:endParaRPr/>
                    </a:p>
                  </a:txBody>
                  <a:tcPr marT="0" marB="0" marR="91425" marL="91425"/>
                </a:tc>
                <a:tc>
                  <a:txBody>
                    <a:bodyPr/>
                    <a:lstStyle/>
                    <a:p>
                      <a:pPr indent="0" lvl="0" marL="0" rtl="0" algn="l">
                        <a:spcBef>
                          <a:spcPts val="0"/>
                        </a:spcBef>
                        <a:spcAft>
                          <a:spcPts val="0"/>
                        </a:spcAft>
                        <a:buNone/>
                      </a:pPr>
                      <a:r>
                        <a:rPr lang="en"/>
                        <a:t>0x1234ABCD</a:t>
                      </a:r>
                      <a:endParaRPr/>
                    </a:p>
                  </a:txBody>
                  <a:tcPr marT="0" marB="0" marR="91425" marL="91425"/>
                </a:tc>
              </a:tr>
            </a:tbl>
          </a:graphicData>
        </a:graphic>
      </p:graphicFrame>
      <p:sp>
        <p:nvSpPr>
          <p:cNvPr id="242" name="Google Shape;242;p42"/>
          <p:cNvSpPr txBox="1"/>
          <p:nvPr/>
        </p:nvSpPr>
        <p:spPr>
          <a:xfrm>
            <a:off x="6422275" y="3019300"/>
            <a:ext cx="26772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Under </a:t>
            </a:r>
            <a:r>
              <a:rPr b="1" lang="en"/>
              <a:t>weak multi-copy-atomic memory model</a:t>
            </a:r>
            <a:r>
              <a:rPr b="1" lang="en"/>
              <a:t>,</a:t>
            </a:r>
            <a:r>
              <a:rPr lang="en"/>
              <a:t> assuming the stores make no progress, can each load complete? If so, what value does it read?</a:t>
            </a:r>
            <a:endParaRPr/>
          </a:p>
        </p:txBody>
      </p:sp>
      <p:graphicFrame>
        <p:nvGraphicFramePr>
          <p:cNvPr id="243" name="Google Shape;243;p42"/>
          <p:cNvGraphicFramePr/>
          <p:nvPr/>
        </p:nvGraphicFramePr>
        <p:xfrm>
          <a:off x="96100" y="2347600"/>
          <a:ext cx="3000000" cy="3000000"/>
        </p:xfrm>
        <a:graphic>
          <a:graphicData uri="http://schemas.openxmlformats.org/drawingml/2006/table">
            <a:tbl>
              <a:tblPr>
                <a:noFill/>
                <a:tableStyleId>{7A282924-E54B-4CEB-96E2-BBAB16F952A4}</a:tableStyleId>
              </a:tblPr>
              <a:tblGrid>
                <a:gridCol w="1753800"/>
                <a:gridCol w="1256500"/>
                <a:gridCol w="1505150"/>
                <a:gridCol w="1505150"/>
              </a:tblGrid>
              <a:tr h="246325">
                <a:tc gridSpan="4">
                  <a:txBody>
                    <a:bodyPr/>
                    <a:lstStyle/>
                    <a:p>
                      <a:pPr indent="0" lvl="0" marL="0" rtl="0" algn="ctr">
                        <a:spcBef>
                          <a:spcPts val="0"/>
                        </a:spcBef>
                        <a:spcAft>
                          <a:spcPts val="0"/>
                        </a:spcAft>
                        <a:buNone/>
                      </a:pPr>
                      <a:r>
                        <a:rPr lang="en"/>
                        <a:t>Load Queue</a:t>
                      </a:r>
                      <a:endParaRPr/>
                    </a:p>
                  </a:txBody>
                  <a:tcPr marT="0" marB="0" marR="91425" marL="91425"/>
                </a:tc>
                <a:tc hMerge="1"/>
                <a:tc hMerge="1"/>
                <a:tc hMerge="1"/>
              </a:tr>
              <a:tr h="376075">
                <a:tc>
                  <a:txBody>
                    <a:bodyPr/>
                    <a:lstStyle/>
                    <a:p>
                      <a:pPr indent="0" lvl="0" marL="0" rtl="0" algn="l">
                        <a:spcBef>
                          <a:spcPts val="0"/>
                        </a:spcBef>
                        <a:spcAft>
                          <a:spcPts val="0"/>
                        </a:spcAft>
                        <a:buNone/>
                      </a:pPr>
                      <a:r>
                        <a:rPr lang="en"/>
                        <a:t>Instruction number</a:t>
                      </a:r>
                      <a:endParaRPr/>
                    </a:p>
                  </a:txBody>
                  <a:tcPr marT="0" marB="0" marR="91425" marL="91425"/>
                </a:tc>
                <a:tc>
                  <a:txBody>
                    <a:bodyPr/>
                    <a:lstStyle/>
                    <a:p>
                      <a:pPr indent="0" lvl="0" marL="0" rtl="0" algn="l">
                        <a:spcBef>
                          <a:spcPts val="0"/>
                        </a:spcBef>
                        <a:spcAft>
                          <a:spcPts val="0"/>
                        </a:spcAft>
                        <a:buNone/>
                      </a:pPr>
                      <a:r>
                        <a:rPr lang="en"/>
                        <a:t>Address</a:t>
                      </a:r>
                      <a:endParaRPr/>
                    </a:p>
                  </a:txBody>
                  <a:tcPr marT="0" marB="0" marR="91425" marL="91425"/>
                </a:tc>
                <a:tc>
                  <a:txBody>
                    <a:bodyPr/>
                    <a:lstStyle/>
                    <a:p>
                      <a:pPr indent="0" lvl="0" marL="0" rtl="0" algn="l">
                        <a:spcBef>
                          <a:spcPts val="0"/>
                        </a:spcBef>
                        <a:spcAft>
                          <a:spcPts val="0"/>
                        </a:spcAft>
                        <a:buNone/>
                      </a:pPr>
                      <a:r>
                        <a:rPr lang="en"/>
                        <a:t>Can complete?</a:t>
                      </a:r>
                      <a:endParaRPr/>
                    </a:p>
                  </a:txBody>
                  <a:tcPr marT="0" marB="0" marR="91425" marL="91425"/>
                </a:tc>
                <a:tc>
                  <a:txBody>
                    <a:bodyPr/>
                    <a:lstStyle/>
                    <a:p>
                      <a:pPr indent="0" lvl="0" marL="0" rtl="0" algn="l">
                        <a:spcBef>
                          <a:spcPts val="0"/>
                        </a:spcBef>
                        <a:spcAft>
                          <a:spcPts val="0"/>
                        </a:spcAft>
                        <a:buNone/>
                      </a:pPr>
                      <a:r>
                        <a:rPr lang="en"/>
                        <a:t>Value</a:t>
                      </a:r>
                      <a:endParaRPr/>
                    </a:p>
                  </a:txBody>
                  <a:tcPr marT="0" marB="0" marR="91425" marL="91425"/>
                </a:tc>
              </a:tr>
              <a:tr h="213375">
                <a:tc>
                  <a:txBody>
                    <a:bodyPr/>
                    <a:lstStyle/>
                    <a:p>
                      <a:pPr indent="0" lvl="0" marL="0" rtl="0" algn="ctr">
                        <a:spcBef>
                          <a:spcPts val="0"/>
                        </a:spcBef>
                        <a:spcAft>
                          <a:spcPts val="0"/>
                        </a:spcAft>
                        <a:buNone/>
                      </a:pPr>
                      <a:r>
                        <a:rPr lang="en"/>
                        <a:t>1</a:t>
                      </a:r>
                      <a:endParaRPr/>
                    </a:p>
                  </a:txBody>
                  <a:tcPr marT="0" marB="0" marR="91425" marL="91425"/>
                </a:tc>
                <a:tc>
                  <a:txBody>
                    <a:bodyPr/>
                    <a:lstStyle/>
                    <a:p>
                      <a:pPr indent="0" lvl="0" marL="0" rtl="0" algn="l">
                        <a:spcBef>
                          <a:spcPts val="0"/>
                        </a:spcBef>
                        <a:spcAft>
                          <a:spcPts val="0"/>
                        </a:spcAft>
                        <a:buNone/>
                      </a:pPr>
                      <a:r>
                        <a:rPr lang="en"/>
                        <a:t>0x2000</a:t>
                      </a:r>
                      <a:endParaRPr/>
                    </a:p>
                  </a:txBody>
                  <a:tcPr marT="0" marB="0" marR="91425" marL="91425"/>
                </a:tc>
                <a:tc>
                  <a:txBody>
                    <a:bodyPr/>
                    <a:lstStyle/>
                    <a:p>
                      <a:pPr indent="0" lvl="0" marL="0" rtl="0" algn="l">
                        <a:spcBef>
                          <a:spcPts val="0"/>
                        </a:spcBef>
                        <a:spcAft>
                          <a:spcPts val="0"/>
                        </a:spcAft>
                        <a:buNone/>
                      </a:pPr>
                      <a:r>
                        <a:t/>
                      </a:r>
                      <a:endParaRPr/>
                    </a:p>
                  </a:txBody>
                  <a:tcPr marT="0" marB="0" marR="91425" marL="91425"/>
                </a:tc>
                <a:tc>
                  <a:txBody>
                    <a:bodyPr/>
                    <a:lstStyle/>
                    <a:p>
                      <a:pPr indent="0" lvl="0" marL="0" rtl="0" algn="l">
                        <a:spcBef>
                          <a:spcPts val="0"/>
                        </a:spcBef>
                        <a:spcAft>
                          <a:spcPts val="0"/>
                        </a:spcAft>
                        <a:buNone/>
                      </a:pPr>
                      <a:r>
                        <a:t/>
                      </a:r>
                      <a:endParaRPr/>
                    </a:p>
                  </a:txBody>
                  <a:tcPr marT="0" marB="0" marR="91425" marL="91425"/>
                </a:tc>
              </a:tr>
              <a:tr h="213375">
                <a:tc>
                  <a:txBody>
                    <a:bodyPr/>
                    <a:lstStyle/>
                    <a:p>
                      <a:pPr indent="0" lvl="0" marL="0" rtl="0" algn="ctr">
                        <a:spcBef>
                          <a:spcPts val="0"/>
                        </a:spcBef>
                        <a:spcAft>
                          <a:spcPts val="0"/>
                        </a:spcAft>
                        <a:buNone/>
                      </a:pPr>
                      <a:r>
                        <a:rPr lang="en"/>
                        <a:t>5</a:t>
                      </a:r>
                      <a:endParaRPr/>
                    </a:p>
                  </a:txBody>
                  <a:tcPr marT="0" marB="0" marR="91425" marL="91425"/>
                </a:tc>
                <a:tc>
                  <a:txBody>
                    <a:bodyPr/>
                    <a:lstStyle/>
                    <a:p>
                      <a:pPr indent="0" lvl="0" marL="0" rtl="0" algn="l">
                        <a:spcBef>
                          <a:spcPts val="0"/>
                        </a:spcBef>
                        <a:spcAft>
                          <a:spcPts val="0"/>
                        </a:spcAft>
                        <a:buNone/>
                      </a:pPr>
                      <a:r>
                        <a:rPr lang="en"/>
                        <a:t>0x3000</a:t>
                      </a:r>
                      <a:endParaRPr/>
                    </a:p>
                  </a:txBody>
                  <a:tcPr marT="0" marB="0" marR="91425" marL="91425"/>
                </a:tc>
                <a:tc>
                  <a:txBody>
                    <a:bodyPr/>
                    <a:lstStyle/>
                    <a:p>
                      <a:pPr indent="0" lvl="0" marL="0" rtl="0" algn="l">
                        <a:spcBef>
                          <a:spcPts val="0"/>
                        </a:spcBef>
                        <a:spcAft>
                          <a:spcPts val="0"/>
                        </a:spcAft>
                        <a:buNone/>
                      </a:pPr>
                      <a:r>
                        <a:t/>
                      </a:r>
                      <a:endParaRPr/>
                    </a:p>
                  </a:txBody>
                  <a:tcPr marT="0" marB="0" marR="91425" marL="91425"/>
                </a:tc>
                <a:tc>
                  <a:txBody>
                    <a:bodyPr/>
                    <a:lstStyle/>
                    <a:p>
                      <a:pPr indent="0" lvl="0" marL="0" rtl="0" algn="l">
                        <a:spcBef>
                          <a:spcPts val="0"/>
                        </a:spcBef>
                        <a:spcAft>
                          <a:spcPts val="0"/>
                        </a:spcAft>
                        <a:buNone/>
                      </a:pPr>
                      <a:r>
                        <a:t/>
                      </a:r>
                      <a:endParaRPr/>
                    </a:p>
                  </a:txBody>
                  <a:tcPr marT="0" marB="0" marR="91425" marL="91425"/>
                </a:tc>
              </a:tr>
              <a:tr h="213375">
                <a:tc>
                  <a:txBody>
                    <a:bodyPr/>
                    <a:lstStyle/>
                    <a:p>
                      <a:pPr indent="0" lvl="0" marL="0" rtl="0" algn="ctr">
                        <a:spcBef>
                          <a:spcPts val="0"/>
                        </a:spcBef>
                        <a:spcAft>
                          <a:spcPts val="0"/>
                        </a:spcAft>
                        <a:buNone/>
                      </a:pPr>
                      <a:r>
                        <a:rPr lang="en"/>
                        <a:t>7</a:t>
                      </a:r>
                      <a:endParaRPr/>
                    </a:p>
                  </a:txBody>
                  <a:tcPr marT="0" marB="0" marR="91425" marL="91425"/>
                </a:tc>
                <a:tc>
                  <a:txBody>
                    <a:bodyPr/>
                    <a:lstStyle/>
                    <a:p>
                      <a:pPr indent="0" lvl="0" marL="0" rtl="0" algn="l">
                        <a:spcBef>
                          <a:spcPts val="0"/>
                        </a:spcBef>
                        <a:spcAft>
                          <a:spcPts val="0"/>
                        </a:spcAft>
                        <a:buNone/>
                      </a:pPr>
                      <a:r>
                        <a:rPr lang="en"/>
                        <a:t>0x1000</a:t>
                      </a:r>
                      <a:endParaRPr/>
                    </a:p>
                  </a:txBody>
                  <a:tcPr marT="0" marB="0" marR="91425" marL="91425"/>
                </a:tc>
                <a:tc>
                  <a:txBody>
                    <a:bodyPr/>
                    <a:lstStyle/>
                    <a:p>
                      <a:pPr indent="0" lvl="0" marL="0" rtl="0" algn="l">
                        <a:spcBef>
                          <a:spcPts val="0"/>
                        </a:spcBef>
                        <a:spcAft>
                          <a:spcPts val="0"/>
                        </a:spcAft>
                        <a:buNone/>
                      </a:pPr>
                      <a:r>
                        <a:t/>
                      </a:r>
                      <a:endParaRPr/>
                    </a:p>
                  </a:txBody>
                  <a:tcPr marT="0" marB="0" marR="91425" marL="91425"/>
                </a:tc>
                <a:tc>
                  <a:txBody>
                    <a:bodyPr/>
                    <a:lstStyle/>
                    <a:p>
                      <a:pPr indent="0" lvl="0" marL="0" rtl="0" algn="l">
                        <a:spcBef>
                          <a:spcPts val="0"/>
                        </a:spcBef>
                        <a:spcAft>
                          <a:spcPts val="0"/>
                        </a:spcAft>
                        <a:buNone/>
                      </a:pPr>
                      <a:r>
                        <a:t/>
                      </a:r>
                      <a:endParaRPr/>
                    </a:p>
                  </a:txBody>
                  <a:tcPr marT="0" marB="0" marR="91425" marL="91425"/>
                </a:tc>
              </a:tr>
              <a:tr h="213375">
                <a:tc>
                  <a:txBody>
                    <a:bodyPr/>
                    <a:lstStyle/>
                    <a:p>
                      <a:pPr indent="0" lvl="0" marL="0" rtl="0" algn="ctr">
                        <a:spcBef>
                          <a:spcPts val="0"/>
                        </a:spcBef>
                        <a:spcAft>
                          <a:spcPts val="0"/>
                        </a:spcAft>
                        <a:buNone/>
                      </a:pPr>
                      <a:r>
                        <a:rPr lang="en"/>
                        <a:t>8</a:t>
                      </a:r>
                      <a:endParaRPr/>
                    </a:p>
                  </a:txBody>
                  <a:tcPr marT="0" marB="0" marR="91425" marL="91425"/>
                </a:tc>
                <a:tc>
                  <a:txBody>
                    <a:bodyPr/>
                    <a:lstStyle/>
                    <a:p>
                      <a:pPr indent="0" lvl="0" marL="0" rtl="0" algn="l">
                        <a:spcBef>
                          <a:spcPts val="0"/>
                        </a:spcBef>
                        <a:spcAft>
                          <a:spcPts val="0"/>
                        </a:spcAft>
                        <a:buNone/>
                      </a:pPr>
                      <a:r>
                        <a:rPr lang="en"/>
                        <a:t>0x4000</a:t>
                      </a:r>
                      <a:endParaRPr/>
                    </a:p>
                  </a:txBody>
                  <a:tcPr marT="0" marB="0" marR="91425" marL="91425"/>
                </a:tc>
                <a:tc>
                  <a:txBody>
                    <a:bodyPr/>
                    <a:lstStyle/>
                    <a:p>
                      <a:pPr indent="0" lvl="0" marL="0" rtl="0" algn="l">
                        <a:spcBef>
                          <a:spcPts val="0"/>
                        </a:spcBef>
                        <a:spcAft>
                          <a:spcPts val="0"/>
                        </a:spcAft>
                        <a:buNone/>
                      </a:pPr>
                      <a:r>
                        <a:t/>
                      </a:r>
                      <a:endParaRPr/>
                    </a:p>
                  </a:txBody>
                  <a:tcPr marT="0" marB="0" marR="91425" marL="91425"/>
                </a:tc>
                <a:tc>
                  <a:txBody>
                    <a:bodyPr/>
                    <a:lstStyle/>
                    <a:p>
                      <a:pPr indent="0" lvl="0" marL="0" rtl="0" algn="l">
                        <a:spcBef>
                          <a:spcPts val="0"/>
                        </a:spcBef>
                        <a:spcAft>
                          <a:spcPts val="0"/>
                        </a:spcAft>
                        <a:buNone/>
                      </a:pPr>
                      <a:r>
                        <a:t/>
                      </a:r>
                      <a:endParaRPr/>
                    </a:p>
                  </a:txBody>
                  <a:tcPr marT="0" marB="0" marR="91425" marL="91425"/>
                </a:tc>
              </a:tr>
              <a:tr h="213375">
                <a:tc>
                  <a:txBody>
                    <a:bodyPr/>
                    <a:lstStyle/>
                    <a:p>
                      <a:pPr indent="0" lvl="0" marL="0" rtl="0" algn="ctr">
                        <a:spcBef>
                          <a:spcPts val="0"/>
                        </a:spcBef>
                        <a:spcAft>
                          <a:spcPts val="0"/>
                        </a:spcAft>
                        <a:buNone/>
                      </a:pPr>
                      <a:r>
                        <a:rPr lang="en"/>
                        <a:t>9</a:t>
                      </a:r>
                      <a:endParaRPr/>
                    </a:p>
                  </a:txBody>
                  <a:tcPr marT="0" marB="0" marR="91425" marL="91425"/>
                </a:tc>
                <a:tc>
                  <a:txBody>
                    <a:bodyPr/>
                    <a:lstStyle/>
                    <a:p>
                      <a:pPr indent="0" lvl="0" marL="0" rtl="0" algn="l">
                        <a:spcBef>
                          <a:spcPts val="0"/>
                        </a:spcBef>
                        <a:spcAft>
                          <a:spcPts val="0"/>
                        </a:spcAft>
                        <a:buNone/>
                      </a:pPr>
                      <a:r>
                        <a:rPr lang="en"/>
                        <a:t>0x2000</a:t>
                      </a:r>
                      <a:endParaRPr/>
                    </a:p>
                  </a:txBody>
                  <a:tcPr marT="0" marB="0" marR="91425" marL="91425"/>
                </a:tc>
                <a:tc>
                  <a:txBody>
                    <a:bodyPr/>
                    <a:lstStyle/>
                    <a:p>
                      <a:pPr indent="0" lvl="0" marL="0" rtl="0" algn="l">
                        <a:spcBef>
                          <a:spcPts val="0"/>
                        </a:spcBef>
                        <a:spcAft>
                          <a:spcPts val="0"/>
                        </a:spcAft>
                        <a:buNone/>
                      </a:pPr>
                      <a:r>
                        <a:t/>
                      </a:r>
                      <a:endParaRPr/>
                    </a:p>
                  </a:txBody>
                  <a:tcPr marT="0" marB="0" marR="91425" marL="91425"/>
                </a:tc>
                <a:tc>
                  <a:txBody>
                    <a:bodyPr/>
                    <a:lstStyle/>
                    <a:p>
                      <a:pPr indent="0" lvl="0" marL="0" rtl="0" algn="l">
                        <a:spcBef>
                          <a:spcPts val="0"/>
                        </a:spcBef>
                        <a:spcAft>
                          <a:spcPts val="0"/>
                        </a:spcAft>
                        <a:buNone/>
                      </a:pPr>
                      <a:r>
                        <a:t/>
                      </a:r>
                      <a:endParaRPr/>
                    </a:p>
                  </a:txBody>
                  <a:tcPr marT="0" marB="0" marR="91425" marL="91425"/>
                </a:tc>
              </a:tr>
              <a:tr h="213375">
                <a:tc>
                  <a:txBody>
                    <a:bodyPr/>
                    <a:lstStyle/>
                    <a:p>
                      <a:pPr indent="0" lvl="0" marL="0" rtl="0" algn="ctr">
                        <a:spcBef>
                          <a:spcPts val="0"/>
                        </a:spcBef>
                        <a:spcAft>
                          <a:spcPts val="0"/>
                        </a:spcAft>
                        <a:buNone/>
                      </a:pPr>
                      <a:r>
                        <a:rPr lang="en"/>
                        <a:t>16</a:t>
                      </a:r>
                      <a:endParaRPr/>
                    </a:p>
                  </a:txBody>
                  <a:tcPr marT="0" marB="0" marR="91425" marL="91425"/>
                </a:tc>
                <a:tc>
                  <a:txBody>
                    <a:bodyPr/>
                    <a:lstStyle/>
                    <a:p>
                      <a:pPr indent="0" lvl="0" marL="0" rtl="0" algn="l">
                        <a:spcBef>
                          <a:spcPts val="0"/>
                        </a:spcBef>
                        <a:spcAft>
                          <a:spcPts val="0"/>
                        </a:spcAft>
                        <a:buNone/>
                      </a:pPr>
                      <a:r>
                        <a:rPr lang="en"/>
                        <a:t>0x3000</a:t>
                      </a:r>
                      <a:endParaRPr/>
                    </a:p>
                  </a:txBody>
                  <a:tcPr marT="0" marB="0" marR="91425" marL="91425"/>
                </a:tc>
                <a:tc>
                  <a:txBody>
                    <a:bodyPr/>
                    <a:lstStyle/>
                    <a:p>
                      <a:pPr indent="0" lvl="0" marL="0" rtl="0" algn="l">
                        <a:spcBef>
                          <a:spcPts val="0"/>
                        </a:spcBef>
                        <a:spcAft>
                          <a:spcPts val="0"/>
                        </a:spcAft>
                        <a:buNone/>
                      </a:pPr>
                      <a:r>
                        <a:t/>
                      </a:r>
                      <a:endParaRPr/>
                    </a:p>
                  </a:txBody>
                  <a:tcPr marT="0" marB="0" marR="91425" marL="91425"/>
                </a:tc>
                <a:tc>
                  <a:txBody>
                    <a:bodyPr/>
                    <a:lstStyle/>
                    <a:p>
                      <a:pPr indent="0" lvl="0" marL="0" rtl="0" algn="l">
                        <a:spcBef>
                          <a:spcPts val="0"/>
                        </a:spcBef>
                        <a:spcAft>
                          <a:spcPts val="0"/>
                        </a:spcAft>
                        <a:buNone/>
                      </a:pPr>
                      <a:r>
                        <a:t/>
                      </a:r>
                      <a:endParaRPr/>
                    </a:p>
                  </a:txBody>
                  <a:tcPr marT="0" marB="0" marR="91425" marL="91425"/>
                </a:tc>
              </a:tr>
              <a:tr h="213375">
                <a:tc>
                  <a:txBody>
                    <a:bodyPr/>
                    <a:lstStyle/>
                    <a:p>
                      <a:pPr indent="0" lvl="0" marL="0" rtl="0" algn="ctr">
                        <a:spcBef>
                          <a:spcPts val="0"/>
                        </a:spcBef>
                        <a:spcAft>
                          <a:spcPts val="0"/>
                        </a:spcAft>
                        <a:buNone/>
                      </a:pPr>
                      <a:r>
                        <a:rPr lang="en"/>
                        <a:t>18</a:t>
                      </a:r>
                      <a:endParaRPr/>
                    </a:p>
                  </a:txBody>
                  <a:tcPr marT="0" marB="0" marR="91425" marL="91425"/>
                </a:tc>
                <a:tc>
                  <a:txBody>
                    <a:bodyPr/>
                    <a:lstStyle/>
                    <a:p>
                      <a:pPr indent="0" lvl="0" marL="0" rtl="0" algn="l">
                        <a:spcBef>
                          <a:spcPts val="0"/>
                        </a:spcBef>
                        <a:spcAft>
                          <a:spcPts val="0"/>
                        </a:spcAft>
                        <a:buNone/>
                      </a:pPr>
                      <a:r>
                        <a:rPr lang="en"/>
                        <a:t>0x3000</a:t>
                      </a:r>
                      <a:endParaRPr/>
                    </a:p>
                  </a:txBody>
                  <a:tcPr marT="0" marB="0" marR="91425" marL="91425"/>
                </a:tc>
                <a:tc>
                  <a:txBody>
                    <a:bodyPr/>
                    <a:lstStyle/>
                    <a:p>
                      <a:pPr indent="0" lvl="0" marL="0" rtl="0" algn="l">
                        <a:spcBef>
                          <a:spcPts val="0"/>
                        </a:spcBef>
                        <a:spcAft>
                          <a:spcPts val="0"/>
                        </a:spcAft>
                        <a:buNone/>
                      </a:pPr>
                      <a:r>
                        <a:t/>
                      </a:r>
                      <a:endParaRPr/>
                    </a:p>
                  </a:txBody>
                  <a:tcPr marT="0" marB="0" marR="91425" marL="91425"/>
                </a:tc>
                <a:tc>
                  <a:txBody>
                    <a:bodyPr/>
                    <a:lstStyle/>
                    <a:p>
                      <a:pPr indent="0" lvl="0" marL="0" rtl="0" algn="l">
                        <a:spcBef>
                          <a:spcPts val="0"/>
                        </a:spcBef>
                        <a:spcAft>
                          <a:spcPts val="0"/>
                        </a:spcAft>
                        <a:buNone/>
                      </a:pPr>
                      <a:r>
                        <a:t/>
                      </a:r>
                      <a:endParaRPr/>
                    </a:p>
                  </a:txBody>
                  <a:tcPr marT="0" marB="0" marR="91425" marL="91425"/>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graphicFrame>
        <p:nvGraphicFramePr>
          <p:cNvPr id="248" name="Google Shape;248;p43"/>
          <p:cNvGraphicFramePr/>
          <p:nvPr/>
        </p:nvGraphicFramePr>
        <p:xfrm>
          <a:off x="57375" y="255725"/>
          <a:ext cx="3000000" cy="3000000"/>
        </p:xfrm>
        <a:graphic>
          <a:graphicData uri="http://schemas.openxmlformats.org/drawingml/2006/table">
            <a:tbl>
              <a:tblPr>
                <a:noFill/>
                <a:tableStyleId>{7A282924-E54B-4CEB-96E2-BBAB16F952A4}</a:tableStyleId>
              </a:tblPr>
              <a:tblGrid>
                <a:gridCol w="1759400"/>
                <a:gridCol w="1759400"/>
                <a:gridCol w="1759400"/>
              </a:tblGrid>
              <a:tr h="279500">
                <a:tc gridSpan="3">
                  <a:txBody>
                    <a:bodyPr/>
                    <a:lstStyle/>
                    <a:p>
                      <a:pPr indent="0" lvl="0" marL="0" rtl="0" algn="ctr">
                        <a:spcBef>
                          <a:spcPts val="0"/>
                        </a:spcBef>
                        <a:spcAft>
                          <a:spcPts val="0"/>
                        </a:spcAft>
                        <a:buNone/>
                      </a:pPr>
                      <a:r>
                        <a:rPr lang="en"/>
                        <a:t>Store Queue (Thread 1)</a:t>
                      </a:r>
                      <a:endParaRPr/>
                    </a:p>
                  </a:txBody>
                  <a:tcPr marT="0" marB="0" marR="91425" marL="91425"/>
                </a:tc>
                <a:tc hMerge="1"/>
                <a:tc hMerge="1"/>
              </a:tr>
              <a:tr h="279500">
                <a:tc>
                  <a:txBody>
                    <a:bodyPr/>
                    <a:lstStyle/>
                    <a:p>
                      <a:pPr indent="0" lvl="0" marL="0" rtl="0" algn="l">
                        <a:spcBef>
                          <a:spcPts val="0"/>
                        </a:spcBef>
                        <a:spcAft>
                          <a:spcPts val="0"/>
                        </a:spcAft>
                        <a:buNone/>
                      </a:pPr>
                      <a:r>
                        <a:rPr lang="en"/>
                        <a:t>Instruction number</a:t>
                      </a:r>
                      <a:endParaRPr/>
                    </a:p>
                  </a:txBody>
                  <a:tcPr marT="0" marB="0" marR="91425" marL="91425"/>
                </a:tc>
                <a:tc>
                  <a:txBody>
                    <a:bodyPr/>
                    <a:lstStyle/>
                    <a:p>
                      <a:pPr indent="0" lvl="0" marL="0" rtl="0" algn="l">
                        <a:spcBef>
                          <a:spcPts val="0"/>
                        </a:spcBef>
                        <a:spcAft>
                          <a:spcPts val="0"/>
                        </a:spcAft>
                        <a:buNone/>
                      </a:pPr>
                      <a:r>
                        <a:rPr lang="en"/>
                        <a:t>Address</a:t>
                      </a:r>
                      <a:endParaRPr/>
                    </a:p>
                  </a:txBody>
                  <a:tcPr marT="0" marB="0" marR="91425" marL="91425"/>
                </a:tc>
                <a:tc>
                  <a:txBody>
                    <a:bodyPr/>
                    <a:lstStyle/>
                    <a:p>
                      <a:pPr indent="0" lvl="0" marL="0" rtl="0" algn="l">
                        <a:spcBef>
                          <a:spcPts val="0"/>
                        </a:spcBef>
                        <a:spcAft>
                          <a:spcPts val="0"/>
                        </a:spcAft>
                        <a:buNone/>
                      </a:pPr>
                      <a:r>
                        <a:rPr lang="en"/>
                        <a:t>Value</a:t>
                      </a:r>
                      <a:endParaRPr/>
                    </a:p>
                  </a:txBody>
                  <a:tcPr marT="0" marB="0" marR="91425" marL="91425"/>
                </a:tc>
              </a:tr>
              <a:tr h="266250">
                <a:tc>
                  <a:txBody>
                    <a:bodyPr/>
                    <a:lstStyle/>
                    <a:p>
                      <a:pPr indent="0" lvl="0" marL="0" rtl="0" algn="ctr">
                        <a:spcBef>
                          <a:spcPts val="0"/>
                        </a:spcBef>
                        <a:spcAft>
                          <a:spcPts val="0"/>
                        </a:spcAft>
                        <a:buNone/>
                      </a:pPr>
                      <a:r>
                        <a:rPr lang="en"/>
                        <a:t>3</a:t>
                      </a:r>
                      <a:endParaRPr/>
                    </a:p>
                  </a:txBody>
                  <a:tcPr marT="0" marB="0" marR="91425" marL="91425"/>
                </a:tc>
                <a:tc>
                  <a:txBody>
                    <a:bodyPr/>
                    <a:lstStyle/>
                    <a:p>
                      <a:pPr indent="0" lvl="0" marL="0" rtl="0" algn="l">
                        <a:spcBef>
                          <a:spcPts val="0"/>
                        </a:spcBef>
                        <a:spcAft>
                          <a:spcPts val="0"/>
                        </a:spcAft>
                        <a:buNone/>
                      </a:pPr>
                      <a:r>
                        <a:rPr lang="en"/>
                        <a:t>0x1000</a:t>
                      </a:r>
                      <a:endParaRPr/>
                    </a:p>
                  </a:txBody>
                  <a:tcPr marT="0" marB="0" marR="91425" marL="91425"/>
                </a:tc>
                <a:tc>
                  <a:txBody>
                    <a:bodyPr/>
                    <a:lstStyle/>
                    <a:p>
                      <a:pPr indent="0" lvl="0" marL="0" rtl="0" algn="l">
                        <a:spcBef>
                          <a:spcPts val="0"/>
                        </a:spcBef>
                        <a:spcAft>
                          <a:spcPts val="0"/>
                        </a:spcAft>
                        <a:buNone/>
                      </a:pPr>
                      <a:r>
                        <a:rPr lang="en"/>
                        <a:t>0xF00D3ABC</a:t>
                      </a:r>
                      <a:endParaRPr/>
                    </a:p>
                  </a:txBody>
                  <a:tcPr marT="0" marB="0" marR="91425" marL="91425"/>
                </a:tc>
              </a:tr>
              <a:tr h="266250">
                <a:tc>
                  <a:txBody>
                    <a:bodyPr/>
                    <a:lstStyle/>
                    <a:p>
                      <a:pPr indent="0" lvl="0" marL="0" rtl="0" algn="ctr">
                        <a:spcBef>
                          <a:spcPts val="0"/>
                        </a:spcBef>
                        <a:spcAft>
                          <a:spcPts val="0"/>
                        </a:spcAft>
                        <a:buNone/>
                      </a:pPr>
                      <a:r>
                        <a:rPr lang="en"/>
                        <a:t>6</a:t>
                      </a:r>
                      <a:endParaRPr/>
                    </a:p>
                  </a:txBody>
                  <a:tcPr marT="0" marB="0" marR="91425" marL="91425"/>
                </a:tc>
                <a:tc>
                  <a:txBody>
                    <a:bodyPr/>
                    <a:lstStyle/>
                    <a:p>
                      <a:pPr indent="0" lvl="0" marL="0" rtl="0" algn="l">
                        <a:spcBef>
                          <a:spcPts val="0"/>
                        </a:spcBef>
                        <a:spcAft>
                          <a:spcPts val="0"/>
                        </a:spcAft>
                        <a:buNone/>
                      </a:pPr>
                      <a:r>
                        <a:rPr lang="en"/>
                        <a:t>0x2000</a:t>
                      </a:r>
                      <a:endParaRPr/>
                    </a:p>
                  </a:txBody>
                  <a:tcPr marT="0" marB="0" marR="91425" marL="91425"/>
                </a:tc>
                <a:tc>
                  <a:txBody>
                    <a:bodyPr/>
                    <a:lstStyle/>
                    <a:p>
                      <a:pPr indent="0" lvl="0" marL="0" rtl="0" algn="l">
                        <a:spcBef>
                          <a:spcPts val="0"/>
                        </a:spcBef>
                        <a:spcAft>
                          <a:spcPts val="0"/>
                        </a:spcAft>
                        <a:buNone/>
                      </a:pPr>
                      <a:r>
                        <a:rPr lang="en"/>
                        <a:t>Unknown</a:t>
                      </a:r>
                      <a:endParaRPr/>
                    </a:p>
                  </a:txBody>
                  <a:tcPr marT="0" marB="0" marR="91425" marL="91425"/>
                </a:tc>
              </a:tr>
              <a:tr h="266250">
                <a:tc>
                  <a:txBody>
                    <a:bodyPr/>
                    <a:lstStyle/>
                    <a:p>
                      <a:pPr indent="0" lvl="0" marL="0" rtl="0" algn="ctr">
                        <a:spcBef>
                          <a:spcPts val="0"/>
                        </a:spcBef>
                        <a:spcAft>
                          <a:spcPts val="0"/>
                        </a:spcAft>
                        <a:buNone/>
                      </a:pPr>
                      <a:r>
                        <a:rPr lang="en"/>
                        <a:t>11</a:t>
                      </a:r>
                      <a:endParaRPr/>
                    </a:p>
                  </a:txBody>
                  <a:tcPr marT="0" marB="0" marR="91425" marL="91425"/>
                </a:tc>
                <a:tc>
                  <a:txBody>
                    <a:bodyPr/>
                    <a:lstStyle/>
                    <a:p>
                      <a:pPr indent="0" lvl="0" marL="0" rtl="0" algn="l">
                        <a:spcBef>
                          <a:spcPts val="0"/>
                        </a:spcBef>
                        <a:spcAft>
                          <a:spcPts val="0"/>
                        </a:spcAft>
                        <a:buNone/>
                      </a:pPr>
                      <a:r>
                        <a:rPr lang="en"/>
                        <a:t>Unknown</a:t>
                      </a:r>
                      <a:endParaRPr/>
                    </a:p>
                  </a:txBody>
                  <a:tcPr marT="0" marB="0" marR="91425" marL="91425"/>
                </a:tc>
                <a:tc>
                  <a:txBody>
                    <a:bodyPr/>
                    <a:lstStyle/>
                    <a:p>
                      <a:pPr indent="0" lvl="0" marL="0" rtl="0" algn="l">
                        <a:spcBef>
                          <a:spcPts val="0"/>
                        </a:spcBef>
                        <a:spcAft>
                          <a:spcPts val="0"/>
                        </a:spcAft>
                        <a:buNone/>
                      </a:pPr>
                      <a:r>
                        <a:rPr lang="en"/>
                        <a:t>Unknown</a:t>
                      </a:r>
                      <a:endParaRPr/>
                    </a:p>
                  </a:txBody>
                  <a:tcPr marT="0" marB="0" marR="91425" marL="91425"/>
                </a:tc>
              </a:tr>
              <a:tr h="266250">
                <a:tc>
                  <a:txBody>
                    <a:bodyPr/>
                    <a:lstStyle/>
                    <a:p>
                      <a:pPr indent="0" lvl="0" marL="0" rtl="0" algn="ctr">
                        <a:spcBef>
                          <a:spcPts val="0"/>
                        </a:spcBef>
                        <a:spcAft>
                          <a:spcPts val="0"/>
                        </a:spcAft>
                        <a:buNone/>
                      </a:pPr>
                      <a:r>
                        <a:rPr lang="en"/>
                        <a:t>15</a:t>
                      </a:r>
                      <a:endParaRPr/>
                    </a:p>
                  </a:txBody>
                  <a:tcPr marT="0" marB="0" marR="91425" marL="91425"/>
                </a:tc>
                <a:tc>
                  <a:txBody>
                    <a:bodyPr/>
                    <a:lstStyle/>
                    <a:p>
                      <a:pPr indent="0" lvl="0" marL="0" rtl="0" algn="l">
                        <a:spcBef>
                          <a:spcPts val="0"/>
                        </a:spcBef>
                        <a:spcAft>
                          <a:spcPts val="0"/>
                        </a:spcAft>
                        <a:buNone/>
                      </a:pPr>
                      <a:r>
                        <a:rPr lang="en"/>
                        <a:t>0x3000</a:t>
                      </a:r>
                      <a:endParaRPr/>
                    </a:p>
                  </a:txBody>
                  <a:tcPr marT="0" marB="0" marR="91425" marL="91425"/>
                </a:tc>
                <a:tc>
                  <a:txBody>
                    <a:bodyPr/>
                    <a:lstStyle/>
                    <a:p>
                      <a:pPr indent="0" lvl="0" marL="0" rtl="0" algn="l">
                        <a:spcBef>
                          <a:spcPts val="0"/>
                        </a:spcBef>
                        <a:spcAft>
                          <a:spcPts val="0"/>
                        </a:spcAft>
                        <a:buNone/>
                      </a:pPr>
                      <a:r>
                        <a:rPr lang="en"/>
                        <a:t>0xDEADBEEF</a:t>
                      </a:r>
                      <a:endParaRPr/>
                    </a:p>
                  </a:txBody>
                  <a:tcPr marT="0" marB="0" marR="91425" marL="91425"/>
                </a:tc>
              </a:tr>
              <a:tr h="266250">
                <a:tc>
                  <a:txBody>
                    <a:bodyPr/>
                    <a:lstStyle/>
                    <a:p>
                      <a:pPr indent="0" lvl="0" marL="0" rtl="0" algn="ctr">
                        <a:spcBef>
                          <a:spcPts val="0"/>
                        </a:spcBef>
                        <a:spcAft>
                          <a:spcPts val="0"/>
                        </a:spcAft>
                        <a:buNone/>
                      </a:pPr>
                      <a:r>
                        <a:rPr lang="en"/>
                        <a:t>17</a:t>
                      </a:r>
                      <a:endParaRPr/>
                    </a:p>
                  </a:txBody>
                  <a:tcPr marT="0" marB="0" marR="91425" marL="91425"/>
                </a:tc>
                <a:tc>
                  <a:txBody>
                    <a:bodyPr/>
                    <a:lstStyle/>
                    <a:p>
                      <a:pPr indent="0" lvl="0" marL="0" rtl="0" algn="l">
                        <a:spcBef>
                          <a:spcPts val="0"/>
                        </a:spcBef>
                        <a:spcAft>
                          <a:spcPts val="0"/>
                        </a:spcAft>
                        <a:buNone/>
                      </a:pPr>
                      <a:r>
                        <a:rPr lang="en"/>
                        <a:t>Unknown</a:t>
                      </a:r>
                      <a:endParaRPr/>
                    </a:p>
                  </a:txBody>
                  <a:tcPr marT="0" marB="0" marR="91425" marL="91425"/>
                </a:tc>
                <a:tc>
                  <a:txBody>
                    <a:bodyPr/>
                    <a:lstStyle/>
                    <a:p>
                      <a:pPr indent="0" lvl="0" marL="0" rtl="0" algn="l">
                        <a:spcBef>
                          <a:spcPts val="0"/>
                        </a:spcBef>
                        <a:spcAft>
                          <a:spcPts val="0"/>
                        </a:spcAft>
                        <a:buNone/>
                      </a:pPr>
                      <a:r>
                        <a:rPr lang="en"/>
                        <a:t>Unknown</a:t>
                      </a:r>
                      <a:endParaRPr/>
                    </a:p>
                  </a:txBody>
                  <a:tcPr marT="0" marB="0" marR="91425" marL="91425"/>
                </a:tc>
              </a:tr>
            </a:tbl>
          </a:graphicData>
        </a:graphic>
      </p:graphicFrame>
      <p:graphicFrame>
        <p:nvGraphicFramePr>
          <p:cNvPr id="249" name="Google Shape;249;p43"/>
          <p:cNvGraphicFramePr/>
          <p:nvPr/>
        </p:nvGraphicFramePr>
        <p:xfrm>
          <a:off x="5502500" y="317725"/>
          <a:ext cx="3000000" cy="3000000"/>
        </p:xfrm>
        <a:graphic>
          <a:graphicData uri="http://schemas.openxmlformats.org/drawingml/2006/table">
            <a:tbl>
              <a:tblPr>
                <a:noFill/>
                <a:tableStyleId>{7A282924-E54B-4CEB-96E2-BBAB16F952A4}</a:tableStyleId>
              </a:tblPr>
              <a:tblGrid>
                <a:gridCol w="1759400"/>
                <a:gridCol w="1759400"/>
              </a:tblGrid>
              <a:tr h="258175">
                <a:tc gridSpan="2">
                  <a:txBody>
                    <a:bodyPr/>
                    <a:lstStyle/>
                    <a:p>
                      <a:pPr indent="0" lvl="0" marL="0" rtl="0" algn="ctr">
                        <a:spcBef>
                          <a:spcPts val="0"/>
                        </a:spcBef>
                        <a:spcAft>
                          <a:spcPts val="0"/>
                        </a:spcAft>
                        <a:buNone/>
                      </a:pPr>
                      <a:r>
                        <a:rPr lang="en"/>
                        <a:t>DCache (Shared)</a:t>
                      </a:r>
                      <a:endParaRPr/>
                    </a:p>
                  </a:txBody>
                  <a:tcPr marT="0" marB="0" marR="91425" marL="91425"/>
                </a:tc>
                <a:tc hMerge="1"/>
              </a:tr>
              <a:tr h="279500">
                <a:tc>
                  <a:txBody>
                    <a:bodyPr/>
                    <a:lstStyle/>
                    <a:p>
                      <a:pPr indent="0" lvl="0" marL="0" rtl="0" algn="l">
                        <a:spcBef>
                          <a:spcPts val="0"/>
                        </a:spcBef>
                        <a:spcAft>
                          <a:spcPts val="0"/>
                        </a:spcAft>
                        <a:buNone/>
                      </a:pPr>
                      <a:r>
                        <a:rPr lang="en"/>
                        <a:t>Address</a:t>
                      </a:r>
                      <a:endParaRPr/>
                    </a:p>
                  </a:txBody>
                  <a:tcPr marT="0" marB="0" marR="91425" marL="91425"/>
                </a:tc>
                <a:tc>
                  <a:txBody>
                    <a:bodyPr/>
                    <a:lstStyle/>
                    <a:p>
                      <a:pPr indent="0" lvl="0" marL="0" rtl="0" algn="l">
                        <a:spcBef>
                          <a:spcPts val="0"/>
                        </a:spcBef>
                        <a:spcAft>
                          <a:spcPts val="0"/>
                        </a:spcAft>
                        <a:buNone/>
                      </a:pPr>
                      <a:r>
                        <a:rPr lang="en"/>
                        <a:t>Value</a:t>
                      </a:r>
                      <a:endParaRPr/>
                    </a:p>
                  </a:txBody>
                  <a:tcPr marT="0" marB="0" marR="91425" marL="91425"/>
                </a:tc>
              </a:tr>
              <a:tr h="279500">
                <a:tc>
                  <a:txBody>
                    <a:bodyPr/>
                    <a:lstStyle/>
                    <a:p>
                      <a:pPr indent="0" lvl="0" marL="0" rtl="0" algn="l">
                        <a:spcBef>
                          <a:spcPts val="0"/>
                        </a:spcBef>
                        <a:spcAft>
                          <a:spcPts val="0"/>
                        </a:spcAft>
                        <a:buNone/>
                      </a:pPr>
                      <a:r>
                        <a:rPr lang="en"/>
                        <a:t>0x1000</a:t>
                      </a:r>
                      <a:endParaRPr/>
                    </a:p>
                  </a:txBody>
                  <a:tcPr marT="0" marB="0" marR="91425" marL="91425"/>
                </a:tc>
                <a:tc>
                  <a:txBody>
                    <a:bodyPr/>
                    <a:lstStyle/>
                    <a:p>
                      <a:pPr indent="0" lvl="0" marL="0" rtl="0" algn="l">
                        <a:spcBef>
                          <a:spcPts val="0"/>
                        </a:spcBef>
                        <a:spcAft>
                          <a:spcPts val="0"/>
                        </a:spcAft>
                        <a:buNone/>
                      </a:pPr>
                      <a:r>
                        <a:rPr lang="en"/>
                        <a:t>0xAABBCCDD</a:t>
                      </a:r>
                      <a:endParaRPr/>
                    </a:p>
                  </a:txBody>
                  <a:tcPr marT="0" marB="0" marR="91425" marL="91425"/>
                </a:tc>
              </a:tr>
              <a:tr h="279500">
                <a:tc>
                  <a:txBody>
                    <a:bodyPr/>
                    <a:lstStyle/>
                    <a:p>
                      <a:pPr indent="0" lvl="0" marL="0" rtl="0" algn="l">
                        <a:spcBef>
                          <a:spcPts val="0"/>
                        </a:spcBef>
                        <a:spcAft>
                          <a:spcPts val="0"/>
                        </a:spcAft>
                        <a:buNone/>
                      </a:pPr>
                      <a:r>
                        <a:rPr lang="en"/>
                        <a:t>0x2000</a:t>
                      </a:r>
                      <a:endParaRPr/>
                    </a:p>
                  </a:txBody>
                  <a:tcPr marT="0" marB="0" marR="91425" marL="91425"/>
                </a:tc>
                <a:tc>
                  <a:txBody>
                    <a:bodyPr/>
                    <a:lstStyle/>
                    <a:p>
                      <a:pPr indent="0" lvl="0" marL="0" rtl="0" algn="l">
                        <a:spcBef>
                          <a:spcPts val="0"/>
                        </a:spcBef>
                        <a:spcAft>
                          <a:spcPts val="0"/>
                        </a:spcAft>
                        <a:buNone/>
                      </a:pPr>
                      <a:r>
                        <a:rPr lang="en"/>
                        <a:t>0xBADE2140</a:t>
                      </a:r>
                      <a:endParaRPr/>
                    </a:p>
                  </a:txBody>
                  <a:tcPr marT="0" marB="0" marR="91425" marL="91425"/>
                </a:tc>
              </a:tr>
              <a:tr h="279500">
                <a:tc>
                  <a:txBody>
                    <a:bodyPr/>
                    <a:lstStyle/>
                    <a:p>
                      <a:pPr indent="0" lvl="0" marL="0" rtl="0" algn="l">
                        <a:spcBef>
                          <a:spcPts val="0"/>
                        </a:spcBef>
                        <a:spcAft>
                          <a:spcPts val="0"/>
                        </a:spcAft>
                        <a:buNone/>
                      </a:pPr>
                      <a:r>
                        <a:rPr lang="en"/>
                        <a:t>0x3000</a:t>
                      </a:r>
                      <a:endParaRPr/>
                    </a:p>
                  </a:txBody>
                  <a:tcPr marT="0" marB="0" marR="91425" marL="91425"/>
                </a:tc>
                <a:tc>
                  <a:txBody>
                    <a:bodyPr/>
                    <a:lstStyle/>
                    <a:p>
                      <a:pPr indent="0" lvl="0" marL="0" rtl="0" algn="l">
                        <a:spcBef>
                          <a:spcPts val="0"/>
                        </a:spcBef>
                        <a:spcAft>
                          <a:spcPts val="0"/>
                        </a:spcAft>
                        <a:buNone/>
                      </a:pPr>
                      <a:r>
                        <a:rPr lang="en"/>
                        <a:t>0x1234ABCD</a:t>
                      </a:r>
                      <a:endParaRPr/>
                    </a:p>
                  </a:txBody>
                  <a:tcPr marT="0" marB="0" marR="91425" marL="91425"/>
                </a:tc>
              </a:tr>
            </a:tbl>
          </a:graphicData>
        </a:graphic>
      </p:graphicFrame>
      <p:sp>
        <p:nvSpPr>
          <p:cNvPr id="250" name="Google Shape;250;p43"/>
          <p:cNvSpPr txBox="1"/>
          <p:nvPr/>
        </p:nvSpPr>
        <p:spPr>
          <a:xfrm>
            <a:off x="6422275" y="3019300"/>
            <a:ext cx="26772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Now assume all stores are executed by thread 0, while all loads are executed by thread 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Assume the stores make no progress. Under the </a:t>
            </a:r>
            <a:r>
              <a:rPr b="1" lang="en"/>
              <a:t>weak multi-copy-atomic memory model</a:t>
            </a:r>
            <a:r>
              <a:rPr lang="en"/>
              <a:t>, can each load complete? </a:t>
            </a:r>
            <a:endParaRPr/>
          </a:p>
        </p:txBody>
      </p:sp>
      <p:graphicFrame>
        <p:nvGraphicFramePr>
          <p:cNvPr id="251" name="Google Shape;251;p43"/>
          <p:cNvGraphicFramePr/>
          <p:nvPr/>
        </p:nvGraphicFramePr>
        <p:xfrm>
          <a:off x="96100" y="2347600"/>
          <a:ext cx="3000000" cy="3000000"/>
        </p:xfrm>
        <a:graphic>
          <a:graphicData uri="http://schemas.openxmlformats.org/drawingml/2006/table">
            <a:tbl>
              <a:tblPr>
                <a:noFill/>
                <a:tableStyleId>{7A282924-E54B-4CEB-96E2-BBAB16F952A4}</a:tableStyleId>
              </a:tblPr>
              <a:tblGrid>
                <a:gridCol w="1753800"/>
                <a:gridCol w="1256500"/>
                <a:gridCol w="1505150"/>
                <a:gridCol w="1505150"/>
              </a:tblGrid>
              <a:tr h="246325">
                <a:tc gridSpan="4">
                  <a:txBody>
                    <a:bodyPr/>
                    <a:lstStyle/>
                    <a:p>
                      <a:pPr indent="0" lvl="0" marL="0" rtl="0" algn="ctr">
                        <a:spcBef>
                          <a:spcPts val="0"/>
                        </a:spcBef>
                        <a:spcAft>
                          <a:spcPts val="0"/>
                        </a:spcAft>
                        <a:buNone/>
                      </a:pPr>
                      <a:r>
                        <a:rPr lang="en"/>
                        <a:t>Load Queue (Thread 2)</a:t>
                      </a:r>
                      <a:endParaRPr/>
                    </a:p>
                  </a:txBody>
                  <a:tcPr marT="0" marB="0" marR="91425" marL="91425"/>
                </a:tc>
                <a:tc hMerge="1"/>
                <a:tc hMerge="1"/>
                <a:tc hMerge="1"/>
              </a:tr>
              <a:tr h="376075">
                <a:tc>
                  <a:txBody>
                    <a:bodyPr/>
                    <a:lstStyle/>
                    <a:p>
                      <a:pPr indent="0" lvl="0" marL="0" rtl="0" algn="l">
                        <a:spcBef>
                          <a:spcPts val="0"/>
                        </a:spcBef>
                        <a:spcAft>
                          <a:spcPts val="0"/>
                        </a:spcAft>
                        <a:buNone/>
                      </a:pPr>
                      <a:r>
                        <a:rPr lang="en"/>
                        <a:t>Instruction number</a:t>
                      </a:r>
                      <a:endParaRPr/>
                    </a:p>
                  </a:txBody>
                  <a:tcPr marT="0" marB="0" marR="91425" marL="91425"/>
                </a:tc>
                <a:tc>
                  <a:txBody>
                    <a:bodyPr/>
                    <a:lstStyle/>
                    <a:p>
                      <a:pPr indent="0" lvl="0" marL="0" rtl="0" algn="l">
                        <a:spcBef>
                          <a:spcPts val="0"/>
                        </a:spcBef>
                        <a:spcAft>
                          <a:spcPts val="0"/>
                        </a:spcAft>
                        <a:buNone/>
                      </a:pPr>
                      <a:r>
                        <a:rPr lang="en"/>
                        <a:t>Address</a:t>
                      </a:r>
                      <a:endParaRPr/>
                    </a:p>
                  </a:txBody>
                  <a:tcPr marT="0" marB="0" marR="91425" marL="91425"/>
                </a:tc>
                <a:tc>
                  <a:txBody>
                    <a:bodyPr/>
                    <a:lstStyle/>
                    <a:p>
                      <a:pPr indent="0" lvl="0" marL="0" rtl="0" algn="l">
                        <a:spcBef>
                          <a:spcPts val="0"/>
                        </a:spcBef>
                        <a:spcAft>
                          <a:spcPts val="0"/>
                        </a:spcAft>
                        <a:buNone/>
                      </a:pPr>
                      <a:r>
                        <a:rPr lang="en"/>
                        <a:t>Can complete?</a:t>
                      </a:r>
                      <a:endParaRPr/>
                    </a:p>
                  </a:txBody>
                  <a:tcPr marT="0" marB="0" marR="91425" marL="91425"/>
                </a:tc>
                <a:tc>
                  <a:txBody>
                    <a:bodyPr/>
                    <a:lstStyle/>
                    <a:p>
                      <a:pPr indent="0" lvl="0" marL="0" rtl="0" algn="l">
                        <a:spcBef>
                          <a:spcPts val="0"/>
                        </a:spcBef>
                        <a:spcAft>
                          <a:spcPts val="0"/>
                        </a:spcAft>
                        <a:buNone/>
                      </a:pPr>
                      <a:r>
                        <a:rPr lang="en"/>
                        <a:t>Value</a:t>
                      </a:r>
                      <a:endParaRPr/>
                    </a:p>
                  </a:txBody>
                  <a:tcPr marT="0" marB="0" marR="91425" marL="91425"/>
                </a:tc>
              </a:tr>
              <a:tr h="213375">
                <a:tc>
                  <a:txBody>
                    <a:bodyPr/>
                    <a:lstStyle/>
                    <a:p>
                      <a:pPr indent="0" lvl="0" marL="0" rtl="0" algn="ctr">
                        <a:spcBef>
                          <a:spcPts val="0"/>
                        </a:spcBef>
                        <a:spcAft>
                          <a:spcPts val="0"/>
                        </a:spcAft>
                        <a:buNone/>
                      </a:pPr>
                      <a:r>
                        <a:rPr lang="en"/>
                        <a:t>1</a:t>
                      </a:r>
                      <a:endParaRPr/>
                    </a:p>
                  </a:txBody>
                  <a:tcPr marT="0" marB="0" marR="91425" marL="91425"/>
                </a:tc>
                <a:tc>
                  <a:txBody>
                    <a:bodyPr/>
                    <a:lstStyle/>
                    <a:p>
                      <a:pPr indent="0" lvl="0" marL="0" rtl="0" algn="l">
                        <a:spcBef>
                          <a:spcPts val="0"/>
                        </a:spcBef>
                        <a:spcAft>
                          <a:spcPts val="0"/>
                        </a:spcAft>
                        <a:buNone/>
                      </a:pPr>
                      <a:r>
                        <a:rPr lang="en"/>
                        <a:t>0x2000</a:t>
                      </a:r>
                      <a:endParaRPr/>
                    </a:p>
                  </a:txBody>
                  <a:tcPr marT="0" marB="0" marR="91425" marL="91425"/>
                </a:tc>
                <a:tc>
                  <a:txBody>
                    <a:bodyPr/>
                    <a:lstStyle/>
                    <a:p>
                      <a:pPr indent="0" lvl="0" marL="0" rtl="0" algn="l">
                        <a:spcBef>
                          <a:spcPts val="0"/>
                        </a:spcBef>
                        <a:spcAft>
                          <a:spcPts val="0"/>
                        </a:spcAft>
                        <a:buNone/>
                      </a:pPr>
                      <a:r>
                        <a:t/>
                      </a:r>
                      <a:endParaRPr/>
                    </a:p>
                  </a:txBody>
                  <a:tcPr marT="0" marB="0" marR="91425" marL="91425"/>
                </a:tc>
                <a:tc>
                  <a:txBody>
                    <a:bodyPr/>
                    <a:lstStyle/>
                    <a:p>
                      <a:pPr indent="0" lvl="0" marL="0" rtl="0" algn="l">
                        <a:spcBef>
                          <a:spcPts val="0"/>
                        </a:spcBef>
                        <a:spcAft>
                          <a:spcPts val="0"/>
                        </a:spcAft>
                        <a:buNone/>
                      </a:pPr>
                      <a:r>
                        <a:t/>
                      </a:r>
                      <a:endParaRPr/>
                    </a:p>
                  </a:txBody>
                  <a:tcPr marT="0" marB="0" marR="91425" marL="91425"/>
                </a:tc>
              </a:tr>
              <a:tr h="213375">
                <a:tc>
                  <a:txBody>
                    <a:bodyPr/>
                    <a:lstStyle/>
                    <a:p>
                      <a:pPr indent="0" lvl="0" marL="0" rtl="0" algn="ctr">
                        <a:spcBef>
                          <a:spcPts val="0"/>
                        </a:spcBef>
                        <a:spcAft>
                          <a:spcPts val="0"/>
                        </a:spcAft>
                        <a:buNone/>
                      </a:pPr>
                      <a:r>
                        <a:rPr lang="en"/>
                        <a:t>5</a:t>
                      </a:r>
                      <a:endParaRPr/>
                    </a:p>
                  </a:txBody>
                  <a:tcPr marT="0" marB="0" marR="91425" marL="91425"/>
                </a:tc>
                <a:tc>
                  <a:txBody>
                    <a:bodyPr/>
                    <a:lstStyle/>
                    <a:p>
                      <a:pPr indent="0" lvl="0" marL="0" rtl="0" algn="l">
                        <a:spcBef>
                          <a:spcPts val="0"/>
                        </a:spcBef>
                        <a:spcAft>
                          <a:spcPts val="0"/>
                        </a:spcAft>
                        <a:buNone/>
                      </a:pPr>
                      <a:r>
                        <a:rPr lang="en"/>
                        <a:t>0x3000</a:t>
                      </a:r>
                      <a:endParaRPr/>
                    </a:p>
                  </a:txBody>
                  <a:tcPr marT="0" marB="0" marR="91425" marL="91425"/>
                </a:tc>
                <a:tc>
                  <a:txBody>
                    <a:bodyPr/>
                    <a:lstStyle/>
                    <a:p>
                      <a:pPr indent="0" lvl="0" marL="0" rtl="0" algn="l">
                        <a:spcBef>
                          <a:spcPts val="0"/>
                        </a:spcBef>
                        <a:spcAft>
                          <a:spcPts val="0"/>
                        </a:spcAft>
                        <a:buNone/>
                      </a:pPr>
                      <a:r>
                        <a:t/>
                      </a:r>
                      <a:endParaRPr/>
                    </a:p>
                  </a:txBody>
                  <a:tcPr marT="0" marB="0" marR="91425" marL="91425"/>
                </a:tc>
                <a:tc>
                  <a:txBody>
                    <a:bodyPr/>
                    <a:lstStyle/>
                    <a:p>
                      <a:pPr indent="0" lvl="0" marL="0" rtl="0" algn="l">
                        <a:spcBef>
                          <a:spcPts val="0"/>
                        </a:spcBef>
                        <a:spcAft>
                          <a:spcPts val="0"/>
                        </a:spcAft>
                        <a:buNone/>
                      </a:pPr>
                      <a:r>
                        <a:t/>
                      </a:r>
                      <a:endParaRPr/>
                    </a:p>
                  </a:txBody>
                  <a:tcPr marT="0" marB="0" marR="91425" marL="91425"/>
                </a:tc>
              </a:tr>
              <a:tr h="213375">
                <a:tc>
                  <a:txBody>
                    <a:bodyPr/>
                    <a:lstStyle/>
                    <a:p>
                      <a:pPr indent="0" lvl="0" marL="0" rtl="0" algn="ctr">
                        <a:spcBef>
                          <a:spcPts val="0"/>
                        </a:spcBef>
                        <a:spcAft>
                          <a:spcPts val="0"/>
                        </a:spcAft>
                        <a:buNone/>
                      </a:pPr>
                      <a:r>
                        <a:rPr lang="en"/>
                        <a:t>7</a:t>
                      </a:r>
                      <a:endParaRPr/>
                    </a:p>
                  </a:txBody>
                  <a:tcPr marT="0" marB="0" marR="91425" marL="91425"/>
                </a:tc>
                <a:tc>
                  <a:txBody>
                    <a:bodyPr/>
                    <a:lstStyle/>
                    <a:p>
                      <a:pPr indent="0" lvl="0" marL="0" rtl="0" algn="l">
                        <a:spcBef>
                          <a:spcPts val="0"/>
                        </a:spcBef>
                        <a:spcAft>
                          <a:spcPts val="0"/>
                        </a:spcAft>
                        <a:buNone/>
                      </a:pPr>
                      <a:r>
                        <a:rPr lang="en"/>
                        <a:t>0x1000</a:t>
                      </a:r>
                      <a:endParaRPr/>
                    </a:p>
                  </a:txBody>
                  <a:tcPr marT="0" marB="0" marR="91425" marL="91425"/>
                </a:tc>
                <a:tc>
                  <a:txBody>
                    <a:bodyPr/>
                    <a:lstStyle/>
                    <a:p>
                      <a:pPr indent="0" lvl="0" marL="0" rtl="0" algn="l">
                        <a:spcBef>
                          <a:spcPts val="0"/>
                        </a:spcBef>
                        <a:spcAft>
                          <a:spcPts val="0"/>
                        </a:spcAft>
                        <a:buNone/>
                      </a:pPr>
                      <a:r>
                        <a:t/>
                      </a:r>
                      <a:endParaRPr/>
                    </a:p>
                  </a:txBody>
                  <a:tcPr marT="0" marB="0" marR="91425" marL="91425"/>
                </a:tc>
                <a:tc>
                  <a:txBody>
                    <a:bodyPr/>
                    <a:lstStyle/>
                    <a:p>
                      <a:pPr indent="0" lvl="0" marL="0" rtl="0" algn="l">
                        <a:spcBef>
                          <a:spcPts val="0"/>
                        </a:spcBef>
                        <a:spcAft>
                          <a:spcPts val="0"/>
                        </a:spcAft>
                        <a:buNone/>
                      </a:pPr>
                      <a:r>
                        <a:t/>
                      </a:r>
                      <a:endParaRPr/>
                    </a:p>
                  </a:txBody>
                  <a:tcPr marT="0" marB="0" marR="91425" marL="91425"/>
                </a:tc>
              </a:tr>
              <a:tr h="213375">
                <a:tc>
                  <a:txBody>
                    <a:bodyPr/>
                    <a:lstStyle/>
                    <a:p>
                      <a:pPr indent="0" lvl="0" marL="0" rtl="0" algn="ctr">
                        <a:spcBef>
                          <a:spcPts val="0"/>
                        </a:spcBef>
                        <a:spcAft>
                          <a:spcPts val="0"/>
                        </a:spcAft>
                        <a:buNone/>
                      </a:pPr>
                      <a:r>
                        <a:rPr lang="en"/>
                        <a:t>8</a:t>
                      </a:r>
                      <a:endParaRPr/>
                    </a:p>
                  </a:txBody>
                  <a:tcPr marT="0" marB="0" marR="91425" marL="91425"/>
                </a:tc>
                <a:tc>
                  <a:txBody>
                    <a:bodyPr/>
                    <a:lstStyle/>
                    <a:p>
                      <a:pPr indent="0" lvl="0" marL="0" rtl="0" algn="l">
                        <a:spcBef>
                          <a:spcPts val="0"/>
                        </a:spcBef>
                        <a:spcAft>
                          <a:spcPts val="0"/>
                        </a:spcAft>
                        <a:buNone/>
                      </a:pPr>
                      <a:r>
                        <a:rPr lang="en"/>
                        <a:t>0x4000</a:t>
                      </a:r>
                      <a:endParaRPr/>
                    </a:p>
                  </a:txBody>
                  <a:tcPr marT="0" marB="0" marR="91425" marL="91425"/>
                </a:tc>
                <a:tc>
                  <a:txBody>
                    <a:bodyPr/>
                    <a:lstStyle/>
                    <a:p>
                      <a:pPr indent="0" lvl="0" marL="0" rtl="0" algn="l">
                        <a:spcBef>
                          <a:spcPts val="0"/>
                        </a:spcBef>
                        <a:spcAft>
                          <a:spcPts val="0"/>
                        </a:spcAft>
                        <a:buNone/>
                      </a:pPr>
                      <a:r>
                        <a:t/>
                      </a:r>
                      <a:endParaRPr/>
                    </a:p>
                  </a:txBody>
                  <a:tcPr marT="0" marB="0" marR="91425" marL="91425"/>
                </a:tc>
                <a:tc>
                  <a:txBody>
                    <a:bodyPr/>
                    <a:lstStyle/>
                    <a:p>
                      <a:pPr indent="0" lvl="0" marL="0" rtl="0" algn="l">
                        <a:spcBef>
                          <a:spcPts val="0"/>
                        </a:spcBef>
                        <a:spcAft>
                          <a:spcPts val="0"/>
                        </a:spcAft>
                        <a:buNone/>
                      </a:pPr>
                      <a:r>
                        <a:t/>
                      </a:r>
                      <a:endParaRPr/>
                    </a:p>
                  </a:txBody>
                  <a:tcPr marT="0" marB="0" marR="91425" marL="91425"/>
                </a:tc>
              </a:tr>
              <a:tr h="213375">
                <a:tc>
                  <a:txBody>
                    <a:bodyPr/>
                    <a:lstStyle/>
                    <a:p>
                      <a:pPr indent="0" lvl="0" marL="0" rtl="0" algn="ctr">
                        <a:spcBef>
                          <a:spcPts val="0"/>
                        </a:spcBef>
                        <a:spcAft>
                          <a:spcPts val="0"/>
                        </a:spcAft>
                        <a:buNone/>
                      </a:pPr>
                      <a:r>
                        <a:rPr lang="en"/>
                        <a:t>9</a:t>
                      </a:r>
                      <a:endParaRPr/>
                    </a:p>
                  </a:txBody>
                  <a:tcPr marT="0" marB="0" marR="91425" marL="91425"/>
                </a:tc>
                <a:tc>
                  <a:txBody>
                    <a:bodyPr/>
                    <a:lstStyle/>
                    <a:p>
                      <a:pPr indent="0" lvl="0" marL="0" rtl="0" algn="l">
                        <a:spcBef>
                          <a:spcPts val="0"/>
                        </a:spcBef>
                        <a:spcAft>
                          <a:spcPts val="0"/>
                        </a:spcAft>
                        <a:buNone/>
                      </a:pPr>
                      <a:r>
                        <a:rPr lang="en"/>
                        <a:t>0x2000</a:t>
                      </a:r>
                      <a:endParaRPr/>
                    </a:p>
                  </a:txBody>
                  <a:tcPr marT="0" marB="0" marR="91425" marL="91425"/>
                </a:tc>
                <a:tc>
                  <a:txBody>
                    <a:bodyPr/>
                    <a:lstStyle/>
                    <a:p>
                      <a:pPr indent="0" lvl="0" marL="0" rtl="0" algn="l">
                        <a:spcBef>
                          <a:spcPts val="0"/>
                        </a:spcBef>
                        <a:spcAft>
                          <a:spcPts val="0"/>
                        </a:spcAft>
                        <a:buNone/>
                      </a:pPr>
                      <a:r>
                        <a:t/>
                      </a:r>
                      <a:endParaRPr/>
                    </a:p>
                  </a:txBody>
                  <a:tcPr marT="0" marB="0" marR="91425" marL="91425"/>
                </a:tc>
                <a:tc>
                  <a:txBody>
                    <a:bodyPr/>
                    <a:lstStyle/>
                    <a:p>
                      <a:pPr indent="0" lvl="0" marL="0" rtl="0" algn="l">
                        <a:spcBef>
                          <a:spcPts val="0"/>
                        </a:spcBef>
                        <a:spcAft>
                          <a:spcPts val="0"/>
                        </a:spcAft>
                        <a:buNone/>
                      </a:pPr>
                      <a:r>
                        <a:t/>
                      </a:r>
                      <a:endParaRPr/>
                    </a:p>
                  </a:txBody>
                  <a:tcPr marT="0" marB="0" marR="91425" marL="91425"/>
                </a:tc>
              </a:tr>
              <a:tr h="213375">
                <a:tc>
                  <a:txBody>
                    <a:bodyPr/>
                    <a:lstStyle/>
                    <a:p>
                      <a:pPr indent="0" lvl="0" marL="0" rtl="0" algn="ctr">
                        <a:spcBef>
                          <a:spcPts val="0"/>
                        </a:spcBef>
                        <a:spcAft>
                          <a:spcPts val="0"/>
                        </a:spcAft>
                        <a:buNone/>
                      </a:pPr>
                      <a:r>
                        <a:rPr lang="en"/>
                        <a:t>16</a:t>
                      </a:r>
                      <a:endParaRPr/>
                    </a:p>
                  </a:txBody>
                  <a:tcPr marT="0" marB="0" marR="91425" marL="91425"/>
                </a:tc>
                <a:tc>
                  <a:txBody>
                    <a:bodyPr/>
                    <a:lstStyle/>
                    <a:p>
                      <a:pPr indent="0" lvl="0" marL="0" rtl="0" algn="l">
                        <a:spcBef>
                          <a:spcPts val="0"/>
                        </a:spcBef>
                        <a:spcAft>
                          <a:spcPts val="0"/>
                        </a:spcAft>
                        <a:buNone/>
                      </a:pPr>
                      <a:r>
                        <a:rPr lang="en"/>
                        <a:t>0x3000</a:t>
                      </a:r>
                      <a:endParaRPr/>
                    </a:p>
                  </a:txBody>
                  <a:tcPr marT="0" marB="0" marR="91425" marL="91425"/>
                </a:tc>
                <a:tc>
                  <a:txBody>
                    <a:bodyPr/>
                    <a:lstStyle/>
                    <a:p>
                      <a:pPr indent="0" lvl="0" marL="0" rtl="0" algn="l">
                        <a:spcBef>
                          <a:spcPts val="0"/>
                        </a:spcBef>
                        <a:spcAft>
                          <a:spcPts val="0"/>
                        </a:spcAft>
                        <a:buNone/>
                      </a:pPr>
                      <a:r>
                        <a:t/>
                      </a:r>
                      <a:endParaRPr/>
                    </a:p>
                  </a:txBody>
                  <a:tcPr marT="0" marB="0" marR="91425" marL="91425"/>
                </a:tc>
                <a:tc>
                  <a:txBody>
                    <a:bodyPr/>
                    <a:lstStyle/>
                    <a:p>
                      <a:pPr indent="0" lvl="0" marL="0" rtl="0" algn="l">
                        <a:spcBef>
                          <a:spcPts val="0"/>
                        </a:spcBef>
                        <a:spcAft>
                          <a:spcPts val="0"/>
                        </a:spcAft>
                        <a:buNone/>
                      </a:pPr>
                      <a:r>
                        <a:t/>
                      </a:r>
                      <a:endParaRPr/>
                    </a:p>
                  </a:txBody>
                  <a:tcPr marT="0" marB="0" marR="91425" marL="91425"/>
                </a:tc>
              </a:tr>
              <a:tr h="213375">
                <a:tc>
                  <a:txBody>
                    <a:bodyPr/>
                    <a:lstStyle/>
                    <a:p>
                      <a:pPr indent="0" lvl="0" marL="0" rtl="0" algn="ctr">
                        <a:spcBef>
                          <a:spcPts val="0"/>
                        </a:spcBef>
                        <a:spcAft>
                          <a:spcPts val="0"/>
                        </a:spcAft>
                        <a:buNone/>
                      </a:pPr>
                      <a:r>
                        <a:rPr lang="en"/>
                        <a:t>18</a:t>
                      </a:r>
                      <a:endParaRPr/>
                    </a:p>
                  </a:txBody>
                  <a:tcPr marT="0" marB="0" marR="91425" marL="91425"/>
                </a:tc>
                <a:tc>
                  <a:txBody>
                    <a:bodyPr/>
                    <a:lstStyle/>
                    <a:p>
                      <a:pPr indent="0" lvl="0" marL="0" rtl="0" algn="l">
                        <a:spcBef>
                          <a:spcPts val="0"/>
                        </a:spcBef>
                        <a:spcAft>
                          <a:spcPts val="0"/>
                        </a:spcAft>
                        <a:buNone/>
                      </a:pPr>
                      <a:r>
                        <a:rPr lang="en"/>
                        <a:t>0x3000</a:t>
                      </a:r>
                      <a:endParaRPr/>
                    </a:p>
                  </a:txBody>
                  <a:tcPr marT="0" marB="0" marR="91425" marL="91425"/>
                </a:tc>
                <a:tc>
                  <a:txBody>
                    <a:bodyPr/>
                    <a:lstStyle/>
                    <a:p>
                      <a:pPr indent="0" lvl="0" marL="0" rtl="0" algn="l">
                        <a:spcBef>
                          <a:spcPts val="0"/>
                        </a:spcBef>
                        <a:spcAft>
                          <a:spcPts val="0"/>
                        </a:spcAft>
                        <a:buNone/>
                      </a:pPr>
                      <a:r>
                        <a:t/>
                      </a:r>
                      <a:endParaRPr/>
                    </a:p>
                  </a:txBody>
                  <a:tcPr marT="0" marB="0" marR="91425" marL="91425"/>
                </a:tc>
                <a:tc>
                  <a:txBody>
                    <a:bodyPr/>
                    <a:lstStyle/>
                    <a:p>
                      <a:pPr indent="0" lvl="0" marL="0" rtl="0" algn="l">
                        <a:spcBef>
                          <a:spcPts val="0"/>
                        </a:spcBef>
                        <a:spcAft>
                          <a:spcPts val="0"/>
                        </a:spcAft>
                        <a:buNone/>
                      </a:pPr>
                      <a:r>
                        <a:t/>
                      </a:r>
                      <a:endParaRPr/>
                    </a:p>
                  </a:txBody>
                  <a:tcPr marT="0" marB="0" marR="91425" marL="91425"/>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Synchronization (2018 Q6)</a:t>
            </a:r>
            <a:endParaRPr/>
          </a:p>
        </p:txBody>
      </p:sp>
      <p:sp>
        <p:nvSpPr>
          <p:cNvPr id="257" name="Google Shape;257;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The semaphore is a shared integer initialized to N. Two functions, “wait” and “signal”, must be implemented. The wait function spins until the integer is &gt;0. It then decrements the integer and finishes. The “signal” function increments the integer. In this way, only N threads can pass through the “wait” function before the “signal” function is called.</a:t>
            </a:r>
            <a:endParaRPr sz="1600"/>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1200"/>
              </a:spcAft>
              <a:buNone/>
            </a:pPr>
            <a:r>
              <a:t/>
            </a:r>
            <a:endParaRPr/>
          </a:p>
        </p:txBody>
      </p:sp>
      <p:graphicFrame>
        <p:nvGraphicFramePr>
          <p:cNvPr id="258" name="Google Shape;258;p44"/>
          <p:cNvGraphicFramePr/>
          <p:nvPr/>
        </p:nvGraphicFramePr>
        <p:xfrm>
          <a:off x="668350" y="2992200"/>
          <a:ext cx="3000000" cy="3000000"/>
        </p:xfrm>
        <a:graphic>
          <a:graphicData uri="http://schemas.openxmlformats.org/drawingml/2006/table">
            <a:tbl>
              <a:tblPr>
                <a:noFill/>
                <a:tableStyleId>{7A282924-E54B-4CEB-96E2-BBAB16F952A4}</a:tableStyleId>
              </a:tblPr>
              <a:tblGrid>
                <a:gridCol w="3619500"/>
                <a:gridCol w="3619500"/>
              </a:tblGrid>
              <a:tr h="381000">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2"/>
                          </a:solidFill>
                          <a:latin typeface="Consolas"/>
                          <a:ea typeface="Consolas"/>
                          <a:cs typeface="Consolas"/>
                          <a:sym typeface="Consolas"/>
                        </a:rPr>
                        <a:t>void wait(int *sem) { </a:t>
                      </a:r>
                      <a:endParaRPr>
                        <a:solidFill>
                          <a:schemeClr val="dk2"/>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a:solidFill>
                            <a:schemeClr val="dk2"/>
                          </a:solidFill>
                          <a:latin typeface="Consolas"/>
                          <a:ea typeface="Consolas"/>
                          <a:cs typeface="Consolas"/>
                          <a:sym typeface="Consolas"/>
                        </a:rPr>
                        <a:t>  while (*sem &lt;= 0) {} </a:t>
                      </a:r>
                      <a:endParaRPr>
                        <a:solidFill>
                          <a:schemeClr val="dk2"/>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a:solidFill>
                            <a:schemeClr val="dk2"/>
                          </a:solidFill>
                          <a:latin typeface="Consolas"/>
                          <a:ea typeface="Consolas"/>
                          <a:cs typeface="Consolas"/>
                          <a:sym typeface="Consolas"/>
                        </a:rPr>
                        <a:t>  *sem = *sem - 1;</a:t>
                      </a:r>
                      <a:endParaRPr>
                        <a:solidFill>
                          <a:schemeClr val="dk2"/>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a:solidFill>
                            <a:schemeClr val="dk2"/>
                          </a:solidFill>
                          <a:latin typeface="Consolas"/>
                          <a:ea typeface="Consolas"/>
                          <a:cs typeface="Consolas"/>
                          <a:sym typeface="Consolas"/>
                        </a:rPr>
                        <a:t>} </a:t>
                      </a:r>
                      <a:endParaRPr>
                        <a:latin typeface="Consolas"/>
                        <a:ea typeface="Consolas"/>
                        <a:cs typeface="Consolas"/>
                        <a:sym typeface="Consolas"/>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2"/>
                          </a:solidFill>
                          <a:latin typeface="Consolas"/>
                          <a:ea typeface="Consolas"/>
                          <a:cs typeface="Consolas"/>
                          <a:sym typeface="Consolas"/>
                        </a:rPr>
                        <a:t>void signal(int *sem) { </a:t>
                      </a:r>
                      <a:endParaRPr>
                        <a:solidFill>
                          <a:schemeClr val="dk2"/>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a:solidFill>
                            <a:schemeClr val="dk2"/>
                          </a:solidFill>
                          <a:latin typeface="Consolas"/>
                          <a:ea typeface="Consolas"/>
                          <a:cs typeface="Consolas"/>
                          <a:sym typeface="Consolas"/>
                        </a:rPr>
                        <a:t>  *sem = *sem + 1;</a:t>
                      </a:r>
                      <a:endParaRPr>
                        <a:solidFill>
                          <a:schemeClr val="dk2"/>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a:solidFill>
                            <a:schemeClr val="dk2"/>
                          </a:solidFill>
                          <a:latin typeface="Consolas"/>
                          <a:ea typeface="Consolas"/>
                          <a:cs typeface="Consolas"/>
                          <a:sym typeface="Consolas"/>
                        </a:rPr>
                        <a:t>}</a:t>
                      </a:r>
                      <a:endParaRPr>
                        <a:latin typeface="Consolas"/>
                        <a:ea typeface="Consolas"/>
                        <a:cs typeface="Consolas"/>
                        <a:sym typeface="Consolas"/>
                      </a:endParaRPr>
                    </a:p>
                  </a:txBody>
                  <a:tcPr marT="91425" marB="91425" marR="91425" marL="91425"/>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Synchronization (2018 Q6)</a:t>
            </a:r>
            <a:endParaRPr/>
          </a:p>
        </p:txBody>
      </p:sp>
      <p:sp>
        <p:nvSpPr>
          <p:cNvPr id="264" name="Google Shape;264;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Assuming the memory system is sequentially consistent, does this code correctly implement wait and signal? If not, how might this implementation fail to guarantee that only N threads enter the critical section?</a:t>
            </a:r>
            <a:endParaRPr sz="1600"/>
          </a:p>
          <a:p>
            <a:pPr indent="0" lvl="0" marL="0" rtl="0" algn="l">
              <a:spcBef>
                <a:spcPts val="0"/>
              </a:spcBef>
              <a:spcAft>
                <a:spcPts val="0"/>
              </a:spcAft>
              <a:buNone/>
            </a:pPr>
            <a:r>
              <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void atomic_add(int *dst, int inc); </a:t>
            </a:r>
            <a:endParaRPr sz="1600">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p:txBody>
      </p:sp>
      <p:graphicFrame>
        <p:nvGraphicFramePr>
          <p:cNvPr id="265" name="Google Shape;265;p45"/>
          <p:cNvGraphicFramePr/>
          <p:nvPr/>
        </p:nvGraphicFramePr>
        <p:xfrm>
          <a:off x="668350" y="2992200"/>
          <a:ext cx="3000000" cy="3000000"/>
        </p:xfrm>
        <a:graphic>
          <a:graphicData uri="http://schemas.openxmlformats.org/drawingml/2006/table">
            <a:tbl>
              <a:tblPr>
                <a:noFill/>
                <a:tableStyleId>{7A282924-E54B-4CEB-96E2-BBAB16F952A4}</a:tableStyleId>
              </a:tblPr>
              <a:tblGrid>
                <a:gridCol w="3619500"/>
                <a:gridCol w="3619500"/>
              </a:tblGrid>
              <a:tr h="381000">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2"/>
                          </a:solidFill>
                          <a:latin typeface="Consolas"/>
                          <a:ea typeface="Consolas"/>
                          <a:cs typeface="Consolas"/>
                          <a:sym typeface="Consolas"/>
                        </a:rPr>
                        <a:t>void wait(int *sem) { </a:t>
                      </a:r>
                      <a:endParaRPr>
                        <a:solidFill>
                          <a:schemeClr val="dk2"/>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a:solidFill>
                            <a:schemeClr val="dk2"/>
                          </a:solidFill>
                          <a:latin typeface="Consolas"/>
                          <a:ea typeface="Consolas"/>
                          <a:cs typeface="Consolas"/>
                          <a:sym typeface="Consolas"/>
                        </a:rPr>
                        <a:t>  while (*sem &lt;= 0) {} </a:t>
                      </a:r>
                      <a:endParaRPr>
                        <a:solidFill>
                          <a:schemeClr val="dk2"/>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a:solidFill>
                            <a:schemeClr val="dk2"/>
                          </a:solidFill>
                          <a:latin typeface="Consolas"/>
                          <a:ea typeface="Consolas"/>
                          <a:cs typeface="Consolas"/>
                          <a:sym typeface="Consolas"/>
                        </a:rPr>
                        <a:t>  atomic_add(sem, -1);</a:t>
                      </a:r>
                      <a:endParaRPr>
                        <a:solidFill>
                          <a:schemeClr val="dk2"/>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a:solidFill>
                            <a:schemeClr val="dk2"/>
                          </a:solidFill>
                          <a:latin typeface="Consolas"/>
                          <a:ea typeface="Consolas"/>
                          <a:cs typeface="Consolas"/>
                          <a:sym typeface="Consolas"/>
                        </a:rPr>
                        <a:t>} </a:t>
                      </a:r>
                      <a:endParaRPr>
                        <a:latin typeface="Consolas"/>
                        <a:ea typeface="Consolas"/>
                        <a:cs typeface="Consolas"/>
                        <a:sym typeface="Consolas"/>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2"/>
                          </a:solidFill>
                          <a:latin typeface="Consolas"/>
                          <a:ea typeface="Consolas"/>
                          <a:cs typeface="Consolas"/>
                          <a:sym typeface="Consolas"/>
                        </a:rPr>
                        <a:t>void signal(int *sem) { </a:t>
                      </a:r>
                      <a:endParaRPr>
                        <a:solidFill>
                          <a:schemeClr val="dk2"/>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a:solidFill>
                            <a:schemeClr val="dk2"/>
                          </a:solidFill>
                          <a:latin typeface="Consolas"/>
                          <a:ea typeface="Consolas"/>
                          <a:cs typeface="Consolas"/>
                          <a:sym typeface="Consolas"/>
                        </a:rPr>
                        <a:t>  atomic_add(sem, 1);</a:t>
                      </a:r>
                      <a:endParaRPr>
                        <a:solidFill>
                          <a:schemeClr val="dk2"/>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a:solidFill>
                            <a:schemeClr val="dk2"/>
                          </a:solidFill>
                          <a:latin typeface="Consolas"/>
                          <a:ea typeface="Consolas"/>
                          <a:cs typeface="Consolas"/>
                          <a:sym typeface="Consolas"/>
                        </a:rPr>
                        <a:t>}</a:t>
                      </a:r>
                      <a:endParaRPr>
                        <a:latin typeface="Consolas"/>
                        <a:ea typeface="Consolas"/>
                        <a:cs typeface="Consolas"/>
                        <a:sym typeface="Consolas"/>
                      </a:endParaRPr>
                    </a:p>
                  </a:txBody>
                  <a:tcPr marT="91425" marB="91425" marR="91425" marL="91425"/>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Synchronization (2018 Q6)</a:t>
            </a:r>
            <a:endParaRPr/>
          </a:p>
        </p:txBody>
      </p:sp>
      <p:sp>
        <p:nvSpPr>
          <p:cNvPr id="271" name="Google Shape;271;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Implement wait and signal using </a:t>
            </a:r>
            <a:r>
              <a:rPr i="1" lang="en" sz="1600"/>
              <a:t>compare-and-swap</a:t>
            </a:r>
            <a:endParaRPr sz="1600"/>
          </a:p>
          <a:p>
            <a:pPr indent="0" lvl="0" marL="0" rtl="0" algn="l">
              <a:spcBef>
                <a:spcPts val="0"/>
              </a:spcBef>
              <a:spcAft>
                <a:spcPts val="0"/>
              </a:spcAft>
              <a:buNone/>
            </a:pPr>
            <a:r>
              <a:t/>
            </a:r>
            <a:endParaRPr sz="1400"/>
          </a:p>
          <a:p>
            <a:pPr indent="0" lvl="0" marL="0" rtl="0" algn="l">
              <a:spcBef>
                <a:spcPts val="0"/>
              </a:spcBef>
              <a:spcAft>
                <a:spcPts val="0"/>
              </a:spcAft>
              <a:buNone/>
            </a:pPr>
            <a:r>
              <a:rPr lang="en" sz="1400">
                <a:latin typeface="Consolas"/>
                <a:ea typeface="Consolas"/>
                <a:cs typeface="Consolas"/>
                <a:sym typeface="Consolas"/>
              </a:rPr>
              <a:t>int cas(int *dst, int old, int new);</a:t>
            </a:r>
            <a:endParaRPr sz="1400">
              <a:latin typeface="Consolas"/>
              <a:ea typeface="Consolas"/>
              <a:cs typeface="Consolas"/>
              <a:sym typeface="Consolas"/>
            </a:endParaRPr>
          </a:p>
          <a:p>
            <a:pPr indent="-317500" lvl="0" marL="457200" rtl="0" algn="l">
              <a:spcBef>
                <a:spcPts val="0"/>
              </a:spcBef>
              <a:spcAft>
                <a:spcPts val="0"/>
              </a:spcAft>
              <a:buSzPts val="1400"/>
              <a:buChar char="●"/>
            </a:pPr>
            <a:r>
              <a:rPr lang="en" sz="1400"/>
              <a:t>Atomically checks if (*dst == old) and writes new to *dst if they match</a:t>
            </a:r>
            <a:endParaRPr sz="1400"/>
          </a:p>
          <a:p>
            <a:pPr indent="-317500" lvl="0" marL="457200" rtl="0" algn="l">
              <a:spcBef>
                <a:spcPts val="0"/>
              </a:spcBef>
              <a:spcAft>
                <a:spcPts val="0"/>
              </a:spcAft>
              <a:buSzPts val="1400"/>
              <a:buChar char="●"/>
            </a:pPr>
            <a:r>
              <a:rPr lang="en" sz="1400"/>
              <a:t>Returns 1 on success and 0 on failure</a:t>
            </a:r>
            <a:endParaRPr sz="1400">
              <a:latin typeface="Consolas"/>
              <a:ea typeface="Consolas"/>
              <a:cs typeface="Consolas"/>
              <a:sym typeface="Consolas"/>
            </a:endParaRPr>
          </a:p>
          <a:p>
            <a:pPr indent="0" lvl="0" marL="0" rtl="0" algn="l">
              <a:spcBef>
                <a:spcPts val="1200"/>
              </a:spcBef>
              <a:spcAft>
                <a:spcPts val="0"/>
              </a:spcAft>
              <a:buNone/>
            </a:pPr>
            <a:r>
              <a:t/>
            </a:r>
            <a:endParaRPr sz="1700">
              <a:latin typeface="Consolas"/>
              <a:ea typeface="Consolas"/>
              <a:cs typeface="Consolas"/>
              <a:sym typeface="Consolas"/>
            </a:endParaRPr>
          </a:p>
        </p:txBody>
      </p:sp>
      <p:graphicFrame>
        <p:nvGraphicFramePr>
          <p:cNvPr id="272" name="Google Shape;272;p46"/>
          <p:cNvGraphicFramePr/>
          <p:nvPr/>
        </p:nvGraphicFramePr>
        <p:xfrm>
          <a:off x="668350" y="2992200"/>
          <a:ext cx="3000000" cy="3000000"/>
        </p:xfrm>
        <a:graphic>
          <a:graphicData uri="http://schemas.openxmlformats.org/drawingml/2006/table">
            <a:tbl>
              <a:tblPr>
                <a:noFill/>
                <a:tableStyleId>{7A282924-E54B-4CEB-96E2-BBAB16F952A4}</a:tableStyleId>
              </a:tblPr>
              <a:tblGrid>
                <a:gridCol w="3619500"/>
                <a:gridCol w="3619500"/>
              </a:tblGrid>
              <a:tr h="381000">
                <a:tc>
                  <a:txBody>
                    <a:bodyPr/>
                    <a:lstStyle/>
                    <a:p>
                      <a:pPr indent="0" lvl="0" marL="0" rtl="0" algn="l">
                        <a:lnSpc>
                          <a:spcPct val="115000"/>
                        </a:lnSpc>
                        <a:spcBef>
                          <a:spcPts val="0"/>
                        </a:spcBef>
                        <a:spcAft>
                          <a:spcPts val="0"/>
                        </a:spcAft>
                        <a:buNone/>
                      </a:pPr>
                      <a:r>
                        <a:rPr lang="en">
                          <a:solidFill>
                            <a:schemeClr val="dk2"/>
                          </a:solidFill>
                          <a:latin typeface="Consolas"/>
                          <a:ea typeface="Consolas"/>
                          <a:cs typeface="Consolas"/>
                          <a:sym typeface="Consolas"/>
                        </a:rPr>
                        <a:t>void wait(int *sem) { </a:t>
                      </a:r>
                      <a:endParaRPr>
                        <a:solidFill>
                          <a:schemeClr val="dk2"/>
                        </a:solidFill>
                        <a:latin typeface="Consolas"/>
                        <a:ea typeface="Consolas"/>
                        <a:cs typeface="Consolas"/>
                        <a:sym typeface="Consolas"/>
                      </a:endParaRPr>
                    </a:p>
                    <a:p>
                      <a:pPr indent="0" lvl="0" marL="0" rtl="0" algn="l">
                        <a:lnSpc>
                          <a:spcPct val="115000"/>
                        </a:lnSpc>
                        <a:spcBef>
                          <a:spcPts val="0"/>
                        </a:spcBef>
                        <a:spcAft>
                          <a:spcPts val="0"/>
                        </a:spcAft>
                        <a:buNone/>
                      </a:pPr>
                      <a:r>
                        <a:t/>
                      </a:r>
                      <a:endParaRPr>
                        <a:solidFill>
                          <a:schemeClr val="dk2"/>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2"/>
                          </a:solidFill>
                          <a:latin typeface="Consolas"/>
                          <a:ea typeface="Consolas"/>
                          <a:cs typeface="Consolas"/>
                          <a:sym typeface="Consolas"/>
                        </a:rPr>
                        <a:t>}</a:t>
                      </a:r>
                      <a:endParaRPr>
                        <a:latin typeface="Consolas"/>
                        <a:ea typeface="Consolas"/>
                        <a:cs typeface="Consolas"/>
                        <a:sym typeface="Consolas"/>
                      </a:endParaRPr>
                    </a:p>
                  </a:txBody>
                  <a:tcPr marT="91425" marB="91425" marR="91425" marL="91425"/>
                </a:tc>
                <a:tc>
                  <a:txBody>
                    <a:bodyPr/>
                    <a:lstStyle/>
                    <a:p>
                      <a:pPr indent="0" lvl="0" marL="0" rtl="0" algn="l">
                        <a:lnSpc>
                          <a:spcPct val="115000"/>
                        </a:lnSpc>
                        <a:spcBef>
                          <a:spcPts val="0"/>
                        </a:spcBef>
                        <a:spcAft>
                          <a:spcPts val="0"/>
                        </a:spcAft>
                        <a:buNone/>
                      </a:pPr>
                      <a:r>
                        <a:rPr lang="en">
                          <a:solidFill>
                            <a:schemeClr val="dk2"/>
                          </a:solidFill>
                          <a:latin typeface="Consolas"/>
                          <a:ea typeface="Consolas"/>
                          <a:cs typeface="Consolas"/>
                          <a:sym typeface="Consolas"/>
                        </a:rPr>
                        <a:t>void signal(int *sem) { </a:t>
                      </a:r>
                      <a:endParaRPr>
                        <a:solidFill>
                          <a:schemeClr val="dk2"/>
                        </a:solidFill>
                        <a:latin typeface="Consolas"/>
                        <a:ea typeface="Consolas"/>
                        <a:cs typeface="Consolas"/>
                        <a:sym typeface="Consolas"/>
                      </a:endParaRPr>
                    </a:p>
                    <a:p>
                      <a:pPr indent="0" lvl="0" marL="0" rtl="0" algn="l">
                        <a:lnSpc>
                          <a:spcPct val="115000"/>
                        </a:lnSpc>
                        <a:spcBef>
                          <a:spcPts val="0"/>
                        </a:spcBef>
                        <a:spcAft>
                          <a:spcPts val="0"/>
                        </a:spcAft>
                        <a:buNone/>
                      </a:pPr>
                      <a:r>
                        <a:t/>
                      </a:r>
                      <a:endParaRPr>
                        <a:solidFill>
                          <a:schemeClr val="dk2"/>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2"/>
                          </a:solidFill>
                          <a:latin typeface="Consolas"/>
                          <a:ea typeface="Consolas"/>
                          <a:cs typeface="Consolas"/>
                          <a:sym typeface="Consolas"/>
                        </a:rPr>
                        <a:t>}</a:t>
                      </a:r>
                      <a:endParaRPr>
                        <a:latin typeface="Consolas"/>
                        <a:ea typeface="Consolas"/>
                        <a:cs typeface="Consolas"/>
                        <a:sym typeface="Consolas"/>
                      </a:endParaRPr>
                    </a:p>
                  </a:txBody>
                  <a:tcPr marT="91425" marB="91425" marR="91425" marL="91425"/>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Synchronization (2018 Q6)</a:t>
            </a:r>
            <a:endParaRPr/>
          </a:p>
        </p:txBody>
      </p:sp>
      <p:sp>
        <p:nvSpPr>
          <p:cNvPr id="278" name="Google Shape;278;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Implement wait and signal using </a:t>
            </a:r>
            <a:r>
              <a:rPr i="1" lang="en" sz="1600"/>
              <a:t>LR-SC</a:t>
            </a:r>
            <a:endParaRPr sz="1600">
              <a:latin typeface="Consolas"/>
              <a:ea typeface="Consolas"/>
              <a:cs typeface="Consolas"/>
              <a:sym typeface="Consolas"/>
            </a:endParaRPr>
          </a:p>
          <a:p>
            <a:pPr indent="0" lvl="0" marL="0" rtl="0" algn="l">
              <a:spcBef>
                <a:spcPts val="0"/>
              </a:spcBef>
              <a:spcAft>
                <a:spcPts val="0"/>
              </a:spcAft>
              <a:buNone/>
            </a:pPr>
            <a:r>
              <a:t/>
            </a:r>
            <a:endParaRPr sz="1400">
              <a:latin typeface="Consolas"/>
              <a:ea typeface="Consolas"/>
              <a:cs typeface="Consolas"/>
              <a:sym typeface="Consolas"/>
            </a:endParaRPr>
          </a:p>
          <a:p>
            <a:pPr indent="0" lvl="0" marL="0" rtl="0" algn="l">
              <a:spcBef>
                <a:spcPts val="0"/>
              </a:spcBef>
              <a:spcAft>
                <a:spcPts val="0"/>
              </a:spcAft>
              <a:buNone/>
            </a:pPr>
            <a:r>
              <a:rPr lang="en" sz="1400">
                <a:latin typeface="Consolas"/>
                <a:ea typeface="Consolas"/>
                <a:cs typeface="Consolas"/>
                <a:sym typeface="Consolas"/>
              </a:rPr>
              <a:t>int load_reserved(int *src);</a:t>
            </a:r>
            <a:endParaRPr sz="1400">
              <a:latin typeface="Consolas"/>
              <a:ea typeface="Consolas"/>
              <a:cs typeface="Consolas"/>
              <a:sym typeface="Consolas"/>
            </a:endParaRPr>
          </a:p>
          <a:p>
            <a:pPr indent="-317500" lvl="0" marL="457200" rtl="0" algn="l">
              <a:spcBef>
                <a:spcPts val="0"/>
              </a:spcBef>
              <a:spcAft>
                <a:spcPts val="0"/>
              </a:spcAft>
              <a:buSzPts val="1400"/>
              <a:buChar char="●"/>
            </a:pPr>
            <a:r>
              <a:rPr lang="en" sz="1400"/>
              <a:t>Load and return the value from *src and set a reservation.</a:t>
            </a:r>
            <a:endParaRPr sz="1400">
              <a:latin typeface="Consolas"/>
              <a:ea typeface="Consolas"/>
              <a:cs typeface="Consolas"/>
              <a:sym typeface="Consolas"/>
            </a:endParaRPr>
          </a:p>
          <a:p>
            <a:pPr indent="0" lvl="0" marL="0" rtl="0" algn="l">
              <a:spcBef>
                <a:spcPts val="1200"/>
              </a:spcBef>
              <a:spcAft>
                <a:spcPts val="0"/>
              </a:spcAft>
              <a:buNone/>
            </a:pPr>
            <a:r>
              <a:rPr lang="en" sz="1400">
                <a:latin typeface="Consolas"/>
                <a:ea typeface="Consolas"/>
                <a:cs typeface="Consolas"/>
                <a:sym typeface="Consolas"/>
              </a:rPr>
              <a:t>int store_conditional(int* dst, int new);</a:t>
            </a:r>
            <a:endParaRPr sz="1400">
              <a:latin typeface="Consolas"/>
              <a:ea typeface="Consolas"/>
              <a:cs typeface="Consolas"/>
              <a:sym typeface="Consolas"/>
            </a:endParaRPr>
          </a:p>
          <a:p>
            <a:pPr indent="-317500" lvl="0" marL="457200" rtl="0" algn="l">
              <a:spcBef>
                <a:spcPts val="0"/>
              </a:spcBef>
              <a:spcAft>
                <a:spcPts val="0"/>
              </a:spcAft>
              <a:buSzPts val="1400"/>
              <a:buChar char="●"/>
            </a:pPr>
            <a:r>
              <a:rPr lang="en" sz="1400"/>
              <a:t>Store new to *dst if the reservation is still set.  Return 1 on success and 0 on failure.</a:t>
            </a:r>
            <a:endParaRPr sz="1000"/>
          </a:p>
          <a:p>
            <a:pPr indent="0" lvl="0" marL="0" rtl="0" algn="l">
              <a:spcBef>
                <a:spcPts val="1200"/>
              </a:spcBef>
              <a:spcAft>
                <a:spcPts val="0"/>
              </a:spcAft>
              <a:buNone/>
            </a:pPr>
            <a:r>
              <a:t/>
            </a:r>
            <a:endParaRPr>
              <a:latin typeface="Consolas"/>
              <a:ea typeface="Consolas"/>
              <a:cs typeface="Consolas"/>
              <a:sym typeface="Consolas"/>
            </a:endParaRPr>
          </a:p>
        </p:txBody>
      </p:sp>
      <p:graphicFrame>
        <p:nvGraphicFramePr>
          <p:cNvPr id="279" name="Google Shape;279;p47"/>
          <p:cNvGraphicFramePr/>
          <p:nvPr/>
        </p:nvGraphicFramePr>
        <p:xfrm>
          <a:off x="668350" y="2992200"/>
          <a:ext cx="3000000" cy="3000000"/>
        </p:xfrm>
        <a:graphic>
          <a:graphicData uri="http://schemas.openxmlformats.org/drawingml/2006/table">
            <a:tbl>
              <a:tblPr>
                <a:noFill/>
                <a:tableStyleId>{7A282924-E54B-4CEB-96E2-BBAB16F952A4}</a:tableStyleId>
              </a:tblPr>
              <a:tblGrid>
                <a:gridCol w="3619500"/>
                <a:gridCol w="3619500"/>
              </a:tblGrid>
              <a:tr h="381000">
                <a:tc>
                  <a:txBody>
                    <a:bodyPr/>
                    <a:lstStyle/>
                    <a:p>
                      <a:pPr indent="0" lvl="0" marL="0" rtl="0" algn="l">
                        <a:lnSpc>
                          <a:spcPct val="115000"/>
                        </a:lnSpc>
                        <a:spcBef>
                          <a:spcPts val="0"/>
                        </a:spcBef>
                        <a:spcAft>
                          <a:spcPts val="0"/>
                        </a:spcAft>
                        <a:buNone/>
                      </a:pPr>
                      <a:r>
                        <a:rPr lang="en">
                          <a:solidFill>
                            <a:schemeClr val="dk2"/>
                          </a:solidFill>
                          <a:latin typeface="Consolas"/>
                          <a:ea typeface="Consolas"/>
                          <a:cs typeface="Consolas"/>
                          <a:sym typeface="Consolas"/>
                        </a:rPr>
                        <a:t>void wait(int *sem) { </a:t>
                      </a:r>
                      <a:endParaRPr>
                        <a:solidFill>
                          <a:schemeClr val="dk2"/>
                        </a:solidFill>
                        <a:latin typeface="Consolas"/>
                        <a:ea typeface="Consolas"/>
                        <a:cs typeface="Consolas"/>
                        <a:sym typeface="Consolas"/>
                      </a:endParaRPr>
                    </a:p>
                    <a:p>
                      <a:pPr indent="0" lvl="0" marL="0" rtl="0" algn="l">
                        <a:lnSpc>
                          <a:spcPct val="115000"/>
                        </a:lnSpc>
                        <a:spcBef>
                          <a:spcPts val="0"/>
                        </a:spcBef>
                        <a:spcAft>
                          <a:spcPts val="0"/>
                        </a:spcAft>
                        <a:buNone/>
                      </a:pPr>
                      <a:r>
                        <a:t/>
                      </a:r>
                      <a:endParaRPr>
                        <a:solidFill>
                          <a:schemeClr val="dk2"/>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2"/>
                          </a:solidFill>
                          <a:latin typeface="Consolas"/>
                          <a:ea typeface="Consolas"/>
                          <a:cs typeface="Consolas"/>
                          <a:sym typeface="Consolas"/>
                        </a:rPr>
                        <a:t>}</a:t>
                      </a:r>
                      <a:endParaRPr>
                        <a:latin typeface="Consolas"/>
                        <a:ea typeface="Consolas"/>
                        <a:cs typeface="Consolas"/>
                        <a:sym typeface="Consolas"/>
                      </a:endParaRPr>
                    </a:p>
                  </a:txBody>
                  <a:tcPr marT="91425" marB="91425" marR="91425" marL="91425"/>
                </a:tc>
                <a:tc>
                  <a:txBody>
                    <a:bodyPr/>
                    <a:lstStyle/>
                    <a:p>
                      <a:pPr indent="0" lvl="0" marL="0" rtl="0" algn="l">
                        <a:lnSpc>
                          <a:spcPct val="115000"/>
                        </a:lnSpc>
                        <a:spcBef>
                          <a:spcPts val="0"/>
                        </a:spcBef>
                        <a:spcAft>
                          <a:spcPts val="0"/>
                        </a:spcAft>
                        <a:buNone/>
                      </a:pPr>
                      <a:r>
                        <a:rPr lang="en">
                          <a:solidFill>
                            <a:schemeClr val="dk2"/>
                          </a:solidFill>
                          <a:latin typeface="Consolas"/>
                          <a:ea typeface="Consolas"/>
                          <a:cs typeface="Consolas"/>
                          <a:sym typeface="Consolas"/>
                        </a:rPr>
                        <a:t>void signal(int *sem) { </a:t>
                      </a:r>
                      <a:endParaRPr>
                        <a:solidFill>
                          <a:schemeClr val="dk2"/>
                        </a:solidFill>
                        <a:latin typeface="Consolas"/>
                        <a:ea typeface="Consolas"/>
                        <a:cs typeface="Consolas"/>
                        <a:sym typeface="Consolas"/>
                      </a:endParaRPr>
                    </a:p>
                    <a:p>
                      <a:pPr indent="0" lvl="0" marL="0" rtl="0" algn="l">
                        <a:lnSpc>
                          <a:spcPct val="115000"/>
                        </a:lnSpc>
                        <a:spcBef>
                          <a:spcPts val="0"/>
                        </a:spcBef>
                        <a:spcAft>
                          <a:spcPts val="0"/>
                        </a:spcAft>
                        <a:buNone/>
                      </a:pPr>
                      <a:r>
                        <a:t/>
                      </a:r>
                      <a:endParaRPr>
                        <a:solidFill>
                          <a:schemeClr val="dk2"/>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2"/>
                          </a:solidFill>
                          <a:latin typeface="Consolas"/>
                          <a:ea typeface="Consolas"/>
                          <a:cs typeface="Consolas"/>
                          <a:sym typeface="Consolas"/>
                        </a:rPr>
                        <a:t>}</a:t>
                      </a:r>
                      <a:endParaRPr>
                        <a:latin typeface="Consolas"/>
                        <a:ea typeface="Consolas"/>
                        <a:cs typeface="Consolas"/>
                        <a:sym typeface="Consolas"/>
                      </a:endParaRPr>
                    </a:p>
                  </a:txBody>
                  <a:tcPr marT="91425" marB="91425" marR="91425" marL="91425"/>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Afterword</a:t>
            </a:r>
            <a:endParaRPr/>
          </a:p>
        </p:txBody>
      </p:sp>
      <p:sp>
        <p:nvSpPr>
          <p:cNvPr id="285" name="Google Shape;285;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It’s been a pleasure being your GSIs this semester.</a:t>
            </a:r>
            <a:endParaRPr/>
          </a:p>
          <a:p>
            <a:pPr indent="0" lvl="0" marL="0" rtl="0" algn="l">
              <a:spcBef>
                <a:spcPts val="1200"/>
              </a:spcBef>
              <a:spcAft>
                <a:spcPts val="1200"/>
              </a:spcAft>
              <a:buNone/>
            </a:pPr>
            <a:r>
              <a:rPr lang="en"/>
              <a:t>Good luck on finals and beyond!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Thinking as a Computer Architect</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Unifying themes and principles we hope you take away from CS152:</a:t>
            </a:r>
            <a:endParaRPr/>
          </a:p>
          <a:p>
            <a:pPr indent="-342900" lvl="0" marL="457200" rtl="0" algn="l">
              <a:spcBef>
                <a:spcPts val="1200"/>
              </a:spcBef>
              <a:spcAft>
                <a:spcPts val="0"/>
              </a:spcAft>
              <a:buSzPts val="1800"/>
              <a:buChar char="●"/>
            </a:pPr>
            <a:r>
              <a:rPr lang="en"/>
              <a:t>Focus on programming models</a:t>
            </a:r>
            <a:endParaRPr/>
          </a:p>
          <a:p>
            <a:pPr indent="-317500" lvl="1" marL="914400" rtl="0" algn="l">
              <a:spcBef>
                <a:spcPts val="0"/>
              </a:spcBef>
              <a:spcAft>
                <a:spcPts val="0"/>
              </a:spcAft>
              <a:buSzPts val="1400"/>
              <a:buChar char="○"/>
            </a:pPr>
            <a:r>
              <a:rPr lang="en"/>
              <a:t>How best to map computation to different architectures</a:t>
            </a:r>
            <a:endParaRPr/>
          </a:p>
          <a:p>
            <a:pPr indent="-317500" lvl="1" marL="914400" rtl="0" algn="l">
              <a:spcBef>
                <a:spcPts val="0"/>
              </a:spcBef>
              <a:spcAft>
                <a:spcPts val="0"/>
              </a:spcAft>
              <a:buSzPts val="1400"/>
              <a:buChar char="○"/>
            </a:pPr>
            <a:r>
              <a:rPr lang="en"/>
              <a:t>Parallelism = performance</a:t>
            </a:r>
            <a:endParaRPr/>
          </a:p>
          <a:p>
            <a:pPr indent="-317500" lvl="1" marL="914400" rtl="0" algn="l">
              <a:spcBef>
                <a:spcPts val="0"/>
              </a:spcBef>
              <a:spcAft>
                <a:spcPts val="0"/>
              </a:spcAft>
              <a:buSzPts val="1400"/>
              <a:buChar char="○"/>
            </a:pPr>
            <a:r>
              <a:rPr lang="en"/>
              <a:t>Various ways to exploit parallelism: OoO, VLIW, vector, SIMD, SIMT, etc.</a:t>
            </a:r>
            <a:endParaRPr/>
          </a:p>
          <a:p>
            <a:pPr indent="-317500" lvl="1" marL="914400" rtl="0" algn="l">
              <a:spcBef>
                <a:spcPts val="0"/>
              </a:spcBef>
              <a:spcAft>
                <a:spcPts val="0"/>
              </a:spcAft>
              <a:buSzPts val="1400"/>
              <a:buChar char="○"/>
            </a:pPr>
            <a:r>
              <a:rPr lang="en"/>
              <a:t>Pros and cons of each architecture (efficiency, flexibility, cost, etc.)</a:t>
            </a:r>
            <a:endParaRPr/>
          </a:p>
          <a:p>
            <a:pPr indent="-317500" lvl="1" marL="914400" rtl="0" algn="l">
              <a:spcBef>
                <a:spcPts val="0"/>
              </a:spcBef>
              <a:spcAft>
                <a:spcPts val="0"/>
              </a:spcAft>
              <a:buSzPts val="1400"/>
              <a:buChar char="○"/>
            </a:pPr>
            <a:r>
              <a:rPr lang="en"/>
              <a:t>Can move complexity between hardware and software</a:t>
            </a:r>
            <a:endParaRPr/>
          </a:p>
          <a:p>
            <a:pPr indent="-342900" lvl="0" marL="457200" rtl="0" algn="l">
              <a:spcBef>
                <a:spcPts val="0"/>
              </a:spcBef>
              <a:spcAft>
                <a:spcPts val="0"/>
              </a:spcAft>
              <a:buSzPts val="1800"/>
              <a:buChar char="●"/>
            </a:pPr>
            <a:r>
              <a:rPr lang="en"/>
              <a:t>Identify the common cases and patterns, and optimize for them</a:t>
            </a:r>
            <a:endParaRPr/>
          </a:p>
          <a:p>
            <a:pPr indent="-317500" lvl="1" marL="914400" rtl="0" algn="l">
              <a:spcBef>
                <a:spcPts val="0"/>
              </a:spcBef>
              <a:spcAft>
                <a:spcPts val="0"/>
              </a:spcAft>
              <a:buSzPts val="1400"/>
              <a:buChar char="○"/>
            </a:pPr>
            <a:r>
              <a:rPr lang="en"/>
              <a:t>Locality</a:t>
            </a:r>
            <a:endParaRPr/>
          </a:p>
          <a:p>
            <a:pPr indent="-317500" lvl="1" marL="914400" rtl="0" algn="l">
              <a:spcBef>
                <a:spcPts val="0"/>
              </a:spcBef>
              <a:spcAft>
                <a:spcPts val="0"/>
              </a:spcAft>
              <a:buSzPts val="1400"/>
              <a:buChar char="○"/>
            </a:pPr>
            <a:r>
              <a:rPr lang="en"/>
              <a:t>RISC</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Thinking as a Computer Architect</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Understand the problem</a:t>
            </a:r>
            <a:endParaRPr/>
          </a:p>
          <a:p>
            <a:pPr indent="-317500" lvl="1" marL="914400" rtl="0" algn="l">
              <a:spcBef>
                <a:spcPts val="0"/>
              </a:spcBef>
              <a:spcAft>
                <a:spcPts val="0"/>
              </a:spcAft>
              <a:buSzPts val="1400"/>
              <a:buChar char="○"/>
            </a:pPr>
            <a:r>
              <a:rPr lang="en"/>
              <a:t>What factors limit the performance of a machine</a:t>
            </a:r>
            <a:endParaRPr/>
          </a:p>
          <a:p>
            <a:pPr indent="-317500" lvl="1" marL="914400" rtl="0" algn="l">
              <a:spcBef>
                <a:spcPts val="0"/>
              </a:spcBef>
              <a:spcAft>
                <a:spcPts val="0"/>
              </a:spcAft>
              <a:buSzPts val="1400"/>
              <a:buChar char="○"/>
            </a:pPr>
            <a:r>
              <a:rPr lang="en"/>
              <a:t>Motivations, challenges, and trade-offs in implementing a given feature</a:t>
            </a:r>
            <a:endParaRPr/>
          </a:p>
          <a:p>
            <a:pPr indent="-317500" lvl="1" marL="914400" rtl="0" algn="l">
              <a:spcBef>
                <a:spcPts val="0"/>
              </a:spcBef>
              <a:spcAft>
                <a:spcPts val="0"/>
              </a:spcAft>
              <a:buSzPts val="1400"/>
              <a:buChar char="○"/>
            </a:pPr>
            <a:r>
              <a:rPr lang="en"/>
              <a:t>Cross-cutting issues: How feature X impacts the design of Y elsewhere</a:t>
            </a:r>
            <a:endParaRPr/>
          </a:p>
          <a:p>
            <a:pPr indent="-317500" lvl="1" marL="914400" rtl="0" algn="l">
              <a:spcBef>
                <a:spcPts val="0"/>
              </a:spcBef>
              <a:spcAft>
                <a:spcPts val="0"/>
              </a:spcAft>
              <a:buSzPts val="1400"/>
              <a:buChar char="○"/>
            </a:pPr>
            <a:r>
              <a:rPr lang="en"/>
              <a:t>Correctness vs performance</a:t>
            </a:r>
            <a:endParaRPr/>
          </a:p>
          <a:p>
            <a:pPr indent="-342900" lvl="0" marL="457200" rtl="0" algn="l">
              <a:spcBef>
                <a:spcPts val="0"/>
              </a:spcBef>
              <a:spcAft>
                <a:spcPts val="0"/>
              </a:spcAft>
              <a:buSzPts val="1800"/>
              <a:buChar char="●"/>
            </a:pPr>
            <a:r>
              <a:rPr lang="en"/>
              <a:t>Leverage reusable concepts in the architect’s toolbox</a:t>
            </a:r>
            <a:endParaRPr/>
          </a:p>
          <a:p>
            <a:pPr indent="-317500" lvl="1" marL="914400" rtl="0" algn="l">
              <a:spcBef>
                <a:spcPts val="0"/>
              </a:spcBef>
              <a:spcAft>
                <a:spcPts val="0"/>
              </a:spcAft>
              <a:buSzPts val="1400"/>
              <a:buChar char="○"/>
            </a:pPr>
            <a:r>
              <a:rPr lang="en"/>
              <a:t>Pipelining, speculation, caches, hierarchies, etc.</a:t>
            </a:r>
            <a:endParaRPr/>
          </a:p>
          <a:p>
            <a:pPr indent="-317500" lvl="1" marL="914400" rtl="0" algn="l">
              <a:spcBef>
                <a:spcPts val="0"/>
              </a:spcBef>
              <a:spcAft>
                <a:spcPts val="0"/>
              </a:spcAft>
              <a:buSzPts val="1400"/>
              <a:buChar char="○"/>
            </a:pPr>
            <a:r>
              <a:rPr lang="en"/>
              <a:t>Old ideas made new again in novel contexts</a:t>
            </a:r>
            <a:endParaRPr/>
          </a:p>
          <a:p>
            <a:pPr indent="-342900" lvl="0" marL="457200" rtl="0" algn="l">
              <a:spcBef>
                <a:spcPts val="0"/>
              </a:spcBef>
              <a:spcAft>
                <a:spcPts val="0"/>
              </a:spcAft>
              <a:buSzPts val="1800"/>
              <a:buChar char="●"/>
            </a:pPr>
            <a:r>
              <a:rPr lang="en"/>
              <a:t>Build a balanced system</a:t>
            </a:r>
            <a:endParaRPr/>
          </a:p>
          <a:p>
            <a:pPr indent="-317500" lvl="1" marL="914400" rtl="0" algn="l">
              <a:spcBef>
                <a:spcPts val="0"/>
              </a:spcBef>
              <a:spcAft>
                <a:spcPts val="0"/>
              </a:spcAft>
              <a:buSzPts val="1400"/>
              <a:buChar char="○"/>
            </a:pPr>
            <a:r>
              <a:rPr lang="en"/>
              <a:t>Amdahl's Law of diminishing returns</a:t>
            </a:r>
            <a:endParaRPr/>
          </a:p>
          <a:p>
            <a:pPr indent="-317500" lvl="1" marL="914400" rtl="0" algn="l">
              <a:spcBef>
                <a:spcPts val="0"/>
              </a:spcBef>
              <a:spcAft>
                <a:spcPts val="0"/>
              </a:spcAft>
              <a:buSzPts val="1400"/>
              <a:buChar char="○"/>
            </a:pPr>
            <a:r>
              <a:rPr lang="en"/>
              <a:t>Not just about the processor alone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Preliminaries</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Architecture vs microarchitecture</a:t>
            </a:r>
            <a:endParaRPr/>
          </a:p>
          <a:p>
            <a:pPr indent="-342900" lvl="0" marL="457200" rtl="0" algn="l">
              <a:spcBef>
                <a:spcPts val="0"/>
              </a:spcBef>
              <a:spcAft>
                <a:spcPts val="0"/>
              </a:spcAft>
              <a:buSzPts val="1800"/>
              <a:buChar char="●"/>
            </a:pPr>
            <a:r>
              <a:rPr lang="en"/>
              <a:t>RISC vs CISC</a:t>
            </a:r>
            <a:endParaRPr/>
          </a:p>
          <a:p>
            <a:pPr indent="-342900" lvl="0" marL="457200" rtl="0" algn="l">
              <a:spcBef>
                <a:spcPts val="0"/>
              </a:spcBef>
              <a:spcAft>
                <a:spcPts val="0"/>
              </a:spcAft>
              <a:buSzPts val="1800"/>
              <a:buChar char="●"/>
            </a:pPr>
            <a:r>
              <a:rPr lang="en"/>
              <a:t>Iron Law: analyzing trade-offs in the design space</a:t>
            </a:r>
            <a:endParaRPr/>
          </a:p>
          <a:p>
            <a:pPr indent="-342900" lvl="0" marL="457200" rtl="0" algn="l">
              <a:spcBef>
                <a:spcPts val="0"/>
              </a:spcBef>
              <a:spcAft>
                <a:spcPts val="0"/>
              </a:spcAft>
              <a:buSzPts val="1800"/>
              <a:buChar char="●"/>
            </a:pPr>
            <a:r>
              <a:rPr lang="en"/>
              <a:t>Microcoding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Pipelining</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Hazards: structural, data, control</a:t>
            </a:r>
            <a:endParaRPr/>
          </a:p>
          <a:p>
            <a:pPr indent="-317500" lvl="1" marL="914400" rtl="0" algn="l">
              <a:spcBef>
                <a:spcPts val="0"/>
              </a:spcBef>
              <a:spcAft>
                <a:spcPts val="0"/>
              </a:spcAft>
              <a:buSzPts val="1400"/>
              <a:buChar char="○"/>
            </a:pPr>
            <a:r>
              <a:rPr lang="en"/>
              <a:t>Handling hazards with interlocks, bypassing, speculation, and software techniques</a:t>
            </a:r>
            <a:endParaRPr/>
          </a:p>
          <a:p>
            <a:pPr indent="-342900" lvl="0" marL="457200" rtl="0" algn="l">
              <a:spcBef>
                <a:spcPts val="0"/>
              </a:spcBef>
              <a:spcAft>
                <a:spcPts val="0"/>
              </a:spcAft>
              <a:buSzPts val="1800"/>
              <a:buChar char="●"/>
            </a:pPr>
            <a:r>
              <a:rPr lang="en"/>
              <a:t>In-order pipelines: classic 5-stage to complex superscalar</a:t>
            </a:r>
            <a:endParaRPr/>
          </a:p>
          <a:p>
            <a:pPr indent="-317500" lvl="1" marL="914400" rtl="0" algn="l">
              <a:spcBef>
                <a:spcPts val="0"/>
              </a:spcBef>
              <a:spcAft>
                <a:spcPts val="0"/>
              </a:spcAft>
              <a:buSzPts val="1400"/>
              <a:buChar char="○"/>
            </a:pPr>
            <a:r>
              <a:rPr lang="en"/>
              <a:t>Multiple and variable-latency functional units</a:t>
            </a:r>
            <a:endParaRPr/>
          </a:p>
          <a:p>
            <a:pPr indent="-342900" lvl="0" marL="457200" rtl="0" algn="l">
              <a:spcBef>
                <a:spcPts val="0"/>
              </a:spcBef>
              <a:spcAft>
                <a:spcPts val="0"/>
              </a:spcAft>
              <a:buSzPts val="1800"/>
              <a:buChar char="●"/>
            </a:pPr>
            <a:r>
              <a:rPr lang="en"/>
              <a:t>Latency vs throughput</a:t>
            </a:r>
            <a:endParaRPr/>
          </a:p>
          <a:p>
            <a:pPr indent="-342900" lvl="0" marL="457200" rtl="0" algn="l">
              <a:spcBef>
                <a:spcPts val="0"/>
              </a:spcBef>
              <a:spcAft>
                <a:spcPts val="0"/>
              </a:spcAft>
              <a:buSzPts val="1800"/>
              <a:buChar char="●"/>
            </a:pPr>
            <a:r>
              <a:rPr lang="en"/>
              <a:t>Exceptions</a:t>
            </a:r>
            <a:endParaRPr/>
          </a:p>
          <a:p>
            <a:pPr indent="-317500" lvl="1" marL="914400" rtl="0" algn="l">
              <a:spcBef>
                <a:spcPts val="0"/>
              </a:spcBef>
              <a:spcAft>
                <a:spcPts val="0"/>
              </a:spcAft>
              <a:buSzPts val="1400"/>
              <a:buChar char="○"/>
            </a:pPr>
            <a:r>
              <a:rPr lang="en"/>
              <a:t>Implementing precise exceptions</a:t>
            </a:r>
            <a:endParaRPr/>
          </a:p>
          <a:p>
            <a:pPr indent="-317500" lvl="1" marL="914400" rtl="0" algn="l">
              <a:spcBef>
                <a:spcPts val="0"/>
              </a:spcBef>
              <a:spcAft>
                <a:spcPts val="0"/>
              </a:spcAft>
              <a:buSzPts val="1400"/>
              <a:buChar char="○"/>
            </a:pPr>
            <a:r>
              <a:rPr lang="en"/>
              <a:t>Synchronous traps vs asynchronous interrupts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Memory Hierarchy</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Temporal and spatial locality</a:t>
            </a:r>
            <a:endParaRPr/>
          </a:p>
          <a:p>
            <a:pPr indent="-342900" lvl="0" marL="457200" rtl="0" algn="l">
              <a:spcBef>
                <a:spcPts val="0"/>
              </a:spcBef>
              <a:spcAft>
                <a:spcPts val="0"/>
              </a:spcAft>
              <a:buSzPts val="1800"/>
              <a:buChar char="●"/>
            </a:pPr>
            <a:r>
              <a:rPr lang="en" strike="sngStrike"/>
              <a:t>3</a:t>
            </a:r>
            <a:r>
              <a:rPr lang="en"/>
              <a:t> 4 C’s of cache misses: compulsory, capacity, conflict, coherence</a:t>
            </a:r>
            <a:endParaRPr/>
          </a:p>
          <a:p>
            <a:pPr indent="-342900" lvl="0" marL="457200" rtl="0" algn="l">
              <a:spcBef>
                <a:spcPts val="0"/>
              </a:spcBef>
              <a:spcAft>
                <a:spcPts val="0"/>
              </a:spcAft>
              <a:buSzPts val="1800"/>
              <a:buChar char="●"/>
            </a:pPr>
            <a:r>
              <a:rPr lang="en"/>
              <a:t>Cache organization: associativity, replacement policy, write policy</a:t>
            </a:r>
            <a:endParaRPr/>
          </a:p>
          <a:p>
            <a:pPr indent="-342900" lvl="0" marL="457200" rtl="0" algn="l">
              <a:spcBef>
                <a:spcPts val="0"/>
              </a:spcBef>
              <a:spcAft>
                <a:spcPts val="0"/>
              </a:spcAft>
              <a:buSzPts val="1800"/>
              <a:buChar char="●"/>
            </a:pPr>
            <a:r>
              <a:rPr lang="en"/>
              <a:t>Cache optimizations to reduce miss rate and miss penalty</a:t>
            </a:r>
            <a:endParaRPr/>
          </a:p>
          <a:p>
            <a:pPr indent="-317500" lvl="1" marL="914400" rtl="0" algn="l">
              <a:spcBef>
                <a:spcPts val="0"/>
              </a:spcBef>
              <a:spcAft>
                <a:spcPts val="0"/>
              </a:spcAft>
              <a:buSzPts val="1400"/>
              <a:buChar char="○"/>
            </a:pPr>
            <a:r>
              <a:rPr lang="en"/>
              <a:t>Multi-level caches</a:t>
            </a:r>
            <a:endParaRPr/>
          </a:p>
          <a:p>
            <a:pPr indent="-317500" lvl="1" marL="914400" rtl="0" algn="l">
              <a:spcBef>
                <a:spcPts val="0"/>
              </a:spcBef>
              <a:spcAft>
                <a:spcPts val="0"/>
              </a:spcAft>
              <a:buSzPts val="1400"/>
              <a:buChar char="○"/>
            </a:pPr>
            <a:r>
              <a:rPr lang="en"/>
              <a:t>Write buffers</a:t>
            </a:r>
            <a:endParaRPr/>
          </a:p>
          <a:p>
            <a:pPr indent="-317500" lvl="1" marL="914400" rtl="0" algn="l">
              <a:spcBef>
                <a:spcPts val="0"/>
              </a:spcBef>
              <a:spcAft>
                <a:spcPts val="0"/>
              </a:spcAft>
              <a:buSzPts val="1400"/>
              <a:buChar char="○"/>
            </a:pPr>
            <a:r>
              <a:rPr lang="en"/>
              <a:t>Prefetching</a:t>
            </a:r>
            <a:endParaRPr/>
          </a:p>
          <a:p>
            <a:pPr indent="-317500" lvl="1" marL="914400" rtl="0" algn="l">
              <a:spcBef>
                <a:spcPts val="0"/>
              </a:spcBef>
              <a:spcAft>
                <a:spcPts val="0"/>
              </a:spcAft>
              <a:buSzPts val="1400"/>
              <a:buChar char="○"/>
            </a:pPr>
            <a:r>
              <a:rPr lang="en"/>
              <a:t>Software optimizations: loop transformations, cache tiling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Address Translation and Protection</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Paging vs segmentation</a:t>
            </a:r>
            <a:endParaRPr/>
          </a:p>
          <a:p>
            <a:pPr indent="-342900" lvl="0" marL="457200" rtl="0" algn="l">
              <a:spcBef>
                <a:spcPts val="0"/>
              </a:spcBef>
              <a:spcAft>
                <a:spcPts val="0"/>
              </a:spcAft>
              <a:buSzPts val="1800"/>
              <a:buChar char="●"/>
            </a:pPr>
            <a:r>
              <a:rPr lang="en"/>
              <a:t>Virtual memory</a:t>
            </a:r>
            <a:endParaRPr/>
          </a:p>
          <a:p>
            <a:pPr indent="-317500" lvl="1" marL="914400" rtl="0" algn="l">
              <a:spcBef>
                <a:spcPts val="0"/>
              </a:spcBef>
              <a:spcAft>
                <a:spcPts val="0"/>
              </a:spcAft>
              <a:buSzPts val="1400"/>
              <a:buChar char="○"/>
            </a:pPr>
            <a:r>
              <a:rPr lang="en"/>
              <a:t>Hierarchical page table walks</a:t>
            </a:r>
            <a:endParaRPr/>
          </a:p>
          <a:p>
            <a:pPr indent="-317500" lvl="1" marL="914400" rtl="0" algn="l">
              <a:spcBef>
                <a:spcPts val="0"/>
              </a:spcBef>
              <a:spcAft>
                <a:spcPts val="0"/>
              </a:spcAft>
              <a:buSzPts val="1400"/>
              <a:buChar char="○"/>
            </a:pPr>
            <a:r>
              <a:rPr lang="en"/>
              <a:t>TLBs</a:t>
            </a:r>
            <a:endParaRPr/>
          </a:p>
          <a:p>
            <a:pPr indent="-317500" lvl="1" marL="914400" rtl="0" algn="l">
              <a:spcBef>
                <a:spcPts val="0"/>
              </a:spcBef>
              <a:spcAft>
                <a:spcPts val="0"/>
              </a:spcAft>
              <a:buSzPts val="1400"/>
              <a:buChar char="○"/>
            </a:pPr>
            <a:r>
              <a:rPr lang="en"/>
              <a:t>Page faults, demand paging</a:t>
            </a:r>
            <a:endParaRPr/>
          </a:p>
          <a:p>
            <a:pPr indent="-317500" lvl="1" marL="914400" rtl="0" algn="l">
              <a:spcBef>
                <a:spcPts val="0"/>
              </a:spcBef>
              <a:spcAft>
                <a:spcPts val="0"/>
              </a:spcAft>
              <a:buSzPts val="1400"/>
              <a:buChar char="○"/>
            </a:pPr>
            <a:r>
              <a:rPr lang="en"/>
              <a:t>Interaction with cache design: virtual address aliases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