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DB594B-6889-4154-8B99-E6DC4BDC94E8}">
  <a:tblStyle styleId="{B3DB594B-6889-4154-8B99-E6DC4BDC94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54BDB9-BAC2-4658-A44F-45572589DE0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fac0e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afac0e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fac0e4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fac0e4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fac0e41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fac0e41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afac0e4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afac0e4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fac0e4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fac0e4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fac0e41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fac0e41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fac0e4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afac0e4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fac0e4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fac0e4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fac0e4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fac0e4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fac0e4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fac0e4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fac0e41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fac0e41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fac0e41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fac0e41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fac0e4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afac0e4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afac0e4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afac0e4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fac0e4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afac0e4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5-stage implementations, PC redirection does not happen until the next cycle after branch resolution.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fac0e4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fac0e4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fac0e41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fac0e41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fac0e4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fac0e4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equation in CS152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fac0e4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afac0e4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fac0e4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afac0e4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fac0e4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fac0e4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fac0e4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afac0e4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fac0e4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fac0e4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Discussion Section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355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do?</a:t>
            </a:r>
            <a:br>
              <a:rPr lang="en"/>
            </a:br>
            <a:r>
              <a:rPr lang="en"/>
              <a:t>How many iterations does it run?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ADDI  x2, x0, 0x700</a:t>
            </a:r>
            <a:b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EB5600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ADD   x1, x2, x0</a:t>
            </a:r>
            <a:b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LW    x2, 4(x2)</a:t>
            </a:r>
            <a:b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BNE   x2, x0, </a:t>
            </a:r>
            <a:r>
              <a:rPr lang="en" sz="2000">
                <a:solidFill>
                  <a:srgbClr val="EB5600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endParaRPr sz="2000">
              <a:solidFill>
                <a:srgbClr val="EB5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71438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{B3DB594B-6889-4154-8B99-E6DC4BDC94E8}</a:tableStyleId>
              </a:tblPr>
              <a:tblGrid>
                <a:gridCol w="705650"/>
                <a:gridCol w="660725"/>
              </a:tblGrid>
              <a:tr h="37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Memory Address</a:t>
                      </a:r>
                      <a:endParaRPr b="1"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Memory Value</a:t>
                      </a:r>
                      <a:endParaRPr b="1"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0x400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0x000</a:t>
                      </a:r>
                      <a:endParaRPr sz="1200"/>
                    </a:p>
                  </a:txBody>
                  <a:tcPr marT="0" marB="0" marR="0" marL="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0x404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0xD40</a:t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0x700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0x9F0</a:t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0x704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0x400</a:t>
                      </a:r>
                      <a:endParaRPr sz="1200"/>
                    </a:p>
                  </a:txBody>
                  <a:tcPr marT="0" marB="0" marR="0" marL="0"/>
                </a:tc>
              </a:tr>
              <a:tr h="1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1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0x9F0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0x400</a:t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0x9F4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0x000</a:t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0xD40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0x000</a:t>
                      </a:r>
                      <a:endParaRPr sz="1200"/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0xD44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0x9F0</a:t>
                      </a:r>
                      <a:endParaRPr sz="1200"/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117" name="Google Shape;117;p22"/>
          <p:cNvGraphicFramePr/>
          <p:nvPr/>
        </p:nvGraphicFramePr>
        <p:xfrm>
          <a:off x="4719800" y="102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{B3DB594B-6889-4154-8B99-E6DC4BDC94E8}</a:tableStyleId>
              </a:tblPr>
              <a:tblGrid>
                <a:gridCol w="704400"/>
                <a:gridCol w="659575"/>
                <a:gridCol w="659575"/>
              </a:tblGrid>
              <a:tr h="18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Inst</a:t>
                      </a:r>
                      <a:endParaRPr b="1"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x1</a:t>
                      </a:r>
                      <a:endParaRPr b="1"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x2</a:t>
                      </a:r>
                      <a:endParaRPr b="1"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addi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0x700</a:t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0x700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0x700</a:t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lw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bne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RISC (Load-Use Interlock)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in the pipeline diagram</a:t>
            </a:r>
            <a:br>
              <a:rPr lang="en"/>
            </a:br>
            <a:r>
              <a:rPr lang="en"/>
              <a:t>(What is the branch penalty?)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600"/>
            <a:ext cx="6858000" cy="355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4"/>
          <p:cNvGraphicFramePr/>
          <p:nvPr/>
        </p:nvGraphicFramePr>
        <p:xfrm>
          <a:off x="47625" y="1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{6C54BDB9-BAC2-4658-A44F-45572589DE05}</a:tableStyleId>
              </a:tblPr>
              <a:tblGrid>
                <a:gridCol w="4762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21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addi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lw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bne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RISC (Load-Use Interlock)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hat is the CPI for the pointer chase code on the LUI pipeline?</a:t>
            </a:r>
            <a:br>
              <a:rPr lang="en"/>
            </a:br>
            <a:r>
              <a:rPr lang="en" sz="1400"/>
              <a:t>(CPI is measured from when first instruction commits to when last instruction in the sequence commits)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CPI if MEM is split into M1 and M2?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CPI assuming the BNE is always predicted correctly?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Generation Interlock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2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in the pipeline diagram</a:t>
            </a:r>
            <a:br>
              <a:rPr lang="en"/>
            </a:br>
            <a:r>
              <a:rPr lang="en"/>
              <a:t>(Advantages compared to original?)</a:t>
            </a:r>
            <a:br>
              <a:rPr lang="en"/>
            </a:b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6311700" y="0"/>
            <a:ext cx="2832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on:</a:t>
            </a:r>
            <a:r>
              <a:rPr lang="en"/>
              <a:t> Golden and Mudge, </a:t>
            </a:r>
            <a:br>
              <a:rPr lang="en"/>
            </a:br>
            <a:r>
              <a:rPr i="1" lang="en"/>
              <a:t>A comparison of two pipeline organizations</a:t>
            </a:r>
            <a:r>
              <a:rPr lang="en"/>
              <a:t> (1994)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71600"/>
            <a:ext cx="6858000" cy="354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/>
        </p:nvGraphicFramePr>
        <p:xfrm>
          <a:off x="47625" y="1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{6C54BDB9-BAC2-4658-A44F-45572589DE05}</a:tableStyleId>
              </a:tblPr>
              <a:tblGrid>
                <a:gridCol w="4762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21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22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23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24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25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26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27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28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29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30</a:t>
                      </a:r>
                      <a:endParaRPr b="1" sz="9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addi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lw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bne</a:t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Generation Interlock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CPI for the pointer chase code on the AGI pipeline?</a:t>
            </a:r>
            <a:br>
              <a:rPr lang="en"/>
            </a:br>
            <a:r>
              <a:rPr lang="en" sz="1400"/>
              <a:t>(CPI is measured from when first instruction commits to when last instruction in the sequence commits)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CPI if EX/MEM is split into M1 and EX/M2?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CPI assuming the BNE is always predicted correctly?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Comparison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that the LUI pipeline closes timing at 1 GHz.  At what minimum frequency does the AGI pipeline outperform the LUI pipeline on this code sequence, assuming perfect branch prediction?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what situations might you choose the AGI pipeline over the LUI pipeline?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Precise Exception Definition: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instructions prior to the exception in program order have committed, and none of the instructions after (and including the faulting instruction) appear to have started.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precise exceptions useful?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might one not want to always implement precise exceptions?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in RISC-V (M-mode)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Misaligned address exception on a load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MEPC (exception PC) ← PC of the load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MCAUSE (exception cause) ← 0x4 (i.e., load address misaligned)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MTVAL ← Exception-specific metadata (i.e., faulting address)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MPP ← Previous privilege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MPIE ← MIE; MIE ← 0: Disable interrupts (and save the previous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 ← MTVEC (trap vector)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 happens atomically -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Iron Law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pipeline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Exception Handler 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Preserve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Swap stack pointer (x1) with MSCRATCH CSR (pointer to M-mode stack)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Spill as many registers as needed to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exception cause, dispatch to correct handler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Emulate unaligned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two aligned loads and combine them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result to the entry for rd in the saved register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 registers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old register values back from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Swap MSCRATCH to restore original stack 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Return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EPC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case, the instruction has been emulated, so no need to re-execute!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MRET to return to previous privilege mode in MPP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 ← MEPC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MIE ← MPIE</a:t>
            </a:r>
            <a:endParaRPr/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any structural hazards in a classic 5-stage RISC pipeline?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modifications to the pipeline may introduce a structure hazard?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hazards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hazards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475" y="1017725"/>
            <a:ext cx="5469038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RISC (Load-Use Interlock)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in the pipeline diagram</a:t>
            </a:r>
            <a:br>
              <a:rPr lang="en"/>
            </a:br>
            <a:r>
              <a:rPr lang="en"/>
              <a:t>(What is the branch penalty?)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6311700" y="4323900"/>
            <a:ext cx="2832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Golden and Mudge, </a:t>
            </a:r>
            <a:br>
              <a:rPr lang="en"/>
            </a:br>
            <a:r>
              <a:rPr i="1" lang="en"/>
              <a:t>A comparison of two pipeline organizations</a:t>
            </a:r>
            <a:r>
              <a:rPr lang="en"/>
              <a:t> (1994)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16" y="1017725"/>
            <a:ext cx="5634163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Generation Interlock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in the pipeline diagram</a:t>
            </a:r>
            <a:br>
              <a:rPr lang="en"/>
            </a:br>
            <a:r>
              <a:rPr lang="en"/>
              <a:t>(Advantages compared to previous design?)</a:t>
            </a:r>
            <a:br>
              <a:rPr lang="en"/>
            </a:b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6311700" y="4323900"/>
            <a:ext cx="2832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Golden and Mudge, </a:t>
            </a:r>
            <a:br>
              <a:rPr lang="en"/>
            </a:br>
            <a:r>
              <a:rPr i="1" lang="en"/>
              <a:t>A comparison of two pipeline organizations</a:t>
            </a:r>
            <a:r>
              <a:rPr lang="en"/>
              <a:t> (1994)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Set 1 due Mon Feb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1 due Wed Feb 17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Set 2 to be released Wed Feb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Law of Processor Performance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86500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different techniques to improve each term?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76900"/>
            <a:ext cx="5486400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6"/>
          <p:cNvGraphicFramePr/>
          <p:nvPr/>
        </p:nvGraphicFramePr>
        <p:xfrm>
          <a:off x="3117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{B3DB594B-6889-4154-8B99-E6DC4BDC94E8}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Instructions/Program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Cycles/Instruction (CPI = 1/IPC)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Time/Cycle (1/Hz)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351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Law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1:  In a classic RISC pipeline, modify the ISA (and thus the microarchitecture) to </a:t>
            </a:r>
            <a:r>
              <a:rPr b="1" lang="en"/>
              <a:t>use hardware interlocking instead of software interlocking</a:t>
            </a:r>
            <a:r>
              <a:rPr lang="en"/>
              <a:t> for both branch delay slots and load-use delay slots [Quiz 1, 2011]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Instructions/program: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CPI: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time: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Law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2:  </a:t>
            </a:r>
            <a:r>
              <a:rPr lang="en"/>
              <a:t>Remov</a:t>
            </a:r>
            <a:r>
              <a:rPr lang="en"/>
              <a:t>e</a:t>
            </a:r>
            <a:r>
              <a:rPr lang="en"/>
              <a:t> hardware floating-point instructions and instead </a:t>
            </a:r>
            <a:r>
              <a:rPr b="1" lang="en"/>
              <a:t>u</a:t>
            </a:r>
            <a:r>
              <a:rPr b="1" lang="en"/>
              <a:t>se software subroutines</a:t>
            </a:r>
            <a:r>
              <a:rPr lang="en"/>
              <a:t> for floating-point arithmetic  [Quiz 1, 2013]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Instructions/program: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CPI: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time: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Read-After-Write (RAW)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Write-After-Read (WAR)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Write-After-Write (WAW)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is RAW the only data hazard in the classic 5-stage RISC pipeline?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572000" y="1152475"/>
            <a:ext cx="2368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x1, x2, x3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SW  x4, 4(x1)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605975" y="1998575"/>
            <a:ext cx="2368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x1, x2, x3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SUB x2, x4, x5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05975" y="2842675"/>
            <a:ext cx="2368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x1, x2, x3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SUB x1, x4, x5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all potential hazards: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ADDI   x1, x0, 4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     x1, 8(x2)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SLLI   x3, x1, 1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   x2, x1, x3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LW     x1, 0(x3)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6645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{B3DB594B-6889-4154-8B99-E6DC4BDC94E8}</a:tableStyleId>
              </a:tblPr>
              <a:tblGrid>
                <a:gridCol w="1722600"/>
                <a:gridCol w="1722600"/>
                <a:gridCol w="1722600"/>
              </a:tblGrid>
              <a:tr h="4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RAW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WAR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WAW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228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structural hazards in a classic 5-stage RISC pipeline?</a:t>
            </a:r>
            <a:br>
              <a:rPr lang="en"/>
            </a:br>
            <a:br>
              <a:rPr lang="en"/>
            </a:br>
            <a:r>
              <a:rPr lang="en"/>
              <a:t>What about the single-bus microcoded machine?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modifications to a RISC pipeline may introduce a structural hazard?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