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71E328-100F-43B6-BE00-5DC87D8E5D03}">
  <a:tblStyle styleId="{6971E328-100F-43B6-BE00-5DC87D8E5D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bccaa91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bccaa91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c988e8c4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c988e8c4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c988e8c4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c988e8c4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c988e8c4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c988e8c4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c988e8c4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c988e8c4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c988e8c4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c988e8c4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c988e8c4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c988e8c4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c988e8c44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c988e8c44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c988e8c4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c988e8c4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c988e8c4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c988e8c4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ccaa91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ccaa91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c988e8c4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c988e8c4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c988e8c4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c988e8c4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bccaa91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bccaa91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c988e8c4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c988e8c4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c988e8c4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c988e8c4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ccaa91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bccaa91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bccaa91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bccaa91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bccaa91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bccaa91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CS152 Discussion Section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Organization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Consider a 1 KiB 4-way set-associative cache with 32-byte cache lines.  The address is 12 bits wide. How are the address bits partitioned?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Tag: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Index: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Offset: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Replacement Policy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is this not as bad as it sounds?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Least-Recently Used (LRU)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 Least-Recently Used (PLRU)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First-In First-Out (FIFO)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Not-Most-Recently Used (NMRU)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Plus many more possibilities...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Replacement Policies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see the following stream of accesses where A, B, C, D, and E represent unique addresses from different lines that all map to the same set: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A, B, C, D, B, A,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Assume the cache has four ways and all lines in the set are initially invalid. When address E is accessed, one of the cache lines must be evicted. For each replacement policy, which line gets evicted?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NMRU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PLRU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FIFO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288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State: next </a:t>
            </a:r>
            <a:r>
              <a:rPr lang="en"/>
              <a:t>line</a:t>
            </a:r>
            <a:r>
              <a:rPr lang="en"/>
              <a:t> to replace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replacement, increment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Assume state starts at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25"/>
          <p:cNvGraphicFramePr/>
          <p:nvPr/>
        </p:nvGraphicFramePr>
        <p:xfrm>
          <a:off x="3268150" y="10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{6971E328-100F-43B6-BE00-5DC87D8E5D03}</a:tableStyleId>
              </a:tblPr>
              <a:tblGrid>
                <a:gridCol w="986475"/>
                <a:gridCol w="986475"/>
                <a:gridCol w="986475"/>
                <a:gridCol w="986475"/>
                <a:gridCol w="986475"/>
                <a:gridCol w="9864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after Access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NMRU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288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same as FIFO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State: next </a:t>
            </a:r>
            <a:r>
              <a:rPr lang="en"/>
              <a:t>line</a:t>
            </a:r>
            <a:r>
              <a:rPr lang="en"/>
              <a:t> to replace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 replacement OR hit to </a:t>
            </a:r>
            <a:r>
              <a:rPr lang="en"/>
              <a:t>line</a:t>
            </a:r>
            <a:r>
              <a:rPr lang="en"/>
              <a:t>-to-be replaced, increment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Assume state starts at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6"/>
          <p:cNvGraphicFramePr/>
          <p:nvPr/>
        </p:nvGraphicFramePr>
        <p:xfrm>
          <a:off x="3268150" y="10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{6971E328-100F-43B6-BE00-5DC87D8E5D03}</a:tableStyleId>
              </a:tblPr>
              <a:tblGrid>
                <a:gridCol w="986475"/>
                <a:gridCol w="986475"/>
                <a:gridCol w="986475"/>
                <a:gridCol w="986475"/>
                <a:gridCol w="986475"/>
                <a:gridCol w="9864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after Access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LRU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288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State: list of least recently accessed ways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 state: [3, 2, 1, 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hit, move hit way to back of state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replace, pop from front of state list</a:t>
            </a:r>
            <a:endParaRPr/>
          </a:p>
        </p:txBody>
      </p:sp>
      <p:graphicFrame>
        <p:nvGraphicFramePr>
          <p:cNvPr id="143" name="Google Shape;143;p27"/>
          <p:cNvGraphicFramePr/>
          <p:nvPr/>
        </p:nvGraphicFramePr>
        <p:xfrm>
          <a:off x="3268150" y="10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{6971E328-100F-43B6-BE00-5DC87D8E5D03}</a:tableStyleId>
              </a:tblPr>
              <a:tblGrid>
                <a:gridCol w="986475"/>
                <a:gridCol w="986475"/>
                <a:gridCol w="986475"/>
                <a:gridCol w="986475"/>
                <a:gridCol w="986475"/>
                <a:gridCol w="9864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after Access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Pseudo-LRU Binary Tree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(n - 1) bits of state per set for </a:t>
            </a:r>
            <a:r>
              <a:rPr i="1" lang="en"/>
              <a:t>n</a:t>
            </a:r>
            <a:r>
              <a:rPr lang="en"/>
              <a:t>-way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hit or replacement, set all bits on root→leaf path to point to other half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cache miss, bits indicate which way to replace </a:t>
            </a:r>
            <a:endParaRPr/>
          </a:p>
        </p:txBody>
      </p:sp>
      <p:grpSp>
        <p:nvGrpSpPr>
          <p:cNvPr id="150" name="Google Shape;150;p28"/>
          <p:cNvGrpSpPr/>
          <p:nvPr/>
        </p:nvGrpSpPr>
        <p:grpSpPr>
          <a:xfrm>
            <a:off x="2642925" y="2595450"/>
            <a:ext cx="3858150" cy="1781400"/>
            <a:chOff x="2642925" y="2114550"/>
            <a:chExt cx="3858150" cy="1781400"/>
          </a:xfrm>
        </p:grpSpPr>
        <p:sp>
          <p:nvSpPr>
            <p:cNvPr id="151" name="Google Shape;151;p28"/>
            <p:cNvSpPr/>
            <p:nvPr/>
          </p:nvSpPr>
          <p:spPr>
            <a:xfrm>
              <a:off x="4343400" y="2114550"/>
              <a:ext cx="457200" cy="45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3383280" y="2800350"/>
              <a:ext cx="457200" cy="45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5303520" y="2800350"/>
              <a:ext cx="457200" cy="45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" name="Google Shape;154;p28"/>
            <p:cNvCxnSpPr>
              <a:stCxn id="151" idx="5"/>
              <a:endCxn id="153" idx="1"/>
            </p:cNvCxnSpPr>
            <p:nvPr/>
          </p:nvCxnSpPr>
          <p:spPr>
            <a:xfrm>
              <a:off x="4733645" y="2504795"/>
              <a:ext cx="636900" cy="36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p28"/>
            <p:cNvCxnSpPr>
              <a:stCxn id="151" idx="3"/>
              <a:endCxn id="152" idx="7"/>
            </p:cNvCxnSpPr>
            <p:nvPr/>
          </p:nvCxnSpPr>
          <p:spPr>
            <a:xfrm flipH="1">
              <a:off x="3773455" y="2504795"/>
              <a:ext cx="636900" cy="36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" name="Google Shape;156;p28"/>
            <p:cNvSpPr/>
            <p:nvPr/>
          </p:nvSpPr>
          <p:spPr>
            <a:xfrm>
              <a:off x="3624175" y="3533550"/>
              <a:ext cx="914400" cy="36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Way 1</a:t>
              </a: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4605425" y="3533550"/>
              <a:ext cx="914400" cy="36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Way 2</a:t>
              </a: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2642925" y="3533550"/>
              <a:ext cx="914400" cy="36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Way 0</a:t>
              </a: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5586675" y="3533550"/>
              <a:ext cx="914400" cy="36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Way 3</a:t>
              </a:r>
              <a:endParaRPr/>
            </a:p>
          </p:txBody>
        </p:sp>
        <p:cxnSp>
          <p:nvCxnSpPr>
            <p:cNvPr id="160" name="Google Shape;160;p28"/>
            <p:cNvCxnSpPr>
              <a:stCxn id="152" idx="3"/>
              <a:endCxn id="158" idx="0"/>
            </p:cNvCxnSpPr>
            <p:nvPr/>
          </p:nvCxnSpPr>
          <p:spPr>
            <a:xfrm flipH="1">
              <a:off x="3100135" y="3190595"/>
              <a:ext cx="350100" cy="34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28"/>
            <p:cNvCxnSpPr>
              <a:stCxn id="152" idx="5"/>
              <a:endCxn id="156" idx="0"/>
            </p:cNvCxnSpPr>
            <p:nvPr/>
          </p:nvCxnSpPr>
          <p:spPr>
            <a:xfrm>
              <a:off x="3773525" y="3190595"/>
              <a:ext cx="307800" cy="34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8"/>
            <p:cNvCxnSpPr>
              <a:stCxn id="153" idx="3"/>
              <a:endCxn id="157" idx="0"/>
            </p:cNvCxnSpPr>
            <p:nvPr/>
          </p:nvCxnSpPr>
          <p:spPr>
            <a:xfrm flipH="1">
              <a:off x="5062675" y="3190595"/>
              <a:ext cx="307800" cy="34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8"/>
            <p:cNvCxnSpPr>
              <a:stCxn id="153" idx="5"/>
              <a:endCxn id="159" idx="0"/>
            </p:cNvCxnSpPr>
            <p:nvPr/>
          </p:nvCxnSpPr>
          <p:spPr>
            <a:xfrm>
              <a:off x="5693765" y="3190595"/>
              <a:ext cx="350100" cy="34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4" name="Google Shape;164;p28"/>
            <p:cNvSpPr txBox="1"/>
            <p:nvPr/>
          </p:nvSpPr>
          <p:spPr>
            <a:xfrm>
              <a:off x="3046490" y="3080310"/>
              <a:ext cx="30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5" name="Google Shape;165;p28"/>
            <p:cNvSpPr txBox="1"/>
            <p:nvPr/>
          </p:nvSpPr>
          <p:spPr>
            <a:xfrm>
              <a:off x="3869450" y="3080310"/>
              <a:ext cx="30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6" name="Google Shape;166;p28"/>
            <p:cNvSpPr txBox="1"/>
            <p:nvPr/>
          </p:nvSpPr>
          <p:spPr>
            <a:xfrm>
              <a:off x="5789710" y="3080310"/>
              <a:ext cx="30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7" name="Google Shape;167;p28"/>
            <p:cNvSpPr txBox="1"/>
            <p:nvPr/>
          </p:nvSpPr>
          <p:spPr>
            <a:xfrm>
              <a:off x="4966740" y="3080310"/>
              <a:ext cx="30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8" name="Google Shape;168;p28"/>
            <p:cNvSpPr txBox="1"/>
            <p:nvPr/>
          </p:nvSpPr>
          <p:spPr>
            <a:xfrm>
              <a:off x="3773515" y="2371660"/>
              <a:ext cx="30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9" name="Google Shape;169;p28"/>
            <p:cNvSpPr txBox="1"/>
            <p:nvPr/>
          </p:nvSpPr>
          <p:spPr>
            <a:xfrm>
              <a:off x="5149620" y="2371660"/>
              <a:ext cx="30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PLRU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288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tree as 0(0)(0)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Initial state is 0(0)(0)</a:t>
            </a:r>
            <a:endParaRPr/>
          </a:p>
        </p:txBody>
      </p:sp>
      <p:graphicFrame>
        <p:nvGraphicFramePr>
          <p:cNvPr id="176" name="Google Shape;176;p29"/>
          <p:cNvGraphicFramePr/>
          <p:nvPr/>
        </p:nvGraphicFramePr>
        <p:xfrm>
          <a:off x="3268150" y="10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{6971E328-100F-43B6-BE00-5DC87D8E5D03}</a:tableStyleId>
              </a:tblPr>
              <a:tblGrid>
                <a:gridCol w="986475"/>
                <a:gridCol w="986475"/>
                <a:gridCol w="986475"/>
                <a:gridCol w="986475"/>
                <a:gridCol w="986475"/>
                <a:gridCol w="9864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after Access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77" name="Google Shape;177;p29"/>
          <p:cNvGrpSpPr/>
          <p:nvPr/>
        </p:nvGrpSpPr>
        <p:grpSpPr>
          <a:xfrm>
            <a:off x="45454" y="2677819"/>
            <a:ext cx="3154038" cy="1394658"/>
            <a:chOff x="2642925" y="2114550"/>
            <a:chExt cx="3858150" cy="1781400"/>
          </a:xfrm>
        </p:grpSpPr>
        <p:sp>
          <p:nvSpPr>
            <p:cNvPr id="178" name="Google Shape;178;p29"/>
            <p:cNvSpPr/>
            <p:nvPr/>
          </p:nvSpPr>
          <p:spPr>
            <a:xfrm>
              <a:off x="4343400" y="2114550"/>
              <a:ext cx="457200" cy="45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3383280" y="2800350"/>
              <a:ext cx="457200" cy="45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5303520" y="2800350"/>
              <a:ext cx="457200" cy="45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" name="Google Shape;181;p29"/>
            <p:cNvCxnSpPr>
              <a:stCxn id="178" idx="5"/>
              <a:endCxn id="180" idx="1"/>
            </p:cNvCxnSpPr>
            <p:nvPr/>
          </p:nvCxnSpPr>
          <p:spPr>
            <a:xfrm>
              <a:off x="4733645" y="2504795"/>
              <a:ext cx="636900" cy="36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" name="Google Shape;182;p29"/>
            <p:cNvCxnSpPr>
              <a:stCxn id="178" idx="3"/>
              <a:endCxn id="179" idx="7"/>
            </p:cNvCxnSpPr>
            <p:nvPr/>
          </p:nvCxnSpPr>
          <p:spPr>
            <a:xfrm flipH="1">
              <a:off x="3773455" y="2504795"/>
              <a:ext cx="636900" cy="36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3" name="Google Shape;183;p29"/>
            <p:cNvSpPr/>
            <p:nvPr/>
          </p:nvSpPr>
          <p:spPr>
            <a:xfrm>
              <a:off x="3624175" y="3533550"/>
              <a:ext cx="914400" cy="36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Way 1</a:t>
              </a: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605425" y="3533550"/>
              <a:ext cx="914400" cy="36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Way 2</a:t>
              </a: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2642925" y="3533550"/>
              <a:ext cx="914400" cy="36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Way 0</a:t>
              </a: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5586675" y="3533550"/>
              <a:ext cx="914400" cy="36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Way 3</a:t>
              </a:r>
              <a:endParaRPr/>
            </a:p>
          </p:txBody>
        </p:sp>
        <p:cxnSp>
          <p:nvCxnSpPr>
            <p:cNvPr id="187" name="Google Shape;187;p29"/>
            <p:cNvCxnSpPr>
              <a:stCxn id="179" idx="3"/>
              <a:endCxn id="185" idx="0"/>
            </p:cNvCxnSpPr>
            <p:nvPr/>
          </p:nvCxnSpPr>
          <p:spPr>
            <a:xfrm flipH="1">
              <a:off x="3100135" y="3190595"/>
              <a:ext cx="350100" cy="34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8" name="Google Shape;188;p29"/>
            <p:cNvCxnSpPr>
              <a:stCxn id="179" idx="5"/>
              <a:endCxn id="183" idx="0"/>
            </p:cNvCxnSpPr>
            <p:nvPr/>
          </p:nvCxnSpPr>
          <p:spPr>
            <a:xfrm>
              <a:off x="3773525" y="3190595"/>
              <a:ext cx="307800" cy="34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9" name="Google Shape;189;p29"/>
            <p:cNvCxnSpPr>
              <a:stCxn id="180" idx="3"/>
              <a:endCxn id="184" idx="0"/>
            </p:cNvCxnSpPr>
            <p:nvPr/>
          </p:nvCxnSpPr>
          <p:spPr>
            <a:xfrm flipH="1">
              <a:off x="5062675" y="3190595"/>
              <a:ext cx="307800" cy="34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9"/>
            <p:cNvCxnSpPr>
              <a:stCxn id="180" idx="5"/>
              <a:endCxn id="186" idx="0"/>
            </p:cNvCxnSpPr>
            <p:nvPr/>
          </p:nvCxnSpPr>
          <p:spPr>
            <a:xfrm>
              <a:off x="5693765" y="3190595"/>
              <a:ext cx="350100" cy="34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9"/>
            <p:cNvSpPr txBox="1"/>
            <p:nvPr/>
          </p:nvSpPr>
          <p:spPr>
            <a:xfrm>
              <a:off x="3046490" y="3080310"/>
              <a:ext cx="307800" cy="5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2" name="Google Shape;192;p29"/>
            <p:cNvSpPr txBox="1"/>
            <p:nvPr/>
          </p:nvSpPr>
          <p:spPr>
            <a:xfrm>
              <a:off x="3869450" y="3080310"/>
              <a:ext cx="307800" cy="5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3" name="Google Shape;193;p29"/>
            <p:cNvSpPr txBox="1"/>
            <p:nvPr/>
          </p:nvSpPr>
          <p:spPr>
            <a:xfrm>
              <a:off x="5789710" y="3080310"/>
              <a:ext cx="307800" cy="5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4" name="Google Shape;194;p29"/>
            <p:cNvSpPr txBox="1"/>
            <p:nvPr/>
          </p:nvSpPr>
          <p:spPr>
            <a:xfrm>
              <a:off x="4966740" y="3080310"/>
              <a:ext cx="307800" cy="5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5" name="Google Shape;195;p29"/>
            <p:cNvSpPr txBox="1"/>
            <p:nvPr/>
          </p:nvSpPr>
          <p:spPr>
            <a:xfrm>
              <a:off x="3773515" y="2371660"/>
              <a:ext cx="307800" cy="5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6" name="Google Shape;196;p29"/>
            <p:cNvSpPr txBox="1"/>
            <p:nvPr/>
          </p:nvSpPr>
          <p:spPr>
            <a:xfrm>
              <a:off x="5149620" y="2371660"/>
              <a:ext cx="307800" cy="5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4-way Pseudo-LRU</a:t>
            </a:r>
            <a:endParaRPr/>
          </a:p>
        </p:txBody>
      </p:sp>
      <p:graphicFrame>
        <p:nvGraphicFramePr>
          <p:cNvPr id="202" name="Google Shape;202;p30"/>
          <p:cNvGraphicFramePr/>
          <p:nvPr/>
        </p:nvGraphicFramePr>
        <p:xfrm>
          <a:off x="952550" y="11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{6971E328-100F-43B6-BE00-5DC87D8E5D03}</a:tableStyleId>
              </a:tblPr>
              <a:tblGrid>
                <a:gridCol w="742750"/>
                <a:gridCol w="506375"/>
                <a:gridCol w="506375"/>
                <a:gridCol w="506375"/>
                <a:gridCol w="506375"/>
                <a:gridCol w="506375"/>
                <a:gridCol w="506375"/>
                <a:gridCol w="506375"/>
                <a:gridCol w="506375"/>
                <a:gridCol w="506375"/>
                <a:gridCol w="506375"/>
                <a:gridCol w="506375"/>
              </a:tblGrid>
              <a:tr h="32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45700" marB="45700" marR="91425" marL="91425"/>
                </a:tc>
                <a:tc gridSpan="10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Cache Tags (hex)</a:t>
                      </a:r>
                      <a:endParaRPr b="1" sz="1100"/>
                    </a:p>
                  </a:txBody>
                  <a:tcPr marT="45700" marB="45700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45700" marB="45700" marR="91425" marL="91425"/>
                </a:tc>
              </a:tr>
              <a:tr h="3295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Address</a:t>
                      </a:r>
                      <a:br>
                        <a:rPr b="1" lang="en" sz="1100"/>
                      </a:br>
                      <a:r>
                        <a:rPr b="1" lang="en" sz="1100"/>
                        <a:t>(hex)</a:t>
                      </a:r>
                      <a:endParaRPr b="1" sz="1100"/>
                    </a:p>
                  </a:txBody>
                  <a:tcPr marT="45700" marB="45700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Set 0</a:t>
                      </a:r>
                      <a:endParaRPr b="1" sz="1100"/>
                    </a:p>
                  </a:txBody>
                  <a:tcPr marT="45700" marB="45700" marR="91425" marL="91425"/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Set 1</a:t>
                      </a:r>
                      <a:endParaRPr b="1" sz="1100"/>
                    </a:p>
                  </a:txBody>
                  <a:tcPr marT="45700" marB="45700" marR="91425" marL="91425"/>
                </a:tc>
                <a:tc hMerge="1"/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Hit?</a:t>
                      </a:r>
                      <a:endParaRPr b="1" sz="1100"/>
                    </a:p>
                  </a:txBody>
                  <a:tcPr marT="45700" marB="45700" marR="91425" marL="91425"/>
                </a:tc>
              </a:tr>
              <a:tr h="3654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Way 0</a:t>
                      </a:r>
                      <a:endParaRPr b="1" sz="9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Way 1</a:t>
                      </a:r>
                      <a:endParaRPr b="1" sz="9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Way 2</a:t>
                      </a:r>
                      <a:endParaRPr b="1" sz="9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Way 3</a:t>
                      </a:r>
                      <a:endParaRPr b="1" sz="9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PLRU State</a:t>
                      </a:r>
                      <a:endParaRPr b="1" sz="9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Way 0</a:t>
                      </a:r>
                      <a:endParaRPr b="1" sz="9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Way 1</a:t>
                      </a:r>
                      <a:endParaRPr b="1" sz="9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Way 2</a:t>
                      </a:r>
                      <a:endParaRPr b="1" sz="9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Way 3</a:t>
                      </a:r>
                      <a:endParaRPr b="1" sz="9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PLRU State</a:t>
                      </a:r>
                      <a:endParaRPr b="1" sz="900"/>
                    </a:p>
                  </a:txBody>
                  <a:tcPr marT="45700" marB="45700" marR="91425" marL="91425"/>
                </a:tc>
                <a:tc vMerge="1"/>
              </a:tr>
              <a:tr h="30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208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inv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inv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inv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inv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inv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inv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inv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45700" marB="45700" marR="91425" marL="91425"/>
                </a:tc>
              </a:tr>
              <a:tr h="30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22C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45700" marB="45700" marR="91425" marL="91425"/>
                </a:tc>
              </a:tr>
              <a:tr h="30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41C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45700" marB="45700" marR="91425" marL="91425"/>
                </a:tc>
              </a:tr>
              <a:tr h="30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604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</a:tr>
              <a:tr h="30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320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</a:tr>
              <a:tr h="30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214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</a:tr>
              <a:tr h="30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310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</a:tr>
              <a:tr h="30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50C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</a:tr>
              <a:tr h="30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404</a:t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cxnSp>
        <p:nvCxnSpPr>
          <p:cNvPr id="203" name="Google Shape;203;p30"/>
          <p:cNvCxnSpPr/>
          <p:nvPr/>
        </p:nvCxnSpPr>
        <p:spPr>
          <a:xfrm>
            <a:off x="612325" y="2368400"/>
            <a:ext cx="0" cy="14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30"/>
          <p:cNvSpPr txBox="1"/>
          <p:nvPr/>
        </p:nvSpPr>
        <p:spPr>
          <a:xfrm flipH="1" rot="-5400000">
            <a:off x="146884" y="2915892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Optimizations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152475"/>
            <a:ext cx="8520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Increase / Decrease / </a:t>
            </a:r>
            <a:r>
              <a:rPr lang="en"/>
              <a:t>No Change</a:t>
            </a:r>
            <a:endParaRPr/>
          </a:p>
        </p:txBody>
      </p:sp>
      <p:graphicFrame>
        <p:nvGraphicFramePr>
          <p:cNvPr id="211" name="Google Shape;211;p31"/>
          <p:cNvGraphicFramePr/>
          <p:nvPr/>
        </p:nvGraphicFramePr>
        <p:xfrm>
          <a:off x="457225" y="164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{6971E328-100F-43B6-BE00-5DC87D8E5D03}</a:tableStyleId>
              </a:tblPr>
              <a:tblGrid>
                <a:gridCol w="2295050"/>
                <a:gridCol w="1483625"/>
                <a:gridCol w="1483625"/>
                <a:gridCol w="1483625"/>
                <a:gridCol w="14836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Hit</a:t>
                      </a:r>
                      <a:br>
                        <a:rPr lang="en"/>
                      </a:b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</a:t>
                      </a:r>
                      <a:br>
                        <a:rPr lang="en"/>
                      </a:br>
                      <a:r>
                        <a:rPr lang="en"/>
                        <a:t>Penalty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</a:t>
                      </a:r>
                      <a:br>
                        <a:rPr lang="en"/>
                      </a:br>
                      <a:r>
                        <a:rPr lang="en"/>
                        <a:t>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 Complexity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Smaller, simpler caches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Multi-level caches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Smart replacement policy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Pipelined writes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Write buffer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Sub-blocks (sector cache)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Set 1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hierarchy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Optimizations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1152475"/>
            <a:ext cx="8520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Increase / Decrease / No Change</a:t>
            </a:r>
            <a:endParaRPr/>
          </a:p>
        </p:txBody>
      </p:sp>
      <p:graphicFrame>
        <p:nvGraphicFramePr>
          <p:cNvPr id="218" name="Google Shape;218;p32"/>
          <p:cNvGraphicFramePr/>
          <p:nvPr/>
        </p:nvGraphicFramePr>
        <p:xfrm>
          <a:off x="457225" y="164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{6971E328-100F-43B6-BE00-5DC87D8E5D03}</a:tableStyleId>
              </a:tblPr>
              <a:tblGrid>
                <a:gridCol w="2295050"/>
                <a:gridCol w="1483625"/>
                <a:gridCol w="1483625"/>
                <a:gridCol w="1483625"/>
                <a:gridCol w="14836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Hit</a:t>
                      </a:r>
                      <a:br>
                        <a:rPr lang="en"/>
                      </a:b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</a:t>
                      </a:r>
                      <a:br>
                        <a:rPr lang="en"/>
                      </a:br>
                      <a:r>
                        <a:rPr lang="en"/>
                        <a:t>Penalty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</a:t>
                      </a:r>
                      <a:br>
                        <a:rPr lang="en"/>
                      </a:br>
                      <a:r>
                        <a:rPr lang="en"/>
                        <a:t>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 Complexity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 optimization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Compiler prefetching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 prefetching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(stream buffer)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Victim cache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PS1 grades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Regrades open until Feb 19th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Lab1 due </a:t>
            </a:r>
            <a:r>
              <a:rPr b="1" lang="en"/>
              <a:t>Wed Feb 17 11:59 pm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PS2 released, due </a:t>
            </a:r>
            <a:r>
              <a:rPr b="1" lang="en"/>
              <a:t>Wed Feb 24 11:59 pm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class on Monday (Enjoy President’s Day)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51531"/>
            <a:ext cx="9144002" cy="223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ISAs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areas to address: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Instructions may involve memory accesses even when their mnemonics are not “load” or “store”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Implicit stack spills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instruction in accumulator ISA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Off-by-one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 body runs for 15 iterations, but loop condition is checked 16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“subi” is not a RISC-V instruction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forget to define location of labels in code if used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Micro-programming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areas to address: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Datapath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do rs1/rs2/rd/imm come from?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redirect the PC?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EnMem vs MemWr, EnReg vs RegWr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Pointers vs values: M[rs1] vs rs1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Optimization - not checked, but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Tip: Split up your code into basic blocks, won’t be penalized for whitespace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Underflow/Overflow (A &lt;= B) =/= (A - 1 &lt;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Microcoded execution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Fetch routine is executed for all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 between taken vs not-taken branch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1883"/>
          <a:stretch/>
        </p:blipFill>
        <p:spPr>
          <a:xfrm>
            <a:off x="960375" y="473050"/>
            <a:ext cx="6810375" cy="41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6-stage Pipeline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precise terminology for bypass paths - not just “EX→EX</a:t>
            </a:r>
            <a:r>
              <a:rPr lang="en"/>
              <a:t>” or “ALU→ALU”</a:t>
            </a:r>
            <a:r>
              <a:rPr lang="en"/>
              <a:t> </a:t>
            </a:r>
            <a:r>
              <a:rPr lang="en"/>
              <a:t>(Where is the bypass source coming from? EX or M1?)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 is still not an issue - 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point is not in writeback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interlocks proposed in 3.D were correct but more pessimistic than necessary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057522"/>
            <a:ext cx="3657600" cy="84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vs RISC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areas to address: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Compilers are better for RISC. Why?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Iron Law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areas to address: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adding a branch delay slot mean?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the pipelin</a:t>
            </a:r>
            <a:r>
              <a:rPr lang="en"/>
              <a:t>e c</a:t>
            </a:r>
            <a:r>
              <a:rPr lang="en"/>
              <a:t>hange to support a CISC instruction?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instruction mix affect CPI?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changes reduce critical path? Size of structures contributes.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deal with memory latency in a pipeline?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pros/cons of using both 16bit/32bit instructions together?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 of microcoding?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