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26367D-68A8-4B63-86DD-9CC23CA01D2A}">
  <a:tblStyle styleId="{EA26367D-68A8-4B63-86DD-9CC23CA01D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AC048CB-7825-443B-858A-78AD3A658F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7C67E6C-5316-4AC6-A506-53DE3F1CBB94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db9e451d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db9e451d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db9e451d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db9e451d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db9e451d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db9e451d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9a767ccd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9a767ccd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db9e451d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db9e451d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db9e451d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db9e451d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db9e451d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db9e451d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db9e451d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db9e451d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db9e451d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db9e451d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db9e451d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db9e451d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a767cc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a767cc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db9e451d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db9e451d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db9e451d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db9e451d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db9e451d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db9e451d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db9e451d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db9e451d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db9e451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db9e451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9a767cc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9a767cc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db9e451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db9e451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db9e451d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db9e451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9a767cc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9a767cc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CS152 Section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Memory and Lab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Hierarchy - Page Fault Handler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Page faults represent a variety of causes: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Pages that were swapped out to secondary storage (disk)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Pages that are part of the legitimate address space but not yet committed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Copy-on-write with shared pages or zero-filled pages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Emulating accessed/dirty bits in PTEs without hardware support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Segfault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Most page faults that occur are not errors!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Page faults must be </a:t>
            </a:r>
            <a:r>
              <a:rPr i="1" lang="en" sz="1500"/>
              <a:t>restartable</a:t>
            </a:r>
            <a:r>
              <a:rPr lang="en" sz="1500"/>
              <a:t> exceptions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Hierarchy - Multi-level Page Table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Assume: </a:t>
            </a: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8-bit virtual addresses, </a:t>
            </a: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32-bit words, 16-byte pages, two-level page table, LRU 4-entry TLB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At the beginning, the TLB is empty and the free pages list contains 0x9, 0x5, 0xA, 0x7, 0x1, 0x3, 0xB, 0xD, 0xE, and 0xF in that order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AutoNum type="arabicPeriod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How many bytes of virtual memory are addressable?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AutoNum type="arabicPeriod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How many bytes of physical memory are addressable? Assume a PTE is PPN + valid bit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AutoNum type="arabicPeriod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Why might DRAM size &gt; virtual address space size be useful?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Hierarchy - Multi-level Page Table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Offset bits: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VPN bits: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Index1 bits: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Index2 bits: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offset 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index2 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index1 =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58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the Tables</a:t>
            </a:r>
            <a:endParaRPr/>
          </a:p>
        </p:txBody>
      </p:sp>
      <p:graphicFrame>
        <p:nvGraphicFramePr>
          <p:cNvPr id="134" name="Google Shape;134;p25"/>
          <p:cNvGraphicFramePr/>
          <p:nvPr/>
        </p:nvGraphicFramePr>
        <p:xfrm>
          <a:off x="224650" y="12666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{3AC048CB-7825-443B-858A-78AD3A658F03}</a:tableStyleId>
              </a:tblPr>
              <a:tblGrid>
                <a:gridCol w="1179550"/>
                <a:gridCol w="786575"/>
                <a:gridCol w="1112350"/>
                <a:gridCol w="1001100"/>
                <a:gridCol w="1001100"/>
                <a:gridCol w="8978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Virtual Address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Index1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Index2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TLB hit/miss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Page hit/</a:t>
                      </a:r>
                      <a:b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Page fault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Physical Address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0x68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0x14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0x6C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0x90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0x74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0xE4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0x18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0xD0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925" marB="34925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Google Shape;135;p25"/>
          <p:cNvGraphicFramePr/>
          <p:nvPr/>
        </p:nvGraphicFramePr>
        <p:xfrm>
          <a:off x="6273675" y="8745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{3AC048CB-7825-443B-858A-78AD3A658F03}</a:tableStyleId>
              </a:tblPr>
              <a:tblGrid>
                <a:gridCol w="557700"/>
                <a:gridCol w="20449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Contents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0x06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0x04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0x04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0x08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0x02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0x0C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CE181E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0x10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0x14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0x18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0x1C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0x20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0x08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0x24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CE181E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0x28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0x2C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0x30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0x34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0x38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0x3C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0x40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0x44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0x48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0x12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0x4C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0x11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0x50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0x54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0x58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0x5C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0x60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0x64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0x13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0x68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0x6C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34925" marL="3492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6" name="Google Shape;136;p25"/>
          <p:cNvGraphicFramePr/>
          <p:nvPr/>
        </p:nvGraphicFramePr>
        <p:xfrm>
          <a:off x="224600" y="407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{E7C67E6C-5316-4AC6-A506-53DE3F1CBB94}</a:tableStyleId>
              </a:tblPr>
              <a:tblGrid>
                <a:gridCol w="1160875"/>
                <a:gridCol w="1204400"/>
                <a:gridCol w="1204400"/>
                <a:gridCol w="1204400"/>
                <a:gridCol w="1204400"/>
              </a:tblGrid>
              <a:tr h="2794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TLB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  <a:tc hMerge="1"/>
              </a:tr>
              <a:tr h="34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VPN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  <a:tr h="340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PPN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7" name="Google Shape;137;p25"/>
          <p:cNvSpPr txBox="1"/>
          <p:nvPr/>
        </p:nvSpPr>
        <p:spPr>
          <a:xfrm>
            <a:off x="224650" y="851150"/>
            <a:ext cx="565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en" sz="1500">
                <a:solidFill>
                  <a:srgbClr val="595959"/>
                </a:solidFill>
              </a:rPr>
              <a:t>Free pages: </a:t>
            </a:r>
            <a:r>
              <a:rPr lang="en" sz="1500">
                <a:solidFill>
                  <a:srgbClr val="595959"/>
                </a:solidFill>
              </a:rPr>
              <a:t>0x9, 0x5, 0xA, 0x7,</a:t>
            </a:r>
            <a:r>
              <a:rPr lang="en" sz="1500">
                <a:solidFill>
                  <a:srgbClr val="595959"/>
                </a:solidFill>
              </a:rPr>
              <a:t> 0x1, 0x3, 0xB, 0xD, 0xE, 0xF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Focuses on design of memory hierarchies using realistic SoC implementations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Directed problem: Matrix transpose case study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Open-ended problems: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Reverse-engineer a memory system using micro-benchmarks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Design your own hardware prefetcher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Design your own replacement policy and victim cache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Warning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 to spend a significant fraction of time on RTL simulations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interesting memory behaviors only manifest over longer time scales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~4.5 kHz simulator (varies by design complexity)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0.5-3 million cycles for a “short” program (2 to 10 minutes)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 to 10 million cycles for a few benchmarks (bfs, ccbench)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Potentially long debug cycle for some open-ended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run parallel simulations in some cases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 -j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Budget your time appropriately - start early!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Rocket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2949675"/>
            <a:ext cx="8520600" cy="18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Single-issue in-order RV64IMAFDC 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Extensively optimized for efficient ASIC implementation (1.6 GHz in 28nm)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Minimize high-fanout stall signals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Restructure pipeline logic to cope with long clock-to-Q delays of compiler-generated SRAMs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Details in background section of Lab 2 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Implements privileged ISA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017737"/>
            <a:ext cx="7315202" cy="1931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Open-Ended Problem 1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16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Infer memory system parameters by writing micro-benchmarks and measuring execution latency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Provided with an obfuscated “mystery” design to reverse-engineer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Select a few to determine: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2433725"/>
            <a:ext cx="42603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L1 D cache latency*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L1 D cache size*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L1 D cache associativity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L1 D cache replacement policy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L1 I cache size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L1 I cache associativity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L1 I replacement policy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L1 I TLB reach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L1 D TLB reach</a:t>
            </a:r>
            <a:endParaRPr sz="1400"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4572000" y="2433725"/>
            <a:ext cx="42603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L2 TLB reach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L2 TLB hit latency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L2 cache latency*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L2 cache size*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DRAM latency*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DRAM page policy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Aggregate DRAM page size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Number of DRAM ranks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DRAM CAS/RCD/RP timings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Open-Ended Problem 2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Build a hardware prefetcher for Rocket’s L1D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Snoops on core/L1D interface and injects prefetch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on-blocking data cache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implementation options: Chisel RTL or C++ model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775" y="2800350"/>
            <a:ext cx="2372440" cy="2083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Open-Ended Problem 3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Design a cache replacement policy and victim cache that performs better than default random replacement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in a RISC-V ISA simulator extended with a cache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on a subset of SPEC CPU2006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 logistics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Midterm 1 review during next discussion 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Suggest topics to cover in more detail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2 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Hierarchy - VIPT address aliasing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362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en" sz="1800">
                <a:solidFill>
                  <a:srgbClr val="666666"/>
                </a:solidFill>
              </a:rPr>
              <a:t>Aliasing</a:t>
            </a:r>
            <a:endParaRPr b="1" sz="1800">
              <a:solidFill>
                <a:srgbClr val="666666"/>
              </a:solidFill>
            </a:endParaRPr>
          </a:p>
          <a:p>
            <a:pPr indent="-3175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(number of sets * cache line size) &gt; page size</a:t>
            </a:r>
            <a:endParaRPr sz="1400">
              <a:solidFill>
                <a:srgbClr val="666666"/>
              </a:solidFill>
            </a:endParaRPr>
          </a:p>
          <a:p>
            <a:pPr indent="-3175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VA1 and VA2 are different at [a] → point to different sets in cache</a:t>
            </a:r>
            <a:endParaRPr sz="1400">
              <a:solidFill>
                <a:srgbClr val="666666"/>
              </a:solidFill>
            </a:endParaRPr>
          </a:p>
          <a:p>
            <a:pPr indent="-3175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VA1 and VA2 point to the same PPN</a:t>
            </a:r>
            <a:endParaRPr sz="1400">
              <a:solidFill>
                <a:srgbClr val="666666"/>
              </a:solidFill>
            </a:endParaRPr>
          </a:p>
          <a:p>
            <a:pPr indent="-3175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Leads to multiple copies of same data in cache → coherence problem</a:t>
            </a:r>
            <a:endParaRPr sz="1400">
              <a:solidFill>
                <a:srgbClr val="666666"/>
              </a:solidFill>
            </a:endParaRPr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625" y="1997100"/>
            <a:ext cx="4846350" cy="23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727650" y="1250300"/>
            <a:ext cx="7918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Hierarchy - VIPT address aliasing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729450" y="1926475"/>
            <a:ext cx="3500400" cy="27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en" sz="1800">
                <a:solidFill>
                  <a:srgbClr val="666666"/>
                </a:solidFill>
              </a:rPr>
              <a:t>Exercise 2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1 Format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80-minute timed exam during normal lecture slot (Mon March 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significant time zone differences, contact instructors to schedule alternative exam 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DSP accommodations will be handled similarly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 will be released on </a:t>
            </a:r>
            <a:r>
              <a:rPr b="1" lang="en"/>
              <a:t>bCourses</a:t>
            </a:r>
            <a:r>
              <a:rPr lang="en"/>
              <a:t> at 9:10 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under Quizzes 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Upload answers to </a:t>
            </a:r>
            <a:r>
              <a:rPr b="1" lang="en"/>
              <a:t>Gradescope</a:t>
            </a:r>
            <a:r>
              <a:rPr lang="en"/>
              <a:t> </a:t>
            </a:r>
            <a:r>
              <a:rPr lang="en"/>
              <a:t>(not bCourses) </a:t>
            </a:r>
            <a:r>
              <a:rPr lang="en"/>
              <a:t>by 10:30 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PDF files for each question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Practice exam will be posted next week on bCourses in an identical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Exams should be completed by hand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questions in private posts to instructors on Piazza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Zoom chat will be disabled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discuss the exam with other students until everyone has finished taking 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1 Remote Proctoring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 Zoom session with webcam enabled during exam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Camera pointed towards workspace (paper/hands)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should not be readable on video, try to cover your answers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Instructors will be monitoring through gallery 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will be asked to show student ID card and faces at one 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Instructors will add people to breakout rooms one at a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Turn on sound so notifications aren’t missed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Contact instructors if no functional webcam is available or if you have other concerns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Hierarchy - Paging vs Segmentation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1055275" y="10177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{EA26367D-68A8-4B63-86DD-9CC23CA01D2A}</a:tableStyleId>
              </a:tblPr>
              <a:tblGrid>
                <a:gridCol w="1917075"/>
                <a:gridCol w="2517100"/>
                <a:gridCol w="259927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Segment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1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Replace a block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Easy (fixed size)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Difficult (variable size, hard to find in main memory)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Inefficiency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External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Efficiency in disk traffic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 (adjust page size to balance access time and transfer time)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always (bad when the segment is small)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750" y="3219810"/>
            <a:ext cx="3473754" cy="1618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6275" y="3288625"/>
            <a:ext cx="545600" cy="169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4 GiB (32-bit) of addressable virtual memory, 4 KiB pages, 4-byte PTEs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many bits in the page offset?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many bits in the page number?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many pages?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vs Hierarchical Page Tables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2451325"/>
            <a:ext cx="3999900" cy="21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 linear page table for a process with only 1 page mapped to physical memory (paged in)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many valid PTEs?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 size of page table?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775700" y="2451325"/>
            <a:ext cx="3999900" cy="21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 2-level page table for a process with only 1 page mapped to physical memory (paged in).  Assume that VPN bits are split equally between the two levels.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many valid PTEs?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 size of page table?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Hierarchy - Virtual Memory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31803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en" sz="1800">
                <a:solidFill>
                  <a:srgbClr val="666666"/>
                </a:solidFill>
              </a:rPr>
              <a:t>Page Table Walk</a:t>
            </a:r>
            <a:endParaRPr b="1" sz="1800">
              <a:solidFill>
                <a:srgbClr val="666666"/>
              </a:solidFill>
            </a:endParaRPr>
          </a:p>
          <a:p>
            <a:pPr indent="-3175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Expensive</a:t>
            </a:r>
            <a:r>
              <a:rPr b="1" lang="en" sz="1400">
                <a:solidFill>
                  <a:srgbClr val="666666"/>
                </a:solidFill>
              </a:rPr>
              <a:t> </a:t>
            </a:r>
            <a:endParaRPr b="1" sz="1400">
              <a:solidFill>
                <a:srgbClr val="666666"/>
              </a:solidFill>
            </a:endParaRPr>
          </a:p>
          <a:p>
            <a:pPr indent="-3175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Software/Hardware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Are virtual and physical addresses necessarily the same width?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Can an architecture support multiple page sizes simultaneously?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Advantages and disadvantages of superpages?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475" y="1323325"/>
            <a:ext cx="5272926" cy="283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Hierarchy - TLBs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25" y="2501750"/>
            <a:ext cx="5210249" cy="18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4089000" cy="3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en" sz="1800">
                <a:solidFill>
                  <a:srgbClr val="666666"/>
                </a:solidFill>
              </a:rPr>
              <a:t>TLB</a:t>
            </a:r>
            <a:endParaRPr b="1" sz="1800">
              <a:solidFill>
                <a:srgbClr val="666666"/>
              </a:solidFill>
            </a:endParaRPr>
          </a:p>
          <a:p>
            <a:pPr indent="-3175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Speed up address translation by cach</a:t>
            </a:r>
            <a:r>
              <a:rPr lang="en">
                <a:solidFill>
                  <a:srgbClr val="666666"/>
                </a:solidFill>
              </a:rPr>
              <a:t>ing PTEs</a:t>
            </a:r>
            <a:endParaRPr sz="1400">
              <a:solidFill>
                <a:srgbClr val="666666"/>
              </a:solidFill>
            </a:endParaRPr>
          </a:p>
          <a:p>
            <a:pPr indent="-3175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Typically</a:t>
            </a:r>
            <a:r>
              <a:rPr lang="en" sz="1400">
                <a:solidFill>
                  <a:srgbClr val="666666"/>
                </a:solidFill>
              </a:rPr>
              <a:t> fully associative</a:t>
            </a:r>
            <a:endParaRPr sz="1400">
              <a:solidFill>
                <a:srgbClr val="666666"/>
              </a:solidFill>
            </a:endParaRPr>
          </a:p>
          <a:p>
            <a:pPr indent="-317500" lvl="1" marL="628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TLB miss is distinct from a page fault!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On ALL accesses to a virtual address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Check for tag match in TLB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If no match: </a:t>
            </a:r>
            <a:endParaRPr>
              <a:solidFill>
                <a:srgbClr val="666666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>
                <a:solidFill>
                  <a:srgbClr val="666666"/>
                </a:solidFill>
              </a:rPr>
              <a:t>Perform PTW</a:t>
            </a:r>
            <a:endParaRPr>
              <a:solidFill>
                <a:srgbClr val="666666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>
                <a:solidFill>
                  <a:srgbClr val="666666"/>
                </a:solidFill>
              </a:rPr>
              <a:t>If no valid PTE (not paged in), page fault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Check protection bits:</a:t>
            </a:r>
            <a:endParaRPr>
              <a:solidFill>
                <a:srgbClr val="666666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">
                <a:solidFill>
                  <a:srgbClr val="666666"/>
                </a:solidFill>
              </a:rPr>
              <a:t>If fail, page fault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5395200" y="1152475"/>
            <a:ext cx="343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Refer to</a:t>
            </a:r>
            <a:r>
              <a:rPr lang="en">
                <a:solidFill>
                  <a:schemeClr val="dk2"/>
                </a:solidFill>
              </a:rPr>
              <a:t> online Appendix L of textbook for exhaustive treatment on TLB design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Hierarchy - Page Tables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lang="en" sz="1500">
                <a:solidFill>
                  <a:srgbClr val="666666"/>
                </a:solidFill>
              </a:rPr>
              <a:t>What are the advantages </a:t>
            </a:r>
            <a:r>
              <a:rPr lang="en" sz="1500">
                <a:solidFill>
                  <a:srgbClr val="666666"/>
                </a:solidFill>
              </a:rPr>
              <a:t>of a hierarchical page table?</a:t>
            </a:r>
            <a:endParaRPr sz="1500">
              <a:solidFill>
                <a:srgbClr val="66666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 sz="1500">
                <a:solidFill>
                  <a:srgbClr val="666666"/>
                </a:solidFill>
              </a:rPr>
              <a:t>Disadvantages?</a:t>
            </a:r>
            <a:endParaRPr sz="1500">
              <a:solidFill>
                <a:srgbClr val="666666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lang="en" sz="1500">
                <a:solidFill>
                  <a:srgbClr val="666666"/>
                </a:solidFill>
              </a:rPr>
              <a:t>What’s in a PTP? (Page table pointer)</a:t>
            </a:r>
            <a:endParaRPr sz="1500">
              <a:solidFill>
                <a:srgbClr val="666666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lang="en" sz="1500">
                <a:solidFill>
                  <a:srgbClr val="666666"/>
                </a:solidFill>
              </a:rPr>
              <a:t>What’s in a PTE? (Page table entry)</a:t>
            </a:r>
            <a:endParaRPr sz="1500">
              <a:solidFill>
                <a:srgbClr val="666666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lang="en" sz="1500">
                <a:solidFill>
                  <a:srgbClr val="666666"/>
                </a:solidFill>
              </a:rPr>
              <a:t>What manages the page tables?</a:t>
            </a:r>
            <a:endParaRPr sz="1500">
              <a:solidFill>
                <a:srgbClr val="666666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lang="en" sz="1500">
                <a:solidFill>
                  <a:srgbClr val="666666"/>
                </a:solidFill>
              </a:rPr>
              <a:t>Should page tables reside in cache? Where?</a:t>
            </a:r>
            <a:endParaRPr sz="1500">
              <a:solidFill>
                <a:srgbClr val="66666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 sz="1500">
                <a:solidFill>
                  <a:srgbClr val="666666"/>
                </a:solidFill>
              </a:rPr>
              <a:t>When should PTEs enter the TLB?</a:t>
            </a:r>
            <a:endParaRPr sz="1500">
              <a:solidFill>
                <a:srgbClr val="66666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 sz="1500">
                <a:solidFill>
                  <a:srgbClr val="666666"/>
                </a:solidFill>
              </a:rPr>
              <a:t>Should page tables reside in cache? What are the advantages/disadvantages?</a:t>
            </a:r>
            <a:endParaRPr sz="1500">
              <a:solidFill>
                <a:srgbClr val="666666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r>
              <a:rPr lang="en" sz="1500">
                <a:solidFill>
                  <a:srgbClr val="666666"/>
                </a:solidFill>
              </a:rPr>
              <a:t>What if a PTE is modified in the page table while currently present in the TLB?</a:t>
            </a:r>
            <a:endParaRPr sz="1500">
              <a:solidFill>
                <a:srgbClr val="66666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 sz="1500">
                <a:solidFill>
                  <a:srgbClr val="666666"/>
                </a:solidFill>
              </a:rPr>
              <a:t>What if that PTE is in multiple TLBs (i.e., different cores)?</a:t>
            </a: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