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CF194E-579F-49A3-8023-A40E8FB2EB91}">
  <a:tblStyle styleId="{0DCF194E-579F-49A3-8023-A40E8FB2E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7D5C1B7-43DC-422E-8B3C-0EB1125A6AC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6f0a19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06f0a19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06f0a196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06f0a196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6f0a19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06f0a19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06f0a19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06f0a19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06f0a19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06f0a19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06f0a19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06f0a19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06f0a196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06f0a196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6f0a196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06f0a196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06f0a196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06f0a196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06f0a196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06f0a19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f2e605fa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f2e605fa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f2e605fa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f2e605fa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f2e605fa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f2e605fa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f2e605f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f2e605f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06f0a19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06f0a19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06f0a196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06f0a196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06f0a196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06f0a196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f2e605fa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f2e605fa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6f0a19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6f0a19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f2e605fa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f2e605fa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f2e605fa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f2e605fa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2e605f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f2e605f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6f0a19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6f0a19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6f0a19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6f0a19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Section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1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Mem-ALU Pipeline (2009 Quiz 1 Q2)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268650" y="13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{0DCF194E-579F-49A3-8023-A40E8FB2EB91}</a:tableStyleId>
              </a:tblPr>
              <a:tblGrid>
                <a:gridCol w="2537450"/>
                <a:gridCol w="593600"/>
                <a:gridCol w="593600"/>
                <a:gridCol w="593600"/>
                <a:gridCol w="593600"/>
                <a:gridCol w="593600"/>
                <a:gridCol w="593600"/>
                <a:gridCol w="593600"/>
                <a:gridCol w="593600"/>
                <a:gridCol w="59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lw   a0, (a0)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addi a1, a0, 0x4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   a0, (a1)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beq  a1, 0x0, 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lw   a0, (a0)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22"/>
          <p:cNvSpPr txBox="1"/>
          <p:nvPr/>
        </p:nvSpPr>
        <p:spPr>
          <a:xfrm>
            <a:off x="768200" y="3775925"/>
            <a:ext cx="559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 of this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hazards?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Mem-ALU Pipeline (2009 Quiz 1 Q2)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hazards removed: Give an instruction sequence where the original pipeline will stall but this new pipeline will not.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hazards added: Give an instruction sequence where this new pipeline will stall but the original pipeline will not.</a:t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879025" y="198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{B7D5C1B7-43DC-422E-8B3C-0EB1125A6ACA}</a:tableStyleId>
              </a:tblPr>
              <a:tblGrid>
                <a:gridCol w="182880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19" name="Google Shape;119;p23"/>
          <p:cNvGraphicFramePr/>
          <p:nvPr/>
        </p:nvGraphicFramePr>
        <p:xfrm>
          <a:off x="879025" y="361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{B7D5C1B7-43DC-422E-8B3C-0EB1125A6ACA}</a:tableStyleId>
              </a:tblPr>
              <a:tblGrid>
                <a:gridCol w="182880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Mem-ALU Pipeline (2009 Quiz 1 Q2)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Propose a microarchitectural modification to this pipeline that adds support for register-immediate addressing with loads/stores (non-zero offsets):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Mem-ALU Pipeline (2009 Quiz 1 Q2)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Propose how to maintain precise exceptions with this rearranged pipeline: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Motivations for address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Paging vs 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page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PTEs are in each level of the page table?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portion of the virtual address space do non-leaf PTEs map?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table walk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the page table walker determine the location of the next level page 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TLBs to normal data caches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on a context switch?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Aliasing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aliasing occur in a virtually addressed cache?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not build only physically addressed L1 caches?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can aliases reside in a direct-mapped/set-associative cache?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VIPT Caches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VIPT: virtually indexed, physically tagged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TLB lookup performed in parallel with cache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 check uses translated physical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it safe to use the page offset for indexing?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addresses that map to the same physical address </a:t>
            </a:r>
            <a:r>
              <a:rPr i="1" lang="en"/>
              <a:t>always</a:t>
            </a:r>
            <a:r>
              <a:rPr lang="en"/>
              <a:t> have identical page offsets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674616"/>
            <a:ext cx="5486400" cy="246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VIPT and Aliasing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Constraint: (number of sets * cache line size) ≤ page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index overlaps with VPN?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VA1 and VA2 are different at [a] → map to different sets in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VA1 and VA2 point to the same PPN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copies of same line in cache → coherence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677886"/>
            <a:ext cx="5943601" cy="230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 and Aliasing (2019 Midterm 1 Q5)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virtually-indexed physically-tagged cache with 64 lines of 256 bytes.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page size is 4096 bytes, what minimum associativity must the cache have to avoid aliasing?</a:t>
            </a:r>
            <a:br>
              <a:rPr lang="en"/>
            </a:b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Suppose the cache is direct-mapped.  Which sets could contain aliases for physical address 0x80007100?</a:t>
            </a:r>
            <a:br>
              <a:rPr lang="en"/>
            </a:b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VIPT Practice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largest VIPT cache that can be created without aliasing?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2048-byte pages, 32-byte line size, direct-mapped</a:t>
            </a:r>
            <a:br>
              <a:rPr lang="en"/>
            </a:b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2048-byte pages, 32-byte line size, two-way set-associative</a:t>
            </a:r>
            <a:br>
              <a:rPr lang="en"/>
            </a:b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4096-byte pages, 32-byte line size, two-way set-associative</a:t>
            </a:r>
            <a:br>
              <a:rPr lang="en"/>
            </a:b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4096-byte pages, 64-byte line size, two-way set-associative</a:t>
            </a:r>
            <a:br>
              <a:rPr lang="en"/>
            </a:b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VIPT Practice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there be aliasing for a VIPT cache?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4096-byte pages, 64-byte line size, 128 sets, direct-mapped</a:t>
            </a:r>
            <a:br>
              <a:rPr lang="en"/>
            </a:b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2048-byte pages, 32-byte line size, 256 sets, four-way set-associative</a:t>
            </a:r>
            <a:br>
              <a:rPr lang="en"/>
            </a:b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4096-byte pages, 32-byte line size, 256 lines, four-way set-associative</a:t>
            </a:r>
            <a:br>
              <a:rPr lang="en"/>
            </a:b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2048-byte pages, 32-byte line size, 256 lines, two-way set-associative</a:t>
            </a:r>
            <a:br>
              <a:rPr lang="en"/>
            </a:b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pinned Piazza post for midterm logistics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bMail for a confirmation email with your private Zoom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meeting link ahead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Single-page double-sided letter-sized handwritten cheatsheet allowed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 cheatsheet to submission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other external resources permitted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and spatial locality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C’s of cache misses: compulsory, conflict,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organization: associativity, replacement policy, write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Memory system</a:t>
            </a:r>
            <a:r>
              <a:rPr lang="en">
                <a:solidFill>
                  <a:srgbClr val="666666"/>
                </a:solidFill>
              </a:rPr>
              <a:t> optimizations (Lectures 6 &amp; 7, discussion section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AMAT = hit time + miss rate * miss penalty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how to generalize equation for multi-level memory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design aspects affect each term?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cache configuration, where can lines be placed?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addresses correspond to which sets?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vs Capacity Misses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Conflict</a:t>
            </a:r>
            <a:r>
              <a:rPr lang="en" sz="1600"/>
              <a:t> misses: avoided with wider associativity and better replacement policy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clearly identifiable when cache is underutilized due to poor placement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Capacity</a:t>
            </a:r>
            <a:r>
              <a:rPr lang="en" sz="1600"/>
              <a:t> misses: avoided only by increasing overall capacity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Harder to differentiate from conflict misses when access pattern is less regular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Comparing miss </a:t>
            </a:r>
            <a:r>
              <a:rPr i="1" lang="en" sz="1600"/>
              <a:t>ratios</a:t>
            </a:r>
            <a:r>
              <a:rPr lang="en" sz="1600"/>
              <a:t> (miss rates) is sometimes more useful than attempting to categorize individual misses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Capacity component of miss ratio for cache C =</a:t>
            </a:r>
            <a:br>
              <a:rPr lang="en" sz="1600"/>
            </a:br>
            <a:r>
              <a:rPr lang="en" sz="1600"/>
              <a:t>miss ratio of fully-associative cache similar to C (same capacity, same line size) with </a:t>
            </a:r>
            <a:r>
              <a:rPr i="1" lang="en" sz="1600"/>
              <a:t>ideal replacement</a:t>
            </a:r>
            <a:r>
              <a:rPr lang="en" sz="1600"/>
              <a:t> minus compulsory miss ratio of 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an ideal replacement policy?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Belady’s Algorithm: Replace line that will not be used again for the longest time in the future (provably optimal)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Misses (PS2 Q2)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59232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KiB direct-mapped cache with 32-byte cache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A[128][32]; // row-major order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are striped across sets in groups of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strided accesses (i.e., along a column) leave some </a:t>
            </a:r>
            <a:r>
              <a:rPr lang="en"/>
              <a:t>cache </a:t>
            </a:r>
            <a:r>
              <a:rPr lang="en"/>
              <a:t>sets unused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column of 128 elements does </a:t>
            </a:r>
            <a:r>
              <a:rPr i="1" lang="en"/>
              <a:t>not</a:t>
            </a:r>
            <a:r>
              <a:rPr lang="en"/>
              <a:t> fit in 128 sets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pattern even when base address of A is not aligned to cache size (4 KiB boundary)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set index will be greater than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determining whether interleaved accesses to two arrays will cause conflicts, the absolute addresses do not matter - only their relative displacement</a:t>
            </a:r>
            <a:endParaRPr/>
          </a:p>
        </p:txBody>
      </p:sp>
      <p:graphicFrame>
        <p:nvGraphicFramePr>
          <p:cNvPr id="188" name="Google Shape;188;p34"/>
          <p:cNvGraphicFramePr/>
          <p:nvPr/>
        </p:nvGraphicFramePr>
        <p:xfrm>
          <a:off x="6234800" y="8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{B7D5C1B7-43DC-422E-8B3C-0EB1125A6ACA}</a:tableStyleId>
              </a:tblPr>
              <a:tblGrid>
                <a:gridCol w="914400"/>
                <a:gridCol w="1828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Elements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A[ 0][0..7]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A[32][0..7]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A[64][0..7]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A[96][0..7]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A[ 0][8..15]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A[32][8..15]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A[64][8..15]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A[96][8..15]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A[ 0][16..23]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A[32][16..23]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A[64][16..23]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A[96][16..23]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A[ 0][24..31]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A[32][24..31]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A[64][24..31]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A[96][24..31]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A[ 1][0..7]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A[33][0..7]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A[65][0..7]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A[97][0..7]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A[ 31][24..31]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A[ 63][24..31]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A[ 95][24..31]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A[127][24..31]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Prefetching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prefetching vs SW prefetching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types of misses do they prevent?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Usefulness vs Timeliness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when prefetches are not useful?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when prefetches are not timely?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Microprogramming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Decompose a complex instruction into multiple states (microinstructions)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pseudocode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outputs for current state and state transition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microinstructions to perform multiple actions if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Constraint is usually the single shared 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 control signals by using don’t-cares (*)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Prioritize correctness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familiar with the single-bus machine from Handout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Excerpts from Handout 1 will be included for reference in exam materials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Old exam solutions use a different RegEn/RegWr and MemEn/MemWr convention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 Law of Processor Performance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Terms: instructions/program, cycles/instruction, time/cycle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which terms are influenced by: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trade-offs between different design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all assumptions (be reasonable)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Tips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problems may involve new variations on a basic design</a:t>
            </a:r>
            <a:r>
              <a:rPr lang="en"/>
              <a:t>, but a solid understanding of the fundamentals will help you reason about new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 what are the implications of making a particular modification?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how architectural features interact with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h</a:t>
            </a:r>
            <a:r>
              <a:rPr lang="en"/>
              <a:t>ow does virtual memory impact cache design?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“Cross-cutting issues” sections in textbook can give perspective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assumptions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Cover Today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by interest level from survey: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Pipelining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Virtual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Memory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Microcoding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Iron law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hazards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bus, register file ports, unpipelined functional units,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hazards: RAW, WAR, WAW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WAW hazards arise in an in-order pipeline?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through memory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hazards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in a pipeline are unconditional direct jumps (JAL), unconditional indirect jumps (JALR), and conditional branches resolved?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what the jump/branch penalties are for a given pipeline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bypass paths in a fully-bypassed 5-stage datapath?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it ever make sense to bypass from the end of a stage to the start of a stage?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can you “remove” a bypass path? What can make a bypass path unnecessary?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vs throughput/bandwidth vs occupancy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calculate CPI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from when the first instruction finishes to when last instruction finishes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CPI of 5-stage pipeline ≠ 5 when no stalls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critical path in synchronous digital logic?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Synchronous traps vs asynchronous interrupts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Precise vs imprecise 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precise exceptions in a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is the commit point in a pipeline?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Mem-ALU Pipeline (2009 Quiz 1 Q2)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modify the 5-stage pipeline to support register-memory ALU operations. Only register-indirect addressing is allowed for memory operations (no offset).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047866"/>
            <a:ext cx="6400800" cy="246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Mem-ALU Pipeline (2009 Quiz 1 Q2)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Describe bypass paths needed to make the rearranged pipeline fully-bypassed: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