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02194C-7049-4D19-808D-FC323531C50D}">
  <a:tblStyle styleId="{E002194C-7049-4D19-808D-FC323531C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831822E-DCCB-4130-AA3F-2B5268ED08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2b278f83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2b278f83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2b278f83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2b278f83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2b278f83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2b278f83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2b278f83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2b278f83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2b278f83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2b278f83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2b278f831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2b278f831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2b278f831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2b278f831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2b278f83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2b278f83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2b278f8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2b278f8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2b278f83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2b278f83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bba9c27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bba9c27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2b278f83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2b278f83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2b278f83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2b278f83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2b278f83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2b278f83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2b278f83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2b278f83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2b278f831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2b278f831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bba9c27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bba9c27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b278f8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b278f8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2b278f8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2b278f8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2b278f8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2b278f8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2b278f8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2b278f8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2b278f83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2b278f8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2b278f83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2b278f83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Section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Out-of-Order Execution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Tomasulo’s Algorithm (Q1)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execution of the following code using Tomasulo’s Algorithm:</a:t>
            </a:r>
            <a:endParaRPr/>
          </a:p>
          <a:p>
            <a:pPr indent="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A: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fmul f1, f0, f2    # produces value V3</a:t>
            </a:r>
            <a:b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B: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fadd f0, f3, f1    # produces value V4</a:t>
            </a:r>
            <a:b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C: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fmul f3, f2, f3    # produces value V5</a:t>
            </a:r>
            <a:b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D: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fadd f3, f3, f1    # produces value V6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most one instruction dispatched per 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</a:t>
            </a:r>
            <a:r>
              <a:rPr lang="en"/>
              <a:t>begin execution the same cycle as dispatch if all operands are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Fully-pipelined functional units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2-cycle floating-point add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3-cycle floating-point multiply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Broadcasting result takes another 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 bus can broadcast two results simultaneously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0177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Dispatched </a:t>
            </a:r>
            <a:r>
              <a:rPr lang="en"/>
              <a:t>instruction: </a:t>
            </a:r>
            <a:r>
              <a:rPr lang="en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679377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 File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V0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22" name="Google Shape;122;p23"/>
          <p:cNvGraphicFramePr/>
          <p:nvPr/>
        </p:nvGraphicFramePr>
        <p:xfrm>
          <a:off x="3423675" y="192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T3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T4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23" name="Google Shape;123;p23"/>
          <p:cNvGraphicFramePr/>
          <p:nvPr/>
        </p:nvGraphicFramePr>
        <p:xfrm>
          <a:off x="28432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T0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T1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T2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24" name="Google Shape;124;p23"/>
          <p:cNvGraphicFramePr/>
          <p:nvPr/>
        </p:nvGraphicFramePr>
        <p:xfrm>
          <a:off x="4040900" y="33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Multiplier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</a:t>
                      </a:r>
                      <a:r>
                        <a:rPr lang="en" sz="1200"/>
                        <a:t>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25" name="Google Shape;125;p23"/>
          <p:cNvGraphicFramePr/>
          <p:nvPr/>
        </p:nvGraphicFramePr>
        <p:xfrm>
          <a:off x="901550" y="36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Adder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</a:t>
                      </a:r>
                      <a:r>
                        <a:rPr lang="en" sz="1200"/>
                        <a:t>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6" name="Google Shape;126;p23"/>
          <p:cNvSpPr txBox="1"/>
          <p:nvPr/>
        </p:nvSpPr>
        <p:spPr>
          <a:xfrm>
            <a:off x="6121175" y="3943325"/>
            <a:ext cx="2610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f1, f0, f2    # V3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f0, f3, f1    # V4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f3, f2, f3    # V5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f3, f3, f1    # V6</a:t>
            </a:r>
            <a:endParaRPr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1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423675" y="262925"/>
            <a:ext cx="5562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On instruction </a:t>
            </a:r>
            <a:r>
              <a:rPr b="1" lang="en" sz="1200">
                <a:solidFill>
                  <a:schemeClr val="dk2"/>
                </a:solidFill>
              </a:rPr>
              <a:t>dispatch</a:t>
            </a:r>
            <a:r>
              <a:rPr lang="en" sz="1200">
                <a:solidFill>
                  <a:schemeClr val="dk2"/>
                </a:solidFill>
              </a:rPr>
              <a:t> (in program order):</a:t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Allocate reservation station (RS) entry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If source register has “present” (P) bit set in register file (RF) entry, copy value into tag/data field in RS and set P bit for operand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Otherwise, copy tag from RF into RS and clear P bit for operand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Replace RF entry for destination register with tag assigned to RS entry (tag</a:t>
            </a:r>
            <a:r>
              <a:rPr baseline="-25000" lang="en" sz="1100">
                <a:solidFill>
                  <a:schemeClr val="dk2"/>
                </a:solidFill>
              </a:rPr>
              <a:t>dest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0177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Dispatched instruction: </a:t>
            </a:r>
            <a:r>
              <a:rPr lang="en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679377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 File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35" name="Google Shape;135;p24"/>
          <p:cNvGraphicFramePr/>
          <p:nvPr/>
        </p:nvGraphicFramePr>
        <p:xfrm>
          <a:off x="3423675" y="192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T3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T4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36" name="Google Shape;136;p24"/>
          <p:cNvGraphicFramePr/>
          <p:nvPr/>
        </p:nvGraphicFramePr>
        <p:xfrm>
          <a:off x="28432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T0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T1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T2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37" name="Google Shape;137;p24"/>
          <p:cNvGraphicFramePr/>
          <p:nvPr/>
        </p:nvGraphicFramePr>
        <p:xfrm>
          <a:off x="4040900" y="33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Multiplier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38" name="Google Shape;138;p24"/>
          <p:cNvGraphicFramePr/>
          <p:nvPr/>
        </p:nvGraphicFramePr>
        <p:xfrm>
          <a:off x="901550" y="36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Adder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9" name="Google Shape;139;p24"/>
          <p:cNvSpPr txBox="1"/>
          <p:nvPr/>
        </p:nvSpPr>
        <p:spPr>
          <a:xfrm>
            <a:off x="6121175" y="3943325"/>
            <a:ext cx="2610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f1, f0, f2    # V3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f0, f3, f1    # V4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f3, f2, f3    # V5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f3, f3, f1    # V6</a:t>
            </a:r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2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423675" y="262925"/>
            <a:ext cx="5562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On instruction </a:t>
            </a:r>
            <a:r>
              <a:rPr b="1" lang="en" sz="1200">
                <a:solidFill>
                  <a:schemeClr val="dk2"/>
                </a:solidFill>
              </a:rPr>
              <a:t>dispatch</a:t>
            </a:r>
            <a:r>
              <a:rPr lang="en" sz="1200">
                <a:solidFill>
                  <a:schemeClr val="dk2"/>
                </a:solidFill>
              </a:rPr>
              <a:t> (in program order):</a:t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Allocate reservation station (RS) entry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If source register has “present” (P) bit set in register file (RF) entry, copy value into tag/data field in RS and set P bit for operand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Otherwise, copy tag from RF into RS and clear P bit for operand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Replace RF entry for destination register with tag assigned to RS entry (tag</a:t>
            </a:r>
            <a:r>
              <a:rPr baseline="-25000" lang="en" sz="1100">
                <a:solidFill>
                  <a:schemeClr val="dk2"/>
                </a:solidFill>
              </a:rPr>
              <a:t>dest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0177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Dispatched instruction: </a:t>
            </a:r>
            <a:r>
              <a:rPr lang="en">
                <a:solidFill>
                  <a:srgbClr val="FF0000"/>
                </a:solidFill>
              </a:rPr>
              <a:t>C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679377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 File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8" name="Google Shape;148;p25"/>
          <p:cNvGraphicFramePr/>
          <p:nvPr/>
        </p:nvGraphicFramePr>
        <p:xfrm>
          <a:off x="3423675" y="192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T3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T4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9" name="Google Shape;149;p25"/>
          <p:cNvGraphicFramePr/>
          <p:nvPr/>
        </p:nvGraphicFramePr>
        <p:xfrm>
          <a:off x="28432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T0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T1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T2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50" name="Google Shape;150;p25"/>
          <p:cNvGraphicFramePr/>
          <p:nvPr/>
        </p:nvGraphicFramePr>
        <p:xfrm>
          <a:off x="4040900" y="33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Multiplier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901550" y="36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Adder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6121175" y="3943325"/>
            <a:ext cx="2610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f1, f0, f2    # V3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f0, f3, f1    # V4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f3, f2, f3    # V5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f3, f3, f1    # V6</a:t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3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423675" y="262925"/>
            <a:ext cx="5562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On instruction </a:t>
            </a:r>
            <a:r>
              <a:rPr b="1" lang="en" sz="1200">
                <a:solidFill>
                  <a:schemeClr val="dk2"/>
                </a:solidFill>
              </a:rPr>
              <a:t>dispatch</a:t>
            </a:r>
            <a:r>
              <a:rPr lang="en" sz="1200">
                <a:solidFill>
                  <a:schemeClr val="dk2"/>
                </a:solidFill>
              </a:rPr>
              <a:t> (in program order):</a:t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Allocate reservation station (RS) entry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If source register has “present” (P) bit set in register file (RF) entry, copy value into tag/data field in RS and set P bit for operand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Otherwise, copy tag from RF into RS and clear P bit for operand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Replace RF entry for destination register with tag assigned to RS entry (tag</a:t>
            </a:r>
            <a:r>
              <a:rPr baseline="-25000" lang="en" sz="1100">
                <a:solidFill>
                  <a:schemeClr val="dk2"/>
                </a:solidFill>
              </a:rPr>
              <a:t>dest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0177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Dispatched instruction: </a:t>
            </a:r>
            <a:r>
              <a:rPr lang="en">
                <a:solidFill>
                  <a:srgbClr val="FF0000"/>
                </a:solidFill>
              </a:rPr>
              <a:t>D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679377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 File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61" name="Google Shape;161;p26"/>
          <p:cNvGraphicFramePr/>
          <p:nvPr/>
        </p:nvGraphicFramePr>
        <p:xfrm>
          <a:off x="3423675" y="192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T3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T4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62" name="Google Shape;162;p26"/>
          <p:cNvGraphicFramePr/>
          <p:nvPr/>
        </p:nvGraphicFramePr>
        <p:xfrm>
          <a:off x="28432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T0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T1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T2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63" name="Google Shape;163;p26"/>
          <p:cNvGraphicFramePr/>
          <p:nvPr/>
        </p:nvGraphicFramePr>
        <p:xfrm>
          <a:off x="4040900" y="33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Multiplier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64" name="Google Shape;164;p26"/>
          <p:cNvGraphicFramePr/>
          <p:nvPr/>
        </p:nvGraphicFramePr>
        <p:xfrm>
          <a:off x="901550" y="36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Adder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5" name="Google Shape;165;p26"/>
          <p:cNvSpPr txBox="1"/>
          <p:nvPr/>
        </p:nvSpPr>
        <p:spPr>
          <a:xfrm>
            <a:off x="6121175" y="3943325"/>
            <a:ext cx="2610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f1, f0, f2    # V3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f0, f3, f1    # V4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f3, f2, f3    # V5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f3, f3, f1    # V6</a:t>
            </a:r>
            <a:endParaRPr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4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3423675" y="262925"/>
            <a:ext cx="5562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On </a:t>
            </a:r>
            <a:r>
              <a:rPr b="1" lang="en" sz="1200">
                <a:solidFill>
                  <a:schemeClr val="dk2"/>
                </a:solidFill>
              </a:rPr>
              <a:t>completion</a:t>
            </a:r>
            <a:r>
              <a:rPr lang="en" sz="1200">
                <a:solidFill>
                  <a:schemeClr val="dk2"/>
                </a:solidFill>
              </a:rPr>
              <a:t>:</a:t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Broadcast &lt;tag</a:t>
            </a:r>
            <a:r>
              <a:rPr baseline="-25000" lang="en" sz="1100">
                <a:solidFill>
                  <a:schemeClr val="dk2"/>
                </a:solidFill>
              </a:rPr>
              <a:t>dest</a:t>
            </a:r>
            <a:r>
              <a:rPr lang="en" sz="1100">
                <a:solidFill>
                  <a:schemeClr val="dk2"/>
                </a:solidFill>
              </a:rPr>
              <a:t>, result&gt; on result bus for RF and other RS entries to consume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Deallocate RS entry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For missing operands, monitor result bus for tag match; replace tag with value; set P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177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Dispatched instruction: </a:t>
            </a:r>
            <a:r>
              <a:rPr lang="en">
                <a:solidFill>
                  <a:srgbClr val="FF0000"/>
                </a:solidFill>
              </a:rPr>
              <a:t>N/A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679377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 File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74" name="Google Shape;174;p27"/>
          <p:cNvGraphicFramePr/>
          <p:nvPr/>
        </p:nvGraphicFramePr>
        <p:xfrm>
          <a:off x="3423675" y="192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T3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T4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75" name="Google Shape;175;p27"/>
          <p:cNvGraphicFramePr/>
          <p:nvPr/>
        </p:nvGraphicFramePr>
        <p:xfrm>
          <a:off x="28432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T0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T1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T2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76" name="Google Shape;176;p27"/>
          <p:cNvGraphicFramePr/>
          <p:nvPr/>
        </p:nvGraphicFramePr>
        <p:xfrm>
          <a:off x="4040900" y="33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Multiplier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77" name="Google Shape;177;p27"/>
          <p:cNvGraphicFramePr/>
          <p:nvPr/>
        </p:nvGraphicFramePr>
        <p:xfrm>
          <a:off x="901550" y="36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Adder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8" name="Google Shape;178;p27"/>
          <p:cNvSpPr txBox="1"/>
          <p:nvPr/>
        </p:nvSpPr>
        <p:spPr>
          <a:xfrm>
            <a:off x="6121175" y="3943325"/>
            <a:ext cx="2610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f1, f0, f2    # V3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f0, f3, f1    # V4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f3, f2, f3    # V5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f3, f3, f1    # V6</a:t>
            </a:r>
            <a:endParaRPr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5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3423675" y="262925"/>
            <a:ext cx="5562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On </a:t>
            </a:r>
            <a:r>
              <a:rPr b="1" lang="en" sz="1200">
                <a:solidFill>
                  <a:schemeClr val="dk2"/>
                </a:solidFill>
              </a:rPr>
              <a:t>completion</a:t>
            </a:r>
            <a:r>
              <a:rPr lang="en" sz="1200">
                <a:solidFill>
                  <a:schemeClr val="dk2"/>
                </a:solidFill>
              </a:rPr>
              <a:t>:</a:t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Broadcast &lt;tag</a:t>
            </a:r>
            <a:r>
              <a:rPr baseline="-25000" lang="en" sz="1100">
                <a:solidFill>
                  <a:schemeClr val="dk2"/>
                </a:solidFill>
              </a:rPr>
              <a:t>dest</a:t>
            </a:r>
            <a:r>
              <a:rPr lang="en" sz="1100">
                <a:solidFill>
                  <a:schemeClr val="dk2"/>
                </a:solidFill>
              </a:rPr>
              <a:t>, result&gt; on result bus for RF and other RS entries to consume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Deallocate RS entry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For missing operands, monitor result bus for tag match; replace tag with value; set P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0177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Dispatched instruction: </a:t>
            </a:r>
            <a:r>
              <a:rPr lang="en">
                <a:solidFill>
                  <a:srgbClr val="FF0000"/>
                </a:solidFill>
              </a:rPr>
              <a:t>N/A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679377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 File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87" name="Google Shape;187;p28"/>
          <p:cNvGraphicFramePr/>
          <p:nvPr/>
        </p:nvGraphicFramePr>
        <p:xfrm>
          <a:off x="3423675" y="192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T3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T4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88" name="Google Shape;188;p28"/>
          <p:cNvGraphicFramePr/>
          <p:nvPr/>
        </p:nvGraphicFramePr>
        <p:xfrm>
          <a:off x="284325" y="1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320050"/>
                <a:gridCol w="274325"/>
                <a:gridCol w="914400"/>
                <a:gridCol w="274325"/>
                <a:gridCol w="914400"/>
              </a:tblGrid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Reservation Stations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tag/data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T0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T1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T2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89" name="Google Shape;189;p28"/>
          <p:cNvGraphicFramePr/>
          <p:nvPr/>
        </p:nvGraphicFramePr>
        <p:xfrm>
          <a:off x="4040900" y="33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Multiplier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90" name="Google Shape;190;p28"/>
          <p:cNvGraphicFramePr/>
          <p:nvPr/>
        </p:nvGraphicFramePr>
        <p:xfrm>
          <a:off x="901550" y="363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548650"/>
                <a:gridCol w="914400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Adder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stage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dest tag</a:t>
                      </a:r>
                      <a:endParaRPr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1" name="Google Shape;191;p28"/>
          <p:cNvSpPr txBox="1"/>
          <p:nvPr/>
        </p:nvSpPr>
        <p:spPr>
          <a:xfrm>
            <a:off x="6121175" y="3943325"/>
            <a:ext cx="2610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f1, f0, f2    # V3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f0, f3, f1    # V4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fmul f3, f2, f3    # V5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fadd f3, f3, f1    # V6</a:t>
            </a:r>
            <a:endParaRPr/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6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3423675" y="262925"/>
            <a:ext cx="55626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On </a:t>
            </a:r>
            <a:r>
              <a:rPr b="1" lang="en" sz="1200">
                <a:solidFill>
                  <a:schemeClr val="dk2"/>
                </a:solidFill>
              </a:rPr>
              <a:t>completion</a:t>
            </a:r>
            <a:r>
              <a:rPr lang="en" sz="1200">
                <a:solidFill>
                  <a:schemeClr val="dk2"/>
                </a:solidFill>
              </a:rPr>
              <a:t>:</a:t>
            </a:r>
            <a:endParaRPr sz="12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Broadcast &lt;tag</a:t>
            </a:r>
            <a:r>
              <a:rPr baseline="-25000" lang="en" sz="1100">
                <a:solidFill>
                  <a:schemeClr val="dk2"/>
                </a:solidFill>
              </a:rPr>
              <a:t>dest</a:t>
            </a:r>
            <a:r>
              <a:rPr lang="en" sz="1100">
                <a:solidFill>
                  <a:schemeClr val="dk2"/>
                </a:solidFill>
              </a:rPr>
              <a:t>, result&gt; on result bus for RF and other RS entries to consume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Deallocate RS entry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For missing operands, monitor result bus for tag match; replace tag with value; set P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Tomasulo’s Algorithm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</a:t>
            </a:r>
            <a:r>
              <a:rPr lang="en" sz="1800"/>
              <a:t>: Why can’t the reservation station entry for an instruction be deallocated immediately on issue?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fmul f4, f0, f1    </a:t>
            </a:r>
            <a:r>
              <a:rPr lang="en" sz="1600"/>
              <a:t># Dispatched and issued immediately; RS is freed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fmul f5, f2, f3    </a:t>
            </a:r>
            <a:r>
              <a:rPr lang="en" sz="1600"/>
              <a:t># Allocated same RS as A before A has written back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f4</a:t>
            </a:r>
            <a:r>
              <a:rPr lang="en" sz="1800"/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f5</a:t>
            </a:r>
            <a:r>
              <a:rPr lang="en" sz="1800"/>
              <a:t> now assigned the same tag in regfile, causing instruction </a:t>
            </a:r>
            <a:r>
              <a:rPr lang="en"/>
              <a:t>A</a:t>
            </a:r>
            <a:r>
              <a:rPr lang="en" sz="1800"/>
              <a:t> to incorrectly clobber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/>
              <a:t> on writeback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Tomasulo’s Algorithm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</a:t>
            </a:r>
            <a:r>
              <a:rPr lang="en" sz="1800"/>
              <a:t>: Why are exceptions </a:t>
            </a:r>
            <a:r>
              <a:rPr i="1" lang="en" sz="1800"/>
              <a:t>imprecise</a:t>
            </a:r>
            <a:r>
              <a:rPr lang="en" sz="1800"/>
              <a:t> in this implementation?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Register file is irrevocably modified on dispatch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mechanism to recover original value of destination register if instruction causes an exception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Regain Precise Exceptions?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Reorder Buffer (ROB)</a:t>
            </a:r>
            <a:r>
              <a:rPr lang="en"/>
              <a:t> separates </a:t>
            </a:r>
            <a:r>
              <a:rPr i="1" lang="en"/>
              <a:t>commit</a:t>
            </a:r>
            <a:r>
              <a:rPr lang="en"/>
              <a:t> from </a:t>
            </a:r>
            <a:r>
              <a:rPr i="1" lang="en"/>
              <a:t>completion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Completion</a:t>
            </a:r>
            <a:r>
              <a:rPr lang="en"/>
              <a:t>: Result available (out-of-order)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Commit</a:t>
            </a:r>
            <a:r>
              <a:rPr lang="en"/>
              <a:t>: Architectural state updated (in-order)</a:t>
            </a:r>
            <a:endParaRPr/>
          </a:p>
        </p:txBody>
      </p:sp>
      <p:graphicFrame>
        <p:nvGraphicFramePr>
          <p:cNvPr id="212" name="Google Shape;212;p31"/>
          <p:cNvGraphicFramePr/>
          <p:nvPr/>
        </p:nvGraphicFramePr>
        <p:xfrm>
          <a:off x="17474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{E002194C-7049-4D19-808D-FC323531C50D}</a:tableStyleId>
              </a:tblPr>
              <a:tblGrid>
                <a:gridCol w="382850"/>
                <a:gridCol w="382850"/>
                <a:gridCol w="697925"/>
                <a:gridCol w="382850"/>
                <a:gridCol w="933300"/>
                <a:gridCol w="382850"/>
                <a:gridCol w="933300"/>
                <a:gridCol w="382850"/>
                <a:gridCol w="933300"/>
                <a:gridCol w="658075"/>
                <a:gridCol w="77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rs1/tag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rs2/tag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rd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xcpt?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0" marL="0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31"/>
          <p:cNvSpPr/>
          <p:nvPr/>
        </p:nvSpPr>
        <p:spPr>
          <a:xfrm>
            <a:off x="1366175" y="2457450"/>
            <a:ext cx="3138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1366175" y="2914650"/>
            <a:ext cx="3138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551075" y="2305050"/>
            <a:ext cx="815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oldest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551075" y="2762250"/>
            <a:ext cx="815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free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Midterm 1 retrospective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Out-of-order execution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Data-in-ROB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32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 holds both tags and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architectural register file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475" y="714150"/>
            <a:ext cx="5367751" cy="39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Physical Register File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register file holds both committed and temporary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tags held in ROB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850" y="2204525"/>
            <a:ext cx="636030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Renaming with Unified PRF (Q2)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</a:t>
            </a:r>
            <a:r>
              <a:rPr b="1" lang="en"/>
              <a:t>dispatch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Allocate new physical register for destination from free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Update decode-stage mapping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</a:t>
            </a:r>
            <a:r>
              <a:rPr b="1" lang="en"/>
              <a:t>commit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Update architectural mapping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Deallocate previous physical register for destination; re-add to free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</a:t>
            </a:r>
            <a:r>
              <a:rPr b="1" lang="en"/>
              <a:t>exception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Repair decode-stage rename table by un-renaming in reverse order; walk through ROB entries from newest to oldest (MIPS R10k approach)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Renaming with Unified PRF (Q2)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8254250" y="4665750"/>
            <a:ext cx="232800" cy="30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3" name="Google Shape;243;p35"/>
          <p:cNvGraphicFramePr/>
          <p:nvPr/>
        </p:nvGraphicFramePr>
        <p:xfrm>
          <a:off x="5593825" y="121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1097275"/>
                <a:gridCol w="1097275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Initial Map</a:t>
                      </a:r>
                      <a:r>
                        <a:rPr b="1" lang="en" sz="1200"/>
                        <a:t> Table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Architectural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Physical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p5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p6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x5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p3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44" name="Google Shape;244;p35"/>
          <p:cNvGraphicFramePr/>
          <p:nvPr/>
        </p:nvGraphicFramePr>
        <p:xfrm>
          <a:off x="311700" y="121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1828800"/>
                <a:gridCol w="1097275"/>
                <a:gridCol w="1097275"/>
                <a:gridCol w="1097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Instruction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Architectural Destination Register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Physical Destination Register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Freed Register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ld x2, 0(x4)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 x2, 0(x3)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x4, x4, 0x4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x3, x3, 0x4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 x4, x1, loop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ld x2, 0(x4)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 x2, 0(x3)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x4, x4, 0x4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addi x3, x3, 0x4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bne x4, x1, loop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45" name="Google Shape;245;p35"/>
          <p:cNvGraphicFramePr/>
          <p:nvPr/>
        </p:nvGraphicFramePr>
        <p:xfrm>
          <a:off x="80277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68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Free List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p4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p10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p7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p0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p9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p8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p13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p14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Renaming with Unified PRF (Q2)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117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Suppose the second load instruction caused an exception.  Show the state of the map table and free list before jumping to the exception handler.</a:t>
            </a:r>
            <a:endParaRPr/>
          </a:p>
        </p:txBody>
      </p:sp>
      <p:graphicFrame>
        <p:nvGraphicFramePr>
          <p:cNvPr id="252" name="Google Shape;252;p36"/>
          <p:cNvGraphicFramePr/>
          <p:nvPr/>
        </p:nvGraphicFramePr>
        <p:xfrm>
          <a:off x="956475" y="224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1097275"/>
                <a:gridCol w="1097275"/>
              </a:tblGrid>
              <a:tr h="279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Map Table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Architectural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Physical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Register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x5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53" name="Google Shape;253;p36"/>
          <p:cNvGraphicFramePr/>
          <p:nvPr/>
        </p:nvGraphicFramePr>
        <p:xfrm>
          <a:off x="3656325" y="225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{F831822E-DCCB-4130-AA3F-2B5268ED08C1}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18125"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Free List</a:t>
                      </a:r>
                      <a:endParaRPr b="1" sz="12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54" name="Google Shape;254;p36"/>
          <p:cNvSpPr/>
          <p:nvPr/>
        </p:nvSpPr>
        <p:spPr>
          <a:xfrm rot="-5400000">
            <a:off x="8329500" y="2572800"/>
            <a:ext cx="232800" cy="30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2 due Monday, March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PS3 due Monday, March 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Out-of-Order Execution Useful?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Exploit </a:t>
            </a:r>
            <a:r>
              <a:rPr i="1" lang="en" sz="1800"/>
              <a:t>instruction-level parallelism</a:t>
            </a:r>
            <a:r>
              <a:rPr lang="en" sz="1800"/>
              <a:t> (ILP) to keep processor busy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suboptimal code run fast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Dynamically</a:t>
            </a:r>
            <a:r>
              <a:rPr lang="en" sz="1800"/>
              <a:t> schedule around long-latency instructions</a:t>
            </a:r>
            <a:br>
              <a:rPr lang="en" sz="1800"/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ld x2, 0(x1)       </a:t>
            </a:r>
            <a:r>
              <a:rPr lang="en" sz="1800"/>
              <a:t># cache miss: 200 cycles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add x5, x3, x4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ld x7, 4(x6)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Initiate long-latency instructions earlier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Limits OoO Performance?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27650" y="2571750"/>
            <a:ext cx="76887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 to issue instruction C right after A, but cannot reorder it earlier due to WAR hazard on B  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Suppose only four F registers exist, and it is not feasible for compiler to choose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lang="en" sz="1800"/>
              <a:t> as the destination of C since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lang="en" sz="1800"/>
              <a:t> is read by a later instruction</a:t>
            </a:r>
            <a:endParaRPr sz="1800"/>
          </a:p>
        </p:txBody>
      </p:sp>
      <p:sp>
        <p:nvSpPr>
          <p:cNvPr id="80" name="Google Shape;80;p17"/>
          <p:cNvSpPr txBox="1"/>
          <p:nvPr/>
        </p:nvSpPr>
        <p:spPr>
          <a:xfrm>
            <a:off x="3144000" y="1140588"/>
            <a:ext cx="2856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fmul f1, f0, f2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fadd f0, f3, f1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fmul f3, f2, f3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fadd f3, f3, f1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" name="Google Shape;81;p17"/>
          <p:cNvCxnSpPr/>
          <p:nvPr/>
        </p:nvCxnSpPr>
        <p:spPr>
          <a:xfrm flipH="1" rot="10800000">
            <a:off x="4572000" y="1765838"/>
            <a:ext cx="2274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Limits OoO Performance?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WAW</a:t>
            </a:r>
            <a:r>
              <a:rPr lang="en"/>
              <a:t>/</a:t>
            </a:r>
            <a:r>
              <a:rPr b="1" lang="en"/>
              <a:t>WAR</a:t>
            </a:r>
            <a:r>
              <a:rPr lang="en"/>
              <a:t> hazards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Caused by reuse of limited set of architectural (named) registers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not exist if an infinite number of registers were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 “true” data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x86 (8 “GPRs”) and x86-64 (16 GPRs) implementations achieve high performance?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use more registers than what the ISA specifies?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Renaming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idea: Decouple </a:t>
            </a:r>
            <a:r>
              <a:rPr b="1" lang="en"/>
              <a:t>architectural</a:t>
            </a:r>
            <a:r>
              <a:rPr lang="en"/>
              <a:t> registers (used for expressing dataflow) from </a:t>
            </a:r>
            <a:r>
              <a:rPr b="1" lang="en"/>
              <a:t>physical</a:t>
            </a:r>
            <a:r>
              <a:rPr lang="en"/>
              <a:t> registers (used for storage)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in-flight instruction, rename the destination register with a unique tag that refers to a separate buffer to hold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Somehow maintain relationship between tags and ISA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“All problems in computer science can be solved by another level of indirection”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Renaming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729450" y="1917600"/>
            <a:ext cx="2856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fmul f1, f0, f2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fadd f0, f3, f1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fmul f3, f2, f3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fadd f3, f3, f1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4081850" y="1917600"/>
            <a:ext cx="2856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fmul P4, P0, P2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fadd P5, P3, P4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fmul P6, P2, P3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fadd P7, P6, P4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6432525" y="13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{E002194C-7049-4D19-808D-FC323531C50D}</a:tableStyleId>
              </a:tblPr>
              <a:tblGrid>
                <a:gridCol w="661875"/>
                <a:gridCol w="661875"/>
                <a:gridCol w="66187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Rename Table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Initial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Final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f0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P0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P5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f1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P1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P4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f2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f3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P3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P7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02" name="Google Shape;102;p20"/>
          <p:cNvSpPr/>
          <p:nvPr/>
        </p:nvSpPr>
        <p:spPr>
          <a:xfrm>
            <a:off x="3328800" y="2344350"/>
            <a:ext cx="667800" cy="4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729450" y="3399650"/>
            <a:ext cx="76887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Resembles single static assignment (SSA) form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Tomasulo’s Algorithm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instruction </a:t>
            </a:r>
            <a:r>
              <a:rPr b="1" lang="en"/>
              <a:t>dispatch</a:t>
            </a:r>
            <a:r>
              <a:rPr lang="en"/>
              <a:t> (in program order):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Allocate reservation station (RS) entry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If source register has “present” (P) bit set in register file (RF) entry, copy value into tag/data field in RS and set P bit for operand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Otherwise, copy tag from RF into RS and clear P bit for operand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Replace RF entry for destination register with tag assigned to RS entry (tag</a:t>
            </a:r>
            <a:r>
              <a:rPr baseline="-25000" lang="en" sz="1400"/>
              <a:t>dest</a:t>
            </a:r>
            <a:r>
              <a:rPr lang="en" sz="1400"/>
              <a:t>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to </a:t>
            </a:r>
            <a:r>
              <a:rPr b="1" lang="en"/>
              <a:t>execution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missing operands, monitor result bus for tag match; replace tag with value; set 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all operands are present, issue to functional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</a:t>
            </a:r>
            <a:r>
              <a:rPr b="1" lang="en"/>
              <a:t>completion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Broadcast &lt;tag</a:t>
            </a:r>
            <a:r>
              <a:rPr baseline="-25000" lang="en"/>
              <a:t>dest</a:t>
            </a:r>
            <a:r>
              <a:rPr lang="en"/>
              <a:t>, result&gt; on result bus for RF and other RS entries to consume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Deallocate RS entry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