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60B819-CD61-456F-B033-022C0F1B8561}">
  <a:tblStyle styleId="{8D60B819-CD61-456F-B033-022C0F1B85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24E4525-AD44-4949-B4C3-A50DCC520F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09405d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09405d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e8a8e2e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e8a8e2e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e8a8e2e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e8a8e2e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e8a8e2e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e8a8e2e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e8a8e2e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e8a8e2e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e8a8e2e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e8a8e2e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6e8a8e2e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6e8a8e2e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6e8a8e2e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6e8a8e2e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e8a8e2e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e8a8e2e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6e8a8e2e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6e8a8e2e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e8a8e2e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e8a8e2e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6e8a8e2e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6e8a8e2e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e8a8e2e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e8a8e2e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6e8a8e2e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6e8a8e2e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6e8a8e2e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6e8a8e2e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e8a8e2e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e8a8e2e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09405d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09405d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e8a8e2e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e8a8e2e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e8a8e2e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e8a8e2e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09405d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09405d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09405d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09405d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09405d2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09405d2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Section 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Prediction, VLIW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Target Buffers</a:t>
            </a:r>
            <a:endParaRPr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132500" y="1447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{624E4525-AD44-4949-B4C3-A50DCC520F1A}</a:tableStyleId>
              </a:tblPr>
              <a:tblGrid>
                <a:gridCol w="2343175"/>
                <a:gridCol w="1964325"/>
                <a:gridCol w="45917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 code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RISCV asm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What structures can and should learn the behavior of this branch?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for (i=0; i&lt;N; i++)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bne t0, a0, loop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9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if (err) goto ERROR;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bnez t0, error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9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goto LABEL;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 LABEL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9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return;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ret (jalr ra)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9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switch (x)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jalr x0, t0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VLIW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parallel operations packed into a single instruction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operation slot is dedicated to a fixed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Resembles horizontal microcode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 VLIW machines have exposed pipelines with no hardware interlocks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ILP without complexity of OoO superscalar control logic by shifting burden to compiler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Rely entirely on the compiler to explicitly schedule operations around data hazards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latencies to be statically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scheduling vs dynamic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unrolling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pipelining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Trace scheduling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566200" y="4191000"/>
            <a:ext cx="32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More information in online Appendix H of H&amp;P textbook (6th edition)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VLIW</a:t>
            </a:r>
            <a:r>
              <a:rPr lang="en"/>
              <a:t>:</a:t>
            </a:r>
            <a:r>
              <a:rPr lang="en"/>
              <a:t> Dot Product (Q2)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for (i = 0; i &lt; N; i++)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 += A[i] * B[i]</a:t>
            </a:r>
            <a:br>
              <a:rPr lang="en"/>
            </a:br>
            <a:br>
              <a:rPr lang="en"/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loop: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f1, 0(x1)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f2, 0(x2)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fmul f3, f1, f2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fadd f0, f0, f3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addi x1, x1, 8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addi x2, x2, 8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bne x1, x3, loop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1371600" y="18288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426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{8D60B819-CD61-456F-B033-022C0F1B8561}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Label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ALU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MEM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FADD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FMUL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6" name="Google Shape;136;p24"/>
          <p:cNvSpPr txBox="1"/>
          <p:nvPr/>
        </p:nvSpPr>
        <p:spPr>
          <a:xfrm>
            <a:off x="304800" y="3919500"/>
            <a:ext cx="335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functional units fully pipelined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1-cycle integer ALU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2-cycle load/store unit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3-cycle floating-point adder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4-cycle floating-point multiplier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r>
              <a:rPr lang="en"/>
              <a:t> Pipelining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</a:t>
            </a:r>
            <a:r>
              <a:rPr lang="en"/>
              <a:t> software technique for restructuring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Interleaves instructions from different iterations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with and without loop unrolling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Dependent operations are separated by one loop body, decreasing stalls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Start-up (prologue) and wind-down (epilogue) code needed before/after loop</a:t>
            </a:r>
            <a:endParaRPr/>
          </a:p>
        </p:txBody>
      </p:sp>
      <p:grpSp>
        <p:nvGrpSpPr>
          <p:cNvPr id="143" name="Google Shape;143;p25"/>
          <p:cNvGrpSpPr/>
          <p:nvPr/>
        </p:nvGrpSpPr>
        <p:grpSpPr>
          <a:xfrm>
            <a:off x="2819400" y="2895600"/>
            <a:ext cx="4114800" cy="2057400"/>
            <a:chOff x="2819400" y="2895600"/>
            <a:chExt cx="4114800" cy="2057400"/>
          </a:xfrm>
        </p:grpSpPr>
        <p:sp>
          <p:nvSpPr>
            <p:cNvPr id="144" name="Google Shape;144;p25"/>
            <p:cNvSpPr/>
            <p:nvPr/>
          </p:nvSpPr>
          <p:spPr>
            <a:xfrm>
              <a:off x="2819400" y="2895600"/>
              <a:ext cx="914400" cy="114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Iteration 0</a:t>
              </a:r>
              <a:endParaRPr sz="1200"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3886200" y="3200400"/>
              <a:ext cx="914400" cy="114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Iteration 1</a:t>
              </a:r>
              <a:endParaRPr sz="1200"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4953000" y="3505200"/>
              <a:ext cx="914400" cy="114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Iteration 2</a:t>
              </a:r>
              <a:endParaRPr sz="1200"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6019800" y="3810000"/>
              <a:ext cx="914400" cy="114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Iteration 3</a:t>
              </a:r>
              <a:endParaRPr sz="1200"/>
            </a:p>
          </p:txBody>
        </p:sp>
      </p:grpSp>
      <p:sp>
        <p:nvSpPr>
          <p:cNvPr id="148" name="Google Shape;148;p25"/>
          <p:cNvSpPr/>
          <p:nvPr/>
        </p:nvSpPr>
        <p:spPr>
          <a:xfrm>
            <a:off x="2438400" y="3429000"/>
            <a:ext cx="152400" cy="533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914400" y="3429000"/>
            <a:ext cx="152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software-pipelined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iteration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Pipelining: Dot Product</a:t>
            </a:r>
            <a:endParaRPr/>
          </a:p>
        </p:txBody>
      </p:sp>
      <p:grpSp>
        <p:nvGrpSpPr>
          <p:cNvPr id="155" name="Google Shape;155;p26"/>
          <p:cNvGrpSpPr/>
          <p:nvPr/>
        </p:nvGrpSpPr>
        <p:grpSpPr>
          <a:xfrm>
            <a:off x="2819256" y="1371600"/>
            <a:ext cx="4572144" cy="3429000"/>
            <a:chOff x="1676256" y="1524000"/>
            <a:chExt cx="4572144" cy="3429000"/>
          </a:xfrm>
        </p:grpSpPr>
        <p:sp>
          <p:nvSpPr>
            <p:cNvPr id="156" name="Google Shape;156;p26"/>
            <p:cNvSpPr/>
            <p:nvPr/>
          </p:nvSpPr>
          <p:spPr>
            <a:xfrm>
              <a:off x="2362200" y="21336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2362200" y="27432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072700" y="15240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682300" y="15240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0" name="Google Shape;160;p26"/>
            <p:cNvCxnSpPr>
              <a:stCxn id="159" idx="4"/>
              <a:endCxn id="156" idx="7"/>
            </p:cNvCxnSpPr>
            <p:nvPr/>
          </p:nvCxnSpPr>
          <p:spPr>
            <a:xfrm flipH="1">
              <a:off x="2674350" y="1889700"/>
              <a:ext cx="1908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6"/>
            <p:cNvCxnSpPr>
              <a:stCxn id="158" idx="4"/>
              <a:endCxn id="156" idx="1"/>
            </p:cNvCxnSpPr>
            <p:nvPr/>
          </p:nvCxnSpPr>
          <p:spPr>
            <a:xfrm>
              <a:off x="2255550" y="1889700"/>
              <a:ext cx="1602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6"/>
            <p:cNvCxnSpPr>
              <a:stCxn id="156" idx="4"/>
              <a:endCxn id="157" idx="0"/>
            </p:cNvCxnSpPr>
            <p:nvPr/>
          </p:nvCxnSpPr>
          <p:spPr>
            <a:xfrm>
              <a:off x="2545050" y="2499300"/>
              <a:ext cx="0" cy="24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" name="Google Shape;163;p26"/>
            <p:cNvSpPr/>
            <p:nvPr/>
          </p:nvSpPr>
          <p:spPr>
            <a:xfrm>
              <a:off x="3337500" y="27432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3337500" y="33528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3048000" y="21336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657600" y="21336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7" name="Google Shape;167;p26"/>
            <p:cNvCxnSpPr>
              <a:stCxn id="166" idx="4"/>
              <a:endCxn id="163" idx="7"/>
            </p:cNvCxnSpPr>
            <p:nvPr/>
          </p:nvCxnSpPr>
          <p:spPr>
            <a:xfrm flipH="1">
              <a:off x="3649650" y="2499300"/>
              <a:ext cx="1908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26"/>
            <p:cNvCxnSpPr>
              <a:stCxn id="165" idx="4"/>
              <a:endCxn id="163" idx="1"/>
            </p:cNvCxnSpPr>
            <p:nvPr/>
          </p:nvCxnSpPr>
          <p:spPr>
            <a:xfrm>
              <a:off x="3230850" y="2499300"/>
              <a:ext cx="1602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6"/>
            <p:cNvCxnSpPr>
              <a:stCxn id="163" idx="4"/>
              <a:endCxn id="164" idx="0"/>
            </p:cNvCxnSpPr>
            <p:nvPr/>
          </p:nvCxnSpPr>
          <p:spPr>
            <a:xfrm>
              <a:off x="3520350" y="3108900"/>
              <a:ext cx="0" cy="24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6"/>
            <p:cNvSpPr/>
            <p:nvPr/>
          </p:nvSpPr>
          <p:spPr>
            <a:xfrm>
              <a:off x="4328100" y="33681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4328100" y="39777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038600" y="27585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648200" y="27585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4" name="Google Shape;174;p26"/>
            <p:cNvCxnSpPr>
              <a:stCxn id="173" idx="4"/>
              <a:endCxn id="170" idx="7"/>
            </p:cNvCxnSpPr>
            <p:nvPr/>
          </p:nvCxnSpPr>
          <p:spPr>
            <a:xfrm flipH="1">
              <a:off x="4640250" y="3124200"/>
              <a:ext cx="1908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" name="Google Shape;175;p26"/>
            <p:cNvCxnSpPr>
              <a:stCxn id="172" idx="4"/>
              <a:endCxn id="170" idx="1"/>
            </p:cNvCxnSpPr>
            <p:nvPr/>
          </p:nvCxnSpPr>
          <p:spPr>
            <a:xfrm>
              <a:off x="4221450" y="3124200"/>
              <a:ext cx="1602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" name="Google Shape;176;p26"/>
            <p:cNvCxnSpPr>
              <a:stCxn id="170" idx="4"/>
              <a:endCxn id="171" idx="0"/>
            </p:cNvCxnSpPr>
            <p:nvPr/>
          </p:nvCxnSpPr>
          <p:spPr>
            <a:xfrm>
              <a:off x="4510950" y="3733800"/>
              <a:ext cx="0" cy="24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" name="Google Shape;177;p26"/>
            <p:cNvSpPr/>
            <p:nvPr/>
          </p:nvSpPr>
          <p:spPr>
            <a:xfrm>
              <a:off x="5318700" y="39777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318700" y="45873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029200" y="33681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5638800" y="3368100"/>
              <a:ext cx="365700" cy="365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1" name="Google Shape;181;p26"/>
            <p:cNvCxnSpPr>
              <a:stCxn id="180" idx="4"/>
              <a:endCxn id="177" idx="7"/>
            </p:cNvCxnSpPr>
            <p:nvPr/>
          </p:nvCxnSpPr>
          <p:spPr>
            <a:xfrm flipH="1">
              <a:off x="5630850" y="3733800"/>
              <a:ext cx="1908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26"/>
            <p:cNvCxnSpPr>
              <a:stCxn id="179" idx="4"/>
              <a:endCxn id="177" idx="1"/>
            </p:cNvCxnSpPr>
            <p:nvPr/>
          </p:nvCxnSpPr>
          <p:spPr>
            <a:xfrm>
              <a:off x="5212050" y="3733800"/>
              <a:ext cx="1602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>
              <a:stCxn id="177" idx="4"/>
              <a:endCxn id="178" idx="0"/>
            </p:cNvCxnSpPr>
            <p:nvPr/>
          </p:nvCxnSpPr>
          <p:spPr>
            <a:xfrm>
              <a:off x="5501550" y="4343400"/>
              <a:ext cx="0" cy="24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4" name="Google Shape;184;p26"/>
            <p:cNvSpPr/>
            <p:nvPr/>
          </p:nvSpPr>
          <p:spPr>
            <a:xfrm>
              <a:off x="2133600" y="2590800"/>
              <a:ext cx="3124200" cy="609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Google Shape;185;p26"/>
            <p:cNvCxnSpPr>
              <a:stCxn id="157" idx="5"/>
              <a:endCxn id="164" idx="1"/>
            </p:cNvCxnSpPr>
            <p:nvPr/>
          </p:nvCxnSpPr>
          <p:spPr>
            <a:xfrm>
              <a:off x="2674344" y="3055344"/>
              <a:ext cx="716700" cy="35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26"/>
            <p:cNvCxnSpPr>
              <a:stCxn id="164" idx="5"/>
              <a:endCxn id="171" idx="1"/>
            </p:cNvCxnSpPr>
            <p:nvPr/>
          </p:nvCxnSpPr>
          <p:spPr>
            <a:xfrm>
              <a:off x="3649644" y="3664944"/>
              <a:ext cx="732000" cy="36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26"/>
            <p:cNvCxnSpPr>
              <a:stCxn id="171" idx="5"/>
              <a:endCxn id="178" idx="1"/>
            </p:cNvCxnSpPr>
            <p:nvPr/>
          </p:nvCxnSpPr>
          <p:spPr>
            <a:xfrm>
              <a:off x="4640244" y="4289844"/>
              <a:ext cx="732000" cy="35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26"/>
            <p:cNvCxnSpPr>
              <a:endCxn id="157" idx="1"/>
            </p:cNvCxnSpPr>
            <p:nvPr/>
          </p:nvCxnSpPr>
          <p:spPr>
            <a:xfrm>
              <a:off x="1676256" y="2438256"/>
              <a:ext cx="739500" cy="35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" name="Google Shape;189;p26"/>
            <p:cNvSpPr/>
            <p:nvPr/>
          </p:nvSpPr>
          <p:spPr>
            <a:xfrm>
              <a:off x="3124200" y="3200400"/>
              <a:ext cx="3124200" cy="609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2362200" y="1371600"/>
            <a:ext cx="304800" cy="99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2362200" y="2438400"/>
            <a:ext cx="304800" cy="60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362200" y="3048000"/>
            <a:ext cx="304800" cy="60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2362200" y="3733800"/>
            <a:ext cx="304800" cy="99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1143000" y="1657200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prologue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1143000" y="4019400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epilogue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457200" y="2571600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iteration 1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457200" y="3181200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r>
              <a:rPr lang="en"/>
              <a:t> iteration 2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200400" y="971400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191000" y="971400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5181600" y="971400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248400" y="971400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Pipelining: Scalar Version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429000" y="1676400"/>
            <a:ext cx="3000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fld f1, 0(x1)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fld f2, 0(x2)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fmul f3, f1, f2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fadd f0, f0, f3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addi x1, x1, 8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addi x2, x2, 8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bne x1, x3, loop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200400" y="1228800"/>
            <a:ext cx="28194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Iteration </a:t>
            </a:r>
            <a:r>
              <a:rPr i="1" lang="en"/>
              <a:t>i</a:t>
            </a:r>
            <a:r>
              <a:rPr lang="en"/>
              <a:t>:</a:t>
            </a:r>
            <a:br>
              <a:rPr lang="en"/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fadd f0, f0, f3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Iteration </a:t>
            </a:r>
            <a:r>
              <a:rPr i="1" lang="en"/>
              <a:t>i+1</a:t>
            </a:r>
            <a:r>
              <a:rPr lang="en"/>
              <a:t>:</a:t>
            </a:r>
            <a:br>
              <a:rPr lang="en"/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fmul f3, f1, f2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Iteration </a:t>
            </a:r>
            <a:r>
              <a:rPr i="1" lang="en"/>
              <a:t>i+2</a:t>
            </a:r>
            <a:r>
              <a:rPr lang="en"/>
              <a:t>:</a:t>
            </a:r>
            <a:br>
              <a:rPr lang="en"/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fld f1, 0(x1)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fld f2, 0(x2)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addi x1, x1, 8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addi x2, x2, 8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5943600" y="1217100"/>
            <a:ext cx="30000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prologue: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fadd f0, f0, f3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fmul f3, f1, f2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fld f1, 0(x1)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fld f2, 0(x2)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addi x1, x1, 8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addi x2, x2, 8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bne x1, x3, loop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epilogue: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727900" y="2682300"/>
            <a:ext cx="548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5699700" y="2682300"/>
            <a:ext cx="548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Pipelining: VLIW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f1, 0(x1)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f2, 0(x2)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fmul f3, f1, f2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fadd f0, f0, f3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addi x1, x1, 8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addi x2, x2, 8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bne x1, x3, loop</a:t>
            </a:r>
            <a:endParaRPr/>
          </a:p>
        </p:txBody>
      </p:sp>
      <p:graphicFrame>
        <p:nvGraphicFramePr>
          <p:cNvPr id="219" name="Google Shape;219;p28"/>
          <p:cNvGraphicFramePr/>
          <p:nvPr/>
        </p:nvGraphicFramePr>
        <p:xfrm>
          <a:off x="426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{8D60B819-CD61-456F-B033-022C0F1B8561}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Label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ALU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MEM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FADD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FMUL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x1</a:t>
                      </a:r>
                      <a:endParaRPr sz="11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f1</a:t>
                      </a:r>
                      <a:endParaRPr sz="11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x2</a:t>
                      </a:r>
                      <a:endParaRPr sz="11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f2</a:t>
                      </a:r>
                      <a:endParaRPr sz="11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x1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f1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f3</a:t>
                      </a:r>
                      <a:endParaRPr sz="11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x2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f2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loop: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x1</a:t>
                      </a:r>
                      <a:endParaRPr sz="11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f1</a:t>
                      </a:r>
                      <a:endParaRPr sz="11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f3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x2</a:t>
                      </a:r>
                      <a:endParaRPr sz="11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f2</a:t>
                      </a:r>
                      <a:endParaRPr sz="11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f0</a:t>
                      </a:r>
                      <a:endParaRPr sz="11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bne loop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f3</a:t>
                      </a:r>
                      <a:endParaRPr sz="11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f0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f0</a:t>
                      </a:r>
                      <a:endParaRPr sz="11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20" name="Google Shape;220;p28"/>
          <p:cNvSpPr txBox="1"/>
          <p:nvPr/>
        </p:nvSpPr>
        <p:spPr>
          <a:xfrm>
            <a:off x="304800" y="3296700"/>
            <a:ext cx="335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1-cycle integer ALU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2-cycle load/store unit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3-cycle floating-point adder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4-cycle floating-point </a:t>
            </a:r>
            <a:r>
              <a:rPr lang="en"/>
              <a:t>multiplier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perfect branch prediction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Pipelining + Unrolling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1152475"/>
            <a:ext cx="52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Unroll loop 4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Accumulate 4 partial sums in parallel (f0, f1, f2, f3)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at end (not shown)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VLIW machine has second load/store unit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Dot product has 1:1 ratio between loads and FLOPs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Yields optimal throughput of 2 FLOPs/cycle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5661000" y="498600"/>
            <a:ext cx="3406800" cy="4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  f4,    0(x1)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  f5,    0(x2)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  f6,    8(x1)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  f7,    8(x2)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  f8,   16(x1)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  f9,   16(x2)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 f10,   24(x1)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fld  f11,   24(x2)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fmul f12,  f4,  f5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fmul f13,  f6,  f7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fmul f14,  f8,  f9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fmul f15, f10, f11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fadd  f0,  f0, f12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fadd  f1,  f1, f13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fadd  f2,  f2, f14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fadd  f3,  f3, f15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addi x1, x1, 32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addi x2, x2, 32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bne x1, x3, loop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2176200" y="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{8D60B819-CD61-456F-B033-022C0F1B8561}</a:tableStyleId>
              </a:tblPr>
              <a:tblGrid>
                <a:gridCol w="696850"/>
                <a:gridCol w="1238825"/>
                <a:gridCol w="1238825"/>
                <a:gridCol w="1238825"/>
                <a:gridCol w="1238825"/>
                <a:gridCol w="1238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Label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INT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MEM0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MEM1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FADD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FMUL</a:t>
                      </a:r>
                      <a:endParaRPr b="1" sz="900"/>
                    </a:p>
                  </a:txBody>
                  <a:tcPr marT="63500" marB="63500" marR="63500" marL="63500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x1,x1,32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f4,0(x1)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f5,0(x2)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x2,x2,32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f6,-24(x1)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f7,8(x2)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f8,-16(x1)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f9,-16(x2)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f10,-8(x1)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f11,-8(x2)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x1,x1,32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f4,0(x1)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f5,0(x2)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f12,f4,f5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x2,x2,32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f6,-24(x1)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f7,8(x2)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f13,f6,f7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f8,-16(x1)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f9,-16(x2)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f14,f8,f9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f10,-8(x1)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f11,-8(x2)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f15,f10,f11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loop: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x1,x1,32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f4,0(x1)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f5,0(x2)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f0,f0,f12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f12,f4,f5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x2,x2,32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f6,-24(x1)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f7,8(x2)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f1,f1,f13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f13,f6,f7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f8,-16(x1)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f9,-16(x2)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f2,f2,f14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f14,f8,f9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bne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x1,x3,loop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f10,-8(x1)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fld f11,-8(x2)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f3,f3,f15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f15,f10,f11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f0,f0,f12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f12,f4,f5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f1,f1,f13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f13,f6,f7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f2,f2,f14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f14,f8,f9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f3,f3,f15</a:t>
                      </a:r>
                      <a:endParaRPr sz="8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fmul f15,f10,f11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f0,f0,f12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f1,f1,f13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fadd f2,f2,f14</a:t>
                      </a:r>
                      <a:endParaRPr sz="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>
            <p:ph idx="4294967295" type="body"/>
          </p:nvPr>
        </p:nvSpPr>
        <p:spPr>
          <a:xfrm>
            <a:off x="76200" y="533400"/>
            <a:ext cx="26706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fld   f4,    0(x1)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fld   f5,    0(x2)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fld   f6,    8(x1)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fld   f7,    8(x2)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fld   f8,   16(x1)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fld   f9,   16(x2)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fld  f10,   24(x1)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fld  f11,   24(x2)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fmul f12,  f4,  f5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fmul f13,  f6,  f7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fmul f14,  f8,  f9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fmul f15, f10, f11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fadd  f0,  f0, f12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fadd  f1,  f1, f13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fadd  f2,  f2, f14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fadd  f3,  f3, f15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addi  x1,  x1, 32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addi  x2,  x2, 32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bne   x1,  x3, loop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 </a:t>
            </a:r>
            <a:r>
              <a:rPr lang="en"/>
              <a:t>history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 target buffer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VLIW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pipelining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3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BOOM: Berkeley Out-of-Order Machine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Open-source, synthesizable, out-of-order superscalar RISC-V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Heavily inspired by the MIPS R10000 and Alpha 21264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Unified physical register file with explicit renaming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ROB / issue window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Extensively parameterized: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Fetch and issue widths, ROB size, LSU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 unit mix, latencies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Composable branch predictors, RAS size, BTB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map table (R10k rollback vs Alpha 21264 single-cycle flush)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in-flight branches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BOOM: Berkeley Out-of-Order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143000"/>
            <a:ext cx="668489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Open-Ended: Branch predictor design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branch predictor in C++ that integrates with BOOM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is to beat baseline implementation of BHT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compare against BOOM’s fine-tuned HW branch predictors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Gradescope autograder tests IPC and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Winning team receives 10% extra credit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Limited division</a:t>
            </a:r>
            <a:r>
              <a:rPr lang="en"/>
              <a:t>: Constrained to 64 KiB of storage, plus 2048 bits of additional budget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Open division</a:t>
            </a:r>
            <a:r>
              <a:rPr lang="en"/>
              <a:t>: No restrictions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Open-Ended: Spectre attacks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Spectre/Meltdown</a:t>
            </a:r>
            <a:r>
              <a:rPr lang="en"/>
              <a:t>: Microarchitectural side-channel attacks that exploit branch prediction, speculative execution, and cache timing to bypass security mechanisms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is to recreate Spectre attacks on BOOM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scenario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Vulnerable Spectre gadget present in supervisor syscall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user program to infer secret data from protected kernel memory using branch predictor mis-training and cache side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Gradescope autograder tests throughput and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that can guess most bits correctly in </a:t>
            </a:r>
            <a:r>
              <a:rPr lang="en"/>
              <a:t>allotted</a:t>
            </a:r>
            <a:r>
              <a:rPr lang="en"/>
              <a:t> time receives </a:t>
            </a:r>
            <a:r>
              <a:rPr b="1" lang="en"/>
              <a:t>10% extra credit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PS3 due Monday, March 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3 due Monday, April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1 regrade requests open through March 16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Bimodal Counters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188725"/>
            <a:ext cx="8520600" cy="27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2-bits of state. Upper bit  encodes direction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Increment saturating counter for taken, decrement for not-taken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4; i++)    // BRANCH_A (Taken means stay in the loop)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j = 0; j &lt; 4; j++)  // BRANCH_B (Taken means stay in the loop)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(j % 2)                 // BRANCH_C (Not taken means perform the body of the if)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sum += i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a BHT indexed by PC, the PCs of the branches do not alias into the same entry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prediction accuracy for each branch with 1-bit counters?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prediction accuracy for each branch with 2-bit counters?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300" y="939775"/>
            <a:ext cx="6490399" cy="13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Bimodal Counters (Q1)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657600" y="1152475"/>
            <a:ext cx="51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Assume counters are initialized to 0 (not taken)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4; i++)			// BRANCH_A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j = 0; j &lt; 4; j++)		// BRANCH_B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(j % 2)				// BRANCH_C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 += i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810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{8D60B819-CD61-456F-B033-022C0F1B8561}</a:tableStyleId>
              </a:tblPr>
              <a:tblGrid>
                <a:gridCol w="914400"/>
                <a:gridCol w="457200"/>
                <a:gridCol w="457200"/>
                <a:gridCol w="457200"/>
                <a:gridCol w="4572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Branch A: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i=1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i=2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i=3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i=4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381000" y="2795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{8D60B819-CD61-456F-B033-022C0F1B8561}</a:tableStyleId>
              </a:tblPr>
              <a:tblGrid>
                <a:gridCol w="9144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66700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Branch B: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83" name="Google Shape;83;p17"/>
          <p:cNvGraphicFramePr/>
          <p:nvPr/>
        </p:nvGraphicFramePr>
        <p:xfrm>
          <a:off x="4724400" y="2795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{8D60B819-CD61-456F-B033-022C0F1B8561}</a:tableStyleId>
              </a:tblPr>
              <a:tblGrid>
                <a:gridCol w="9144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66700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Branch C: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-bit Bimodal Counters (Q1)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657600" y="1152475"/>
            <a:ext cx="51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Assume counters are initialized to 00 (strongly not taken)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4; i++)			// BRANCH_A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j = 0; j &lt; 4; j++)		// BRANCH_B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(j % 2)				// BRANCH_C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 += i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3810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{8D60B819-CD61-456F-B033-022C0F1B8561}</a:tableStyleId>
              </a:tblPr>
              <a:tblGrid>
                <a:gridCol w="914400"/>
                <a:gridCol w="457200"/>
                <a:gridCol w="457200"/>
                <a:gridCol w="457200"/>
                <a:gridCol w="4572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Branch A: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i=1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i=2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i=3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i=4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91" name="Google Shape;91;p18"/>
          <p:cNvGraphicFramePr/>
          <p:nvPr/>
        </p:nvGraphicFramePr>
        <p:xfrm>
          <a:off x="381000" y="2795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{8D60B819-CD61-456F-B033-022C0F1B8561}</a:tableStyleId>
              </a:tblPr>
              <a:tblGrid>
                <a:gridCol w="9144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66700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Branch B: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92" name="Google Shape;92;p18"/>
          <p:cNvGraphicFramePr/>
          <p:nvPr/>
        </p:nvGraphicFramePr>
        <p:xfrm>
          <a:off x="4724400" y="2795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{8D60B819-CD61-456F-B033-022C0F1B8561}</a:tableStyleId>
              </a:tblPr>
              <a:tblGrid>
                <a:gridCol w="9144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66700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Branch C: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j=1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Two-level Predictors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0230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: Dynamic behavior of past branches can be used to predict future branches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Branch history:</a:t>
            </a:r>
            <a:r>
              <a:rPr lang="en"/>
              <a:t> bitvector of T/NT (1/0) representing dynamic branch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Combine branch </a:t>
            </a:r>
            <a:r>
              <a:rPr lang="en"/>
              <a:t>history with PC to select a counter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849" y="1346825"/>
            <a:ext cx="4894226" cy="29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Two-level Predictors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3391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two-level predictor, where a branch history selects a prediction from multiple PC-indexed counter tables.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you </a:t>
            </a:r>
            <a:r>
              <a:rPr lang="en"/>
              <a:t>design this system to perfectly predict every branch?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using local histories, how many local history bits?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using global histories, how many bits of global bits?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425900" y="300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{624E4525-AD44-4949-B4C3-A50DCC520F1A}</a:tableStyleId>
              </a:tblPr>
              <a:tblGrid>
                <a:gridCol w="1338100"/>
                <a:gridCol w="3567225"/>
                <a:gridCol w="3686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Predictor policy based on local history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Predictor policy based on global history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BRANCH_A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BRANCH_B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BRANCH_C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0"/>
          <p:cNvSpPr txBox="1"/>
          <p:nvPr/>
        </p:nvSpPr>
        <p:spPr>
          <a:xfrm>
            <a:off x="4283600" y="0"/>
            <a:ext cx="473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4; i++)    // BRANCH_A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 (int j = 0; j &lt; 4; j++)  // BRANCH_B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(j % 2)                 // BRANCH_C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sum += 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Target Buffers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 history tables provide a direction, but what about the target?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want to redirect branches even before instruction bits are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Return-address-stack: Push RA on function calls, pop to predict target of a ret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426" y="2213150"/>
            <a:ext cx="5760099" cy="28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