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F95BB-D5B4-401B-B13D-3DE42723C115}">
  <a:tblStyle styleId="{BA7F95BB-D5B4-401B-B13D-3DE42723C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33E6A44-23FD-4CAB-B189-2A83A32BDD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23FF37-FDC8-4F50-AF5D-91AA1B0D5D7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f64a6214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f64a621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f64a6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f64a6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f64a62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f64a62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f64a6214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f64a6214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f64a6214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f64a621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f64a621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f64a621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f64a621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8f64a621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8f64a6214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8f64a621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f64a621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f64a621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f64a62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f64a62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f64a62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f64a62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f64a62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f64a62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f64a62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f64a62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f64a62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f64a62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f64a621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f64a62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f64a621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f64a621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and Vectors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Fine-Grained Multithreading (Q2)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threads need to fully utilize the pipeline?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Peak performance in FLOPs/cycle?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peak performance be reached with fewer threads by reordering instructions in the loop?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Multithreading (Q3)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resources must be duplicated to support simultaneous multithreading?</a:t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2608675" y="20161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{033E6A44-23FD-4CAB-B189-2A83A32BDD92}</a:tableStyleId>
              </a:tblPr>
              <a:tblGrid>
                <a:gridCol w="1828800"/>
                <a:gridCol w="1371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Program Counter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Fetch Unit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Rename Table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 Register File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Issue Window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Functional Units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Reorder Buffer</a:t>
                      </a:r>
                      <a:endParaRPr sz="1200"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Simultaneous Multithreading (Q3)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Icount policy prioritizes fetching from the thread with the least in-flight instructions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does this improve throughput?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of Programmability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Digression: How is power spent in a general-purpose core?</a:t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{C923FF37-FDC8-4F50-AF5D-91AA1B0D5D7F}</a:tableStyleId>
              </a:tblPr>
              <a:tblGrid>
                <a:gridCol w="1828800"/>
                <a:gridCol w="914400"/>
                <a:gridCol w="914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Component</a:t>
                      </a:r>
                      <a:endParaRPr b="1" sz="1000"/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Dynamic</a:t>
                      </a:r>
                      <a:br>
                        <a:rPr b="1" lang="en" sz="1000"/>
                      </a:br>
                      <a:r>
                        <a:rPr b="1" lang="en" sz="1000"/>
                        <a:t>Power (W)</a:t>
                      </a:r>
                      <a:endParaRPr b="1" sz="1000"/>
                    </a:p>
                  </a:txBody>
                  <a:tcPr marT="25400" marB="25400" marR="25400" marL="2540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Percentage</a:t>
                      </a:r>
                      <a:endParaRPr b="1"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Clocking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23.0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38.17%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 (bus interface, pins)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3.92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6.51%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Fetch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6.74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11.19%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FP mapper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2.51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4.17%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FP issue queue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2.49%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mapper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3.72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6.17%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issue queue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8.05%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ALU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2.34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3.88%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register file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8.48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14.07%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Load/store queues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1.63%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cache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2.21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3.67%</a:t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60.25</a:t>
                      </a:r>
                      <a:endParaRPr sz="1000"/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  <p:sp>
        <p:nvSpPr>
          <p:cNvPr id="133" name="Google Shape;133;p25"/>
          <p:cNvSpPr txBox="1"/>
          <p:nvPr/>
        </p:nvSpPr>
        <p:spPr>
          <a:xfrm>
            <a:off x="4310600" y="146122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343400" y="1600675"/>
            <a:ext cx="48006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of dynamic power used for control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Relatively small percentage used for compute (ALU)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Motivates more specialized accelerators for performance and energy efficiency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</a:t>
            </a:r>
            <a:r>
              <a:rPr lang="en" sz="1200"/>
              <a:t>-level power model based on Alpha 21264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600 MHz frequency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Calibrated for 350 nm process technology (</a:t>
            </a:r>
            <a:r>
              <a:rPr lang="en" sz="1200"/>
              <a:t>negligible</a:t>
            </a:r>
            <a:r>
              <a:rPr lang="en" sz="1200"/>
              <a:t> static power - not true of modern process nodes!)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from actual layout (so don’t take numbers too literally)</a:t>
            </a:r>
            <a:endParaRPr sz="1200"/>
          </a:p>
        </p:txBody>
      </p:sp>
      <p:sp>
        <p:nvSpPr>
          <p:cNvPr id="135" name="Google Shape;135;p25"/>
          <p:cNvSpPr txBox="1"/>
          <p:nvPr/>
        </p:nvSpPr>
        <p:spPr>
          <a:xfrm>
            <a:off x="381000" y="4648200"/>
            <a:ext cx="419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Natarajan et al., Microprocessor Pipeline Energy Analysis (2003)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Architectures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Exploits data-level parallelism (DLP)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Least flexible form of parallelism but potentially most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Amortizes instruction fetch and control overhead over multiple homogeneous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</a:t>
            </a:r>
            <a:r>
              <a:rPr lang="en"/>
              <a:t> elements in a vector simplify control of deep pipelines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50" y="2418325"/>
            <a:ext cx="5849899" cy="23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Programming Model</a:t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457200" y="21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{BA7F95BB-D5B4-401B-B13D-3DE42723C115}</a:tableStyleId>
              </a:tblPr>
              <a:tblGrid>
                <a:gridCol w="2743200"/>
                <a:gridCol w="2743200"/>
                <a:gridCol w="27432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925" marB="34925" marR="34925" marL="349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Scalar Code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34925" marB="34925" marR="34925" marL="349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Vector Code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 = 0; i &lt; 64; i++)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C[i] = A[i] + B[i];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li x4, 64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loop: fld  f1, 0(x1)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fld  f2, 0(x2)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fadd f3, f1, f2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fsd  f3, 0(x3)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x1, x1,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x2, x2,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x3, x3,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x4, x4, -1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bnez x4, loop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x4, 64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vsetvl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vld v1, (x1)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vld v2, (x2)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vadd v3, va, v2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vst v3, (x3)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Configurable vector lengths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length (VL) control register adjusted with vsetvl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VL can vary from 0 to hardware-specified maximum (MAXVL)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Stripmining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Break loops into sections that fit into vector registers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 = 0; i &lt; N; i++)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C[i] = A[i] + B[i];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114800" y="445025"/>
            <a:ext cx="4717500" cy="4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# x4 holds N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andi x5, x4, 63  # N mod 64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vsetvl x5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vld v1, (x1)     # Load A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vld v2, (x2)     # Load B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vadd v3, v1, v2  # C = A + B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vst v3, (x3)     # Store C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sub x4, x4, x5   # Subtract elements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slli x5, x5, 3   # Multiply by elt size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x1, x1, x5   # Bump pointers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x2, x2, x5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x3, x3, x5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li x5, 64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vsetvl x5        # Reset full vlen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bnez x4, loop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0" y="2796050"/>
            <a:ext cx="1828800" cy="225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Stripmining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 form of vsetvl instruction that writes the active vector length to a destination register: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vsetvl &lt;active&gt;, &lt;requested&gt;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 = min(requested, MAXVL)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Suppose MAVXL = 64: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active=64 for requested &gt;= 64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active=requested for requested &lt; 64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Enables </a:t>
            </a:r>
            <a:r>
              <a:rPr b="1" lang="en"/>
              <a:t>vector-length agnostic</a:t>
            </a:r>
            <a:r>
              <a:rPr lang="en"/>
              <a:t> programming model</a:t>
            </a:r>
            <a:endParaRPr sz="1400"/>
          </a:p>
        </p:txBody>
      </p:sp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4114800" y="914400"/>
            <a:ext cx="47175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# x4 holds N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vsetvl x5, x4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vld v1, (x1)     # Load A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vld v2, (x2)     # Load B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vadd v3, v1, v2  # C = A + B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vst v3, (x3)     # Store C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sub x4, x4, x5   # Subtract elements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slli x5, x5, 3   # Multiply by elt size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x1, x1, x5   # Bump pointers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x2, x2, x5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add x3, x3, x5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bnez x4, loop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3 due April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</a:t>
            </a:r>
            <a:r>
              <a:rPr lang="en"/>
              <a:t>discussion </a:t>
            </a:r>
            <a:r>
              <a:rPr lang="en"/>
              <a:t>session on </a:t>
            </a:r>
            <a:r>
              <a:rPr lang="en"/>
              <a:t>Meltdown/Spectre</a:t>
            </a:r>
            <a:r>
              <a:rPr lang="en"/>
              <a:t> during week after spring break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PS4 due April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Superscalar Efficiency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Superscalar execution is limited by instruction </a:t>
            </a:r>
            <a:r>
              <a:rPr lang="en"/>
              <a:t>dependencies</a:t>
            </a:r>
            <a:r>
              <a:rPr lang="en"/>
              <a:t> (available parallelism) and long-latency operations in a single thread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Vertical waste</a:t>
            </a:r>
            <a:r>
              <a:rPr lang="en"/>
              <a:t>: No instructions issued in a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Horizontal waste</a:t>
            </a:r>
            <a:r>
              <a:rPr lang="en"/>
              <a:t>: Not all issue slots filled in a cycle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93" y="2736625"/>
            <a:ext cx="3657601" cy="226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Architectures (Q1)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{BA7F95BB-D5B4-401B-B13D-3DE42723C115}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is vertical waste reduced?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is horizontal waste reduced?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Limitations / disadvantages compared to an in-order superscalar RISC machine?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Out-of-Order Superscalar Execution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VLIW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Vector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Fine-grained multithreading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between threads on each clock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Coarse-grained multithreading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Switch threads only on costly stalls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Simultaneous multithreading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Interleave multiple threads in multiple issue slots with no restrictions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613" y="1140900"/>
            <a:ext cx="5954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Architectures (Q1)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{BA7F95BB-D5B4-401B-B13D-3DE42723C115}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is vertical waste reduced?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is horizontal waste reduced?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Limitations / </a:t>
                      </a:r>
                      <a:r>
                        <a:rPr lang="en" sz="1200"/>
                        <a:t>d</a:t>
                      </a:r>
                      <a:r>
                        <a:rPr lang="en" sz="1200"/>
                        <a:t>isadvantages compared to an in-order superscalar RISC machine?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Vertical Multithreading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Simultaneous Multithreading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Fine-Grained Multithreading (Q2)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problem, we would like to investigate the performance of the following C program on a multithreaded architecture. The arrays A, B, and C contain double-precision floating-point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600200" y="235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{BA7F95BB-D5B4-401B-B13D-3DE42723C115}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(int i = 0; i &lt; M; i++) {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C[i] = A[i] + B[i];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loop: fld  f1, 0(x1)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fld  f2, 0(x2)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fadd f3, f1, f2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fsd  f3, 0(x3)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x1, x1, 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x2, x2, 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x3, x3, 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x4, x4, -1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bnez x4, loop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Fine-Grained Multithreading (Q2)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rewrite the loop to split the work across N threads: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Single-issue in-order processor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1-cycle integer operations, 3-cycle floating-point arithmetic operations, 2-cycle memory operations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Fine-grained multithreading with fixed round-robin scheduling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/>
              <a:t>Perfect branch prediction.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1600200" y="160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{BA7F95BB-D5B4-401B-B13D-3DE42723C115}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TID is the thread ID (0 to N-1)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(int i = TID; i &lt; M; i += N) {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C[i] = A[i] + B[i];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loop: fld  f1, 0(x1)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fld  f2, 0(x2)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fadd f3, f1, f2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fsd  f3, 0(x3)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x1, x1, 8N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x2, x2, 8N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x3, x3, 8N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addi x4, x4, -1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bnez x4, loop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925" marB="34925" marR="34925" marL="349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